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19" r:id="rId2"/>
    <p:sldId id="280" r:id="rId3"/>
    <p:sldId id="299" r:id="rId4"/>
    <p:sldId id="25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2" r:id="rId18"/>
    <p:sldId id="313" r:id="rId19"/>
    <p:sldId id="320"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6600FF"/>
    <a:srgbClr val="00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3B2D614-3AC9-4727-A9CD-375FBC0918E4}" type="datetimeFigureOut">
              <a:rPr lang="en-US"/>
              <a:pPr>
                <a:defRPr/>
              </a:pPr>
              <a:t>9/18/2021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5AA71797-52D8-4F82-B6CB-2011457A41ED}" type="slidenum">
              <a:rPr lang="en-US"/>
              <a:pPr>
                <a:defRPr/>
              </a:pPr>
              <a:t>‹#›</a:t>
            </a:fld>
            <a:endParaRPr lang="en-US"/>
          </a:p>
        </p:txBody>
      </p:sp>
    </p:spTree>
    <p:extLst>
      <p:ext uri="{BB962C8B-B14F-4D97-AF65-F5344CB8AC3E}">
        <p14:creationId xmlns:p14="http://schemas.microsoft.com/office/powerpoint/2010/main" val="37672087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23CD723-73D6-41C3-B3B1-9E1B5D64F8E6}"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04DBBC-C8F0-49A6-82BB-B5D1FEFE72C5}" type="slidenum">
              <a:rPr lang="en-US"/>
              <a:pPr>
                <a:defRPr/>
              </a:pPr>
              <a:t>‹#›</a:t>
            </a:fld>
            <a:endParaRPr lang="en-US"/>
          </a:p>
        </p:txBody>
      </p:sp>
    </p:spTree>
    <p:extLst>
      <p:ext uri="{BB962C8B-B14F-4D97-AF65-F5344CB8AC3E}">
        <p14:creationId xmlns:p14="http://schemas.microsoft.com/office/powerpoint/2010/main" val="61057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DF481DC-2F0D-41F1-B8A8-96BF2595DE07}"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B65100-C6F7-4EF8-B40D-918B34D9B58C}" type="slidenum">
              <a:rPr lang="en-US"/>
              <a:pPr>
                <a:defRPr/>
              </a:pPr>
              <a:t>‹#›</a:t>
            </a:fld>
            <a:endParaRPr lang="en-US"/>
          </a:p>
        </p:txBody>
      </p:sp>
    </p:spTree>
    <p:extLst>
      <p:ext uri="{BB962C8B-B14F-4D97-AF65-F5344CB8AC3E}">
        <p14:creationId xmlns:p14="http://schemas.microsoft.com/office/powerpoint/2010/main" val="4071533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D3AAE4-C23C-4A5E-986D-66136D6AC39A}"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7C5543-03AC-42E9-973F-1719C1719306}" type="slidenum">
              <a:rPr lang="en-US"/>
              <a:pPr>
                <a:defRPr/>
              </a:pPr>
              <a:t>‹#›</a:t>
            </a:fld>
            <a:endParaRPr lang="en-US"/>
          </a:p>
        </p:txBody>
      </p:sp>
    </p:spTree>
    <p:extLst>
      <p:ext uri="{BB962C8B-B14F-4D97-AF65-F5344CB8AC3E}">
        <p14:creationId xmlns:p14="http://schemas.microsoft.com/office/powerpoint/2010/main" val="140957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0002FC3-8784-4028-83C6-7ED5A3AF59F3}"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C08BA9-C313-4DBA-8782-F124934905A6}" type="slidenum">
              <a:rPr lang="en-US"/>
              <a:pPr>
                <a:defRPr/>
              </a:pPr>
              <a:t>‹#›</a:t>
            </a:fld>
            <a:endParaRPr lang="en-US"/>
          </a:p>
        </p:txBody>
      </p:sp>
    </p:spTree>
    <p:extLst>
      <p:ext uri="{BB962C8B-B14F-4D97-AF65-F5344CB8AC3E}">
        <p14:creationId xmlns:p14="http://schemas.microsoft.com/office/powerpoint/2010/main" val="535257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6BB1DB4-62D0-4BBC-8C4F-280247A87537}" type="datetimeFigureOut">
              <a:rPr lang="en-US"/>
              <a:pPr>
                <a:defRPr/>
              </a:pPr>
              <a:t>9/18/2021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FF4FD1-080D-454F-BF1C-52BA595C3C49}" type="slidenum">
              <a:rPr lang="en-US"/>
              <a:pPr>
                <a:defRPr/>
              </a:pPr>
              <a:t>‹#›</a:t>
            </a:fld>
            <a:endParaRPr lang="en-US"/>
          </a:p>
        </p:txBody>
      </p:sp>
    </p:spTree>
    <p:extLst>
      <p:ext uri="{BB962C8B-B14F-4D97-AF65-F5344CB8AC3E}">
        <p14:creationId xmlns:p14="http://schemas.microsoft.com/office/powerpoint/2010/main" val="2008942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2F2DA79-FCEE-4461-A4E1-884CB79E02AB}"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E19E3B-0862-4C27-A486-6855A649B885}" type="slidenum">
              <a:rPr lang="en-US"/>
              <a:pPr>
                <a:defRPr/>
              </a:pPr>
              <a:t>‹#›</a:t>
            </a:fld>
            <a:endParaRPr lang="en-US"/>
          </a:p>
        </p:txBody>
      </p:sp>
    </p:spTree>
    <p:extLst>
      <p:ext uri="{BB962C8B-B14F-4D97-AF65-F5344CB8AC3E}">
        <p14:creationId xmlns:p14="http://schemas.microsoft.com/office/powerpoint/2010/main" val="1689194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6DBAC47-0FEA-4C4A-A9D7-6740C275AC5A}" type="datetimeFigureOut">
              <a:rPr lang="en-US"/>
              <a:pPr>
                <a:defRPr/>
              </a:pPr>
              <a:t>9/18/2021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2B18D6-7D2E-4950-83FB-693ABF869617}" type="slidenum">
              <a:rPr lang="en-US"/>
              <a:pPr>
                <a:defRPr/>
              </a:pPr>
              <a:t>‹#›</a:t>
            </a:fld>
            <a:endParaRPr lang="en-US"/>
          </a:p>
        </p:txBody>
      </p:sp>
    </p:spTree>
    <p:extLst>
      <p:ext uri="{BB962C8B-B14F-4D97-AF65-F5344CB8AC3E}">
        <p14:creationId xmlns:p14="http://schemas.microsoft.com/office/powerpoint/2010/main" val="129572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6535BF0-66D2-4291-984D-4783AE4CC935}" type="datetimeFigureOut">
              <a:rPr lang="en-US"/>
              <a:pPr>
                <a:defRPr/>
              </a:pPr>
              <a:t>9/18/2021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BC8974E-8A6D-469F-B39D-4DF801A01A85}" type="slidenum">
              <a:rPr lang="en-US"/>
              <a:pPr>
                <a:defRPr/>
              </a:pPr>
              <a:t>‹#›</a:t>
            </a:fld>
            <a:endParaRPr lang="en-US"/>
          </a:p>
        </p:txBody>
      </p:sp>
    </p:spTree>
    <p:extLst>
      <p:ext uri="{BB962C8B-B14F-4D97-AF65-F5344CB8AC3E}">
        <p14:creationId xmlns:p14="http://schemas.microsoft.com/office/powerpoint/2010/main" val="4136662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B1720D9-6977-4BBE-909C-FF3ADE4908BF}" type="datetimeFigureOut">
              <a:rPr lang="en-US"/>
              <a:pPr>
                <a:defRPr/>
              </a:pPr>
              <a:t>9/18/2021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077E488-624A-40D9-A159-7A082A34C467}" type="slidenum">
              <a:rPr lang="en-US"/>
              <a:pPr>
                <a:defRPr/>
              </a:pPr>
              <a:t>‹#›</a:t>
            </a:fld>
            <a:endParaRPr lang="en-US"/>
          </a:p>
        </p:txBody>
      </p:sp>
    </p:spTree>
    <p:extLst>
      <p:ext uri="{BB962C8B-B14F-4D97-AF65-F5344CB8AC3E}">
        <p14:creationId xmlns:p14="http://schemas.microsoft.com/office/powerpoint/2010/main" val="3249367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1B5944D-C2CB-409F-BC93-CFA7227A7AEA}"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2407C3-9C0B-4031-99D3-0D11C58A7A57}" type="slidenum">
              <a:rPr lang="en-US"/>
              <a:pPr>
                <a:defRPr/>
              </a:pPr>
              <a:t>‹#›</a:t>
            </a:fld>
            <a:endParaRPr lang="en-US"/>
          </a:p>
        </p:txBody>
      </p:sp>
    </p:spTree>
    <p:extLst>
      <p:ext uri="{BB962C8B-B14F-4D97-AF65-F5344CB8AC3E}">
        <p14:creationId xmlns:p14="http://schemas.microsoft.com/office/powerpoint/2010/main" val="212970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205C4B6-4DEA-430C-B739-166C42977553}" type="datetimeFigureOut">
              <a:rPr lang="en-US"/>
              <a:pPr>
                <a:defRPr/>
              </a:pPr>
              <a:t>9/18/2021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F03426-BD57-4198-B6A0-7E587EEFEFE7}" type="slidenum">
              <a:rPr lang="en-US"/>
              <a:pPr>
                <a:defRPr/>
              </a:pPr>
              <a:t>‹#›</a:t>
            </a:fld>
            <a:endParaRPr lang="en-US"/>
          </a:p>
        </p:txBody>
      </p:sp>
    </p:spTree>
    <p:extLst>
      <p:ext uri="{BB962C8B-B14F-4D97-AF65-F5344CB8AC3E}">
        <p14:creationId xmlns:p14="http://schemas.microsoft.com/office/powerpoint/2010/main" val="3199979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A7483BF-1FCB-4BCB-97FF-F59447ECA627}" type="datetimeFigureOut">
              <a:rPr lang="en-US"/>
              <a:pPr>
                <a:defRPr/>
              </a:pPr>
              <a:t>9/18/2021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3F3C767-2BEE-4A4C-BFD3-B0CF2B53DB0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15.png"/><Relationship Id="rId1" Type="http://schemas.openxmlformats.org/officeDocument/2006/relationships/slideLayout" Target="../slideLayouts/slideLayout1.xml"/><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hyperlink" Target="BAI%203%20-%20CHUONG%203.ppt#-1,22,PowerPoint Presentation" TargetMode="External"/><Relationship Id="rId13"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2.jpeg"/><Relationship Id="rId12" Type="http://schemas.openxmlformats.org/officeDocument/2006/relationships/hyperlink" Target="BAI%203%20-%20CHUONG%203.ppt#-1,23,PowerPoint Presentation" TargetMode="External"/><Relationship Id="rId2" Type="http://schemas.openxmlformats.org/officeDocument/2006/relationships/image" Target="../media/image19.jpeg"/><Relationship Id="rId1" Type="http://schemas.openxmlformats.org/officeDocument/2006/relationships/slideLayout" Target="../slideLayouts/slideLayout2.xml"/><Relationship Id="rId6" Type="http://schemas.openxmlformats.org/officeDocument/2006/relationships/hyperlink" Target="BAI%203%20-%20CHUONG%203.ppt#-1,20,PowerPoint Presentation" TargetMode="External"/><Relationship Id="rId11" Type="http://schemas.openxmlformats.org/officeDocument/2006/relationships/image" Target="../media/image24.jpeg"/><Relationship Id="rId5" Type="http://schemas.openxmlformats.org/officeDocument/2006/relationships/image" Target="../media/image21.jpeg"/><Relationship Id="rId10" Type="http://schemas.openxmlformats.org/officeDocument/2006/relationships/hyperlink" Target="BAI%203%20-%20CHUONG%203.ppt#-1,21,PowerPoint Presentation" TargetMode="External"/><Relationship Id="rId4" Type="http://schemas.openxmlformats.org/officeDocument/2006/relationships/hyperlink" Target="BAI%203%20-%20CHUONG%203.ppt#-1,19,PowerPoint Presentation" TargetMode="External"/><Relationship Id="rId9" Type="http://schemas.openxmlformats.org/officeDocument/2006/relationships/image" Target="../media/image23.jpeg"/></Relationships>
</file>

<file path=ppt/slides/_rels/slide1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9.png"/><Relationship Id="rId1" Type="http://schemas.openxmlformats.org/officeDocument/2006/relationships/slideLayout" Target="../slideLayouts/slideLayout1.xml"/><Relationship Id="rId5" Type="http://schemas.openxmlformats.org/officeDocument/2006/relationships/oleObject" Target="../embeddings/oleObject2.bin"/><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3.bin"/><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7EE92-AAC7-4040-9A90-6014898A9CFE}"/>
              </a:ext>
            </a:extLst>
          </p:cNvPr>
          <p:cNvSpPr>
            <a:spLocks noGrp="1"/>
          </p:cNvSpPr>
          <p:nvPr>
            <p:ph type="title"/>
          </p:nvPr>
        </p:nvSpPr>
        <p:spPr/>
        <p:txBody>
          <a:bodyPr/>
          <a:lstStyle/>
          <a:p>
            <a:r>
              <a:rPr lang="en-US" b="1" i="1">
                <a:solidFill>
                  <a:srgbClr val="0070C0"/>
                </a:solidFill>
              </a:rPr>
              <a:t>NỘI DUNG GHI BÀI</a:t>
            </a:r>
            <a:endParaRPr lang="vi-VN" b="1" i="1">
              <a:solidFill>
                <a:srgbClr val="0070C0"/>
              </a:solidFill>
            </a:endParaRPr>
          </a:p>
        </p:txBody>
      </p:sp>
      <p:sp>
        <p:nvSpPr>
          <p:cNvPr id="5" name="Content Placeholder 4">
            <a:extLst>
              <a:ext uri="{FF2B5EF4-FFF2-40B4-BE49-F238E27FC236}">
                <a16:creationId xmlns:a16="http://schemas.microsoft.com/office/drawing/2014/main" id="{0901C4AC-3E0C-4D6E-900B-1229BEE174C3}"/>
              </a:ext>
            </a:extLst>
          </p:cNvPr>
          <p:cNvSpPr>
            <a:spLocks noGrp="1"/>
          </p:cNvSpPr>
          <p:nvPr>
            <p:ph idx="1"/>
          </p:nvPr>
        </p:nvSpPr>
        <p:spPr/>
        <p:txBody>
          <a:bodyPr/>
          <a:lstStyle/>
          <a:p>
            <a:endParaRPr lang="vi-VN"/>
          </a:p>
        </p:txBody>
      </p:sp>
      <p:pic>
        <p:nvPicPr>
          <p:cNvPr id="7" name="Picture 6">
            <a:extLst>
              <a:ext uri="{FF2B5EF4-FFF2-40B4-BE49-F238E27FC236}">
                <a16:creationId xmlns:a16="http://schemas.microsoft.com/office/drawing/2014/main" id="{D5FC1B45-B16B-473F-85A6-F163DBCA6C5C}"/>
              </a:ext>
            </a:extLst>
          </p:cNvPr>
          <p:cNvPicPr>
            <a:picLocks noChangeAspect="1"/>
          </p:cNvPicPr>
          <p:nvPr/>
        </p:nvPicPr>
        <p:blipFill>
          <a:blip r:embed="rId2"/>
          <a:stretch>
            <a:fillRect/>
          </a:stretch>
        </p:blipFill>
        <p:spPr>
          <a:xfrm>
            <a:off x="4876800" y="1417638"/>
            <a:ext cx="4267200" cy="5440361"/>
          </a:xfrm>
          <a:prstGeom prst="rect">
            <a:avLst/>
          </a:prstGeom>
        </p:spPr>
      </p:pic>
      <p:pic>
        <p:nvPicPr>
          <p:cNvPr id="8" name="Picture 7">
            <a:extLst>
              <a:ext uri="{FF2B5EF4-FFF2-40B4-BE49-F238E27FC236}">
                <a16:creationId xmlns:a16="http://schemas.microsoft.com/office/drawing/2014/main" id="{2ABA91E2-3BCA-4506-822D-5DC3F5C995B9}"/>
              </a:ext>
            </a:extLst>
          </p:cNvPr>
          <p:cNvPicPr>
            <a:picLocks noChangeAspect="1"/>
          </p:cNvPicPr>
          <p:nvPr/>
        </p:nvPicPr>
        <p:blipFill>
          <a:blip r:embed="rId3"/>
          <a:stretch>
            <a:fillRect/>
          </a:stretch>
        </p:blipFill>
        <p:spPr>
          <a:xfrm>
            <a:off x="0" y="1417637"/>
            <a:ext cx="4929056" cy="5440361"/>
          </a:xfrm>
          <a:prstGeom prst="rect">
            <a:avLst/>
          </a:prstGeom>
        </p:spPr>
      </p:pic>
    </p:spTree>
    <p:extLst>
      <p:ext uri="{BB962C8B-B14F-4D97-AF65-F5344CB8AC3E}">
        <p14:creationId xmlns:p14="http://schemas.microsoft.com/office/powerpoint/2010/main" val="2407227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1267"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21" name="TextBox 4"/>
          <p:cNvSpPr txBox="1">
            <a:spLocks noChangeArrowheads="1"/>
          </p:cNvSpPr>
          <p:nvPr/>
        </p:nvSpPr>
        <p:spPr bwMode="auto">
          <a:xfrm>
            <a:off x="152400" y="1016000"/>
            <a:ext cx="86106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defRPr/>
            </a:pPr>
            <a:r>
              <a:rPr lang="en-US" sz="2800" b="1" dirty="0" err="1">
                <a:solidFill>
                  <a:srgbClr val="00B050"/>
                </a:solidFill>
                <a:latin typeface="Times New Roman" pitchFamily="18" charset="0"/>
                <a:cs typeface="Times New Roman" pitchFamily="18" charset="0"/>
              </a:rPr>
              <a:t>Ví</a:t>
            </a:r>
            <a:r>
              <a:rPr lang="en-US" sz="2800" b="1" dirty="0">
                <a:solidFill>
                  <a:srgbClr val="00B050"/>
                </a:solidFill>
                <a:latin typeface="Times New Roman" pitchFamily="18" charset="0"/>
                <a:cs typeface="Times New Roman" pitchFamily="18" charset="0"/>
              </a:rPr>
              <a:t> </a:t>
            </a:r>
            <a:r>
              <a:rPr lang="en-US" sz="2800" b="1" dirty="0" err="1">
                <a:solidFill>
                  <a:srgbClr val="00B050"/>
                </a:solidFill>
                <a:latin typeface="Times New Roman" pitchFamily="18" charset="0"/>
                <a:cs typeface="Times New Roman" pitchFamily="18" charset="0"/>
              </a:rPr>
              <a:t>dụ</a:t>
            </a:r>
            <a:r>
              <a:rPr lang="en-US" sz="2800" b="1" dirty="0">
                <a:solidFill>
                  <a:srgbClr val="00B050"/>
                </a:solidFill>
                <a:latin typeface="Times New Roman" pitchFamily="18" charset="0"/>
                <a:cs typeface="Times New Roman" pitchFamily="18" charset="0"/>
              </a:rPr>
              <a:t>: </a:t>
            </a:r>
            <a:r>
              <a:rPr lang="en-US" sz="2800" b="1" dirty="0">
                <a:latin typeface="Times New Roman" pitchFamily="18" charset="0"/>
                <a:cs typeface="Times New Roman" pitchFamily="18" charset="0"/>
              </a:rPr>
              <a:t>Cho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vườn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với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bên</a:t>
            </a:r>
            <a:r>
              <a:rPr lang="en-US" sz="2800" b="1" dirty="0">
                <a:latin typeface="Times New Roman" pitchFamily="18" charset="0"/>
                <a:cs typeface="Times New Roman" pitchFamily="18" charset="0"/>
              </a:rPr>
              <a:t>.</a:t>
            </a:r>
          </a:p>
          <a:p>
            <a:pPr marL="514350" indent="-514350" algn="just" eaLnBrk="1" hangingPunct="1">
              <a:lnSpc>
                <a:spcPct val="150000"/>
              </a:lnSpc>
              <a:buFontTx/>
              <a:buAutoNum type="alphaLcParenR"/>
              <a:defRPr/>
            </a:pP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chu</a:t>
            </a:r>
            <a:r>
              <a:rPr lang="en-US" sz="2800" b="1" dirty="0">
                <a:latin typeface="Times New Roman" pitchFamily="18" charset="0"/>
                <a:cs typeface="Times New Roman" pitchFamily="18" charset="0"/>
              </a:rPr>
              <a:t> vi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vườn</a:t>
            </a:r>
            <a:r>
              <a:rPr lang="en-US" sz="2800" b="1" dirty="0">
                <a:latin typeface="Times New Roman" pitchFamily="18" charset="0"/>
                <a:cs typeface="Times New Roman" pitchFamily="18" charset="0"/>
              </a:rPr>
              <a:t>.</a:t>
            </a:r>
          </a:p>
          <a:p>
            <a:pPr marL="514350" indent="-514350" algn="just" eaLnBrk="1" hangingPunct="1">
              <a:lnSpc>
                <a:spcPct val="150000"/>
              </a:lnSpc>
              <a:buFontTx/>
              <a:buAutoNum type="alphaLcParenR"/>
              <a:defRPr/>
            </a:pP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vườn</a:t>
            </a:r>
            <a:r>
              <a:rPr lang="en-US" sz="2800" b="1" dirty="0">
                <a:latin typeface="Times New Roman" pitchFamily="18" charset="0"/>
                <a:cs typeface="Times New Roman" pitchFamily="18" charset="0"/>
              </a:rPr>
              <a:t>.</a:t>
            </a:r>
          </a:p>
        </p:txBody>
      </p:sp>
      <p:pic>
        <p:nvPicPr>
          <p:cNvPr id="45058" name="Picture 2"/>
          <p:cNvPicPr>
            <a:picLocks noChangeAspect="1" noChangeArrowheads="1"/>
          </p:cNvPicPr>
          <p:nvPr/>
        </p:nvPicPr>
        <p:blipFill>
          <a:blip r:embed="rId2"/>
          <a:srcRect/>
          <a:stretch>
            <a:fillRect/>
          </a:stretch>
        </p:blipFill>
        <p:spPr bwMode="auto">
          <a:xfrm>
            <a:off x="5011738" y="1981200"/>
            <a:ext cx="4132262" cy="34861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1706563" y="2811463"/>
            <a:ext cx="1419225"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
        <p:nvSpPr>
          <p:cNvPr id="9" name="TextBox 4"/>
          <p:cNvSpPr txBox="1">
            <a:spLocks noChangeArrowheads="1"/>
          </p:cNvSpPr>
          <p:nvPr/>
        </p:nvSpPr>
        <p:spPr bwMode="auto">
          <a:xfrm>
            <a:off x="257175" y="3354388"/>
            <a:ext cx="452437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a) Chu vi hình chữ nhật là:</a:t>
            </a:r>
          </a:p>
        </p:txBody>
      </p:sp>
      <p:sp>
        <p:nvSpPr>
          <p:cNvPr id="10" name="TextBox 4"/>
          <p:cNvSpPr txBox="1">
            <a:spLocks noChangeArrowheads="1"/>
          </p:cNvSpPr>
          <p:nvPr/>
        </p:nvSpPr>
        <p:spPr bwMode="auto">
          <a:xfrm>
            <a:off x="152400" y="4191000"/>
            <a:ext cx="54102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18 + 15 + 9 + 9 + 9 + 24 = 84 (m)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2291"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pic>
        <p:nvPicPr>
          <p:cNvPr id="45058" name="Picture 2"/>
          <p:cNvPicPr>
            <a:picLocks noChangeAspect="1" noChangeArrowheads="1"/>
          </p:cNvPicPr>
          <p:nvPr/>
        </p:nvPicPr>
        <p:blipFill>
          <a:blip r:embed="rId2"/>
          <a:srcRect/>
          <a:stretch>
            <a:fillRect/>
          </a:stretch>
        </p:blipFill>
        <p:spPr bwMode="auto">
          <a:xfrm>
            <a:off x="215900" y="1001713"/>
            <a:ext cx="3013075" cy="25415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4"/>
          <p:cNvSpPr txBox="1">
            <a:spLocks noChangeArrowheads="1"/>
          </p:cNvSpPr>
          <p:nvPr/>
        </p:nvSpPr>
        <p:spPr bwMode="auto">
          <a:xfrm>
            <a:off x="3632200" y="3440113"/>
            <a:ext cx="141922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pic>
        <p:nvPicPr>
          <p:cNvPr id="46082" name="Picture 2"/>
          <p:cNvPicPr>
            <a:picLocks noChangeAspect="1" noChangeArrowheads="1"/>
          </p:cNvPicPr>
          <p:nvPr/>
        </p:nvPicPr>
        <p:blipFill>
          <a:blip r:embed="rId3"/>
          <a:srcRect/>
          <a:stretch>
            <a:fillRect/>
          </a:stretch>
        </p:blipFill>
        <p:spPr bwMode="auto">
          <a:xfrm>
            <a:off x="5518150" y="985838"/>
            <a:ext cx="3016250" cy="27574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a:xfrm>
            <a:off x="3289300" y="2133600"/>
            <a:ext cx="210502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4"/>
          <p:cNvSpPr txBox="1">
            <a:spLocks noChangeArrowheads="1"/>
          </p:cNvSpPr>
          <p:nvPr/>
        </p:nvSpPr>
        <p:spPr bwMode="auto">
          <a:xfrm>
            <a:off x="25400" y="4022725"/>
            <a:ext cx="90709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b) Diện tích khu vườn bằng tổng diện tích hai hình chữ nhật ABCG và GDEF.</a:t>
            </a:r>
          </a:p>
        </p:txBody>
      </p:sp>
      <p:sp>
        <p:nvSpPr>
          <p:cNvPr id="11" name="TextBox 4"/>
          <p:cNvSpPr txBox="1">
            <a:spLocks noChangeArrowheads="1"/>
          </p:cNvSpPr>
          <p:nvPr/>
        </p:nvSpPr>
        <p:spPr bwMode="auto">
          <a:xfrm>
            <a:off x="93663" y="4921250"/>
            <a:ext cx="9070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Ta có: GC = 24 – 15 = 9 (m)</a:t>
            </a:r>
          </a:p>
        </p:txBody>
      </p:sp>
      <p:sp>
        <p:nvSpPr>
          <p:cNvPr id="12" name="TextBox 4"/>
          <p:cNvSpPr txBox="1">
            <a:spLocks noChangeArrowheads="1"/>
          </p:cNvSpPr>
          <p:nvPr/>
        </p:nvSpPr>
        <p:spPr bwMode="auto">
          <a:xfrm>
            <a:off x="230188" y="5445125"/>
            <a:ext cx="90709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a:latin typeface="Times New Roman" pitchFamily="18" charset="0"/>
                <a:cs typeface="Times New Roman" pitchFamily="18" charset="0"/>
              </a:rPr>
              <a:t>S</a:t>
            </a:r>
            <a:r>
              <a:rPr lang="en-US" sz="2800" baseline="-25000">
                <a:latin typeface="Times New Roman" pitchFamily="18" charset="0"/>
                <a:cs typeface="Times New Roman" pitchFamily="18" charset="0"/>
              </a:rPr>
              <a:t>khu vườn</a:t>
            </a:r>
            <a:r>
              <a:rPr lang="en-US" sz="2800">
                <a:latin typeface="Times New Roman" pitchFamily="18" charset="0"/>
                <a:cs typeface="Times New Roman" pitchFamily="18" charset="0"/>
              </a:rPr>
              <a:t> = S</a:t>
            </a:r>
            <a:r>
              <a:rPr lang="en-US" sz="2800" baseline="-25000">
                <a:latin typeface="Times New Roman" pitchFamily="18" charset="0"/>
                <a:cs typeface="Times New Roman" pitchFamily="18" charset="0"/>
              </a:rPr>
              <a:t>ABCG</a:t>
            </a:r>
            <a:r>
              <a:rPr lang="en-US" sz="2800">
                <a:latin typeface="Times New Roman" pitchFamily="18" charset="0"/>
                <a:cs typeface="Times New Roman" pitchFamily="18" charset="0"/>
              </a:rPr>
              <a:t> + S</a:t>
            </a:r>
            <a:r>
              <a:rPr lang="en-US" sz="2800" baseline="-25000">
                <a:latin typeface="Times New Roman" pitchFamily="18" charset="0"/>
                <a:cs typeface="Times New Roman" pitchFamily="18" charset="0"/>
              </a:rPr>
              <a:t>GDEF</a:t>
            </a:r>
            <a:r>
              <a:rPr lang="en-US" sz="2800">
                <a:latin typeface="Times New Roman" pitchFamily="18" charset="0"/>
                <a:cs typeface="Times New Roman" pitchFamily="18" charset="0"/>
              </a:rPr>
              <a:t> = 15 . 9 + 24 . 9 = 351 (m</a:t>
            </a:r>
            <a:r>
              <a:rPr lang="en-US" sz="2800" baseline="30000">
                <a:latin typeface="Times New Roman" pitchFamily="18" charset="0"/>
                <a:cs typeface="Times New Roman" pitchFamily="18" charset="0"/>
              </a:rPr>
              <a:t>2</a:t>
            </a:r>
            <a:r>
              <a:rPr lang="en-US" sz="280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46082"/>
                                        </p:tgtEl>
                                        <p:attrNameLst>
                                          <p:attrName>style.visibility</p:attrName>
                                        </p:attrNameLst>
                                      </p:cBhvr>
                                      <p:to>
                                        <p:strVal val="visible"/>
                                      </p:to>
                                    </p:set>
                                    <p:animEffect transition="in" filter="barn(inVertical)">
                                      <p:cBhvr>
                                        <p:cTn id="22" dur="500"/>
                                        <p:tgtEl>
                                          <p:spTgt spid="4608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arn(inVertic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4. Tính chu vi và diện tích một số hình trong thực tế</a:t>
            </a:r>
          </a:p>
        </p:txBody>
      </p:sp>
      <p:sp>
        <p:nvSpPr>
          <p:cNvPr id="13315"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21" name="TextBox 4"/>
          <p:cNvSpPr txBox="1">
            <a:spLocks noChangeArrowheads="1"/>
          </p:cNvSpPr>
          <p:nvPr/>
        </p:nvSpPr>
        <p:spPr bwMode="auto">
          <a:xfrm>
            <a:off x="152400" y="1016000"/>
            <a:ext cx="8610600"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TH: </a:t>
            </a:r>
            <a:r>
              <a:rPr lang="en-US" sz="2800" b="1">
                <a:latin typeface="Times New Roman" pitchFamily="18" charset="0"/>
                <a:cs typeface="Times New Roman" pitchFamily="18" charset="0"/>
              </a:rPr>
              <a:t>Trong bãi giữ xe người ta đang vẽ một mũi tên với kích thước như hình vẽ để hướng dẫn chiều xe chạy. Tính diện tích hình mũi tên.</a:t>
            </a:r>
          </a:p>
        </p:txBody>
      </p:sp>
      <p:pic>
        <p:nvPicPr>
          <p:cNvPr id="47107" name="Picture 3"/>
          <p:cNvPicPr>
            <a:picLocks noChangeAspect="1" noChangeArrowheads="1"/>
          </p:cNvPicPr>
          <p:nvPr/>
        </p:nvPicPr>
        <p:blipFill>
          <a:blip r:embed="rId2"/>
          <a:srcRect/>
          <a:stretch>
            <a:fillRect/>
          </a:stretch>
        </p:blipFill>
        <p:spPr bwMode="auto">
          <a:xfrm>
            <a:off x="4865688" y="2209800"/>
            <a:ext cx="3897312" cy="33782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par>
                                <p:cTn id="8" presetID="16" presetClass="entr" presetSubtype="21" fill="hold" nodeType="withEffect">
                                  <p:stCondLst>
                                    <p:cond delay="0"/>
                                  </p:stCondLst>
                                  <p:childTnLst>
                                    <p:set>
                                      <p:cBhvr>
                                        <p:cTn id="9" dur="1" fill="hold">
                                          <p:stCondLst>
                                            <p:cond delay="0"/>
                                          </p:stCondLst>
                                        </p:cTn>
                                        <p:tgtEl>
                                          <p:spTgt spid="47107"/>
                                        </p:tgtEl>
                                        <p:attrNameLst>
                                          <p:attrName>style.visibility</p:attrName>
                                        </p:attrNameLst>
                                      </p:cBhvr>
                                      <p:to>
                                        <p:strVal val="visible"/>
                                      </p:to>
                                    </p:set>
                                    <p:animEffect transition="in" filter="barn(inVertical)">
                                      <p:cBhvr>
                                        <p:cTn id="10" dur="5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pic>
        <p:nvPicPr>
          <p:cNvPr id="48131" name="Picture 3"/>
          <p:cNvPicPr>
            <a:picLocks noChangeAspect="1" noChangeArrowheads="1"/>
          </p:cNvPicPr>
          <p:nvPr/>
        </p:nvPicPr>
        <p:blipFill>
          <a:blip r:embed="rId2"/>
          <a:srcRect/>
          <a:stretch>
            <a:fillRect/>
          </a:stretch>
        </p:blipFill>
        <p:spPr bwMode="auto">
          <a:xfrm>
            <a:off x="2057400" y="430213"/>
            <a:ext cx="4505325" cy="25463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485775" y="3254375"/>
            <a:ext cx="6905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Ta chia mũi tên thành hai hình như trên</a:t>
            </a:r>
          </a:p>
        </p:txBody>
      </p:sp>
      <p:sp>
        <p:nvSpPr>
          <p:cNvPr id="9" name="TextBox 4"/>
          <p:cNvSpPr txBox="1">
            <a:spLocks noChangeArrowheads="1"/>
          </p:cNvSpPr>
          <p:nvPr/>
        </p:nvSpPr>
        <p:spPr bwMode="auto">
          <a:xfrm>
            <a:off x="485775" y="3268663"/>
            <a:ext cx="69056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mũi tên là tổng diện tích hình chữ nhật và hình tam giác.</a:t>
            </a:r>
          </a:p>
        </p:txBody>
      </p:sp>
      <p:sp>
        <p:nvSpPr>
          <p:cNvPr id="10" name="TextBox 4"/>
          <p:cNvSpPr txBox="1">
            <a:spLocks noChangeArrowheads="1"/>
          </p:cNvSpPr>
          <p:nvPr/>
        </p:nvSpPr>
        <p:spPr bwMode="auto">
          <a:xfrm>
            <a:off x="271463" y="3254375"/>
            <a:ext cx="85788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Ta có: Diện tích  hình chữ nhật là: 1 . 1,8 = 1.8 (m</a:t>
            </a:r>
            <a:r>
              <a:rPr lang="en-US" sz="2800" b="1" baseline="30000">
                <a:latin typeface="Times New Roman" pitchFamily="18" charset="0"/>
                <a:cs typeface="Times New Roman" pitchFamily="18" charset="0"/>
              </a:rPr>
              <a:t>2</a:t>
            </a:r>
            <a:r>
              <a:rPr lang="en-US" sz="2800" b="1">
                <a:latin typeface="Times New Roman" pitchFamily="18" charset="0"/>
                <a:cs typeface="Times New Roman" pitchFamily="18" charset="0"/>
              </a:rPr>
              <a:t>)</a:t>
            </a:r>
          </a:p>
        </p:txBody>
      </p:sp>
      <p:sp>
        <p:nvSpPr>
          <p:cNvPr id="11" name="TextBox 4"/>
          <p:cNvSpPr txBox="1">
            <a:spLocks noChangeArrowheads="1"/>
          </p:cNvSpPr>
          <p:nvPr/>
        </p:nvSpPr>
        <p:spPr bwMode="auto">
          <a:xfrm>
            <a:off x="255588" y="4214813"/>
            <a:ext cx="8580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tam giác là:</a:t>
            </a:r>
          </a:p>
        </p:txBody>
      </p:sp>
      <p:sp>
        <p:nvSpPr>
          <p:cNvPr id="12" name="TextBox 4"/>
          <p:cNvSpPr txBox="1">
            <a:spLocks noChangeArrowheads="1"/>
          </p:cNvSpPr>
          <p:nvPr/>
        </p:nvSpPr>
        <p:spPr bwMode="auto">
          <a:xfrm>
            <a:off x="255588" y="5934075"/>
            <a:ext cx="858043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Vậy diện tích hình mũi tên là: 1,8 + 0,6 = 2,4 (m</a:t>
            </a:r>
            <a:r>
              <a:rPr lang="en-US" sz="2800" b="1" baseline="30000">
                <a:latin typeface="Times New Roman" pitchFamily="18" charset="0"/>
                <a:cs typeface="Times New Roman" pitchFamily="18" charset="0"/>
              </a:rPr>
              <a:t>2</a:t>
            </a:r>
            <a:r>
              <a:rPr lang="en-US" sz="2800" b="1">
                <a:latin typeface="Times New Roman" pitchFamily="18" charset="0"/>
                <a:cs typeface="Times New Roman" pitchFamily="18" charset="0"/>
              </a:rPr>
              <a:t>)</a:t>
            </a:r>
          </a:p>
        </p:txBody>
      </p:sp>
      <p:graphicFrame>
        <p:nvGraphicFramePr>
          <p:cNvPr id="2" name="Object 1"/>
          <p:cNvGraphicFramePr>
            <a:graphicFrameLocks noChangeAspect="1"/>
          </p:cNvGraphicFramePr>
          <p:nvPr/>
        </p:nvGraphicFramePr>
        <p:xfrm>
          <a:off x="1447800" y="4738688"/>
          <a:ext cx="6396038" cy="898525"/>
        </p:xfrm>
        <a:graphic>
          <a:graphicData uri="http://schemas.openxmlformats.org/presentationml/2006/ole">
            <mc:AlternateContent xmlns:mc="http://schemas.openxmlformats.org/markup-compatibility/2006">
              <mc:Choice xmlns:v="urn:schemas-microsoft-com:vml" Requires="v">
                <p:oleObj name="Equation" r:id="rId3" imgW="2984500" imgH="419100" progId="Equation.DSMT4">
                  <p:embed/>
                </p:oleObj>
              </mc:Choice>
              <mc:Fallback>
                <p:oleObj name="Equation" r:id="rId3" imgW="2984500" imgH="4191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4738688"/>
                        <a:ext cx="6396038"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par>
                                <p:cTn id="13" presetID="10" presetClass="exit" presetSubtype="0" fill="hold" grpId="1" nodeType="withEffect">
                                  <p:stCondLst>
                                    <p:cond delay="0"/>
                                  </p:stCondLst>
                                  <p:childTnLst>
                                    <p:animEffect transition="out" filter="fad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par>
                                <p:cTn id="21" presetID="10" presetClass="exit" presetSubtype="0" fill="hold" grpId="1" nodeType="withEffect">
                                  <p:stCondLst>
                                    <p:cond delay="0"/>
                                  </p:stCondLst>
                                  <p:childTnLst>
                                    <p:animEffect transition="out" filter="fade">
                                      <p:cBhvr>
                                        <p:cTn id="22" dur="500"/>
                                        <p:tgtEl>
                                          <p:spTgt spid="9"/>
                                        </p:tgtEl>
                                      </p:cBhvr>
                                    </p:animEffect>
                                    <p:set>
                                      <p:cBhvr>
                                        <p:cTn id="23" dur="1" fill="hold">
                                          <p:stCondLst>
                                            <p:cond delay="499"/>
                                          </p:stCondLst>
                                        </p:cTn>
                                        <p:tgtEl>
                                          <p:spTgt spid="9"/>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barn(inVertical)">
                                      <p:cBhvr>
                                        <p:cTn id="33" dur="500"/>
                                        <p:tgtEl>
                                          <p:spTgt spid="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arn(inVertical)">
                                      <p:cBhvr>
                                        <p:cTn id="3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9" grpId="0"/>
      <p:bldP spid="9" grpId="1"/>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609600" y="4740275"/>
            <a:ext cx="6934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lối đi trước hết ta cần tính được diện tích của lối đi.</a:t>
            </a:r>
          </a:p>
        </p:txBody>
      </p:sp>
      <p:pic>
        <p:nvPicPr>
          <p:cNvPr id="27650" name="Picture 2"/>
          <p:cNvPicPr>
            <a:picLocks noChangeAspect="1" noChangeArrowheads="1"/>
          </p:cNvPicPr>
          <p:nvPr/>
        </p:nvPicPr>
        <p:blipFill>
          <a:blip r:embed="rId2"/>
          <a:srcRect/>
          <a:stretch>
            <a:fillRect/>
          </a:stretch>
        </p:blipFill>
        <p:spPr bwMode="auto">
          <a:xfrm>
            <a:off x="1722438" y="2209800"/>
            <a:ext cx="7421562" cy="26098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4"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896143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Bài 1:</a:t>
            </a:r>
            <a:r>
              <a:rPr lang="en-US" sz="2800" b="1">
                <a:latin typeface="Times New Roman" pitchFamily="18" charset="0"/>
                <a:cs typeface="Times New Roman" pitchFamily="18" charset="0"/>
              </a:rPr>
              <a:t> Trong một khu vườn hình chữ nhật, người ta là một lối đi lát sỏi với các kích thước như hình vẽ sau. Chi phí cho mỗi mét vuông làm lối đi hết 120 nghìn đồng. Hỏi chi phí để làm lối đi là bao nhiêu?</a:t>
            </a:r>
          </a:p>
        </p:txBody>
      </p:sp>
      <p:sp>
        <p:nvSpPr>
          <p:cNvPr id="11" name="TextBox 4"/>
          <p:cNvSpPr txBox="1">
            <a:spLocks noChangeArrowheads="1"/>
          </p:cNvSpPr>
          <p:nvPr/>
        </p:nvSpPr>
        <p:spPr bwMode="auto">
          <a:xfrm>
            <a:off x="3505200" y="5715000"/>
            <a:ext cx="5456238" cy="9540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chi </a:t>
            </a:r>
            <a:r>
              <a:rPr lang="en-US" sz="2800" b="1" dirty="0" err="1">
                <a:latin typeface="Times New Roman" pitchFamily="18" charset="0"/>
                <a:cs typeface="Times New Roman" pitchFamily="18" charset="0"/>
              </a:rPr>
              <a:t>phí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trước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hết</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điều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a:t>
            </a:r>
          </a:p>
        </p:txBody>
      </p:sp>
      <p:sp>
        <p:nvSpPr>
          <p:cNvPr id="14" name="TextBox 4"/>
          <p:cNvSpPr txBox="1">
            <a:spLocks noChangeArrowheads="1"/>
          </p:cNvSpPr>
          <p:nvPr/>
        </p:nvSpPr>
        <p:spPr bwMode="auto">
          <a:xfrm>
            <a:off x="449263" y="5903913"/>
            <a:ext cx="8694737" cy="954087"/>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Diện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hợp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này</a:t>
            </a:r>
            <a:r>
              <a:rPr lang="en-US" sz="28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27650"/>
                                        </p:tgtEl>
                                        <p:attrNameLst>
                                          <p:attrName>style.visibility</p:attrName>
                                        </p:attrNameLst>
                                      </p:cBhvr>
                                      <p:to>
                                        <p:strVal val="visible"/>
                                      </p:to>
                                    </p:set>
                                    <p:animEffect transition="in" filter="barn(inVertical)">
                                      <p:cBhvr>
                                        <p:cTn id="10" dur="500"/>
                                        <p:tgtEl>
                                          <p:spTgt spid="2765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par>
                                <p:cTn id="21" presetID="16" presetClass="entr" presetSubtype="21"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inVertical)">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11" grpId="0" animBg="1"/>
      <p:bldP spid="11" grpId="1"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609600" y="4740275"/>
            <a:ext cx="6934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lối đi trước hết ta cần được diện tích của lối đi.</a:t>
            </a:r>
          </a:p>
        </p:txBody>
      </p:sp>
      <p:pic>
        <p:nvPicPr>
          <p:cNvPr id="27650" name="Picture 2"/>
          <p:cNvPicPr>
            <a:picLocks noChangeAspect="1" noChangeArrowheads="1"/>
          </p:cNvPicPr>
          <p:nvPr/>
        </p:nvPicPr>
        <p:blipFill>
          <a:blip r:embed="rId2"/>
          <a:srcRect/>
          <a:stretch>
            <a:fillRect/>
          </a:stretch>
        </p:blipFill>
        <p:spPr bwMode="auto">
          <a:xfrm>
            <a:off x="3521075" y="584200"/>
            <a:ext cx="5486400" cy="19304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388"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8" name="TextBox 4"/>
          <p:cNvSpPr txBox="1">
            <a:spLocks noChangeArrowheads="1"/>
          </p:cNvSpPr>
          <p:nvPr/>
        </p:nvSpPr>
        <p:spPr bwMode="auto">
          <a:xfrm>
            <a:off x="487363" y="2743200"/>
            <a:ext cx="6934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Diện tích lối đi là: 20 . 2 = 40 (m</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a:t>
            </a:r>
          </a:p>
        </p:txBody>
      </p:sp>
      <p:sp>
        <p:nvSpPr>
          <p:cNvPr id="9" name="TextBox 4"/>
          <p:cNvSpPr txBox="1">
            <a:spLocks noChangeArrowheads="1"/>
          </p:cNvSpPr>
          <p:nvPr/>
        </p:nvSpPr>
        <p:spPr bwMode="auto">
          <a:xfrm>
            <a:off x="419100" y="3395663"/>
            <a:ext cx="6934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Số tiền cần để chi phí làm lối đi là:</a:t>
            </a:r>
          </a:p>
        </p:txBody>
      </p:sp>
      <p:sp>
        <p:nvSpPr>
          <p:cNvPr id="12" name="TextBox 4"/>
          <p:cNvSpPr txBox="1">
            <a:spLocks noChangeArrowheads="1"/>
          </p:cNvSpPr>
          <p:nvPr/>
        </p:nvSpPr>
        <p:spPr bwMode="auto">
          <a:xfrm>
            <a:off x="419100" y="3919538"/>
            <a:ext cx="69342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120 000 . 40 = 4 800 000 (đồng)</a:t>
            </a:r>
          </a:p>
        </p:txBody>
      </p:sp>
      <p:sp>
        <p:nvSpPr>
          <p:cNvPr id="15" name="TextBox 4"/>
          <p:cNvSpPr txBox="1">
            <a:spLocks noChangeArrowheads="1"/>
          </p:cNvSpPr>
          <p:nvPr/>
        </p:nvSpPr>
        <p:spPr bwMode="auto">
          <a:xfrm>
            <a:off x="1409700" y="2073275"/>
            <a:ext cx="25908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FF0000"/>
                </a:solidFill>
                <a:latin typeface="Times New Roman" pitchFamily="18" charset="0"/>
                <a:cs typeface="Times New Roman" pitchFamily="18" charset="0"/>
              </a:rPr>
              <a:t>Giải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8" grpId="0"/>
      <p:bldP spid="9" grpId="0"/>
      <p:bldP spid="12" grpId="0"/>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4"/>
          <p:cNvSpPr txBox="1">
            <a:spLocks noChangeArrowheads="1"/>
          </p:cNvSpPr>
          <p:nvPr/>
        </p:nvSpPr>
        <p:spPr bwMode="auto">
          <a:xfrm>
            <a:off x="906463" y="4114800"/>
            <a:ext cx="80930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Để tính được chi phí làm tường rào trước hết ta cần tính được chu vi của khu vườn đã cho.</a:t>
            </a:r>
          </a:p>
        </p:txBody>
      </p:sp>
      <p:sp>
        <p:nvSpPr>
          <p:cNvPr id="17411"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49530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Bài 2:</a:t>
            </a:r>
            <a:r>
              <a:rPr lang="en-US" sz="2800" b="1">
                <a:latin typeface="Times New Roman" pitchFamily="18" charset="0"/>
                <a:cs typeface="Times New Roman" pitchFamily="18" charset="0"/>
              </a:rPr>
              <a:t> Người ta xây tường rào cho một khu vườn như hình bên. Mỗi mét dài (mét tới) tường rào tốn 150 nghìn đồng. Hỏi cần bao nhiêu tiền để xây tường rào?</a:t>
            </a:r>
          </a:p>
        </p:txBody>
      </p:sp>
      <p:sp>
        <p:nvSpPr>
          <p:cNvPr id="11" name="TextBox 4"/>
          <p:cNvSpPr txBox="1">
            <a:spLocks noChangeArrowheads="1"/>
          </p:cNvSpPr>
          <p:nvPr/>
        </p:nvSpPr>
        <p:spPr bwMode="auto">
          <a:xfrm>
            <a:off x="3505200" y="5715000"/>
            <a:ext cx="5456238" cy="9540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được</a:t>
            </a:r>
            <a:r>
              <a:rPr lang="en-US" sz="2800" b="1" dirty="0">
                <a:latin typeface="Times New Roman" pitchFamily="18" charset="0"/>
                <a:cs typeface="Times New Roman" pitchFamily="18" charset="0"/>
              </a:rPr>
              <a:t> chi </a:t>
            </a:r>
            <a:r>
              <a:rPr lang="en-US" sz="2800" b="1" dirty="0" err="1">
                <a:latin typeface="Times New Roman" pitchFamily="18" charset="0"/>
                <a:cs typeface="Times New Roman" pitchFamily="18" charset="0"/>
              </a:rPr>
              <a:t>phí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rào</a:t>
            </a:r>
            <a:r>
              <a:rPr lang="en-US" sz="2800" b="1" dirty="0">
                <a:latin typeface="Times New Roman" pitchFamily="18" charset="0"/>
                <a:cs typeface="Times New Roman" pitchFamily="18" charset="0"/>
              </a:rPr>
              <a:t> ta </a:t>
            </a:r>
            <a:r>
              <a:rPr lang="en-US" sz="2800" b="1" dirty="0" err="1">
                <a:latin typeface="Times New Roman" pitchFamily="18" charset="0"/>
                <a:cs typeface="Times New Roman" pitchFamily="18" charset="0"/>
              </a:rPr>
              <a:t>cần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điều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gì</a:t>
            </a:r>
            <a:r>
              <a:rPr lang="en-US" sz="2800" b="1" dirty="0">
                <a:latin typeface="Times New Roman" pitchFamily="18" charset="0"/>
                <a:cs typeface="Times New Roman" pitchFamily="18" charset="0"/>
              </a:rPr>
              <a:t>?</a:t>
            </a:r>
          </a:p>
        </p:txBody>
      </p:sp>
      <p:sp>
        <p:nvSpPr>
          <p:cNvPr id="14" name="TextBox 4"/>
          <p:cNvSpPr txBox="1">
            <a:spLocks noChangeArrowheads="1"/>
          </p:cNvSpPr>
          <p:nvPr/>
        </p:nvSpPr>
        <p:spPr bwMode="auto">
          <a:xfrm>
            <a:off x="1295400" y="5930900"/>
            <a:ext cx="7620000" cy="522288"/>
          </a:xfrm>
          <a:prstGeom prst="rect">
            <a:avLst/>
          </a:prstGeom>
          <a:solidFill>
            <a:schemeClr val="accent6">
              <a:lumMod val="75000"/>
            </a:schemeClr>
          </a:solid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defRPr/>
            </a:pPr>
            <a:r>
              <a:rPr lang="en-US" sz="2800" b="1" dirty="0" err="1">
                <a:latin typeface="Times New Roman" pitchFamily="18" charset="0"/>
                <a:cs typeface="Times New Roman" pitchFamily="18" charset="0"/>
              </a:rPr>
              <a:t>Em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tính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chu</a:t>
            </a:r>
            <a:r>
              <a:rPr lang="en-US" sz="2800" b="1" dirty="0">
                <a:latin typeface="Times New Roman" pitchFamily="18" charset="0"/>
                <a:cs typeface="Times New Roman" pitchFamily="18" charset="0"/>
              </a:rPr>
              <a:t> vi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hình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đã</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cho</a:t>
            </a:r>
            <a:r>
              <a:rPr lang="en-US" sz="2800" b="1" dirty="0">
                <a:latin typeface="Times New Roman" pitchFamily="18" charset="0"/>
                <a:cs typeface="Times New Roman" pitchFamily="18" charset="0"/>
              </a:rPr>
              <a:t>?</a:t>
            </a:r>
          </a:p>
        </p:txBody>
      </p:sp>
      <p:pic>
        <p:nvPicPr>
          <p:cNvPr id="28674" name="Picture 2"/>
          <p:cNvPicPr>
            <a:picLocks noChangeAspect="1" noChangeArrowheads="1"/>
          </p:cNvPicPr>
          <p:nvPr/>
        </p:nvPicPr>
        <p:blipFill>
          <a:blip r:embed="rId2"/>
          <a:srcRect/>
          <a:stretch>
            <a:fillRect/>
          </a:stretch>
        </p:blipFill>
        <p:spPr bwMode="auto">
          <a:xfrm>
            <a:off x="5292725" y="584200"/>
            <a:ext cx="3851275" cy="30448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xit" presetSubtype="0" fill="hold" grpId="1"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par>
                                <p:cTn id="18" presetID="16" presetClass="entr" presetSubtype="21"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barn(inVertical)">
                                      <p:cBhvr>
                                        <p:cTn id="20" dur="500"/>
                                        <p:tgtEl>
                                          <p:spTgt spid="1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arn(inVertical)">
                                      <p:cBhvr>
                                        <p:cTn id="2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p:bldP spid="11" grpId="0" animBg="1"/>
      <p:bldP spid="11" grpId="1"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3"/>
          <p:cNvSpPr txBox="1">
            <a:spLocks noChangeArrowheads="1"/>
          </p:cNvSpPr>
          <p:nvPr/>
        </p:nvSpPr>
        <p:spPr bwMode="auto">
          <a:xfrm>
            <a:off x="1295400" y="0"/>
            <a:ext cx="6096000" cy="584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a:solidFill>
                  <a:schemeClr val="bg1"/>
                </a:solidFill>
                <a:latin typeface="Times New Roman" pitchFamily="18" charset="0"/>
                <a:cs typeface="Times New Roman" pitchFamily="18" charset="0"/>
              </a:rPr>
              <a:t>LUYỆN TẬP – VẬN DỤNG</a:t>
            </a:r>
          </a:p>
        </p:txBody>
      </p:sp>
      <p:sp>
        <p:nvSpPr>
          <p:cNvPr id="10" name="TextBox 4"/>
          <p:cNvSpPr txBox="1">
            <a:spLocks noChangeArrowheads="1"/>
          </p:cNvSpPr>
          <p:nvPr/>
        </p:nvSpPr>
        <p:spPr bwMode="auto">
          <a:xfrm>
            <a:off x="0" y="584200"/>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pic>
        <p:nvPicPr>
          <p:cNvPr id="28674" name="Picture 2"/>
          <p:cNvPicPr>
            <a:picLocks noChangeAspect="1" noChangeArrowheads="1"/>
          </p:cNvPicPr>
          <p:nvPr/>
        </p:nvPicPr>
        <p:blipFill>
          <a:blip r:embed="rId2"/>
          <a:srcRect/>
          <a:stretch>
            <a:fillRect/>
          </a:stretch>
        </p:blipFill>
        <p:spPr bwMode="auto">
          <a:xfrm>
            <a:off x="5292725" y="584200"/>
            <a:ext cx="3851275" cy="30448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a:spLocks noChangeArrowheads="1"/>
          </p:cNvSpPr>
          <p:nvPr/>
        </p:nvSpPr>
        <p:spPr bwMode="auto">
          <a:xfrm>
            <a:off x="152400" y="1106488"/>
            <a:ext cx="40465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Chu vi của khu vườn là:  </a:t>
            </a:r>
          </a:p>
        </p:txBody>
      </p:sp>
      <p:sp>
        <p:nvSpPr>
          <p:cNvPr id="9" name="TextBox 4"/>
          <p:cNvSpPr txBox="1">
            <a:spLocks noChangeArrowheads="1"/>
          </p:cNvSpPr>
          <p:nvPr/>
        </p:nvSpPr>
        <p:spPr bwMode="auto">
          <a:xfrm>
            <a:off x="152400" y="1628775"/>
            <a:ext cx="5140325"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10 + 3 + 3 +3 + 3 + 3 + 10 + 9</a:t>
            </a:r>
          </a:p>
          <a:p>
            <a:pPr algn="just" eaLnBrk="1" hangingPunct="1"/>
            <a:r>
              <a:rPr lang="en-US" sz="2800" b="1">
                <a:solidFill>
                  <a:srgbClr val="0000FF"/>
                </a:solidFill>
                <a:latin typeface="Times New Roman" pitchFamily="18" charset="0"/>
                <a:cs typeface="Times New Roman" pitchFamily="18" charset="0"/>
              </a:rPr>
              <a:t> =   44 (m)</a:t>
            </a:r>
          </a:p>
        </p:txBody>
      </p:sp>
      <p:sp>
        <p:nvSpPr>
          <p:cNvPr id="12" name="TextBox 4"/>
          <p:cNvSpPr txBox="1">
            <a:spLocks noChangeArrowheads="1"/>
          </p:cNvSpPr>
          <p:nvPr/>
        </p:nvSpPr>
        <p:spPr bwMode="auto">
          <a:xfrm>
            <a:off x="152400" y="2584450"/>
            <a:ext cx="4953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Số tiền cần để xây hàng rào là: </a:t>
            </a:r>
          </a:p>
        </p:txBody>
      </p:sp>
      <p:sp>
        <p:nvSpPr>
          <p:cNvPr id="15" name="TextBox 4"/>
          <p:cNvSpPr txBox="1">
            <a:spLocks noChangeArrowheads="1"/>
          </p:cNvSpPr>
          <p:nvPr/>
        </p:nvSpPr>
        <p:spPr bwMode="auto">
          <a:xfrm>
            <a:off x="152400" y="3106738"/>
            <a:ext cx="51403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150 000 . 44 = 6 600 000 (đồng)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8" grpId="0"/>
      <p:bldP spid="9" grpId="0"/>
      <p:bldP spid="12"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B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5" name="Text Box 13"/>
          <p:cNvSpPr txBox="1">
            <a:spLocks noChangeArrowheads="1"/>
          </p:cNvSpPr>
          <p:nvPr/>
        </p:nvSpPr>
        <p:spPr bwMode="auto">
          <a:xfrm>
            <a:off x="533400" y="304800"/>
            <a:ext cx="6134100" cy="914400"/>
          </a:xfrm>
          <a:prstGeom prst="rect">
            <a:avLst/>
          </a:prstGeom>
          <a:noFill/>
          <a:ln w="9525">
            <a:noFill/>
            <a:miter lim="800000"/>
            <a:headEnd/>
            <a:tailEnd/>
          </a:ln>
          <a:effectLst/>
        </p:spPr>
        <p:txBody>
          <a:bodyPr>
            <a:spAutoFit/>
          </a:bodyPr>
          <a:lstStyle/>
          <a:p>
            <a:pPr>
              <a:spcBef>
                <a:spcPct val="50000"/>
              </a:spcBef>
              <a:defRPr/>
            </a:pPr>
            <a:r>
              <a:rPr lang="en-US" sz="5400" b="1">
                <a:solidFill>
                  <a:srgbClr val="CC6600"/>
                </a:solidFill>
                <a:effectLst>
                  <a:outerShdw blurRad="38100" dist="38100" dir="2700000" algn="tl">
                    <a:srgbClr val="C0C0C0"/>
                  </a:outerShdw>
                </a:effectLst>
              </a:rPr>
              <a:t>VUI ĐỂ HỌC TỐT  </a:t>
            </a:r>
          </a:p>
        </p:txBody>
      </p:sp>
      <p:sp>
        <p:nvSpPr>
          <p:cNvPr id="13326" name="Text Box 14"/>
          <p:cNvSpPr txBox="1">
            <a:spLocks noChangeArrowheads="1"/>
          </p:cNvSpPr>
          <p:nvPr/>
        </p:nvSpPr>
        <p:spPr bwMode="auto">
          <a:xfrm>
            <a:off x="495300" y="266700"/>
            <a:ext cx="7010400" cy="914400"/>
          </a:xfrm>
          <a:prstGeom prst="rect">
            <a:avLst/>
          </a:prstGeom>
          <a:noFill/>
          <a:ln w="9525">
            <a:noFill/>
            <a:miter lim="800000"/>
            <a:headEnd/>
            <a:tailEnd/>
          </a:ln>
          <a:effectLst/>
        </p:spPr>
        <p:txBody>
          <a:bodyPr>
            <a:spAutoFit/>
          </a:bodyPr>
          <a:lstStyle/>
          <a:p>
            <a:pPr>
              <a:spcBef>
                <a:spcPct val="50000"/>
              </a:spcBef>
              <a:defRPr/>
            </a:pPr>
            <a:r>
              <a:rPr lang="en-US" sz="5400" b="1" dirty="0">
                <a:solidFill>
                  <a:srgbClr val="FF3399"/>
                </a:solidFill>
                <a:effectLst>
                  <a:outerShdw blurRad="38100" dist="38100" dir="2700000" algn="tl">
                    <a:srgbClr val="C0C0C0"/>
                  </a:outerShdw>
                </a:effectLst>
              </a:rPr>
              <a:t>VUI ĐỂ HỌC TỐT  </a:t>
            </a:r>
          </a:p>
        </p:txBody>
      </p:sp>
      <p:pic>
        <p:nvPicPr>
          <p:cNvPr id="19461" name="Picture 4" descr="Pythagoras_von_Samo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166813"/>
            <a:ext cx="5103813"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52" name="Group 40"/>
          <p:cNvGrpSpPr>
            <a:grpSpLocks/>
          </p:cNvGrpSpPr>
          <p:nvPr/>
        </p:nvGrpSpPr>
        <p:grpSpPr bwMode="auto">
          <a:xfrm>
            <a:off x="1979613" y="2092325"/>
            <a:ext cx="6229350" cy="3775075"/>
            <a:chOff x="1247" y="1234"/>
            <a:chExt cx="3924" cy="2378"/>
          </a:xfrm>
        </p:grpSpPr>
        <p:sp>
          <p:nvSpPr>
            <p:cNvPr id="19475" name="Text Box 27"/>
            <p:cNvSpPr txBox="1">
              <a:spLocks noChangeArrowheads="1"/>
            </p:cNvSpPr>
            <p:nvPr/>
          </p:nvSpPr>
          <p:spPr bwMode="auto">
            <a:xfrm>
              <a:off x="2807" y="2863"/>
              <a:ext cx="2364"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Nguoàn </a:t>
              </a:r>
            </a:p>
          </p:txBody>
        </p:sp>
        <p:sp>
          <p:nvSpPr>
            <p:cNvPr id="19476" name="Text Box 28"/>
            <p:cNvSpPr txBox="1">
              <a:spLocks noChangeArrowheads="1"/>
            </p:cNvSpPr>
            <p:nvPr/>
          </p:nvSpPr>
          <p:spPr bwMode="auto">
            <a:xfrm>
              <a:off x="1247" y="1277"/>
              <a:ext cx="1548"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Uoáng  </a:t>
              </a:r>
            </a:p>
          </p:txBody>
        </p:sp>
        <p:sp>
          <p:nvSpPr>
            <p:cNvPr id="19477" name="Text Box 29"/>
            <p:cNvSpPr txBox="1">
              <a:spLocks noChangeArrowheads="1"/>
            </p:cNvSpPr>
            <p:nvPr/>
          </p:nvSpPr>
          <p:spPr bwMode="auto">
            <a:xfrm>
              <a:off x="2771" y="1267"/>
              <a:ext cx="177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Nöôùc</a:t>
              </a:r>
            </a:p>
          </p:txBody>
        </p:sp>
        <p:sp>
          <p:nvSpPr>
            <p:cNvPr id="19478" name="Text Box 30"/>
            <p:cNvSpPr txBox="1">
              <a:spLocks noChangeArrowheads="1"/>
            </p:cNvSpPr>
            <p:nvPr/>
          </p:nvSpPr>
          <p:spPr bwMode="auto">
            <a:xfrm>
              <a:off x="1538" y="2755"/>
              <a:ext cx="1212"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3333CC"/>
                  </a:solidFill>
                  <a:latin typeface="VNI-Thufap1" pitchFamily="2" charset="0"/>
                </a:rPr>
                <a:t>Nhôù </a:t>
              </a:r>
            </a:p>
          </p:txBody>
        </p:sp>
        <p:sp>
          <p:nvSpPr>
            <p:cNvPr id="19479" name="Text Box 31"/>
            <p:cNvSpPr txBox="1">
              <a:spLocks noChangeArrowheads="1"/>
            </p:cNvSpPr>
            <p:nvPr/>
          </p:nvSpPr>
          <p:spPr bwMode="auto">
            <a:xfrm>
              <a:off x="2828" y="2822"/>
              <a:ext cx="211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Nguoàn </a:t>
              </a:r>
            </a:p>
          </p:txBody>
        </p:sp>
        <p:sp>
          <p:nvSpPr>
            <p:cNvPr id="19480" name="Text Box 32"/>
            <p:cNvSpPr txBox="1">
              <a:spLocks noChangeArrowheads="1"/>
            </p:cNvSpPr>
            <p:nvPr/>
          </p:nvSpPr>
          <p:spPr bwMode="auto">
            <a:xfrm>
              <a:off x="1283" y="1234"/>
              <a:ext cx="1728"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Uoáng</a:t>
              </a:r>
            </a:p>
          </p:txBody>
        </p:sp>
        <p:sp>
          <p:nvSpPr>
            <p:cNvPr id="19481" name="Text Box 34"/>
            <p:cNvSpPr txBox="1">
              <a:spLocks noChangeArrowheads="1"/>
            </p:cNvSpPr>
            <p:nvPr/>
          </p:nvSpPr>
          <p:spPr bwMode="auto">
            <a:xfrm>
              <a:off x="1571" y="2713"/>
              <a:ext cx="1296"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Nhôù </a:t>
              </a:r>
            </a:p>
          </p:txBody>
        </p:sp>
        <p:sp>
          <p:nvSpPr>
            <p:cNvPr id="19482" name="Text Box 33"/>
            <p:cNvSpPr txBox="1">
              <a:spLocks noChangeArrowheads="1"/>
            </p:cNvSpPr>
            <p:nvPr/>
          </p:nvSpPr>
          <p:spPr bwMode="auto">
            <a:xfrm>
              <a:off x="2823" y="1234"/>
              <a:ext cx="2265"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7200">
                  <a:solidFill>
                    <a:srgbClr val="FF9966"/>
                  </a:solidFill>
                  <a:latin typeface="VNI-Thufap1" pitchFamily="2" charset="0"/>
                </a:rPr>
                <a:t>Nöôùc</a:t>
              </a:r>
            </a:p>
          </p:txBody>
        </p:sp>
      </p:grpSp>
      <p:pic>
        <p:nvPicPr>
          <p:cNvPr id="25" name="Picture 20" descr="images[99]">
            <a:hlinkClick r:id="rId4" action="ppaction://hlinkpres?slideindex=19&amp;slidetitle=PowerPoint Presentation"/>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143000"/>
            <a:ext cx="2638425" cy="25781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6" name="Picture 21" descr="images[62]">
            <a:hlinkClick r:id="rId6" action="ppaction://hlinkpres?slideindex=20&amp;slidetitle=PowerPoint Presentation"/>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14800" y="1143000"/>
            <a:ext cx="2590800"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7" name="Picture 22" descr="CAMZC5UZ">
            <a:hlinkClick r:id="rId8" action="ppaction://hlinkpres?slideindex=22&amp;slidetitle=PowerPoint Presentation"/>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3843338"/>
            <a:ext cx="2590800"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pic>
        <p:nvPicPr>
          <p:cNvPr id="28" name="Picture 23" descr="CA4E8NPU">
            <a:hlinkClick r:id="rId10" action="ppaction://hlinkpres?slideindex=21&amp;slidetitle=PowerPoint Presentation"/>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3819525"/>
            <a:ext cx="2638425" cy="2590800"/>
          </a:xfrm>
          <a:prstGeom prst="rect">
            <a:avLst/>
          </a:prstGeom>
          <a:noFill/>
          <a:ln w="57150">
            <a:solidFill>
              <a:srgbClr val="FF9900"/>
            </a:solidFill>
            <a:miter lim="800000"/>
            <a:headEnd/>
            <a:tailEnd/>
          </a:ln>
          <a:extLst>
            <a:ext uri="{909E8E84-426E-40DD-AFC4-6F175D3DCCD1}">
              <a14:hiddenFill xmlns:a14="http://schemas.microsoft.com/office/drawing/2010/main">
                <a:solidFill>
                  <a:srgbClr val="FFFFFF"/>
                </a:solidFill>
              </a14:hiddenFill>
            </a:ext>
          </a:extLst>
        </p:spPr>
      </p:pic>
      <p:grpSp>
        <p:nvGrpSpPr>
          <p:cNvPr id="19" name="Group 34"/>
          <p:cNvGrpSpPr>
            <a:grpSpLocks/>
          </p:cNvGrpSpPr>
          <p:nvPr/>
        </p:nvGrpSpPr>
        <p:grpSpPr bwMode="auto">
          <a:xfrm>
            <a:off x="7080250" y="1184275"/>
            <a:ext cx="3267075" cy="3143250"/>
            <a:chOff x="4512" y="1668"/>
            <a:chExt cx="2058" cy="1980"/>
          </a:xfrm>
        </p:grpSpPr>
        <p:sp>
          <p:nvSpPr>
            <p:cNvPr id="19469" name="Text Box 33"/>
            <p:cNvSpPr txBox="1">
              <a:spLocks noChangeArrowheads="1"/>
            </p:cNvSpPr>
            <p:nvPr/>
          </p:nvSpPr>
          <p:spPr bwMode="auto">
            <a:xfrm>
              <a:off x="4938" y="3108"/>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Sai</a:t>
              </a:r>
            </a:p>
          </p:txBody>
        </p:sp>
        <p:sp>
          <p:nvSpPr>
            <p:cNvPr id="19470" name="Text Box 32"/>
            <p:cNvSpPr txBox="1">
              <a:spLocks noChangeArrowheads="1"/>
            </p:cNvSpPr>
            <p:nvPr/>
          </p:nvSpPr>
          <p:spPr bwMode="auto">
            <a:xfrm>
              <a:off x="4842" y="2340"/>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hay </a:t>
              </a:r>
            </a:p>
          </p:txBody>
        </p:sp>
        <p:sp>
          <p:nvSpPr>
            <p:cNvPr id="19471" name="Text Box 31"/>
            <p:cNvSpPr txBox="1">
              <a:spLocks noChangeArrowheads="1"/>
            </p:cNvSpPr>
            <p:nvPr/>
          </p:nvSpPr>
          <p:spPr bwMode="auto">
            <a:xfrm>
              <a:off x="4554" y="1668"/>
              <a:ext cx="2016"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FFFF00"/>
                  </a:solidFill>
                  <a:latin typeface="VNI-Thufap1" pitchFamily="2" charset="0"/>
                </a:rPr>
                <a:t>Ñuùng </a:t>
              </a:r>
            </a:p>
          </p:txBody>
        </p:sp>
        <p:sp>
          <p:nvSpPr>
            <p:cNvPr id="19472" name="Text Box 24"/>
            <p:cNvSpPr txBox="1">
              <a:spLocks noChangeArrowheads="1"/>
            </p:cNvSpPr>
            <p:nvPr/>
          </p:nvSpPr>
          <p:spPr bwMode="auto">
            <a:xfrm>
              <a:off x="4512" y="1689"/>
              <a:ext cx="2016"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Ñuùng </a:t>
              </a:r>
            </a:p>
          </p:txBody>
        </p:sp>
        <p:sp>
          <p:nvSpPr>
            <p:cNvPr id="19473" name="Text Box 25"/>
            <p:cNvSpPr txBox="1">
              <a:spLocks noChangeArrowheads="1"/>
            </p:cNvSpPr>
            <p:nvPr/>
          </p:nvSpPr>
          <p:spPr bwMode="auto">
            <a:xfrm>
              <a:off x="4800" y="2361"/>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hay </a:t>
              </a:r>
            </a:p>
          </p:txBody>
        </p:sp>
        <p:sp>
          <p:nvSpPr>
            <p:cNvPr id="19474" name="Text Box 26"/>
            <p:cNvSpPr txBox="1">
              <a:spLocks noChangeArrowheads="1"/>
            </p:cNvSpPr>
            <p:nvPr/>
          </p:nvSpPr>
          <p:spPr bwMode="auto">
            <a:xfrm>
              <a:off x="4896" y="3129"/>
              <a:ext cx="86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4800">
                  <a:solidFill>
                    <a:srgbClr val="0000FF"/>
                  </a:solidFill>
                  <a:latin typeface="VNI-Thufap1" pitchFamily="2" charset="0"/>
                </a:rPr>
                <a:t>Sai</a:t>
              </a:r>
            </a:p>
          </p:txBody>
        </p:sp>
      </p:grpSp>
      <p:pic>
        <p:nvPicPr>
          <p:cNvPr id="19468" name="Picture 3" descr="Next">
            <a:hlinkClick r:id="rId12" action="ppaction://hlinkpres?slideindex=23&amp;slidetitle=PowerPoint Presentation"/>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316913" y="6092825"/>
            <a:ext cx="4937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xit" presetSubtype="0" fill="hold" nodeType="clickEffect">
                                  <p:stCondLst>
                                    <p:cond delay="0"/>
                                  </p:stCondLst>
                                  <p:iterate type="lt">
                                    <p:tmPct val="5000"/>
                                  </p:iterate>
                                  <p:childTnLst>
                                    <p:anim calcmode="lin" valueType="num">
                                      <p:cBhvr>
                                        <p:cTn id="6" dur="1000"/>
                                        <p:tgtEl>
                                          <p:spTgt spid="13352"/>
                                        </p:tgtEl>
                                        <p:attrNameLst>
                                          <p:attrName>ppt_w</p:attrName>
                                        </p:attrNameLst>
                                      </p:cBhvr>
                                      <p:tavLst>
                                        <p:tav tm="0">
                                          <p:val>
                                            <p:strVal val="ppt_w"/>
                                          </p:val>
                                        </p:tav>
                                        <p:tav tm="100000">
                                          <p:val>
                                            <p:fltVal val="0"/>
                                          </p:val>
                                        </p:tav>
                                      </p:tavLst>
                                    </p:anim>
                                    <p:anim calcmode="lin" valueType="num">
                                      <p:cBhvr>
                                        <p:cTn id="7" dur="1000"/>
                                        <p:tgtEl>
                                          <p:spTgt spid="13352"/>
                                        </p:tgtEl>
                                        <p:attrNameLst>
                                          <p:attrName>ppt_h</p:attrName>
                                        </p:attrNameLst>
                                      </p:cBhvr>
                                      <p:tavLst>
                                        <p:tav tm="0">
                                          <p:val>
                                            <p:strVal val="ppt_h"/>
                                          </p:val>
                                        </p:tav>
                                        <p:tav tm="100000">
                                          <p:val>
                                            <p:fltVal val="0"/>
                                          </p:val>
                                        </p:tav>
                                      </p:tavLst>
                                    </p:anim>
                                    <p:anim calcmode="lin" valueType="num">
                                      <p:cBhvr>
                                        <p:cTn id="8" dur="1000"/>
                                        <p:tgtEl>
                                          <p:spTgt spid="13352"/>
                                        </p:tgtEl>
                                        <p:attrNameLst>
                                          <p:attrName>style.rotation</p:attrName>
                                        </p:attrNameLst>
                                      </p:cBhvr>
                                      <p:tavLst>
                                        <p:tav tm="0">
                                          <p:val>
                                            <p:fltVal val="0"/>
                                          </p:val>
                                        </p:tav>
                                        <p:tav tm="100000">
                                          <p:val>
                                            <p:fltVal val="90"/>
                                          </p:val>
                                        </p:tav>
                                      </p:tavLst>
                                    </p:anim>
                                    <p:animEffect transition="out" filter="fade">
                                      <p:cBhvr>
                                        <p:cTn id="9" dur="1000"/>
                                        <p:tgtEl>
                                          <p:spTgt spid="13352"/>
                                        </p:tgtEl>
                                      </p:cBhvr>
                                    </p:animEffect>
                                    <p:set>
                                      <p:cBhvr>
                                        <p:cTn id="10" dur="1" fill="hold">
                                          <p:stCondLst>
                                            <p:cond delay="999"/>
                                          </p:stCondLst>
                                        </p:cTn>
                                        <p:tgtEl>
                                          <p:spTgt spid="13352"/>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xit" presetSubtype="10" fill="hold" nodeType="clickEffect">
                                  <p:stCondLst>
                                    <p:cond delay="0"/>
                                  </p:stCondLst>
                                  <p:childTnLst>
                                    <p:animEffect transition="out" filter="randombar(horizontal)">
                                      <p:cBhvr>
                                        <p:cTn id="14" dur="500"/>
                                        <p:tgtEl>
                                          <p:spTgt spid="19"/>
                                        </p:tgtEl>
                                      </p:cBhvr>
                                    </p:animEffect>
                                    <p:set>
                                      <p:cBhvr>
                                        <p:cTn id="15"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restart="whenNotActive" fill="hold" evtFilter="cancelBubble" nodeType="interactiveSeq">
                <p:stCondLst>
                  <p:cond evt="onClick" delay="0">
                    <p:tgtEl>
                      <p:spTgt spid="25"/>
                    </p:tgtEl>
                  </p:cond>
                </p:stCondLst>
                <p:endSync evt="end" delay="0">
                  <p:rtn val="all"/>
                </p:endSync>
                <p:childTnLst>
                  <p:par>
                    <p:cTn id="17" fill="hold" nodeType="clickPar">
                      <p:stCondLst>
                        <p:cond delay="0"/>
                      </p:stCondLst>
                      <p:childTnLst>
                        <p:par>
                          <p:cTn id="18" fill="hold" nodeType="withGroup">
                            <p:stCondLst>
                              <p:cond delay="0"/>
                            </p:stCondLst>
                            <p:childTnLst>
                              <p:par>
                                <p:cTn id="19" presetID="12" presetClass="exit" presetSubtype="4" fill="hold" nodeType="clickEffect">
                                  <p:stCondLst>
                                    <p:cond delay="0"/>
                                  </p:stCondLst>
                                  <p:childTnLst>
                                    <p:animEffect transition="out" filter="slide(fromBottom)">
                                      <p:cBhvr>
                                        <p:cTn id="20" dur="500"/>
                                        <p:tgtEl>
                                          <p:spTgt spid="25"/>
                                        </p:tgtEl>
                                      </p:cBhvr>
                                    </p:animEffect>
                                    <p:set>
                                      <p:cBhvr>
                                        <p:cTn id="21"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2" restart="whenNotActive" fill="hold" evtFilter="cancelBubble" nodeType="interactiveSeq">
                <p:stCondLst>
                  <p:cond evt="onClick" delay="0">
                    <p:tgtEl>
                      <p:spTgt spid="26"/>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55" presetClass="exit" presetSubtype="0" fill="hold" nodeType="clickEffect">
                                  <p:stCondLst>
                                    <p:cond delay="0"/>
                                  </p:stCondLst>
                                  <p:childTnLst>
                                    <p:anim calcmode="lin" valueType="num">
                                      <p:cBhvr>
                                        <p:cTn id="26" dur="1000"/>
                                        <p:tgtEl>
                                          <p:spTgt spid="26"/>
                                        </p:tgtEl>
                                        <p:attrNameLst>
                                          <p:attrName>ppt_w</p:attrName>
                                        </p:attrNameLst>
                                      </p:cBhvr>
                                      <p:tavLst>
                                        <p:tav tm="0">
                                          <p:val>
                                            <p:strVal val="ppt_w"/>
                                          </p:val>
                                        </p:tav>
                                        <p:tav tm="100000">
                                          <p:val>
                                            <p:strVal val="ppt_w*0.70"/>
                                          </p:val>
                                        </p:tav>
                                      </p:tavLst>
                                    </p:anim>
                                    <p:anim calcmode="lin" valueType="num">
                                      <p:cBhvr>
                                        <p:cTn id="27" dur="1000"/>
                                        <p:tgtEl>
                                          <p:spTgt spid="26"/>
                                        </p:tgtEl>
                                        <p:attrNameLst>
                                          <p:attrName>ppt_h</p:attrName>
                                        </p:attrNameLst>
                                      </p:cBhvr>
                                      <p:tavLst>
                                        <p:tav tm="0">
                                          <p:val>
                                            <p:strVal val="ppt_h"/>
                                          </p:val>
                                        </p:tav>
                                        <p:tav tm="100000">
                                          <p:val>
                                            <p:strVal val="ppt_h"/>
                                          </p:val>
                                        </p:tav>
                                      </p:tavLst>
                                    </p:anim>
                                    <p:animEffect transition="out" filter="fade">
                                      <p:cBhvr>
                                        <p:cTn id="28" dur="1000"/>
                                        <p:tgtEl>
                                          <p:spTgt spid="26"/>
                                        </p:tgtEl>
                                      </p:cBhvr>
                                    </p:animEffect>
                                    <p:set>
                                      <p:cBhvr>
                                        <p:cTn id="29" dur="1" fill="hold">
                                          <p:stCondLst>
                                            <p:cond delay="9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0" restart="whenNotActive" fill="hold" evtFilter="cancelBubble" nodeType="interactiveSeq">
                <p:stCondLst>
                  <p:cond evt="onClick" delay="0">
                    <p:tgtEl>
                      <p:spTgt spid="28"/>
                    </p:tgtEl>
                  </p:cond>
                </p:stCondLst>
                <p:endSync evt="end" delay="0">
                  <p:rtn val="all"/>
                </p:endSync>
                <p:childTnLst>
                  <p:par>
                    <p:cTn id="31" fill="hold" nodeType="clickPar">
                      <p:stCondLst>
                        <p:cond delay="0"/>
                      </p:stCondLst>
                      <p:childTnLst>
                        <p:par>
                          <p:cTn id="32" fill="hold" nodeType="withGroup">
                            <p:stCondLst>
                              <p:cond delay="0"/>
                            </p:stCondLst>
                            <p:childTnLst>
                              <p:par>
                                <p:cTn id="33" presetID="49" presetClass="exit" presetSubtype="0" accel="100000" fill="hold" nodeType="clickEffect">
                                  <p:stCondLst>
                                    <p:cond delay="0"/>
                                  </p:stCondLst>
                                  <p:childTnLst>
                                    <p:anim calcmode="lin" valueType="num">
                                      <p:cBhvr>
                                        <p:cTn id="34" dur="500"/>
                                        <p:tgtEl>
                                          <p:spTgt spid="28"/>
                                        </p:tgtEl>
                                        <p:attrNameLst>
                                          <p:attrName>ppt_w</p:attrName>
                                        </p:attrNameLst>
                                      </p:cBhvr>
                                      <p:tavLst>
                                        <p:tav tm="0">
                                          <p:val>
                                            <p:strVal val="ppt_w"/>
                                          </p:val>
                                        </p:tav>
                                        <p:tav tm="100000">
                                          <p:val>
                                            <p:fltVal val="0"/>
                                          </p:val>
                                        </p:tav>
                                      </p:tavLst>
                                    </p:anim>
                                    <p:anim calcmode="lin" valueType="num">
                                      <p:cBhvr>
                                        <p:cTn id="35" dur="500"/>
                                        <p:tgtEl>
                                          <p:spTgt spid="28"/>
                                        </p:tgtEl>
                                        <p:attrNameLst>
                                          <p:attrName>ppt_h</p:attrName>
                                        </p:attrNameLst>
                                      </p:cBhvr>
                                      <p:tavLst>
                                        <p:tav tm="0">
                                          <p:val>
                                            <p:strVal val="ppt_h"/>
                                          </p:val>
                                        </p:tav>
                                        <p:tav tm="100000">
                                          <p:val>
                                            <p:fltVal val="0"/>
                                          </p:val>
                                        </p:tav>
                                      </p:tavLst>
                                    </p:anim>
                                    <p:anim calcmode="lin" valueType="num">
                                      <p:cBhvr>
                                        <p:cTn id="36" dur="500"/>
                                        <p:tgtEl>
                                          <p:spTgt spid="28"/>
                                        </p:tgtEl>
                                        <p:attrNameLst>
                                          <p:attrName>style.rotation</p:attrName>
                                        </p:attrNameLst>
                                      </p:cBhvr>
                                      <p:tavLst>
                                        <p:tav tm="0">
                                          <p:val>
                                            <p:fltVal val="0"/>
                                          </p:val>
                                        </p:tav>
                                        <p:tav tm="100000">
                                          <p:val>
                                            <p:fltVal val="360"/>
                                          </p:val>
                                        </p:tav>
                                      </p:tavLst>
                                    </p:anim>
                                    <p:animEffect transition="out" filter="fade">
                                      <p:cBhvr>
                                        <p:cTn id="37" dur="500"/>
                                        <p:tgtEl>
                                          <p:spTgt spid="28"/>
                                        </p:tgtEl>
                                      </p:cBhvr>
                                    </p:animEffect>
                                    <p:set>
                                      <p:cBhvr>
                                        <p:cTn id="38"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39" restart="whenNotActive" fill="hold" evtFilter="cancelBubble" nodeType="interactiveSeq">
                <p:stCondLst>
                  <p:cond evt="onClick" delay="0">
                    <p:tgtEl>
                      <p:spTgt spid="27"/>
                    </p:tgtEl>
                  </p:cond>
                </p:stCondLst>
                <p:endSync evt="end" delay="0">
                  <p:rtn val="all"/>
                </p:endSync>
                <p:childTnLst>
                  <p:par>
                    <p:cTn id="40" fill="hold" nodeType="clickPar">
                      <p:stCondLst>
                        <p:cond delay="0"/>
                      </p:stCondLst>
                      <p:childTnLst>
                        <p:par>
                          <p:cTn id="41" fill="hold" nodeType="withGroup">
                            <p:stCondLst>
                              <p:cond delay="0"/>
                            </p:stCondLst>
                            <p:childTnLst>
                              <p:par>
                                <p:cTn id="42" presetID="31" presetClass="exit" presetSubtype="0" fill="hold" nodeType="clickEffect">
                                  <p:stCondLst>
                                    <p:cond delay="0"/>
                                  </p:stCondLst>
                                  <p:iterate type="lt">
                                    <p:tmPct val="5000"/>
                                  </p:iterate>
                                  <p:childTnLst>
                                    <p:anim calcmode="lin" valueType="num">
                                      <p:cBhvr>
                                        <p:cTn id="43" dur="1000"/>
                                        <p:tgtEl>
                                          <p:spTgt spid="27"/>
                                        </p:tgtEl>
                                        <p:attrNameLst>
                                          <p:attrName>ppt_w</p:attrName>
                                        </p:attrNameLst>
                                      </p:cBhvr>
                                      <p:tavLst>
                                        <p:tav tm="0">
                                          <p:val>
                                            <p:strVal val="ppt_w"/>
                                          </p:val>
                                        </p:tav>
                                        <p:tav tm="100000">
                                          <p:val>
                                            <p:fltVal val="0"/>
                                          </p:val>
                                        </p:tav>
                                      </p:tavLst>
                                    </p:anim>
                                    <p:anim calcmode="lin" valueType="num">
                                      <p:cBhvr>
                                        <p:cTn id="44" dur="1000"/>
                                        <p:tgtEl>
                                          <p:spTgt spid="27"/>
                                        </p:tgtEl>
                                        <p:attrNameLst>
                                          <p:attrName>ppt_h</p:attrName>
                                        </p:attrNameLst>
                                      </p:cBhvr>
                                      <p:tavLst>
                                        <p:tav tm="0">
                                          <p:val>
                                            <p:strVal val="ppt_h"/>
                                          </p:val>
                                        </p:tav>
                                        <p:tav tm="100000">
                                          <p:val>
                                            <p:fltVal val="0"/>
                                          </p:val>
                                        </p:tav>
                                      </p:tavLst>
                                    </p:anim>
                                    <p:anim calcmode="lin" valueType="num">
                                      <p:cBhvr>
                                        <p:cTn id="45" dur="1000"/>
                                        <p:tgtEl>
                                          <p:spTgt spid="27"/>
                                        </p:tgtEl>
                                        <p:attrNameLst>
                                          <p:attrName>style.rotation</p:attrName>
                                        </p:attrNameLst>
                                      </p:cBhvr>
                                      <p:tavLst>
                                        <p:tav tm="0">
                                          <p:val>
                                            <p:fltVal val="0"/>
                                          </p:val>
                                        </p:tav>
                                        <p:tav tm="100000">
                                          <p:val>
                                            <p:fltVal val="90"/>
                                          </p:val>
                                        </p:tav>
                                      </p:tavLst>
                                    </p:anim>
                                    <p:animEffect transition="out" filter="fade">
                                      <p:cBhvr>
                                        <p:cTn id="46" dur="1000"/>
                                        <p:tgtEl>
                                          <p:spTgt spid="27"/>
                                        </p:tgtEl>
                                      </p:cBhvr>
                                    </p:animEffect>
                                    <p:set>
                                      <p:cBhvr>
                                        <p:cTn id="47" dur="1" fill="hold">
                                          <p:stCondLst>
                                            <p:cond delay="9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78B78-D0F0-45CE-BEDE-EE65D996A845}"/>
              </a:ext>
            </a:extLst>
          </p:cNvPr>
          <p:cNvSpPr>
            <a:spLocks noGrp="1"/>
          </p:cNvSpPr>
          <p:nvPr>
            <p:ph type="title"/>
          </p:nvPr>
        </p:nvSpPr>
        <p:spPr/>
        <p:txBody>
          <a:bodyPr/>
          <a:lstStyle/>
          <a:p>
            <a:r>
              <a:rPr lang="en-US" b="1" i="1">
                <a:solidFill>
                  <a:srgbClr val="0000CC"/>
                </a:solidFill>
              </a:rPr>
              <a:t>BÀI TẬP VỀ NHÀ</a:t>
            </a:r>
            <a:endParaRPr lang="vi-VN" b="1" i="1">
              <a:solidFill>
                <a:srgbClr val="0000CC"/>
              </a:solidFill>
            </a:endParaRPr>
          </a:p>
        </p:txBody>
      </p:sp>
      <p:pic>
        <p:nvPicPr>
          <p:cNvPr id="4" name="Content Placeholder 3">
            <a:extLst>
              <a:ext uri="{FF2B5EF4-FFF2-40B4-BE49-F238E27FC236}">
                <a16:creationId xmlns:a16="http://schemas.microsoft.com/office/drawing/2014/main" id="{5B7CFB6C-EA97-41B1-9781-C26CCA7C88F7}"/>
              </a:ext>
            </a:extLst>
          </p:cNvPr>
          <p:cNvPicPr>
            <a:picLocks noGrp="1" noChangeAspect="1"/>
          </p:cNvPicPr>
          <p:nvPr>
            <p:ph idx="1"/>
          </p:nvPr>
        </p:nvPicPr>
        <p:blipFill>
          <a:blip r:embed="rId2"/>
          <a:stretch>
            <a:fillRect/>
          </a:stretch>
        </p:blipFill>
        <p:spPr>
          <a:xfrm>
            <a:off x="0" y="2371745"/>
            <a:ext cx="9144000" cy="4486255"/>
          </a:xfrm>
          <a:prstGeom prst="rect">
            <a:avLst/>
          </a:prstGeom>
        </p:spPr>
      </p:pic>
      <p:sp>
        <p:nvSpPr>
          <p:cNvPr id="5" name="TextBox 4">
            <a:extLst>
              <a:ext uri="{FF2B5EF4-FFF2-40B4-BE49-F238E27FC236}">
                <a16:creationId xmlns:a16="http://schemas.microsoft.com/office/drawing/2014/main" id="{AEAA0FAB-5BD2-4D0F-B597-A79E1EC12EBC}"/>
              </a:ext>
            </a:extLst>
          </p:cNvPr>
          <p:cNvSpPr txBox="1"/>
          <p:nvPr/>
        </p:nvSpPr>
        <p:spPr>
          <a:xfrm>
            <a:off x="228600" y="1417638"/>
            <a:ext cx="8686800" cy="954107"/>
          </a:xfrm>
          <a:prstGeom prst="rect">
            <a:avLst/>
          </a:prstGeom>
          <a:noFill/>
        </p:spPr>
        <p:txBody>
          <a:bodyPr wrap="square" rtlCol="0">
            <a:spAutoFit/>
          </a:bodyPr>
          <a:lstStyle/>
          <a:p>
            <a:pPr algn="ctr"/>
            <a:r>
              <a:rPr lang="en-US" sz="2800">
                <a:solidFill>
                  <a:srgbClr val="FF0000"/>
                </a:solidFill>
              </a:rPr>
              <a:t>DẶN DÒ: Các con học thuộc công thức tính diện tích các hình đã học trong bài.</a:t>
            </a:r>
            <a:endParaRPr lang="vi-VN" sz="2800">
              <a:solidFill>
                <a:srgbClr val="FF0000"/>
              </a:solidFill>
            </a:endParaRPr>
          </a:p>
        </p:txBody>
      </p:sp>
    </p:spTree>
    <p:extLst>
      <p:ext uri="{BB962C8B-B14F-4D97-AF65-F5344CB8AC3E}">
        <p14:creationId xmlns:p14="http://schemas.microsoft.com/office/powerpoint/2010/main" val="3068011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11"/>
          <p:cNvGrpSpPr>
            <a:grpSpLocks/>
          </p:cNvGrpSpPr>
          <p:nvPr/>
        </p:nvGrpSpPr>
        <p:grpSpPr bwMode="auto">
          <a:xfrm>
            <a:off x="-6350" y="0"/>
            <a:ext cx="9156700" cy="838200"/>
            <a:chOff x="0" y="8"/>
            <a:chExt cx="5768" cy="839"/>
          </a:xfrm>
        </p:grpSpPr>
        <p:sp>
          <p:nvSpPr>
            <p:cNvPr id="2060" name="Text Box 12"/>
            <p:cNvSpPr txBox="1">
              <a:spLocks noChangeArrowheads="1"/>
            </p:cNvSpPr>
            <p:nvPr/>
          </p:nvSpPr>
          <p:spPr bwMode="auto">
            <a:xfrm>
              <a:off x="0" y="8"/>
              <a:ext cx="5760" cy="839"/>
            </a:xfrm>
            <a:prstGeom prst="rect">
              <a:avLst/>
            </a:prstGeom>
            <a:gradFill rotWithShape="1">
              <a:gsLst>
                <a:gs pos="0">
                  <a:srgbClr val="99CCFF"/>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10000"/>
                </a:spcBef>
              </a:pPr>
              <a:endParaRPr lang="vi-VN" sz="1000" b="1">
                <a:solidFill>
                  <a:schemeClr val="bg1"/>
                </a:solidFill>
                <a:latin typeface="Tahoma" pitchFamily="34" charset="0"/>
              </a:endParaRPr>
            </a:p>
            <a:p>
              <a:pPr algn="ctr" eaLnBrk="1" hangingPunct="1">
                <a:spcBef>
                  <a:spcPct val="10000"/>
                </a:spcBef>
              </a:pPr>
              <a:r>
                <a:rPr lang="vi-VN" sz="2400" b="1">
                  <a:solidFill>
                    <a:schemeClr val="bg1"/>
                  </a:solidFill>
                  <a:latin typeface="Tahoma" pitchFamily="34" charset="0"/>
                </a:rPr>
                <a:t>PHÒNG GIÁO DỤC VÀ ĐÀO TẠO HUYỆN CHÂU ĐỨC</a:t>
              </a:r>
            </a:p>
            <a:p>
              <a:pPr algn="ctr" eaLnBrk="1" hangingPunct="1">
                <a:spcBef>
                  <a:spcPct val="50000"/>
                </a:spcBef>
              </a:pPr>
              <a:r>
                <a:rPr lang="vi-VN" sz="2400" b="1">
                  <a:solidFill>
                    <a:schemeClr val="bg1"/>
                  </a:solidFill>
                  <a:latin typeface="Tahoma" pitchFamily="34" charset="0"/>
                </a:rPr>
                <a:t>TRƯỜNG THCS QUANG TRUNG </a:t>
              </a:r>
            </a:p>
            <a:p>
              <a:pPr algn="ctr" eaLnBrk="1" hangingPunct="1">
                <a:spcBef>
                  <a:spcPct val="50000"/>
                </a:spcBef>
              </a:pPr>
              <a:endParaRPr lang="vi-VN" sz="600" b="1">
                <a:solidFill>
                  <a:schemeClr val="bg1"/>
                </a:solidFill>
                <a:latin typeface="Tahoma" pitchFamily="34" charset="0"/>
              </a:endParaRPr>
            </a:p>
          </p:txBody>
        </p:sp>
        <p:sp>
          <p:nvSpPr>
            <p:cNvPr id="2061" name="Text Box 13"/>
            <p:cNvSpPr txBox="1">
              <a:spLocks noChangeArrowheads="1"/>
            </p:cNvSpPr>
            <p:nvPr/>
          </p:nvSpPr>
          <p:spPr bwMode="auto">
            <a:xfrm>
              <a:off x="8" y="32"/>
              <a:ext cx="5760" cy="647"/>
            </a:xfrm>
            <a:prstGeom prst="rect">
              <a:avLst/>
            </a:prstGeom>
            <a:gradFill rotWithShape="1">
              <a:gsLst>
                <a:gs pos="0">
                  <a:schemeClr val="accent1"/>
                </a:gs>
                <a:gs pos="100000">
                  <a:srgbClr val="FFFFC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lgn="ctr" eaLnBrk="1" hangingPunct="1">
                <a:spcBef>
                  <a:spcPct val="10000"/>
                </a:spcBef>
              </a:pPr>
              <a:r>
                <a:rPr lang="en-US" sz="3600" b="1">
                  <a:solidFill>
                    <a:srgbClr val="9900CC"/>
                  </a:solidFill>
                  <a:latin typeface="Times New Roman" pitchFamily="18" charset="0"/>
                  <a:cs typeface="Times New Roman" pitchFamily="18" charset="0"/>
                </a:rPr>
                <a:t>TOÁN 6: CHÂN TRỜI SÁNG TẠO</a:t>
              </a:r>
              <a:endParaRPr lang="vi-VN" sz="3600" b="1">
                <a:solidFill>
                  <a:srgbClr val="FF0000"/>
                </a:solidFill>
                <a:latin typeface="Times New Roman" pitchFamily="18" charset="0"/>
                <a:cs typeface="Times New Roman" pitchFamily="18" charset="0"/>
              </a:endParaRPr>
            </a:p>
          </p:txBody>
        </p:sp>
        <p:sp>
          <p:nvSpPr>
            <p:cNvPr id="2062" name="Line 14"/>
            <p:cNvSpPr>
              <a:spLocks noChangeShapeType="1"/>
            </p:cNvSpPr>
            <p:nvPr/>
          </p:nvSpPr>
          <p:spPr bwMode="auto">
            <a:xfrm>
              <a:off x="40" y="803"/>
              <a:ext cx="5672" cy="0"/>
            </a:xfrm>
            <a:prstGeom prst="line">
              <a:avLst/>
            </a:prstGeom>
            <a:noFill/>
            <a:ln w="57150" cmpd="thickThin">
              <a:solidFill>
                <a:srgbClr val="FF66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pic>
        <p:nvPicPr>
          <p:cNvPr id="205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1355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Oval 4"/>
          <p:cNvSpPr>
            <a:spLocks noChangeArrowheads="1"/>
          </p:cNvSpPr>
          <p:nvPr/>
        </p:nvSpPr>
        <p:spPr bwMode="auto">
          <a:xfrm rot="527914">
            <a:off x="1839913" y="3833813"/>
            <a:ext cx="5175250" cy="2541587"/>
          </a:xfrm>
          <a:prstGeom prst="ellipse">
            <a:avLst/>
          </a:prstGeom>
          <a:solidFill>
            <a:srgbClr val="0066FF"/>
          </a:solidFill>
          <a:ln w="9525">
            <a:solidFill>
              <a:srgbClr val="FFFFCC"/>
            </a:solidFill>
            <a:round/>
            <a:headEnd/>
            <a:tailEnd/>
          </a:ln>
        </p:spPr>
        <p:txBody>
          <a:bodyPr wrap="none" anchor="ctr"/>
          <a:lstStyle/>
          <a:p>
            <a:endParaRPr lang="en-US"/>
          </a:p>
        </p:txBody>
      </p:sp>
      <p:sp>
        <p:nvSpPr>
          <p:cNvPr id="2056" name="AutoShape 16" descr="Kết quả hình ảnh cho SÁCH GIÁO KHOA TOÁN 7"/>
          <p:cNvSpPr>
            <a:spLocks noChangeAspect="1" noChangeArrowheads="1"/>
          </p:cNvSpPr>
          <p:nvPr/>
        </p:nvSpPr>
        <p:spPr bwMode="auto">
          <a:xfrm>
            <a:off x="155575" y="-11430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57" name="AutoShape 18" descr="Kết quả hình ảnh cho SÁCH GIÁO KHOA TOÁN 7"/>
          <p:cNvSpPr>
            <a:spLocks noChangeAspect="1" noChangeArrowheads="1"/>
          </p:cNvSpPr>
          <p:nvPr/>
        </p:nvSpPr>
        <p:spPr bwMode="auto">
          <a:xfrm>
            <a:off x="307975" y="-9906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5142" name="Picture 22"/>
          <p:cNvPicPr>
            <a:picLocks noChangeAspect="1" noChangeArrowheads="1"/>
          </p:cNvPicPr>
          <p:nvPr/>
        </p:nvPicPr>
        <p:blipFill>
          <a:blip r:embed="rId3"/>
          <a:srcRect/>
          <a:stretch>
            <a:fillRect/>
          </a:stretch>
        </p:blipFill>
        <p:spPr bwMode="auto">
          <a:xfrm rot="2151119">
            <a:off x="4476750" y="1236663"/>
            <a:ext cx="3013075" cy="42640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40" name="Picture 20"/>
          <p:cNvPicPr>
            <a:picLocks noChangeAspect="1" noChangeArrowheads="1"/>
          </p:cNvPicPr>
          <p:nvPr/>
        </p:nvPicPr>
        <p:blipFill>
          <a:blip r:embed="rId4"/>
          <a:srcRect/>
          <a:stretch>
            <a:fillRect/>
          </a:stretch>
        </p:blipFill>
        <p:spPr bwMode="auto">
          <a:xfrm rot="19220890">
            <a:off x="1819275" y="1228725"/>
            <a:ext cx="2838450" cy="39687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43890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81000" y="339725"/>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3333FF"/>
                </a:solidFill>
                <a:latin typeface="Times New Roman" panose="02020603050405020304" pitchFamily="18" charset="0"/>
                <a:cs typeface="Times New Roman" panose="02020603050405020304" pitchFamily="18" charset="0"/>
              </a:rPr>
              <a:t>Bài 3</a:t>
            </a:r>
            <a:endParaRPr lang="en-US" sz="6600" b="1" i="1">
              <a:solidFill>
                <a:srgbClr val="3333FF"/>
              </a:solidFill>
              <a:latin typeface="Times New Roman" panose="02020603050405020304" pitchFamily="18" charset="0"/>
              <a:cs typeface="Times New Roman" panose="02020603050405020304" pitchFamily="18" charset="0"/>
            </a:endParaRPr>
          </a:p>
        </p:txBody>
      </p:sp>
      <p:sp>
        <p:nvSpPr>
          <p:cNvPr id="4099" name="WordArt 12"/>
          <p:cNvSpPr>
            <a:spLocks noChangeArrowheads="1" noChangeShapeType="1" noTextEdit="1"/>
          </p:cNvSpPr>
          <p:nvPr/>
        </p:nvSpPr>
        <p:spPr bwMode="auto">
          <a:xfrm>
            <a:off x="228600" y="1828800"/>
            <a:ext cx="8867775" cy="9509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2000" b="1" kern="10">
                <a:solidFill>
                  <a:srgbClr val="FF0000"/>
                </a:solidFill>
                <a:effectLst>
                  <a:outerShdw dist="35921" dir="2700000" algn="ctr" rotWithShape="0">
                    <a:srgbClr val="808080">
                      <a:alpha val="50000"/>
                    </a:srgbClr>
                  </a:outerShdw>
                </a:effectLst>
                <a:latin typeface="Arial"/>
                <a:cs typeface="Arial"/>
              </a:rPr>
              <a:t>CHU VI VÀ DIỆN TÍCH MỘT SỐ HÌNH TRONG THỰC TIỄN</a:t>
            </a:r>
          </a:p>
        </p:txBody>
      </p:sp>
      <p:sp>
        <p:nvSpPr>
          <p:cNvPr id="4100" name="WordArt 13"/>
          <p:cNvSpPr>
            <a:spLocks noChangeArrowheads="1" noChangeShapeType="1" noTextEdit="1"/>
          </p:cNvSpPr>
          <p:nvPr/>
        </p:nvSpPr>
        <p:spPr bwMode="auto">
          <a:xfrm>
            <a:off x="6019800" y="98425"/>
            <a:ext cx="2895600" cy="544513"/>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gradFill rotWithShape="1">
                  <a:gsLst>
                    <a:gs pos="0">
                      <a:srgbClr val="0066CC"/>
                    </a:gs>
                    <a:gs pos="100000">
                      <a:srgbClr val="5599DD"/>
                    </a:gs>
                  </a:gsLst>
                  <a:lin ang="0" scaled="1"/>
                </a:gradFill>
                <a:effectLst>
                  <a:outerShdw dist="81320" dir="2319588" algn="ctr" rotWithShape="0">
                    <a:srgbClr val="990000"/>
                  </a:outerShdw>
                </a:effectLst>
                <a:latin typeface="Arial"/>
                <a:cs typeface="Arial"/>
              </a:rPr>
              <a:t>Hình học trực quan</a:t>
            </a:r>
          </a:p>
        </p:txBody>
      </p:sp>
      <p:pic>
        <p:nvPicPr>
          <p:cNvPr id="410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23813" y="627063"/>
            <a:ext cx="91694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Nhắc lại về chu vi và diện tích một số hình đã học</a:t>
            </a:r>
          </a:p>
        </p:txBody>
      </p:sp>
      <p:sp>
        <p:nvSpPr>
          <p:cNvPr id="5123"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aphicFrame>
        <p:nvGraphicFramePr>
          <p:cNvPr id="7" name="Table 6"/>
          <p:cNvGraphicFramePr>
            <a:graphicFrameLocks noGrp="1"/>
          </p:cNvGraphicFramePr>
          <p:nvPr/>
        </p:nvGraphicFramePr>
        <p:xfrm>
          <a:off x="25400" y="1371600"/>
          <a:ext cx="9070974" cy="5105400"/>
        </p:xfrm>
        <a:graphic>
          <a:graphicData uri="http://schemas.openxmlformats.org/drawingml/2006/table">
            <a:tbl>
              <a:tblPr firstRow="1" bandRow="1">
                <a:tableStyleId>{5C22544A-7EE6-4342-B048-85BDC9FD1C3A}</a:tableStyleId>
              </a:tblPr>
              <a:tblGrid>
                <a:gridCol w="2793999">
                  <a:extLst>
                    <a:ext uri="{9D8B030D-6E8A-4147-A177-3AD203B41FA5}">
                      <a16:colId xmlns:a16="http://schemas.microsoft.com/office/drawing/2014/main" val="20000"/>
                    </a:ext>
                  </a:extLst>
                </a:gridCol>
                <a:gridCol w="3253317">
                  <a:extLst>
                    <a:ext uri="{9D8B030D-6E8A-4147-A177-3AD203B41FA5}">
                      <a16:colId xmlns:a16="http://schemas.microsoft.com/office/drawing/2014/main" val="20001"/>
                    </a:ext>
                  </a:extLst>
                </a:gridCol>
                <a:gridCol w="3023658">
                  <a:extLst>
                    <a:ext uri="{9D8B030D-6E8A-4147-A177-3AD203B41FA5}">
                      <a16:colId xmlns:a16="http://schemas.microsoft.com/office/drawing/2014/main" val="20002"/>
                    </a:ext>
                  </a:extLst>
                </a:gridCol>
              </a:tblGrid>
              <a:tr h="2552700">
                <a:tc>
                  <a:txBody>
                    <a:bodyPr/>
                    <a:lstStyle/>
                    <a:p>
                      <a:r>
                        <a:rPr lang="en-US" sz="3200" b="1" dirty="0" err="1">
                          <a:solidFill>
                            <a:schemeClr val="tx1"/>
                          </a:solidFill>
                          <a:latin typeface="Times New Roman" pitchFamily="18" charset="0"/>
                          <a:cs typeface="Times New Roman" pitchFamily="18" charset="0"/>
                        </a:rPr>
                        <a:t>Hình</a:t>
                      </a:r>
                      <a:r>
                        <a:rPr lang="en-US" sz="3200" b="1" baseline="0" dirty="0">
                          <a:solidFill>
                            <a:schemeClr val="tx1"/>
                          </a:solidFill>
                          <a:latin typeface="Times New Roman" pitchFamily="18" charset="0"/>
                          <a:cs typeface="Times New Roman" pitchFamily="18" charset="0"/>
                        </a:rPr>
                        <a:t> </a:t>
                      </a:r>
                      <a:r>
                        <a:rPr lang="en-US" sz="3200" b="1" baseline="0" dirty="0" err="1">
                          <a:solidFill>
                            <a:schemeClr val="tx1"/>
                          </a:solidFill>
                          <a:latin typeface="Times New Roman" pitchFamily="18" charset="0"/>
                          <a:cs typeface="Times New Roman" pitchFamily="18" charset="0"/>
                        </a:rPr>
                        <a:t>chữ</a:t>
                      </a:r>
                      <a:r>
                        <a:rPr lang="en-US" sz="3200" b="1" baseline="0" dirty="0">
                          <a:solidFill>
                            <a:schemeClr val="tx1"/>
                          </a:solidFill>
                          <a:latin typeface="Times New Roman" pitchFamily="18" charset="0"/>
                          <a:cs typeface="Times New Roman" pitchFamily="18" charset="0"/>
                        </a:rPr>
                        <a:t> </a:t>
                      </a:r>
                      <a:r>
                        <a:rPr lang="en-US" sz="3200" b="1" baseline="0" dirty="0" err="1">
                          <a:solidFill>
                            <a:schemeClr val="tx1"/>
                          </a:solidFill>
                          <a:latin typeface="Times New Roman" pitchFamily="18" charset="0"/>
                          <a:cs typeface="Times New Roman" pitchFamily="18" charset="0"/>
                        </a:rPr>
                        <a:t>nhật</a:t>
                      </a:r>
                      <a:r>
                        <a:rPr lang="en-US" sz="3200" b="1" baseline="0" dirty="0">
                          <a:solidFill>
                            <a:schemeClr val="tx1"/>
                          </a:solidFill>
                          <a:latin typeface="Times New Roman" pitchFamily="18" charset="0"/>
                          <a:cs typeface="Times New Roman" pitchFamily="18" charset="0"/>
                        </a:rPr>
                        <a:t> </a:t>
                      </a:r>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US" sz="3200" b="1" dirty="0">
                          <a:solidFill>
                            <a:schemeClr val="tx1"/>
                          </a:solidFill>
                          <a:latin typeface="Times New Roman" pitchFamily="18" charset="0"/>
                          <a:cs typeface="Times New Roman" pitchFamily="18" charset="0"/>
                        </a:rPr>
                        <a:t>P = (a + b ) . 2</a:t>
                      </a:r>
                    </a:p>
                    <a:p>
                      <a:endParaRPr lang="en-US" sz="3200" b="1" dirty="0">
                        <a:solidFill>
                          <a:schemeClr val="tx1"/>
                        </a:solidFill>
                        <a:latin typeface="Times New Roman" pitchFamily="18" charset="0"/>
                        <a:cs typeface="Times New Roman" pitchFamily="18" charset="0"/>
                      </a:endParaRPr>
                    </a:p>
                    <a:p>
                      <a:r>
                        <a:rPr lang="en-US" sz="3200" b="1" dirty="0">
                          <a:solidFill>
                            <a:schemeClr val="tx1"/>
                          </a:solidFill>
                          <a:latin typeface="Times New Roman" pitchFamily="18" charset="0"/>
                          <a:cs typeface="Times New Roman" pitchFamily="18" charset="0"/>
                        </a:rPr>
                        <a:t>S = a . 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2552700">
                <a:tc>
                  <a:txBody>
                    <a:bodyPr/>
                    <a:lstStyle/>
                    <a:p>
                      <a:r>
                        <a:rPr lang="en-US" sz="3200" b="1" dirty="0" err="1">
                          <a:latin typeface="Times New Roman" pitchFamily="18" charset="0"/>
                          <a:cs typeface="Times New Roman" pitchFamily="18" charset="0"/>
                        </a:rPr>
                        <a:t>Hình</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vuông</a:t>
                      </a:r>
                      <a:r>
                        <a:rPr lang="en-US" sz="3200" b="1" baseline="0" dirty="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en-US" sz="3200" b="1" dirty="0">
                          <a:solidFill>
                            <a:schemeClr val="tx1"/>
                          </a:solidFill>
                          <a:latin typeface="Times New Roman" pitchFamily="18" charset="0"/>
                          <a:cs typeface="Times New Roman" pitchFamily="18" charset="0"/>
                        </a:rPr>
                        <a:t>P = a . 4</a:t>
                      </a:r>
                    </a:p>
                    <a:p>
                      <a:endParaRPr lang="en-US" sz="3200" b="1" dirty="0">
                        <a:solidFill>
                          <a:schemeClr val="tx1"/>
                        </a:solidFill>
                        <a:latin typeface="Times New Roman" pitchFamily="18" charset="0"/>
                        <a:cs typeface="Times New Roman" pitchFamily="18" charset="0"/>
                      </a:endParaRPr>
                    </a:p>
                    <a:p>
                      <a:r>
                        <a:rPr lang="en-US" sz="3200" b="1" dirty="0">
                          <a:solidFill>
                            <a:schemeClr val="tx1"/>
                          </a:solidFill>
                          <a:latin typeface="Times New Roman" pitchFamily="18" charset="0"/>
                          <a:cs typeface="Times New Roman" pitchFamily="18" charset="0"/>
                        </a:rPr>
                        <a:t>S = a . 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grpSp>
        <p:nvGrpSpPr>
          <p:cNvPr id="5138" name="Group 4"/>
          <p:cNvGrpSpPr>
            <a:grpSpLocks/>
          </p:cNvGrpSpPr>
          <p:nvPr/>
        </p:nvGrpSpPr>
        <p:grpSpPr bwMode="auto">
          <a:xfrm>
            <a:off x="3375025" y="4308475"/>
            <a:ext cx="1819275" cy="1655763"/>
            <a:chOff x="390503" y="2015733"/>
            <a:chExt cx="2276497" cy="1794267"/>
          </a:xfrm>
        </p:grpSpPr>
        <p:cxnSp>
          <p:nvCxnSpPr>
            <p:cNvPr id="38" name="Straight Connector 37"/>
            <p:cNvCxnSpPr/>
            <p:nvPr/>
          </p:nvCxnSpPr>
          <p:spPr>
            <a:xfrm flipH="1">
              <a:off x="394476" y="2020894"/>
              <a:ext cx="11919" cy="177534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667000" y="2034657"/>
              <a:ext cx="0" cy="1775343"/>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390503" y="3796238"/>
              <a:ext cx="2260605"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06395" y="2015733"/>
              <a:ext cx="2260605"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5139" name="Group 38"/>
          <p:cNvGrpSpPr>
            <a:grpSpLocks/>
          </p:cNvGrpSpPr>
          <p:nvPr/>
        </p:nvGrpSpPr>
        <p:grpSpPr bwMode="auto">
          <a:xfrm>
            <a:off x="3044825" y="1676400"/>
            <a:ext cx="2832100" cy="4275138"/>
            <a:chOff x="3035300" y="1955366"/>
            <a:chExt cx="2832100" cy="4275799"/>
          </a:xfrm>
        </p:grpSpPr>
        <p:cxnSp>
          <p:nvCxnSpPr>
            <p:cNvPr id="45" name="Straight Connector 44"/>
            <p:cNvCxnSpPr/>
            <p:nvPr/>
          </p:nvCxnSpPr>
          <p:spPr>
            <a:xfrm>
              <a:off x="3505200" y="1955366"/>
              <a:ext cx="0" cy="167665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867400" y="1955366"/>
              <a:ext cx="0" cy="167665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505200" y="3606621"/>
              <a:ext cx="2362200"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505200" y="1955366"/>
              <a:ext cx="2362200" cy="0"/>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
          <p:nvSpPr>
            <p:cNvPr id="5144" name="TextBox 4"/>
            <p:cNvSpPr txBox="1">
              <a:spLocks noChangeArrowheads="1"/>
            </p:cNvSpPr>
            <p:nvPr/>
          </p:nvSpPr>
          <p:spPr bwMode="auto">
            <a:xfrm>
              <a:off x="3035300" y="2412636"/>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a:t>
              </a:r>
            </a:p>
          </p:txBody>
        </p:sp>
        <p:sp>
          <p:nvSpPr>
            <p:cNvPr id="5145" name="TextBox 4"/>
            <p:cNvSpPr txBox="1">
              <a:spLocks noChangeArrowheads="1"/>
            </p:cNvSpPr>
            <p:nvPr/>
          </p:nvSpPr>
          <p:spPr bwMode="auto">
            <a:xfrm>
              <a:off x="4343400" y="3480429"/>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a:t>
              </a:r>
            </a:p>
          </p:txBody>
        </p:sp>
        <p:sp>
          <p:nvSpPr>
            <p:cNvPr id="5146" name="TextBox 4"/>
            <p:cNvSpPr txBox="1">
              <a:spLocks noChangeArrowheads="1"/>
            </p:cNvSpPr>
            <p:nvPr/>
          </p:nvSpPr>
          <p:spPr bwMode="auto">
            <a:xfrm>
              <a:off x="3925887" y="5707945"/>
              <a:ext cx="685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23813" y="627063"/>
            <a:ext cx="91694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solidFill>
                  <a:srgbClr val="FF0000"/>
                </a:solidFill>
                <a:latin typeface="Times New Roman" pitchFamily="18" charset="0"/>
                <a:cs typeface="Times New Roman" pitchFamily="18" charset="0"/>
              </a:rPr>
              <a:t>1. Nhắc lại về chu vi và diện tích một số hình đã học</a:t>
            </a:r>
          </a:p>
        </p:txBody>
      </p:sp>
      <p:sp>
        <p:nvSpPr>
          <p:cNvPr id="6147"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aphicFrame>
        <p:nvGraphicFramePr>
          <p:cNvPr id="7" name="Table 6"/>
          <p:cNvGraphicFramePr>
            <a:graphicFrameLocks noGrp="1"/>
          </p:cNvGraphicFramePr>
          <p:nvPr/>
        </p:nvGraphicFramePr>
        <p:xfrm>
          <a:off x="25400" y="1371600"/>
          <a:ext cx="9070974" cy="5105400"/>
        </p:xfrm>
        <a:graphic>
          <a:graphicData uri="http://schemas.openxmlformats.org/drawingml/2006/table">
            <a:tbl>
              <a:tblPr firstRow="1" bandRow="1">
                <a:tableStyleId>{5C22544A-7EE6-4342-B048-85BDC9FD1C3A}</a:tableStyleId>
              </a:tblPr>
              <a:tblGrid>
                <a:gridCol w="2793999">
                  <a:extLst>
                    <a:ext uri="{9D8B030D-6E8A-4147-A177-3AD203B41FA5}">
                      <a16:colId xmlns:a16="http://schemas.microsoft.com/office/drawing/2014/main" val="20000"/>
                    </a:ext>
                  </a:extLst>
                </a:gridCol>
                <a:gridCol w="3253317">
                  <a:extLst>
                    <a:ext uri="{9D8B030D-6E8A-4147-A177-3AD203B41FA5}">
                      <a16:colId xmlns:a16="http://schemas.microsoft.com/office/drawing/2014/main" val="20001"/>
                    </a:ext>
                  </a:extLst>
                </a:gridCol>
                <a:gridCol w="3023658">
                  <a:extLst>
                    <a:ext uri="{9D8B030D-6E8A-4147-A177-3AD203B41FA5}">
                      <a16:colId xmlns:a16="http://schemas.microsoft.com/office/drawing/2014/main" val="20002"/>
                    </a:ext>
                  </a:extLst>
                </a:gridCol>
              </a:tblGrid>
              <a:tr h="2552700">
                <a:tc>
                  <a:txBody>
                    <a:bodyPr/>
                    <a:lstStyle/>
                    <a:p>
                      <a:r>
                        <a:rPr lang="en-US" sz="3200" b="1" dirty="0" err="1">
                          <a:solidFill>
                            <a:schemeClr val="tx1"/>
                          </a:solidFill>
                          <a:latin typeface="Times New Roman" pitchFamily="18" charset="0"/>
                          <a:cs typeface="Times New Roman" pitchFamily="18" charset="0"/>
                        </a:rPr>
                        <a:t>Hình</a:t>
                      </a:r>
                      <a:r>
                        <a:rPr lang="en-US" sz="3200" b="1" baseline="0" dirty="0">
                          <a:solidFill>
                            <a:schemeClr val="tx1"/>
                          </a:solidFill>
                          <a:latin typeface="Times New Roman" pitchFamily="18" charset="0"/>
                          <a:cs typeface="Times New Roman" pitchFamily="18" charset="0"/>
                        </a:rPr>
                        <a:t> tam </a:t>
                      </a:r>
                      <a:r>
                        <a:rPr lang="en-US" sz="3200" b="1" baseline="0" dirty="0" err="1">
                          <a:solidFill>
                            <a:schemeClr val="tx1"/>
                          </a:solidFill>
                          <a:latin typeface="Times New Roman" pitchFamily="18" charset="0"/>
                          <a:cs typeface="Times New Roman" pitchFamily="18" charset="0"/>
                        </a:rPr>
                        <a:t>giác</a:t>
                      </a:r>
                      <a:r>
                        <a:rPr lang="en-US" sz="3200" b="1" baseline="0" dirty="0">
                          <a:solidFill>
                            <a:schemeClr val="tx1"/>
                          </a:solidFill>
                          <a:latin typeface="Times New Roman" pitchFamily="18" charset="0"/>
                          <a:cs typeface="Times New Roman" pitchFamily="18" charset="0"/>
                        </a:rPr>
                        <a:t> </a:t>
                      </a:r>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gridSpan="2">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2552700">
                <a:tc>
                  <a:txBody>
                    <a:bodyPr/>
                    <a:lstStyle/>
                    <a:p>
                      <a:r>
                        <a:rPr lang="en-US" sz="3200" b="1" dirty="0" err="1">
                          <a:latin typeface="Times New Roman" pitchFamily="18" charset="0"/>
                          <a:cs typeface="Times New Roman" pitchFamily="18" charset="0"/>
                        </a:rPr>
                        <a:t>Hình</a:t>
                      </a:r>
                      <a:r>
                        <a:rPr lang="en-US" sz="3200" b="1" baseline="0" dirty="0">
                          <a:latin typeface="Times New Roman" pitchFamily="18" charset="0"/>
                          <a:cs typeface="Times New Roman" pitchFamily="18" charset="0"/>
                        </a:rPr>
                        <a:t> </a:t>
                      </a:r>
                      <a:r>
                        <a:rPr lang="en-US" sz="3200" b="1" baseline="0" dirty="0" err="1">
                          <a:latin typeface="Times New Roman" pitchFamily="18" charset="0"/>
                          <a:cs typeface="Times New Roman" pitchFamily="18" charset="0"/>
                        </a:rPr>
                        <a:t>thang</a:t>
                      </a:r>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endParaRPr lang="en-US"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lang="en-US"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bl>
          </a:graphicData>
        </a:graphic>
      </p:graphicFrame>
      <p:pic>
        <p:nvPicPr>
          <p:cNvPr id="41986" name="Picture 2"/>
          <p:cNvPicPr>
            <a:picLocks noChangeAspect="1" noChangeArrowheads="1"/>
          </p:cNvPicPr>
          <p:nvPr/>
        </p:nvPicPr>
        <p:blipFill>
          <a:blip r:embed="rId2"/>
          <a:srcRect/>
          <a:stretch>
            <a:fillRect/>
          </a:stretch>
        </p:blipFill>
        <p:spPr bwMode="auto">
          <a:xfrm>
            <a:off x="2757488" y="1371600"/>
            <a:ext cx="6338887" cy="25765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987" name="Picture 3"/>
          <p:cNvPicPr>
            <a:picLocks noChangeAspect="1" noChangeArrowheads="1"/>
          </p:cNvPicPr>
          <p:nvPr/>
        </p:nvPicPr>
        <p:blipFill>
          <a:blip r:embed="rId3"/>
          <a:srcRect/>
          <a:stretch>
            <a:fillRect/>
          </a:stretch>
        </p:blipFill>
        <p:spPr bwMode="auto">
          <a:xfrm>
            <a:off x="2757488" y="3948113"/>
            <a:ext cx="6338887" cy="2452687"/>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barn(inVertical)">
                                      <p:cBhvr>
                                        <p:cTn id="7" dur="500"/>
                                        <p:tgtEl>
                                          <p:spTgt spid="41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41987"/>
                                        </p:tgtEl>
                                        <p:attrNameLst>
                                          <p:attrName>style.visibility</p:attrName>
                                        </p:attrNameLst>
                                      </p:cBhvr>
                                      <p:to>
                                        <p:strVal val="visible"/>
                                      </p:to>
                                    </p:set>
                                    <p:animEffect transition="in" filter="barn(inVertical)">
                                      <p:cBhvr>
                                        <p:cTn id="12"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chu vi và diện tích hình bình hành</a:t>
            </a:r>
          </a:p>
        </p:txBody>
      </p:sp>
      <p:sp>
        <p:nvSpPr>
          <p:cNvPr id="7171"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8" name="TextBox 4"/>
          <p:cNvSpPr txBox="1">
            <a:spLocks noChangeArrowheads="1"/>
          </p:cNvSpPr>
          <p:nvPr/>
        </p:nvSpPr>
        <p:spPr bwMode="auto">
          <a:xfrm>
            <a:off x="1371600" y="5973763"/>
            <a:ext cx="7543800" cy="584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200" b="1">
                <a:latin typeface="Times New Roman" pitchFamily="18" charset="0"/>
                <a:cs typeface="Times New Roman" pitchFamily="18" charset="0"/>
              </a:rPr>
              <a:t>Tính chu vi của hình bình hành ABCD?</a:t>
            </a:r>
          </a:p>
        </p:txBody>
      </p:sp>
      <p:sp>
        <p:nvSpPr>
          <p:cNvPr id="9" name="TextBox 4"/>
          <p:cNvSpPr txBox="1">
            <a:spLocks noChangeArrowheads="1"/>
          </p:cNvSpPr>
          <p:nvPr/>
        </p:nvSpPr>
        <p:spPr bwMode="auto">
          <a:xfrm>
            <a:off x="25400" y="1017588"/>
            <a:ext cx="3300413"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Chu vi hình bình hành có độ dài hai cạnh a, b là:</a:t>
            </a:r>
          </a:p>
          <a:p>
            <a:pPr eaLnBrk="1" hangingPunct="1"/>
            <a:r>
              <a:rPr lang="en-US" sz="2800" b="1">
                <a:latin typeface="Times New Roman" pitchFamily="18" charset="0"/>
                <a:cs typeface="Times New Roman" pitchFamily="18" charset="0"/>
              </a:rPr>
              <a:t>       P = 2(a + b).</a:t>
            </a:r>
          </a:p>
        </p:txBody>
      </p:sp>
      <p:grpSp>
        <p:nvGrpSpPr>
          <p:cNvPr id="2" name="Group 1"/>
          <p:cNvGrpSpPr>
            <a:grpSpLocks/>
          </p:cNvGrpSpPr>
          <p:nvPr/>
        </p:nvGrpSpPr>
        <p:grpSpPr bwMode="auto">
          <a:xfrm>
            <a:off x="3325813" y="1017588"/>
            <a:ext cx="5800725" cy="3460750"/>
            <a:chOff x="3326130" y="1017299"/>
            <a:chExt cx="5800725" cy="3461723"/>
          </a:xfrm>
        </p:grpSpPr>
        <p:pic>
          <p:nvPicPr>
            <p:cNvPr id="43010" name="Picture 2"/>
            <p:cNvPicPr>
              <a:picLocks noChangeAspect="1" noChangeArrowheads="1"/>
            </p:cNvPicPr>
            <p:nvPr/>
          </p:nvPicPr>
          <p:blipFill>
            <a:blip r:embed="rId2"/>
            <a:srcRect/>
            <a:stretch>
              <a:fillRect/>
            </a:stretch>
          </p:blipFill>
          <p:spPr bwMode="auto">
            <a:xfrm>
              <a:off x="3326130" y="1017299"/>
              <a:ext cx="5800725" cy="346172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82" name="TextBox 4"/>
            <p:cNvSpPr txBox="1">
              <a:spLocks noChangeArrowheads="1"/>
            </p:cNvSpPr>
            <p:nvPr/>
          </p:nvSpPr>
          <p:spPr bwMode="auto">
            <a:xfrm>
              <a:off x="4161828" y="2286000"/>
              <a:ext cx="79811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a:t>
              </a:r>
            </a:p>
          </p:txBody>
        </p:sp>
      </p:grpSp>
      <p:sp>
        <p:nvSpPr>
          <p:cNvPr id="12" name="TextBox 4"/>
          <p:cNvSpPr txBox="1">
            <a:spLocks noChangeArrowheads="1"/>
          </p:cNvSpPr>
          <p:nvPr/>
        </p:nvSpPr>
        <p:spPr bwMode="auto">
          <a:xfrm>
            <a:off x="304800" y="5387975"/>
            <a:ext cx="84582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Diện tích tam giác AMD bằng diện tích tam giác nào?</a:t>
            </a:r>
          </a:p>
        </p:txBody>
      </p:sp>
      <p:sp>
        <p:nvSpPr>
          <p:cNvPr id="13" name="TextBox 4"/>
          <p:cNvSpPr txBox="1">
            <a:spLocks noChangeArrowheads="1"/>
          </p:cNvSpPr>
          <p:nvPr/>
        </p:nvSpPr>
        <p:spPr bwMode="auto">
          <a:xfrm>
            <a:off x="25400" y="4572000"/>
            <a:ext cx="901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tam giác AMD bằng diện tích tam giác BCN.</a:t>
            </a:r>
          </a:p>
        </p:txBody>
      </p:sp>
      <p:sp>
        <p:nvSpPr>
          <p:cNvPr id="14" name="TextBox 4"/>
          <p:cNvSpPr txBox="1">
            <a:spLocks noChangeArrowheads="1"/>
          </p:cNvSpPr>
          <p:nvPr/>
        </p:nvSpPr>
        <p:spPr bwMode="auto">
          <a:xfrm>
            <a:off x="457200" y="5630863"/>
            <a:ext cx="8458200" cy="9540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Diện tích tam hình bình hành ABCD bằng diện tích hình chữ nhật nào?</a:t>
            </a:r>
          </a:p>
        </p:txBody>
      </p:sp>
      <p:sp>
        <p:nvSpPr>
          <p:cNvPr id="15" name="TextBox 4"/>
          <p:cNvSpPr txBox="1">
            <a:spLocks noChangeArrowheads="1"/>
          </p:cNvSpPr>
          <p:nvPr/>
        </p:nvSpPr>
        <p:spPr bwMode="auto">
          <a:xfrm>
            <a:off x="163513" y="4433888"/>
            <a:ext cx="90106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ABCD bằng diện tích hình chữ nhật ABNM và bằng a . h</a:t>
            </a:r>
          </a:p>
        </p:txBody>
      </p:sp>
      <p:sp>
        <p:nvSpPr>
          <p:cNvPr id="16" name="TextBox 4"/>
          <p:cNvSpPr txBox="1">
            <a:spLocks noChangeArrowheads="1"/>
          </p:cNvSpPr>
          <p:nvPr/>
        </p:nvSpPr>
        <p:spPr bwMode="auto">
          <a:xfrm>
            <a:off x="301625" y="5311775"/>
            <a:ext cx="8458200" cy="9540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Hãy nêu cách tính diện tích hình bình hành có độ dài một cạnh là a và chiều cao tương ứng h?</a:t>
            </a:r>
          </a:p>
        </p:txBody>
      </p:sp>
      <p:sp>
        <p:nvSpPr>
          <p:cNvPr id="17" name="TextBox 4"/>
          <p:cNvSpPr txBox="1">
            <a:spLocks noChangeArrowheads="1"/>
          </p:cNvSpPr>
          <p:nvPr/>
        </p:nvSpPr>
        <p:spPr bwMode="auto">
          <a:xfrm>
            <a:off x="101600" y="4556125"/>
            <a:ext cx="9010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có độ dại một cạnh a và chiều cao tương ứng h là: S = a.h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xit" presetSubtype="0" fill="hold" grpId="1"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par>
                                <p:cTn id="23" presetID="16" presetClass="entr" presetSubtype="21"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inVertical)">
                                      <p:cBhvr>
                                        <p:cTn id="30" dur="500"/>
                                        <p:tgtEl>
                                          <p:spTgt spid="1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xit" presetSubtype="0" fill="hold" grpId="1" nodeType="clickEffect">
                                  <p:stCondLst>
                                    <p:cond delay="0"/>
                                  </p:stCondLst>
                                  <p:childTnLst>
                                    <p:animEffect transition="out" filter="fade">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par>
                                <p:cTn id="36" presetID="16" presetClass="entr" presetSubtype="21"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arn(inVertical)">
                                      <p:cBhvr>
                                        <p:cTn id="38" dur="500"/>
                                        <p:tgtEl>
                                          <p:spTgt spid="1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xit" presetSubtype="0" fill="hold" grpId="1" nodeType="clickEffect">
                                  <p:stCondLst>
                                    <p:cond delay="0"/>
                                  </p:stCondLst>
                                  <p:childTnLst>
                                    <p:animEffect transition="out" filter="fade">
                                      <p:cBhvr>
                                        <p:cTn id="42" dur="500"/>
                                        <p:tgtEl>
                                          <p:spTgt spid="13"/>
                                        </p:tgtEl>
                                      </p:cBhvr>
                                    </p:animEffect>
                                    <p:set>
                                      <p:cBhvr>
                                        <p:cTn id="43" dur="1" fill="hold">
                                          <p:stCondLst>
                                            <p:cond delay="499"/>
                                          </p:stCondLst>
                                        </p:cTn>
                                        <p:tgtEl>
                                          <p:spTgt spid="13"/>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barn(inVertical)">
                                      <p:cBhvr>
                                        <p:cTn id="48" dur="500"/>
                                        <p:tgtEl>
                                          <p:spTgt spid="1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xit" presetSubtype="0" fill="hold" grpId="1" nodeType="clickEffect">
                                  <p:stCondLst>
                                    <p:cond delay="0"/>
                                  </p:stCondLst>
                                  <p:childTnLst>
                                    <p:animEffect transition="out" filter="fade">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16" presetClass="entr" presetSubtype="21" fill="hold" grpId="0" nodeType="with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barn(inVertical)">
                                      <p:cBhvr>
                                        <p:cTn id="56" dur="500"/>
                                        <p:tgtEl>
                                          <p:spTgt spid="1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xit" presetSubtype="0" fill="hold" grpId="1" nodeType="clickEffect">
                                  <p:stCondLst>
                                    <p:cond delay="0"/>
                                  </p:stCondLst>
                                  <p:childTnLst>
                                    <p:animEffect transition="out" filter="fade">
                                      <p:cBhvr>
                                        <p:cTn id="60" dur="500"/>
                                        <p:tgtEl>
                                          <p:spTgt spid="15"/>
                                        </p:tgtEl>
                                      </p:cBhvr>
                                    </p:animEffect>
                                    <p:set>
                                      <p:cBhvr>
                                        <p:cTn id="61" dur="1" fill="hold">
                                          <p:stCondLst>
                                            <p:cond delay="499"/>
                                          </p:stCondLst>
                                        </p:cTn>
                                        <p:tgtEl>
                                          <p:spTgt spid="15"/>
                                        </p:tgtEl>
                                        <p:attrNameLst>
                                          <p:attrName>style.visibility</p:attrName>
                                        </p:attrNameLst>
                                      </p:cBhvr>
                                      <p:to>
                                        <p:strVal val="hidden"/>
                                      </p:to>
                                    </p:set>
                                  </p:childTnLst>
                                </p:cTn>
                              </p:par>
                              <p:par>
                                <p:cTn id="62" presetID="16" presetClass="entr" presetSubtype="21" fill="hold" grpId="0" nodeType="with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barn(inVertical)">
                                      <p:cBhvr>
                                        <p:cTn id="64" dur="500"/>
                                        <p:tgtEl>
                                          <p:spTgt spid="16"/>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xit" presetSubtype="0" fill="hold" grpId="1" nodeType="clickEffect">
                                  <p:stCondLst>
                                    <p:cond delay="0"/>
                                  </p:stCondLst>
                                  <p:childTnLst>
                                    <p:animEffect transition="out" filter="fade">
                                      <p:cBhvr>
                                        <p:cTn id="68" dur="500"/>
                                        <p:tgtEl>
                                          <p:spTgt spid="16"/>
                                        </p:tgtEl>
                                      </p:cBhvr>
                                    </p:animEffect>
                                    <p:set>
                                      <p:cBhvr>
                                        <p:cTn id="69" dur="1" fill="hold">
                                          <p:stCondLst>
                                            <p:cond delay="499"/>
                                          </p:stCondLst>
                                        </p:cTn>
                                        <p:tgtEl>
                                          <p:spTgt spid="16"/>
                                        </p:tgtEl>
                                        <p:attrNameLst>
                                          <p:attrName>style.visibility</p:attrName>
                                        </p:attrNameLst>
                                      </p:cBhvr>
                                      <p:to>
                                        <p:strVal val="hidden"/>
                                      </p:to>
                                    </p:set>
                                  </p:childTnLst>
                                </p:cTn>
                              </p:par>
                              <p:par>
                                <p:cTn id="70" presetID="16" presetClass="entr" presetSubtype="21" fill="hold" grpId="0" nodeType="with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8" grpId="0" animBg="1"/>
      <p:bldP spid="8" grpId="1" animBg="1"/>
      <p:bldP spid="9" grpId="0"/>
      <p:bldP spid="12" grpId="0" animBg="1"/>
      <p:bldP spid="12" grpId="1" animBg="1"/>
      <p:bldP spid="13" grpId="0"/>
      <p:bldP spid="13" grpId="1"/>
      <p:bldP spid="14" grpId="0" animBg="1"/>
      <p:bldP spid="14" grpId="1" animBg="1"/>
      <p:bldP spid="15" grpId="0"/>
      <p:bldP spid="15" grpId="1"/>
      <p:bldP spid="16" grpId="0" animBg="1"/>
      <p:bldP spid="16" grpId="1" animBg="1"/>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chu vi và diện tích hình bình hành</a:t>
            </a:r>
          </a:p>
        </p:txBody>
      </p:sp>
      <p:sp>
        <p:nvSpPr>
          <p:cNvPr id="8195"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8196" name="TextBox 4"/>
          <p:cNvSpPr txBox="1">
            <a:spLocks noChangeArrowheads="1"/>
          </p:cNvSpPr>
          <p:nvPr/>
        </p:nvSpPr>
        <p:spPr bwMode="auto">
          <a:xfrm>
            <a:off x="133350" y="1198563"/>
            <a:ext cx="901065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bình hành có độ dại một cạnh a và chiều cao tương ứng h là: S = a.h</a:t>
            </a:r>
          </a:p>
        </p:txBody>
      </p:sp>
      <p:sp>
        <p:nvSpPr>
          <p:cNvPr id="18" name="TextBox 4"/>
          <p:cNvSpPr txBox="1">
            <a:spLocks noChangeArrowheads="1"/>
          </p:cNvSpPr>
          <p:nvPr/>
        </p:nvSpPr>
        <p:spPr bwMode="auto">
          <a:xfrm>
            <a:off x="133350" y="2438400"/>
            <a:ext cx="9010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B050"/>
                </a:solidFill>
                <a:latin typeface="Times New Roman" pitchFamily="18" charset="0"/>
                <a:cs typeface="Times New Roman" pitchFamily="18" charset="0"/>
              </a:rPr>
              <a:t>Ví dụ: </a:t>
            </a:r>
            <a:r>
              <a:rPr lang="en-US" sz="2800" b="1">
                <a:latin typeface="Times New Roman" pitchFamily="18" charset="0"/>
                <a:cs typeface="Times New Roman" pitchFamily="18" charset="0"/>
              </a:rPr>
              <a:t>Hình bình hành có độ dài một cạnh là 10m và chiều cao tương ứng là 5m. Tính diện tích?</a:t>
            </a:r>
          </a:p>
        </p:txBody>
      </p:sp>
      <p:sp>
        <p:nvSpPr>
          <p:cNvPr id="19" name="TextBox 4"/>
          <p:cNvSpPr txBox="1">
            <a:spLocks noChangeArrowheads="1"/>
          </p:cNvSpPr>
          <p:nvPr/>
        </p:nvSpPr>
        <p:spPr bwMode="auto">
          <a:xfrm>
            <a:off x="117475" y="3581400"/>
            <a:ext cx="901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solidFill>
                  <a:srgbClr val="0000FF"/>
                </a:solidFill>
                <a:latin typeface="Times New Roman" pitchFamily="18" charset="0"/>
                <a:cs typeface="Times New Roman" pitchFamily="18" charset="0"/>
              </a:rPr>
              <a:t>Diện tích hình bình hành đó là: 10 . 5 = 50 m</a:t>
            </a:r>
            <a:r>
              <a:rPr lang="en-US" sz="2800" b="1" baseline="30000">
                <a:solidFill>
                  <a:srgbClr val="0000FF"/>
                </a:solidFill>
                <a:latin typeface="Times New Roman" pitchFamily="18" charset="0"/>
                <a:cs typeface="Times New Roman" pitchFamily="18" charset="0"/>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Tính chu vi và diện tích hình thoi</a:t>
            </a:r>
          </a:p>
        </p:txBody>
      </p:sp>
      <p:sp>
        <p:nvSpPr>
          <p:cNvPr id="9219"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sp>
        <p:nvSpPr>
          <p:cNvPr id="17" name="TextBox 4"/>
          <p:cNvSpPr txBox="1">
            <a:spLocks noChangeArrowheads="1"/>
          </p:cNvSpPr>
          <p:nvPr/>
        </p:nvSpPr>
        <p:spPr bwMode="auto">
          <a:xfrm>
            <a:off x="658813" y="4267200"/>
            <a:ext cx="69659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Chu vi hình thoi có độ dài cạnh a là P = 4a.</a:t>
            </a:r>
          </a:p>
        </p:txBody>
      </p:sp>
      <p:sp>
        <p:nvSpPr>
          <p:cNvPr id="8" name="TextBox 4"/>
          <p:cNvSpPr txBox="1">
            <a:spLocks noChangeArrowheads="1"/>
          </p:cNvSpPr>
          <p:nvPr/>
        </p:nvSpPr>
        <p:spPr bwMode="auto">
          <a:xfrm>
            <a:off x="2781300" y="5637213"/>
            <a:ext cx="46482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Tính chu vi hình thoi ABCD?</a:t>
            </a:r>
          </a:p>
        </p:txBody>
      </p:sp>
      <p:grpSp>
        <p:nvGrpSpPr>
          <p:cNvPr id="2" name="Group 1"/>
          <p:cNvGrpSpPr>
            <a:grpSpLocks/>
          </p:cNvGrpSpPr>
          <p:nvPr/>
        </p:nvGrpSpPr>
        <p:grpSpPr bwMode="auto">
          <a:xfrm>
            <a:off x="79375" y="955675"/>
            <a:ext cx="9017000" cy="3049588"/>
            <a:chOff x="79395" y="955744"/>
            <a:chExt cx="9016980" cy="3050113"/>
          </a:xfrm>
        </p:grpSpPr>
        <p:pic>
          <p:nvPicPr>
            <p:cNvPr id="44034" name="Picture 2"/>
            <p:cNvPicPr>
              <a:picLocks noChangeAspect="1" noChangeArrowheads="1"/>
            </p:cNvPicPr>
            <p:nvPr/>
          </p:nvPicPr>
          <p:blipFill>
            <a:blip r:embed="rId2"/>
            <a:srcRect/>
            <a:stretch>
              <a:fillRect/>
            </a:stretch>
          </p:blipFill>
          <p:spPr bwMode="auto">
            <a:xfrm>
              <a:off x="79395" y="955744"/>
              <a:ext cx="9016980" cy="305011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33" name="TextBox 4"/>
            <p:cNvSpPr txBox="1">
              <a:spLocks noChangeArrowheads="1"/>
            </p:cNvSpPr>
            <p:nvPr/>
          </p:nvSpPr>
          <p:spPr bwMode="auto">
            <a:xfrm>
              <a:off x="1310640" y="1539240"/>
              <a:ext cx="9143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a</a:t>
              </a:r>
            </a:p>
          </p:txBody>
        </p:sp>
      </p:grpSp>
      <p:sp>
        <p:nvSpPr>
          <p:cNvPr id="11" name="TextBox 4"/>
          <p:cNvSpPr txBox="1">
            <a:spLocks noChangeArrowheads="1"/>
          </p:cNvSpPr>
          <p:nvPr/>
        </p:nvSpPr>
        <p:spPr bwMode="auto">
          <a:xfrm>
            <a:off x="563563" y="5421313"/>
            <a:ext cx="8305800" cy="954087"/>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So sánh diện tích hình thoi ABCD và diện tích hình chữ nhật AMNC.</a:t>
            </a:r>
          </a:p>
        </p:txBody>
      </p:sp>
      <p:sp>
        <p:nvSpPr>
          <p:cNvPr id="12" name="TextBox 4"/>
          <p:cNvSpPr txBox="1">
            <a:spLocks noChangeArrowheads="1"/>
          </p:cNvSpPr>
          <p:nvPr/>
        </p:nvSpPr>
        <p:spPr bwMode="auto">
          <a:xfrm>
            <a:off x="658813" y="6073775"/>
            <a:ext cx="8256587" cy="522288"/>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Tính diện tích hình chữ nhật AMNC theo m và n?</a:t>
            </a:r>
          </a:p>
        </p:txBody>
      </p:sp>
      <p:grpSp>
        <p:nvGrpSpPr>
          <p:cNvPr id="4" name="Group 3"/>
          <p:cNvGrpSpPr>
            <a:grpSpLocks/>
          </p:cNvGrpSpPr>
          <p:nvPr/>
        </p:nvGrpSpPr>
        <p:grpSpPr bwMode="auto">
          <a:xfrm>
            <a:off x="838200" y="4267200"/>
            <a:ext cx="6964363" cy="844550"/>
            <a:chOff x="1623059" y="2811443"/>
            <a:chExt cx="6964680" cy="843933"/>
          </a:xfrm>
        </p:grpSpPr>
        <p:sp>
          <p:nvSpPr>
            <p:cNvPr id="9230" name="TextBox 4"/>
            <p:cNvSpPr txBox="1">
              <a:spLocks noChangeArrowheads="1"/>
            </p:cNvSpPr>
            <p:nvPr/>
          </p:nvSpPr>
          <p:spPr bwMode="auto">
            <a:xfrm>
              <a:off x="1623059" y="2971800"/>
              <a:ext cx="69646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sz="2800" b="1">
                  <a:latin typeface="Times New Roman" pitchFamily="18" charset="0"/>
                  <a:cs typeface="Times New Roman" pitchFamily="18" charset="0"/>
                </a:rPr>
                <a:t>Diện tích hình chữ nhật AMNC là S = </a:t>
              </a:r>
            </a:p>
          </p:txBody>
        </p:sp>
        <p:graphicFrame>
          <p:nvGraphicFramePr>
            <p:cNvPr id="9231" name="Object 2"/>
            <p:cNvGraphicFramePr>
              <a:graphicFrameLocks noChangeAspect="1"/>
            </p:cNvGraphicFramePr>
            <p:nvPr/>
          </p:nvGraphicFramePr>
          <p:xfrm>
            <a:off x="7574280" y="2811443"/>
            <a:ext cx="626142" cy="843933"/>
          </p:xfrm>
          <a:graphic>
            <a:graphicData uri="http://schemas.openxmlformats.org/presentationml/2006/ole">
              <mc:AlternateContent xmlns:mc="http://schemas.openxmlformats.org/markup-compatibility/2006">
                <mc:Choice xmlns:v="urn:schemas-microsoft-com:vml" Requires="v">
                  <p:oleObj name="Equation" r:id="rId3" imgW="291973" imgH="393529" progId="Equation.DSMT4">
                    <p:embed/>
                  </p:oleObj>
                </mc:Choice>
                <mc:Fallback>
                  <p:oleObj name="Equation" r:id="rId3" imgW="291973" imgH="39352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4280" y="2811443"/>
                          <a:ext cx="626142" cy="84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6" name="TextBox 4"/>
          <p:cNvSpPr txBox="1">
            <a:spLocks noChangeArrowheads="1"/>
          </p:cNvSpPr>
          <p:nvPr/>
        </p:nvSpPr>
        <p:spPr bwMode="auto">
          <a:xfrm>
            <a:off x="2339975" y="5686425"/>
            <a:ext cx="5448300" cy="52387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Nêu cách tính diện tích hình thoi</a:t>
            </a:r>
          </a:p>
        </p:txBody>
      </p:sp>
      <p:grpSp>
        <p:nvGrpSpPr>
          <p:cNvPr id="20" name="Group 19"/>
          <p:cNvGrpSpPr>
            <a:grpSpLocks/>
          </p:cNvGrpSpPr>
          <p:nvPr/>
        </p:nvGrpSpPr>
        <p:grpSpPr bwMode="auto">
          <a:xfrm>
            <a:off x="914400" y="4178300"/>
            <a:ext cx="6950075" cy="1425575"/>
            <a:chOff x="-227948" y="6120572"/>
            <a:chExt cx="6950091" cy="1426267"/>
          </a:xfrm>
        </p:grpSpPr>
        <p:sp>
          <p:nvSpPr>
            <p:cNvPr id="9228" name="TextBox 4"/>
            <p:cNvSpPr txBox="1">
              <a:spLocks noChangeArrowheads="1"/>
            </p:cNvSpPr>
            <p:nvPr/>
          </p:nvSpPr>
          <p:spPr bwMode="auto">
            <a:xfrm>
              <a:off x="-227948" y="6120572"/>
              <a:ext cx="695009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latin typeface="Times New Roman" pitchFamily="18" charset="0"/>
                  <a:cs typeface="Times New Roman" pitchFamily="18" charset="0"/>
                </a:rPr>
                <a:t>Diện tích hình thoi có độ dài hai đường chéo m và n là S = </a:t>
              </a:r>
            </a:p>
          </p:txBody>
        </p:sp>
        <p:graphicFrame>
          <p:nvGraphicFramePr>
            <p:cNvPr id="9229" name="Object 21"/>
            <p:cNvGraphicFramePr>
              <a:graphicFrameLocks noChangeAspect="1"/>
            </p:cNvGraphicFramePr>
            <p:nvPr/>
          </p:nvGraphicFramePr>
          <p:xfrm>
            <a:off x="1908159" y="6702906"/>
            <a:ext cx="626142" cy="843933"/>
          </p:xfrm>
          <a:graphic>
            <a:graphicData uri="http://schemas.openxmlformats.org/presentationml/2006/ole">
              <mc:AlternateContent xmlns:mc="http://schemas.openxmlformats.org/markup-compatibility/2006">
                <mc:Choice xmlns:v="urn:schemas-microsoft-com:vml" Requires="v">
                  <p:oleObj name="Equation" r:id="rId5" imgW="291973" imgH="393529" progId="Equation.DSMT4">
                    <p:embed/>
                  </p:oleObj>
                </mc:Choice>
                <mc:Fallback>
                  <p:oleObj name="Equation" r:id="rId5" imgW="291973" imgH="393529"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59" y="6702906"/>
                          <a:ext cx="626142" cy="843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10" presetClass="exit" presetSubtype="0" fill="hold" grpId="1" nodeType="with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xit" presetSubtype="0" fill="hold" grpId="1" nodeType="clickEffect">
                                  <p:stCondLst>
                                    <p:cond delay="0"/>
                                  </p:stCondLst>
                                  <p:childTnLst>
                                    <p:animEffect transition="out" filter="fade">
                                      <p:cBhvr>
                                        <p:cTn id="33" dur="500"/>
                                        <p:tgtEl>
                                          <p:spTgt spid="11"/>
                                        </p:tgtEl>
                                      </p:cBhvr>
                                    </p:animEffect>
                                    <p:set>
                                      <p:cBhvr>
                                        <p:cTn id="34" dur="1" fill="hold">
                                          <p:stCondLst>
                                            <p:cond delay="499"/>
                                          </p:stCondLst>
                                        </p:cTn>
                                        <p:tgtEl>
                                          <p:spTgt spid="11"/>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xit" presetSubtype="0" fill="hold" grpId="1" nodeType="clickEffect">
                                  <p:stCondLst>
                                    <p:cond delay="0"/>
                                  </p:stCondLst>
                                  <p:childTnLst>
                                    <p:animEffect transition="out" filter="fad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par>
                                <p:cTn id="44" presetID="16" presetClass="entr" presetSubtype="21" fill="hold" nodeType="with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barn(inVertical)">
                                      <p:cBhvr>
                                        <p:cTn id="46" dur="500"/>
                                        <p:tgtEl>
                                          <p:spTgt spid="4"/>
                                        </p:tgtEl>
                                      </p:cBhvr>
                                    </p:animEffect>
                                  </p:childTnLst>
                                </p:cTn>
                              </p:par>
                              <p:par>
                                <p:cTn id="47" presetID="10" presetClass="exit" presetSubtype="0" fill="hold" grpId="1" nodeType="withEffect">
                                  <p:stCondLst>
                                    <p:cond delay="0"/>
                                  </p:stCondLst>
                                  <p:childTnLst>
                                    <p:animEffect transition="out" filter="fade">
                                      <p:cBhvr>
                                        <p:cTn id="48" dur="500"/>
                                        <p:tgtEl>
                                          <p:spTgt spid="17"/>
                                        </p:tgtEl>
                                      </p:cBhvr>
                                    </p:animEffect>
                                    <p:set>
                                      <p:cBhvr>
                                        <p:cTn id="49" dur="1" fill="hold">
                                          <p:stCondLst>
                                            <p:cond delay="499"/>
                                          </p:stCondLst>
                                        </p:cTn>
                                        <p:tgtEl>
                                          <p:spTgt spid="17"/>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10" presetClass="exit" presetSubtype="0" fill="hold" grpId="1" nodeType="clickEffect">
                                  <p:stCondLst>
                                    <p:cond delay="0"/>
                                  </p:stCondLst>
                                  <p:childTnLst>
                                    <p:animEffect transition="out" filter="fade">
                                      <p:cBhvr>
                                        <p:cTn id="57" dur="500"/>
                                        <p:tgtEl>
                                          <p:spTgt spid="16"/>
                                        </p:tgtEl>
                                      </p:cBhvr>
                                    </p:animEffect>
                                    <p:set>
                                      <p:cBhvr>
                                        <p:cTn id="58" dur="1" fill="hold">
                                          <p:stCondLst>
                                            <p:cond delay="499"/>
                                          </p:stCondLst>
                                        </p:cTn>
                                        <p:tgtEl>
                                          <p:spTgt spid="16"/>
                                        </p:tgtEl>
                                        <p:attrNameLst>
                                          <p:attrName>style.visibility</p:attrName>
                                        </p:attrNameLst>
                                      </p:cBhvr>
                                      <p:to>
                                        <p:strVal val="hidden"/>
                                      </p:to>
                                    </p:set>
                                  </p:childTnLst>
                                </p:cTn>
                              </p:par>
                              <p:par>
                                <p:cTn id="59" presetID="16" presetClass="entr" presetSubtype="21" fill="hold"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barn(inVertical)">
                                      <p:cBhvr>
                                        <p:cTn id="61" dur="500"/>
                                        <p:tgtEl>
                                          <p:spTgt spid="20"/>
                                        </p:tgtEl>
                                      </p:cBhvr>
                                    </p:animEffect>
                                  </p:childTnLst>
                                </p:cTn>
                              </p:par>
                              <p:par>
                                <p:cTn id="62" presetID="10" presetClass="exit" presetSubtype="0" fill="hold" nodeType="withEffect">
                                  <p:stCondLst>
                                    <p:cond delay="0"/>
                                  </p:stCondLst>
                                  <p:childTnLst>
                                    <p:animEffect transition="out" filter="fade">
                                      <p:cBhvr>
                                        <p:cTn id="63" dur="500"/>
                                        <p:tgtEl>
                                          <p:spTgt spid="4"/>
                                        </p:tgtEl>
                                      </p:cBhvr>
                                    </p:animEffect>
                                    <p:set>
                                      <p:cBhvr>
                                        <p:cTn id="64"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17" grpId="0"/>
      <p:bldP spid="17" grpId="1"/>
      <p:bldP spid="8" grpId="0" animBg="1"/>
      <p:bldP spid="8" grpId="1" animBg="1"/>
      <p:bldP spid="11" grpId="0" animBg="1"/>
      <p:bldP spid="11" grpId="1" animBg="1"/>
      <p:bldP spid="12" grpId="0" animBg="1"/>
      <p:bldP spid="12" grpId="1" animBg="1"/>
      <p:bldP spid="16" grpId="0" animBg="1"/>
      <p:bldP spid="1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0" y="431800"/>
            <a:ext cx="96250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3. Tính chu vi và diện tích hình thoi</a:t>
            </a:r>
          </a:p>
        </p:txBody>
      </p:sp>
      <p:sp>
        <p:nvSpPr>
          <p:cNvPr id="10243" name="TextBox 3"/>
          <p:cNvSpPr txBox="1">
            <a:spLocks noChangeArrowheads="1"/>
          </p:cNvSpPr>
          <p:nvPr/>
        </p:nvSpPr>
        <p:spPr bwMode="auto">
          <a:xfrm>
            <a:off x="25400" y="0"/>
            <a:ext cx="9070975" cy="4000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b="1">
                <a:solidFill>
                  <a:schemeClr val="bg1"/>
                </a:solidFill>
                <a:latin typeface="Times New Roman" pitchFamily="18" charset="0"/>
                <a:cs typeface="Times New Roman" pitchFamily="18" charset="0"/>
              </a:rPr>
              <a:t>BÀI 3: CHU VI VÀ DIỆN TÍCH MỘT SỐ HÌNH TRONG THỰC TIỄN</a:t>
            </a:r>
          </a:p>
        </p:txBody>
      </p:sp>
      <p:grpSp>
        <p:nvGrpSpPr>
          <p:cNvPr id="20" name="Group 19"/>
          <p:cNvGrpSpPr>
            <a:grpSpLocks/>
          </p:cNvGrpSpPr>
          <p:nvPr/>
        </p:nvGrpSpPr>
        <p:grpSpPr bwMode="auto">
          <a:xfrm>
            <a:off x="258763" y="1219200"/>
            <a:ext cx="8610600" cy="2139950"/>
            <a:chOff x="-502268" y="5587172"/>
            <a:chExt cx="8610600" cy="2139950"/>
          </a:xfrm>
        </p:grpSpPr>
        <p:sp>
          <p:nvSpPr>
            <p:cNvPr id="10245" name="TextBox 4"/>
            <p:cNvSpPr txBox="1">
              <a:spLocks noChangeArrowheads="1"/>
            </p:cNvSpPr>
            <p:nvPr/>
          </p:nvSpPr>
          <p:spPr bwMode="auto">
            <a:xfrm>
              <a:off x="-502268" y="5587172"/>
              <a:ext cx="86106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n-US" sz="2800" b="1">
                  <a:solidFill>
                    <a:srgbClr val="00B050"/>
                  </a:solidFill>
                  <a:latin typeface="Times New Roman" pitchFamily="18" charset="0"/>
                  <a:cs typeface="Times New Roman" pitchFamily="18" charset="0"/>
                </a:rPr>
                <a:t>Ví dụ: </a:t>
              </a:r>
              <a:r>
                <a:rPr lang="en-US" sz="2800" b="1">
                  <a:latin typeface="Times New Roman" pitchFamily="18" charset="0"/>
                  <a:cs typeface="Times New Roman" pitchFamily="18" charset="0"/>
                </a:rPr>
                <a:t>Hình thoi có độ dài hai đường chéo là 40 m và 20m có diện tích là:</a:t>
              </a:r>
            </a:p>
            <a:p>
              <a:pPr algn="just" eaLnBrk="1" hangingPunct="1">
                <a:lnSpc>
                  <a:spcPct val="150000"/>
                </a:lnSpc>
              </a:pPr>
              <a:r>
                <a:rPr lang="en-US" sz="2800" b="1">
                  <a:latin typeface="Times New Roman" pitchFamily="18" charset="0"/>
                  <a:cs typeface="Times New Roman" pitchFamily="18" charset="0"/>
                </a:rPr>
                <a:t>           S = </a:t>
              </a:r>
            </a:p>
          </p:txBody>
        </p:sp>
        <p:graphicFrame>
          <p:nvGraphicFramePr>
            <p:cNvPr id="10246" name="Object 21"/>
            <p:cNvGraphicFramePr>
              <a:graphicFrameLocks noChangeAspect="1"/>
            </p:cNvGraphicFramePr>
            <p:nvPr/>
          </p:nvGraphicFramePr>
          <p:xfrm>
            <a:off x="1219852" y="6882572"/>
            <a:ext cx="2012950" cy="844550"/>
          </p:xfrm>
          <a:graphic>
            <a:graphicData uri="http://schemas.openxmlformats.org/presentationml/2006/ole">
              <mc:AlternateContent xmlns:mc="http://schemas.openxmlformats.org/markup-compatibility/2006">
                <mc:Choice xmlns:v="urn:schemas-microsoft-com:vml" Requires="v">
                  <p:oleObj name="Equation" r:id="rId2" imgW="939392" imgH="393529" progId="Equation.DSMT4">
                    <p:embed/>
                  </p:oleObj>
                </mc:Choice>
                <mc:Fallback>
                  <p:oleObj name="Equation" r:id="rId2" imgW="939392" imgH="393529" progId="Equation.DSMT4">
                    <p:embed/>
                    <p:pic>
                      <p:nvPicPr>
                        <p:cNvPr id="0" name="Object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852" y="6882572"/>
                          <a:ext cx="201295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3118</TotalTime>
  <Words>1213</Words>
  <Application>Microsoft Office PowerPoint</Application>
  <PresentationFormat>On-screen Show (4:3)</PresentationFormat>
  <Paragraphs>120</Paragraphs>
  <Slides>19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VNI-Thufap1</vt:lpstr>
      <vt:lpstr>Arial</vt:lpstr>
      <vt:lpstr>Calibri</vt:lpstr>
      <vt:lpstr>Tahoma</vt:lpstr>
      <vt:lpstr>Times New Roman</vt:lpstr>
      <vt:lpstr>Office Theme</vt:lpstr>
      <vt:lpstr>Equation</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VỀ NHÀ</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Tran Thi Ha - THCS Bach Dang</cp:lastModifiedBy>
  <cp:revision>357</cp:revision>
  <dcterms:created xsi:type="dcterms:W3CDTF">2016-11-26T13:35:55Z</dcterms:created>
  <dcterms:modified xsi:type="dcterms:W3CDTF">2021-09-18T04:52:17Z</dcterms:modified>
</cp:coreProperties>
</file>