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  <p:sldId id="265" r:id="rId9"/>
    <p:sldId id="263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BC6B2-03F8-4248-9A49-F152ABCAC2F6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121D-E915-4464-8B71-C3E0E44CB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hoa văn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600" y="220980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</a:rPr>
              <a:t>WELCOME TO ENGLISH 7</a:t>
            </a:r>
          </a:p>
          <a:p>
            <a:pPr algn="ctr"/>
            <a:endParaRPr lang="en-US" sz="3200" b="1" dirty="0" smtClean="0">
              <a:solidFill>
                <a:srgbClr val="00B050"/>
              </a:solidFill>
            </a:endParaRPr>
          </a:p>
          <a:p>
            <a:r>
              <a:rPr lang="en-US" sz="2800" b="1" u="sng" dirty="0" smtClean="0"/>
              <a:t>UNIT TWO</a:t>
            </a:r>
            <a:r>
              <a:rPr lang="en-US" b="1" dirty="0" smtClean="0"/>
              <a:t>: </a:t>
            </a:r>
            <a:r>
              <a:rPr lang="en-US" sz="4800" b="1" dirty="0" smtClean="0">
                <a:solidFill>
                  <a:srgbClr val="FF0000"/>
                </a:solidFill>
              </a:rPr>
              <a:t>PERSONAL INFORMATION</a:t>
            </a:r>
          </a:p>
          <a:p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</a:rPr>
              <a:t>Tuần</a:t>
            </a:r>
            <a:r>
              <a:rPr lang="en-US" sz="3600" b="1" dirty="0" smtClean="0">
                <a:solidFill>
                  <a:srgbClr val="0070C0"/>
                </a:solidFill>
              </a:rPr>
              <a:t> : 3 &amp; 4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</a:rPr>
              <a:t>Tiết</a:t>
            </a:r>
            <a:r>
              <a:rPr lang="en-US" sz="3600" b="1" dirty="0" smtClean="0">
                <a:solidFill>
                  <a:srgbClr val="0070C0"/>
                </a:solidFill>
              </a:rPr>
              <a:t>: 7 </a:t>
            </a:r>
            <a:r>
              <a:rPr lang="en-US" sz="3600" b="1" dirty="0" smtClean="0">
                <a:solidFill>
                  <a:srgbClr val="0070C0"/>
                </a:solidFill>
                <a:sym typeface="Wingdings" pitchFamily="2" charset="2"/>
              </a:rPr>
              <a:t> 12</a:t>
            </a:r>
            <a:endParaRPr lang="en-US" sz="3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D:\hình ản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28600"/>
            <a:ext cx="60960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04800"/>
            <a:ext cx="72390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NOTES: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*What’s your date of birth?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sanh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*When’s your birthday?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nhật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?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*What’s your telephone number?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thoại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r>
              <a:rPr lang="en-US" dirty="0" smtClean="0"/>
              <a:t>        </a:t>
            </a:r>
            <a:r>
              <a:rPr lang="en-US" sz="2000" dirty="0" smtClean="0">
                <a:solidFill>
                  <a:srgbClr val="7030A0"/>
                </a:solidFill>
              </a:rPr>
              <a:t>My telephone number is ……….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*nervous </a:t>
            </a:r>
            <a:r>
              <a:rPr lang="en-US" dirty="0" smtClean="0"/>
              <a:t>(</a:t>
            </a:r>
            <a:r>
              <a:rPr lang="en-US" dirty="0" err="1" smtClean="0"/>
              <a:t>adj</a:t>
            </a:r>
            <a:r>
              <a:rPr lang="en-US" dirty="0" smtClean="0"/>
              <a:t>): lo </a:t>
            </a:r>
            <a:r>
              <a:rPr lang="en-US" dirty="0" err="1" smtClean="0"/>
              <a:t>lắng</a:t>
            </a:r>
            <a:r>
              <a:rPr lang="en-US" dirty="0" smtClean="0"/>
              <a:t>  = worried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*Don’t worry</a:t>
            </a:r>
            <a:r>
              <a:rPr lang="en-US" dirty="0" smtClean="0"/>
              <a:t>: </a:t>
            </a:r>
            <a:r>
              <a:rPr lang="en-US" dirty="0" err="1" smtClean="0"/>
              <a:t>đừng</a:t>
            </a:r>
            <a:r>
              <a:rPr lang="en-US" dirty="0" smtClean="0"/>
              <a:t> lo </a:t>
            </a:r>
            <a:r>
              <a:rPr lang="en-US" dirty="0" err="1" smtClean="0"/>
              <a:t>lắng</a:t>
            </a:r>
            <a:r>
              <a:rPr lang="en-US" dirty="0" smtClean="0"/>
              <a:t>.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*soon</a:t>
            </a:r>
            <a:r>
              <a:rPr lang="en-US" dirty="0" smtClean="0"/>
              <a:t>: </a:t>
            </a:r>
            <a:r>
              <a:rPr lang="en-US" dirty="0" err="1" smtClean="0"/>
              <a:t>chẳng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lâu</a:t>
            </a:r>
            <a:r>
              <a:rPr lang="en-US" dirty="0" smtClean="0"/>
              <a:t>, </a:t>
            </a:r>
            <a:r>
              <a:rPr lang="en-US" dirty="0" err="1" smtClean="0"/>
              <a:t>chẳng</a:t>
            </a:r>
            <a:r>
              <a:rPr lang="en-US" dirty="0" smtClean="0"/>
              <a:t> </a:t>
            </a:r>
            <a:r>
              <a:rPr lang="en-US" dirty="0" err="1" smtClean="0"/>
              <a:t>mấy</a:t>
            </a:r>
            <a:r>
              <a:rPr lang="en-US" dirty="0" smtClean="0"/>
              <a:t> </a:t>
            </a:r>
            <a:r>
              <a:rPr lang="en-US" dirty="0" err="1" smtClean="0"/>
              <a:t>chốc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276600"/>
            <a:ext cx="8229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Now answer</a:t>
            </a:r>
            <a:r>
              <a:rPr lang="en-US" dirty="0" smtClean="0"/>
              <a:t>: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a/ How old is </a:t>
            </a:r>
            <a:r>
              <a:rPr lang="en-US" b="1" dirty="0" err="1" smtClean="0">
                <a:solidFill>
                  <a:srgbClr val="0070C0"/>
                </a:solidFill>
              </a:rPr>
              <a:t>Hoa</a:t>
            </a:r>
            <a:r>
              <a:rPr lang="en-US" b="1" dirty="0" smtClean="0">
                <a:solidFill>
                  <a:srgbClr val="0070C0"/>
                </a:solidFill>
              </a:rPr>
              <a:t> now? </a:t>
            </a:r>
            <a:r>
              <a:rPr lang="en-US" dirty="0" smtClean="0">
                <a:sym typeface="Wingdings" pitchFamily="2" charset="2"/>
              </a:rPr>
              <a:t> She is 13 years old now.</a:t>
            </a:r>
          </a:p>
          <a:p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b/ How old will she be on her next birthday? </a:t>
            </a:r>
            <a:r>
              <a:rPr lang="en-US" dirty="0" smtClean="0">
                <a:sym typeface="Wingdings" pitchFamily="2" charset="2"/>
              </a:rPr>
              <a:t>She will be 14 on her next birthday.</a:t>
            </a:r>
          </a:p>
          <a:p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c/ When is her birthday? </a:t>
            </a:r>
            <a:r>
              <a:rPr lang="en-US" dirty="0" smtClean="0">
                <a:sym typeface="Wingdings" pitchFamily="2" charset="2"/>
              </a:rPr>
              <a:t> Her birthday is on June eighth (8</a:t>
            </a:r>
            <a:r>
              <a:rPr lang="en-US" baseline="30000" dirty="0" smtClean="0">
                <a:sym typeface="Wingdings" pitchFamily="2" charset="2"/>
              </a:rPr>
              <a:t>th</a:t>
            </a:r>
            <a:r>
              <a:rPr lang="en-US" dirty="0" smtClean="0">
                <a:sym typeface="Wingdings" pitchFamily="2" charset="2"/>
              </a:rPr>
              <a:t>  June).</a:t>
            </a:r>
          </a:p>
          <a:p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d/ Who does 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Hoa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 live with? </a:t>
            </a:r>
            <a:r>
              <a:rPr lang="en-US" dirty="0" smtClean="0">
                <a:sym typeface="Wingdings" pitchFamily="2" charset="2"/>
              </a:rPr>
              <a:t> She lives with her uncle and aunt.</a:t>
            </a:r>
          </a:p>
          <a:p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e/ Why is </a:t>
            </a:r>
            <a:r>
              <a:rPr lang="en-US" b="1" dirty="0" err="1" smtClean="0">
                <a:solidFill>
                  <a:srgbClr val="0070C0"/>
                </a:solidFill>
                <a:sym typeface="Wingdings" pitchFamily="2" charset="2"/>
              </a:rPr>
              <a:t>Hoa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 worried? </a:t>
            </a:r>
            <a:r>
              <a:rPr lang="en-US" dirty="0" smtClean="0">
                <a:sym typeface="Wingdings" pitchFamily="2" charset="2"/>
              </a:rPr>
              <a:t> Because she doesn’t have any friends.</a:t>
            </a:r>
          </a:p>
          <a:p>
            <a:r>
              <a:rPr lang="en-US" sz="2000" b="1" dirty="0" smtClean="0">
                <a:solidFill>
                  <a:srgbClr val="FF0000"/>
                </a:solidFill>
                <a:sym typeface="Wingdings" pitchFamily="2" charset="2"/>
              </a:rPr>
              <a:t>About you.</a:t>
            </a:r>
          </a:p>
          <a:p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f/ How old will you be on your next birthday?</a:t>
            </a:r>
            <a:r>
              <a:rPr lang="en-US" dirty="0" smtClean="0">
                <a:sym typeface="Wingdings" pitchFamily="2" charset="2"/>
              </a:rPr>
              <a:t>  I will be 14 on my next birthday.</a:t>
            </a:r>
          </a:p>
          <a:p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g/ Who do you live with? </a:t>
            </a:r>
            <a:r>
              <a:rPr lang="en-US" dirty="0" smtClean="0">
                <a:sym typeface="Wingdings" pitchFamily="2" charset="2"/>
              </a:rPr>
              <a:t> I live with my mother, father and brother.</a:t>
            </a:r>
          </a:p>
          <a:p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h/ What’s your address? </a:t>
            </a:r>
            <a:r>
              <a:rPr lang="en-US" dirty="0" smtClean="0">
                <a:sym typeface="Wingdings" pitchFamily="2" charset="2"/>
              </a:rPr>
              <a:t> My address is at 12 THD Street.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457200"/>
            <a:ext cx="7239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</a:rPr>
              <a:t>TiẾT</a:t>
            </a:r>
            <a:r>
              <a:rPr lang="en-US" sz="2000" b="1" u="sng" dirty="0" smtClean="0">
                <a:solidFill>
                  <a:srgbClr val="FF0000"/>
                </a:solidFill>
              </a:rPr>
              <a:t> 12:</a:t>
            </a:r>
          </a:p>
          <a:p>
            <a:r>
              <a:rPr lang="en-US" sz="2400" b="1" dirty="0" smtClean="0"/>
              <a:t>B 5/ Read the dialogue again. The complete this form.</a:t>
            </a: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Student Registration Form</a:t>
            </a:r>
          </a:p>
          <a:p>
            <a:r>
              <a:rPr lang="en-US" sz="2000" b="1" dirty="0" smtClean="0"/>
              <a:t>Name</a:t>
            </a:r>
            <a:r>
              <a:rPr lang="en-US" dirty="0" smtClean="0"/>
              <a:t>: Pham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endParaRPr lang="en-US" dirty="0" smtClean="0"/>
          </a:p>
          <a:p>
            <a:r>
              <a:rPr lang="en-US" sz="2000" b="1" dirty="0" smtClean="0"/>
              <a:t>Date of birth</a:t>
            </a:r>
            <a:r>
              <a:rPr lang="en-US" dirty="0" smtClean="0"/>
              <a:t>: June eight</a:t>
            </a:r>
          </a:p>
          <a:p>
            <a:r>
              <a:rPr lang="en-US" sz="2000" b="1" dirty="0" smtClean="0"/>
              <a:t>Address: </a:t>
            </a:r>
            <a:r>
              <a:rPr lang="en-US" dirty="0" smtClean="0"/>
              <a:t>12 THD Street</a:t>
            </a:r>
          </a:p>
          <a:p>
            <a:r>
              <a:rPr lang="en-US" sz="2000" b="1" dirty="0" smtClean="0"/>
              <a:t>Telephone number</a:t>
            </a:r>
            <a:r>
              <a:rPr lang="en-US" dirty="0" smtClean="0"/>
              <a:t>: 8 262 919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895600"/>
            <a:ext cx="5181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 6/ Read. Then complete the card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Lan</a:t>
            </a:r>
            <a:r>
              <a:rPr lang="en-US" dirty="0" smtClean="0">
                <a:solidFill>
                  <a:srgbClr val="00B050"/>
                </a:solidFill>
              </a:rPr>
              <a:t> is 12. She will be 13 on Sunday,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May 25</a:t>
            </a:r>
            <a:r>
              <a:rPr lang="en-US" baseline="30000" dirty="0" smtClean="0">
                <a:solidFill>
                  <a:srgbClr val="00B050"/>
                </a:solidFill>
              </a:rPr>
              <a:t>th</a:t>
            </a:r>
            <a:r>
              <a:rPr lang="en-US" dirty="0" smtClean="0">
                <a:solidFill>
                  <a:srgbClr val="00B050"/>
                </a:solidFill>
              </a:rPr>
              <a:t> . She will have a party for her birthday.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She will </a:t>
            </a:r>
            <a:r>
              <a:rPr lang="en-US" u="sng" dirty="0" smtClean="0">
                <a:solidFill>
                  <a:srgbClr val="00B050"/>
                </a:solidFill>
              </a:rPr>
              <a:t>invite</a:t>
            </a:r>
            <a:r>
              <a:rPr lang="en-US" dirty="0" smtClean="0">
                <a:solidFill>
                  <a:srgbClr val="00B050"/>
                </a:solidFill>
              </a:rPr>
              <a:t> some of her friends.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She lives at 24 Ly </a:t>
            </a:r>
            <a:r>
              <a:rPr lang="en-US" dirty="0" err="1" smtClean="0">
                <a:solidFill>
                  <a:srgbClr val="00B050"/>
                </a:solidFill>
              </a:rPr>
              <a:t>Thuong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Kiet</a:t>
            </a:r>
            <a:r>
              <a:rPr lang="en-US" dirty="0" smtClean="0">
                <a:solidFill>
                  <a:srgbClr val="00B050"/>
                </a:solidFill>
              </a:rPr>
              <a:t> Street.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The party will be at her home. It will start at five o’clock.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In the evening and finish at nine.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Invite (v): </a:t>
            </a:r>
            <a:r>
              <a:rPr lang="en-US" dirty="0" err="1" smtClean="0"/>
              <a:t>mời</a:t>
            </a:r>
            <a:endParaRPr lang="en-US" dirty="0" smtClean="0"/>
          </a:p>
          <a:p>
            <a:r>
              <a:rPr lang="en-US" dirty="0" smtClean="0"/>
              <a:t>*invitation card: </a:t>
            </a:r>
            <a:r>
              <a:rPr lang="en-US" dirty="0" err="1" smtClean="0"/>
              <a:t>thiệp</a:t>
            </a:r>
            <a:r>
              <a:rPr lang="en-US" dirty="0" smtClean="0"/>
              <a:t> </a:t>
            </a:r>
            <a:r>
              <a:rPr lang="en-US" dirty="0" err="1" smtClean="0"/>
              <a:t>mời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486400" y="1981200"/>
            <a:ext cx="3657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Complete this invitation card to </a:t>
            </a:r>
            <a:r>
              <a:rPr lang="en-US" b="1" dirty="0" err="1" smtClean="0">
                <a:solidFill>
                  <a:srgbClr val="FF0000"/>
                </a:solidFill>
              </a:rPr>
              <a:t>Lan’s</a:t>
            </a:r>
            <a:r>
              <a:rPr lang="en-US" b="1" dirty="0" smtClean="0">
                <a:solidFill>
                  <a:srgbClr val="FF0000"/>
                </a:solidFill>
              </a:rPr>
              <a:t> party.</a:t>
            </a:r>
          </a:p>
          <a:p>
            <a:r>
              <a:rPr lang="en-US" b="1" dirty="0" smtClean="0"/>
              <a:t>Dear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0070C0"/>
                </a:solidFill>
              </a:rPr>
              <a:t>Minh</a:t>
            </a:r>
          </a:p>
          <a:p>
            <a:r>
              <a:rPr lang="en-US" dirty="0" smtClean="0"/>
              <a:t>I am having a birthday party on </a:t>
            </a:r>
            <a:r>
              <a:rPr lang="en-US" u="sng" dirty="0" smtClean="0">
                <a:solidFill>
                  <a:srgbClr val="0070C0"/>
                </a:solidFill>
              </a:rPr>
              <a:t>Sunday, May 25</a:t>
            </a:r>
            <a:r>
              <a:rPr lang="en-US" u="sng" baseline="30000" dirty="0" smtClean="0">
                <a:solidFill>
                  <a:srgbClr val="0070C0"/>
                </a:solidFill>
              </a:rPr>
              <a:t>th</a:t>
            </a:r>
            <a:r>
              <a:rPr lang="en-US" u="sng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. The party will be at my house at </a:t>
            </a:r>
            <a:r>
              <a:rPr lang="en-US" u="sng" dirty="0" smtClean="0">
                <a:solidFill>
                  <a:srgbClr val="0070C0"/>
                </a:solidFill>
              </a:rPr>
              <a:t>24 LTK Street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from </a:t>
            </a:r>
            <a:r>
              <a:rPr lang="en-US" u="sng" dirty="0" smtClean="0">
                <a:solidFill>
                  <a:srgbClr val="0070C0"/>
                </a:solidFill>
              </a:rPr>
              <a:t>55:00</a:t>
            </a:r>
            <a:r>
              <a:rPr lang="en-US" dirty="0" smtClean="0"/>
              <a:t> to </a:t>
            </a:r>
            <a:r>
              <a:rPr lang="en-US" u="sng" dirty="0" smtClean="0">
                <a:solidFill>
                  <a:srgbClr val="0070C0"/>
                </a:solidFill>
              </a:rPr>
              <a:t>9:00 pm</a:t>
            </a:r>
          </a:p>
          <a:p>
            <a:r>
              <a:rPr lang="en-US" dirty="0" smtClean="0"/>
              <a:t>I hope you will come and join the fun.</a:t>
            </a:r>
          </a:p>
          <a:p>
            <a:r>
              <a:rPr lang="en-US" dirty="0" smtClean="0"/>
              <a:t>Love, </a:t>
            </a:r>
          </a:p>
          <a:p>
            <a:r>
              <a:rPr lang="en-US" u="sng" dirty="0" err="1" smtClean="0">
                <a:solidFill>
                  <a:srgbClr val="0070C0"/>
                </a:solidFill>
              </a:rPr>
              <a:t>Lan</a:t>
            </a:r>
            <a:r>
              <a:rPr lang="en-US" u="sng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dirty="0" smtClean="0"/>
              <a:t>Tel: 8 674 758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8839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TUÂN 3</a:t>
            </a:r>
            <a:r>
              <a:rPr lang="en-US" sz="2400" b="1" dirty="0" smtClean="0"/>
              <a:t>: </a:t>
            </a:r>
            <a:r>
              <a:rPr lang="en-US" sz="2400" b="1" dirty="0" err="1" smtClean="0">
                <a:solidFill>
                  <a:srgbClr val="7030A0"/>
                </a:solidFill>
              </a:rPr>
              <a:t>Tiết</a:t>
            </a:r>
            <a:r>
              <a:rPr lang="en-US" sz="2400" b="1" dirty="0" smtClean="0">
                <a:solidFill>
                  <a:srgbClr val="7030A0"/>
                </a:solidFill>
              </a:rPr>
              <a:t> 7</a:t>
            </a:r>
          </a:p>
          <a:p>
            <a:r>
              <a:rPr lang="en-US" sz="3200" b="1" u="sng" dirty="0" smtClean="0"/>
              <a:t>UNIT TWO</a:t>
            </a:r>
            <a:r>
              <a:rPr lang="en-US" sz="3200" b="1" dirty="0" smtClean="0"/>
              <a:t> : </a:t>
            </a:r>
            <a:r>
              <a:rPr lang="en-US" sz="3200" b="1" dirty="0" smtClean="0">
                <a:solidFill>
                  <a:srgbClr val="FF0000"/>
                </a:solidFill>
              </a:rPr>
              <a:t>PERSONAL INFORMATION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Thông</a:t>
            </a:r>
            <a:r>
              <a:rPr lang="en-US" sz="2000" dirty="0" smtClean="0"/>
              <a:t> tin </a:t>
            </a:r>
            <a:r>
              <a:rPr lang="en-US" sz="2000" dirty="0" err="1" smtClean="0"/>
              <a:t>cá</a:t>
            </a:r>
            <a:r>
              <a:rPr lang="en-US" sz="2000" dirty="0" smtClean="0"/>
              <a:t> </a:t>
            </a:r>
            <a:r>
              <a:rPr lang="en-US" sz="2000" dirty="0" err="1" smtClean="0"/>
              <a:t>nhân</a:t>
            </a:r>
            <a:r>
              <a:rPr lang="en-US" sz="2000" dirty="0" smtClean="0"/>
              <a:t>)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A/ </a:t>
            </a:r>
            <a:r>
              <a:rPr lang="en-US" sz="3200" b="1" u="sng" dirty="0" smtClean="0">
                <a:solidFill>
                  <a:srgbClr val="00B050"/>
                </a:solidFill>
              </a:rPr>
              <a:t>Telephone numbers</a:t>
            </a:r>
            <a:r>
              <a:rPr lang="en-US" sz="2400" dirty="0" smtClean="0"/>
              <a:t>. </a:t>
            </a:r>
            <a:r>
              <a:rPr lang="en-US" sz="2000" dirty="0" smtClean="0"/>
              <a:t>(</a:t>
            </a:r>
            <a:r>
              <a:rPr lang="en-US" sz="2000" dirty="0" err="1" smtClean="0"/>
              <a:t>Số</a:t>
            </a:r>
            <a:r>
              <a:rPr lang="en-US" sz="2000" dirty="0" smtClean="0"/>
              <a:t>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</a:t>
            </a:r>
            <a:r>
              <a:rPr lang="en-US" sz="2000" dirty="0" err="1" smtClean="0"/>
              <a:t>thoại</a:t>
            </a:r>
            <a:r>
              <a:rPr lang="en-US" sz="2000" dirty="0" smtClean="0"/>
              <a:t>)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A 1/ TELEPHONE DIRECTORY</a:t>
            </a:r>
            <a:r>
              <a:rPr lang="en-US" dirty="0" smtClean="0"/>
              <a:t>: </a:t>
            </a:r>
            <a:r>
              <a:rPr lang="en-US" sz="2000" dirty="0" smtClean="0"/>
              <a:t>(</a:t>
            </a:r>
            <a:r>
              <a:rPr lang="en-US" sz="2000" dirty="0" err="1" smtClean="0"/>
              <a:t>Danh</a:t>
            </a:r>
            <a:r>
              <a:rPr lang="en-US" sz="2000" dirty="0" smtClean="0"/>
              <a:t> </a:t>
            </a:r>
            <a:r>
              <a:rPr lang="en-US" sz="2000" dirty="0" err="1" smtClean="0"/>
              <a:t>bạ</a:t>
            </a:r>
            <a:r>
              <a:rPr lang="en-US" sz="2000" dirty="0" smtClean="0"/>
              <a:t>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</a:t>
            </a:r>
            <a:r>
              <a:rPr lang="en-US" sz="2000" dirty="0" err="1" smtClean="0"/>
              <a:t>thoại</a:t>
            </a:r>
            <a:r>
              <a:rPr lang="en-US" sz="2000" dirty="0" smtClean="0"/>
              <a:t>) </a:t>
            </a:r>
            <a:r>
              <a:rPr lang="en-US" dirty="0" smtClean="0"/>
              <a:t>(page 19)</a:t>
            </a:r>
          </a:p>
          <a:p>
            <a:pPr>
              <a:buFont typeface="Arial" charset="0"/>
              <a:buChar char="•"/>
            </a:pPr>
            <a:r>
              <a:rPr lang="en-US" sz="2400" b="1" dirty="0" smtClean="0"/>
              <a:t>Practice with a partner. Say the telephone number for these people.</a:t>
            </a:r>
          </a:p>
          <a:p>
            <a:r>
              <a:rPr lang="en-US" sz="2400" b="1" u="sng" dirty="0" smtClean="0"/>
              <a:t>EX</a:t>
            </a:r>
            <a:r>
              <a:rPr lang="en-US" sz="2400" b="1" dirty="0" smtClean="0"/>
              <a:t>: a/ Dao Van An  : </a:t>
            </a:r>
            <a:r>
              <a:rPr lang="en-US" sz="2400" b="1" dirty="0" smtClean="0">
                <a:solidFill>
                  <a:srgbClr val="00B0F0"/>
                </a:solidFill>
              </a:rPr>
              <a:t>C8 </a:t>
            </a:r>
            <a:r>
              <a:rPr lang="en-US" sz="2400" b="1" dirty="0" err="1" smtClean="0">
                <a:solidFill>
                  <a:srgbClr val="00B0F0"/>
                </a:solidFill>
              </a:rPr>
              <a:t>Giải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Phóng</a:t>
            </a:r>
            <a:r>
              <a:rPr lang="en-US" sz="2400" b="1" dirty="0" smtClean="0">
                <a:solidFill>
                  <a:srgbClr val="00B0F0"/>
                </a:solidFill>
              </a:rPr>
              <a:t>  7 345 610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</a:t>
            </a:r>
            <a:r>
              <a:rPr lang="en-US" sz="2400" b="1" dirty="0" smtClean="0"/>
              <a:t>b/ Pham Viet </a:t>
            </a:r>
            <a:r>
              <a:rPr lang="en-US" sz="2400" b="1" dirty="0" err="1" smtClean="0"/>
              <a:t>Anh</a:t>
            </a:r>
            <a:r>
              <a:rPr lang="en-US" sz="2400" b="1" dirty="0" smtClean="0"/>
              <a:t> :  </a:t>
            </a:r>
            <a:r>
              <a:rPr lang="en-US" sz="2400" b="1" dirty="0" smtClean="0">
                <a:solidFill>
                  <a:srgbClr val="00B0F0"/>
                </a:solidFill>
              </a:rPr>
              <a:t>21 </a:t>
            </a:r>
            <a:r>
              <a:rPr lang="en-US" sz="2400" b="1" dirty="0" err="1" smtClean="0">
                <a:solidFill>
                  <a:srgbClr val="00B0F0"/>
                </a:solidFill>
              </a:rPr>
              <a:t>Lương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Ngọc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Quyến</a:t>
            </a:r>
            <a:r>
              <a:rPr lang="en-US" sz="2400" b="1" dirty="0" smtClean="0">
                <a:solidFill>
                  <a:srgbClr val="00B0F0"/>
                </a:solidFill>
              </a:rPr>
              <a:t>  8 269 561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  c/ Pham </a:t>
            </a:r>
            <a:r>
              <a:rPr lang="en-US" sz="2400" b="1" dirty="0" err="1" smtClean="0"/>
              <a:t>Thanh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</a:t>
            </a:r>
            <a:r>
              <a:rPr lang="en-US" sz="2400" b="1" dirty="0" smtClean="0"/>
              <a:t> : </a:t>
            </a:r>
            <a:r>
              <a:rPr lang="en-US" sz="2400" b="1" dirty="0" smtClean="0">
                <a:solidFill>
                  <a:srgbClr val="00B0F0"/>
                </a:solidFill>
              </a:rPr>
              <a:t>131 </a:t>
            </a:r>
            <a:r>
              <a:rPr lang="en-US" sz="2400" b="1" dirty="0" err="1" smtClean="0">
                <a:solidFill>
                  <a:srgbClr val="00B0F0"/>
                </a:solidFill>
              </a:rPr>
              <a:t>Hàng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Bạc</a:t>
            </a:r>
            <a:r>
              <a:rPr lang="en-US" sz="2400" b="1" dirty="0" smtClean="0">
                <a:solidFill>
                  <a:srgbClr val="00B0F0"/>
                </a:solidFill>
              </a:rPr>
              <a:t>  5 267 117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        A 2/ Listen and write the telephone numbers.</a:t>
            </a:r>
          </a:p>
          <a:p>
            <a:r>
              <a:rPr lang="en-US" sz="2400" b="1" dirty="0" smtClean="0"/>
              <a:t>a</a:t>
            </a:r>
            <a:r>
              <a:rPr lang="en-US" sz="2000" b="1" dirty="0" smtClean="0"/>
              <a:t>/ 8 251 654 b/ 8 250 514 c/ 8 521 936 d/ 8 351 793 e/ 8 237 041 f/ 8 821 652</a:t>
            </a:r>
          </a:p>
          <a:p>
            <a:endParaRPr lang="en-US" sz="2000" b="1" dirty="0" smtClean="0"/>
          </a:p>
        </p:txBody>
      </p:sp>
      <p:pic>
        <p:nvPicPr>
          <p:cNvPr id="2050" name="Picture 2" descr="D:\điện thoạ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4724400"/>
            <a:ext cx="39624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6934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/>
              <a:t>Tiết</a:t>
            </a:r>
            <a:r>
              <a:rPr lang="en-US" sz="2000" b="1" u="sng" dirty="0" smtClean="0"/>
              <a:t> 8</a:t>
            </a:r>
          </a:p>
          <a:p>
            <a:r>
              <a:rPr lang="en-US" sz="2400" b="1" dirty="0" smtClean="0"/>
              <a:t>             </a:t>
            </a:r>
            <a:r>
              <a:rPr lang="en-US" sz="2400" b="1" u="sng" dirty="0" smtClean="0">
                <a:solidFill>
                  <a:srgbClr val="FF0000"/>
                </a:solidFill>
              </a:rPr>
              <a:t>UNIT TWO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000" dirty="0" smtClean="0"/>
              <a:t>(Cont)</a:t>
            </a:r>
          </a:p>
          <a:p>
            <a:r>
              <a:rPr lang="en-US" sz="2400" b="1" dirty="0" smtClean="0"/>
              <a:t>A 3/ </a:t>
            </a:r>
            <a:r>
              <a:rPr lang="en-US" sz="2400" b="1" u="sng" dirty="0" smtClean="0"/>
              <a:t>LISTEN</a:t>
            </a:r>
            <a:r>
              <a:rPr lang="en-US" sz="2400" b="1" dirty="0" smtClean="0"/>
              <a:t>: </a:t>
            </a:r>
            <a:r>
              <a:rPr lang="en-US" sz="2000" dirty="0" smtClean="0"/>
              <a:t>(page 20)</a:t>
            </a:r>
          </a:p>
          <a:p>
            <a:r>
              <a:rPr lang="en-US" sz="2000" b="1" dirty="0" err="1" smtClean="0"/>
              <a:t>Lan</a:t>
            </a:r>
            <a:r>
              <a:rPr lang="en-US" dirty="0" smtClean="0"/>
              <a:t>:    Excuse me, </a:t>
            </a:r>
            <a:r>
              <a:rPr lang="en-US" dirty="0" err="1" smtClean="0"/>
              <a:t>Hoa</a:t>
            </a:r>
            <a:r>
              <a:rPr lang="en-US" dirty="0" smtClean="0"/>
              <a:t>.</a:t>
            </a:r>
          </a:p>
          <a:p>
            <a:r>
              <a:rPr lang="en-US" sz="2000" b="1" dirty="0" err="1" smtClean="0"/>
              <a:t>Hoa</a:t>
            </a:r>
            <a:r>
              <a:rPr lang="en-US" dirty="0" smtClean="0"/>
              <a:t>:   Yes, </a:t>
            </a:r>
            <a:r>
              <a:rPr lang="en-US" dirty="0" err="1" smtClean="0"/>
              <a:t>Lan</a:t>
            </a:r>
            <a:r>
              <a:rPr lang="en-US" dirty="0" smtClean="0"/>
              <a:t>?</a:t>
            </a:r>
          </a:p>
          <a:p>
            <a:r>
              <a:rPr lang="en-US" sz="2000" b="1" dirty="0" err="1" smtClean="0"/>
              <a:t>Lan</a:t>
            </a:r>
            <a:r>
              <a:rPr lang="en-US" dirty="0" smtClean="0"/>
              <a:t>:   What’s your telephone number?</a:t>
            </a:r>
          </a:p>
          <a:p>
            <a:r>
              <a:rPr lang="en-US" sz="2000" b="1" dirty="0" err="1" smtClean="0"/>
              <a:t>Hoa</a:t>
            </a:r>
            <a:r>
              <a:rPr lang="en-US" dirty="0" smtClean="0"/>
              <a:t>:  8 262 019</a:t>
            </a:r>
          </a:p>
          <a:p>
            <a:r>
              <a:rPr lang="en-US" sz="2000" b="1" dirty="0" err="1" smtClean="0"/>
              <a:t>Lan</a:t>
            </a:r>
            <a:r>
              <a:rPr lang="en-US" dirty="0" smtClean="0"/>
              <a:t>:  Thanks. I’ll call you soon.</a:t>
            </a:r>
          </a:p>
          <a:p>
            <a:r>
              <a:rPr lang="en-US" sz="2000" b="1" u="sng" dirty="0" smtClean="0">
                <a:solidFill>
                  <a:srgbClr val="FF0000"/>
                </a:solidFill>
              </a:rPr>
              <a:t>Notes: 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*</a:t>
            </a:r>
            <a:r>
              <a:rPr lang="en-US" sz="2000" b="1" dirty="0" smtClean="0">
                <a:solidFill>
                  <a:srgbClr val="00B050"/>
                </a:solidFill>
              </a:rPr>
              <a:t>Excuse me </a:t>
            </a:r>
            <a:r>
              <a:rPr lang="en-US" dirty="0" smtClean="0"/>
              <a:t>: </a:t>
            </a:r>
            <a:r>
              <a:rPr lang="en-US" dirty="0" err="1" smtClean="0"/>
              <a:t>xin</a:t>
            </a:r>
            <a:r>
              <a:rPr lang="en-US" dirty="0" smtClean="0"/>
              <a:t> </a:t>
            </a:r>
            <a:r>
              <a:rPr lang="en-US" dirty="0" err="1" smtClean="0"/>
              <a:t>lỗi</a:t>
            </a:r>
            <a:r>
              <a:rPr lang="en-US" dirty="0" smtClean="0"/>
              <a:t> (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thăm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)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*What’s your telephone number?</a:t>
            </a:r>
            <a:r>
              <a:rPr lang="en-US" dirty="0" smtClean="0"/>
              <a:t>: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thoại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mấy</a:t>
            </a:r>
            <a:r>
              <a:rPr lang="en-US" dirty="0" smtClean="0"/>
              <a:t>?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My telephone number is  0908 922 907.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*I’ll call you soon</a:t>
            </a:r>
            <a:r>
              <a:rPr lang="en-US" sz="2000" b="1" dirty="0">
                <a:solidFill>
                  <a:srgbClr val="00B050"/>
                </a:solidFill>
              </a:rPr>
              <a:t>: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b="1" dirty="0" smtClean="0"/>
              <a:t>Now ask your classmates and complete the list.</a:t>
            </a:r>
            <a:endParaRPr lang="en-US" sz="2000" b="1" dirty="0"/>
          </a:p>
        </p:txBody>
      </p:sp>
      <p:pic>
        <p:nvPicPr>
          <p:cNvPr id="3074" name="Picture 2" descr="D:\TW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"/>
            <a:ext cx="4572000" cy="2743199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4572000"/>
          <a:ext cx="9144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NAME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TELEPHONE NUMBER</a:t>
                      </a:r>
                      <a:endParaRPr lang="en-US" dirty="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dirty="0" smtClean="0"/>
                        <a:t>TRAN</a:t>
                      </a:r>
                      <a:r>
                        <a:rPr lang="en-US" baseline="0" dirty="0" smtClean="0"/>
                        <a:t> VAN MINH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Tran Hung Dao Street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8 524 576</a:t>
                      </a:r>
                      <a:endParaRPr lang="en-US" dirty="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dirty="0" smtClean="0"/>
                        <a:t>NGUYEN MINH ANH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245 Le Van Si Street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8 123 789</a:t>
                      </a:r>
                      <a:endParaRPr lang="en-US" dirty="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763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 4</a:t>
            </a:r>
            <a:r>
              <a:rPr lang="en-US" sz="2800" b="1" u="sng" dirty="0" smtClean="0">
                <a:solidFill>
                  <a:srgbClr val="FF0000"/>
                </a:solidFill>
              </a:rPr>
              <a:t>/ Listen and Read. Then answer the questions.</a:t>
            </a:r>
          </a:p>
          <a:p>
            <a:r>
              <a:rPr lang="en-US" sz="2800" b="1" dirty="0" err="1" smtClean="0"/>
              <a:t>Phong</a:t>
            </a:r>
            <a:r>
              <a:rPr lang="en-US" sz="2800" dirty="0" smtClean="0"/>
              <a:t>: Hello. This is 8 537 471.</a:t>
            </a:r>
          </a:p>
          <a:p>
            <a:r>
              <a:rPr lang="en-US" sz="2800" b="1" dirty="0" smtClean="0"/>
              <a:t>Tam</a:t>
            </a:r>
            <a:r>
              <a:rPr lang="en-US" sz="2800" dirty="0" smtClean="0"/>
              <a:t>: Hello. Is this </a:t>
            </a:r>
            <a:r>
              <a:rPr lang="en-US" sz="2800" dirty="0" err="1" smtClean="0"/>
              <a:t>Phong</a:t>
            </a:r>
            <a:r>
              <a:rPr lang="en-US" sz="2800" dirty="0" smtClean="0"/>
              <a:t>?</a:t>
            </a:r>
          </a:p>
          <a:p>
            <a:r>
              <a:rPr lang="en-US" sz="2800" b="1" dirty="0" err="1" smtClean="0"/>
              <a:t>Phong</a:t>
            </a:r>
            <a:r>
              <a:rPr lang="en-US" sz="2800" b="1" dirty="0" smtClean="0"/>
              <a:t>:</a:t>
            </a:r>
            <a:r>
              <a:rPr lang="en-US" sz="2800" dirty="0" smtClean="0"/>
              <a:t> Yes. Who’s this?</a:t>
            </a:r>
          </a:p>
          <a:p>
            <a:r>
              <a:rPr lang="en-US" sz="2800" b="1" dirty="0" smtClean="0"/>
              <a:t>Tam: </a:t>
            </a:r>
            <a:r>
              <a:rPr lang="en-US" sz="2800" dirty="0" smtClean="0"/>
              <a:t>It’s me, Tam. Will you be free tomorrow evening?</a:t>
            </a:r>
          </a:p>
          <a:p>
            <a:r>
              <a:rPr lang="en-US" sz="2800" b="1" dirty="0" err="1" smtClean="0"/>
              <a:t>Phong</a:t>
            </a:r>
            <a:r>
              <a:rPr lang="en-US" sz="2800" dirty="0" smtClean="0"/>
              <a:t>: Yes, I will.</a:t>
            </a:r>
          </a:p>
          <a:p>
            <a:r>
              <a:rPr lang="en-US" sz="2800" b="1" dirty="0" smtClean="0"/>
              <a:t>Tam: </a:t>
            </a:r>
            <a:r>
              <a:rPr lang="en-US" sz="2800" dirty="0" smtClean="0"/>
              <a:t>Would you like to see a movie?</a:t>
            </a:r>
          </a:p>
          <a:p>
            <a:r>
              <a:rPr lang="en-US" sz="2800" dirty="0" err="1" smtClean="0"/>
              <a:t>Phong</a:t>
            </a:r>
            <a:r>
              <a:rPr lang="en-US" sz="2800" dirty="0" smtClean="0"/>
              <a:t>: Sure. What time will it start?</a:t>
            </a:r>
          </a:p>
          <a:p>
            <a:r>
              <a:rPr lang="en-US" sz="2800" b="1" dirty="0" smtClean="0"/>
              <a:t>Tam</a:t>
            </a:r>
            <a:r>
              <a:rPr lang="en-US" sz="2800" dirty="0" smtClean="0"/>
              <a:t>: It’ll start at seven o’clock.</a:t>
            </a:r>
          </a:p>
          <a:p>
            <a:r>
              <a:rPr lang="en-US" sz="2800" dirty="0" smtClean="0"/>
              <a:t>          Let’s meet at 6.45.</a:t>
            </a:r>
          </a:p>
          <a:p>
            <a:r>
              <a:rPr lang="en-US" sz="2800" b="1" dirty="0" err="1" smtClean="0"/>
              <a:t>Phong</a:t>
            </a:r>
            <a:r>
              <a:rPr lang="en-US" sz="2800" dirty="0" smtClean="0"/>
              <a:t>: Where will we meet?</a:t>
            </a:r>
          </a:p>
          <a:p>
            <a:r>
              <a:rPr lang="en-US" sz="2800" b="1" dirty="0" smtClean="0"/>
              <a:t>Tam:</a:t>
            </a:r>
            <a:r>
              <a:rPr lang="en-US" sz="2800" dirty="0" smtClean="0"/>
              <a:t> We’ll meet in front of the movie theater.</a:t>
            </a:r>
          </a:p>
          <a:p>
            <a:r>
              <a:rPr lang="en-US" sz="2800" b="1" dirty="0" err="1" smtClean="0"/>
              <a:t>Phong</a:t>
            </a:r>
            <a:r>
              <a:rPr lang="en-US" sz="2800" dirty="0" smtClean="0"/>
              <a:t>: Great. I’ll see you tomorrow. Don’t be late!</a:t>
            </a:r>
            <a:endParaRPr lang="en-US" sz="2800" dirty="0"/>
          </a:p>
        </p:txBody>
      </p:sp>
      <p:pic>
        <p:nvPicPr>
          <p:cNvPr id="1026" name="Picture 2" descr="D:\A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2286000"/>
            <a:ext cx="27432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867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Notes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*</a:t>
            </a:r>
            <a:r>
              <a:rPr lang="en-US" sz="2000" b="1" dirty="0" smtClean="0"/>
              <a:t>Free</a:t>
            </a:r>
            <a:r>
              <a:rPr lang="en-US" dirty="0" smtClean="0"/>
              <a:t>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rảnh</a:t>
            </a:r>
            <a:r>
              <a:rPr lang="en-US" dirty="0" smtClean="0"/>
              <a:t> </a:t>
            </a:r>
            <a:r>
              <a:rPr lang="en-US" dirty="0" err="1" smtClean="0"/>
              <a:t>rỗi</a:t>
            </a:r>
            <a:r>
              <a:rPr lang="en-US" dirty="0" smtClean="0"/>
              <a:t> =/= </a:t>
            </a:r>
            <a:r>
              <a:rPr lang="en-US" sz="2000" b="1" dirty="0" smtClean="0"/>
              <a:t>busy </a:t>
            </a:r>
            <a:r>
              <a:rPr lang="en-US" dirty="0" smtClean="0"/>
              <a:t>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bận</a:t>
            </a:r>
            <a:r>
              <a:rPr lang="en-US" dirty="0" smtClean="0"/>
              <a:t> </a:t>
            </a:r>
            <a:r>
              <a:rPr lang="en-US" dirty="0" err="1" smtClean="0"/>
              <a:t>rộn</a:t>
            </a:r>
            <a:endParaRPr lang="en-US" dirty="0" smtClean="0"/>
          </a:p>
          <a:p>
            <a:r>
              <a:rPr lang="en-US" sz="2000" b="1" dirty="0" smtClean="0"/>
              <a:t>*Would you like + to-V……?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/ </a:t>
            </a:r>
            <a:r>
              <a:rPr lang="en-US" dirty="0" err="1" smtClean="0"/>
              <a:t>thích</a:t>
            </a:r>
            <a:r>
              <a:rPr lang="en-US" dirty="0" smtClean="0"/>
              <a:t> ….? (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mời</a:t>
            </a:r>
            <a:r>
              <a:rPr lang="en-US" dirty="0" smtClean="0"/>
              <a:t> </a:t>
            </a:r>
            <a:r>
              <a:rPr lang="en-US" dirty="0" err="1" smtClean="0"/>
              <a:t>lịch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)</a:t>
            </a:r>
          </a:p>
          <a:p>
            <a:r>
              <a:rPr lang="en-US" dirty="0" smtClean="0"/>
              <a:t>*</a:t>
            </a:r>
            <a:r>
              <a:rPr lang="en-US" sz="2000" b="1" dirty="0" smtClean="0"/>
              <a:t>to see a movie </a:t>
            </a:r>
            <a:r>
              <a:rPr lang="en-US" dirty="0" smtClean="0"/>
              <a:t>: </a:t>
            </a:r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phim</a:t>
            </a:r>
            <a:endParaRPr lang="en-US" dirty="0" smtClean="0"/>
          </a:p>
          <a:p>
            <a:r>
              <a:rPr lang="en-US" sz="2000" b="1" dirty="0" smtClean="0"/>
              <a:t>*start </a:t>
            </a:r>
            <a:r>
              <a:rPr lang="en-US" dirty="0" smtClean="0"/>
              <a:t>(v):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=/= </a:t>
            </a:r>
            <a:r>
              <a:rPr lang="en-US" sz="2000" b="1" dirty="0" smtClean="0"/>
              <a:t>finish</a:t>
            </a:r>
            <a:r>
              <a:rPr lang="en-US" dirty="0" smtClean="0"/>
              <a:t> (v):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thúc</a:t>
            </a:r>
            <a:r>
              <a:rPr lang="en-US" dirty="0" smtClean="0"/>
              <a:t>.</a:t>
            </a:r>
          </a:p>
          <a:p>
            <a:r>
              <a:rPr lang="en-US" dirty="0" smtClean="0"/>
              <a:t>*</a:t>
            </a:r>
            <a:r>
              <a:rPr lang="en-US" sz="2000" b="1" dirty="0" smtClean="0"/>
              <a:t>Let’s + V</a:t>
            </a:r>
            <a:r>
              <a:rPr lang="en-US" dirty="0" smtClean="0"/>
              <a:t>….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hãy</a:t>
            </a:r>
            <a:endParaRPr lang="en-US" dirty="0" smtClean="0"/>
          </a:p>
          <a:p>
            <a:r>
              <a:rPr lang="en-US" dirty="0" smtClean="0"/>
              <a:t>*</a:t>
            </a:r>
            <a:r>
              <a:rPr lang="en-US" sz="2000" b="1" dirty="0" smtClean="0"/>
              <a:t>in front of </a:t>
            </a:r>
            <a:r>
              <a:rPr lang="en-US" dirty="0" smtClean="0"/>
              <a:t>(adv)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=/= </a:t>
            </a:r>
            <a:r>
              <a:rPr lang="en-US" sz="2000" b="1" dirty="0" smtClean="0"/>
              <a:t>behind</a:t>
            </a:r>
            <a:r>
              <a:rPr lang="en-US" dirty="0" smtClean="0"/>
              <a:t> (adv):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 smtClean="0"/>
          </a:p>
          <a:p>
            <a:r>
              <a:rPr lang="en-US" dirty="0" smtClean="0"/>
              <a:t>*</a:t>
            </a:r>
            <a:r>
              <a:rPr lang="en-US" sz="2000" b="1" dirty="0" smtClean="0"/>
              <a:t>Don’t be late! </a:t>
            </a:r>
            <a:r>
              <a:rPr lang="en-US" dirty="0" smtClean="0"/>
              <a:t>: </a:t>
            </a:r>
            <a:r>
              <a:rPr lang="en-US" dirty="0" err="1" smtClean="0"/>
              <a:t>đừng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trễ</a:t>
            </a:r>
            <a:r>
              <a:rPr lang="en-US" dirty="0" smtClean="0"/>
              <a:t> </a:t>
            </a:r>
            <a:r>
              <a:rPr lang="en-US" dirty="0" err="1" smtClean="0"/>
              <a:t>nhé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3733800"/>
            <a:ext cx="7391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Questions: 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a/ Who will meet tomorrow?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Phong</a:t>
            </a:r>
            <a:r>
              <a:rPr lang="en-US" dirty="0" smtClean="0">
                <a:sym typeface="Wingdings" pitchFamily="2" charset="2"/>
              </a:rPr>
              <a:t> and Tam will meet tomorrow.</a:t>
            </a:r>
          </a:p>
          <a:p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b/ What will we do? </a:t>
            </a:r>
            <a:r>
              <a:rPr lang="en-US" dirty="0" smtClean="0">
                <a:sym typeface="Wingdings" pitchFamily="2" charset="2"/>
              </a:rPr>
              <a:t>They will see a movie.</a:t>
            </a:r>
          </a:p>
          <a:p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c/ What time will they meet? </a:t>
            </a:r>
            <a:r>
              <a:rPr lang="en-US" dirty="0" smtClean="0">
                <a:sym typeface="Wingdings" pitchFamily="2" charset="2"/>
              </a:rPr>
              <a:t> They will meet at 6.45.</a:t>
            </a:r>
          </a:p>
          <a:p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d/ Where will they meet?  </a:t>
            </a:r>
            <a:r>
              <a:rPr lang="en-US" dirty="0" smtClean="0">
                <a:sym typeface="Wingdings" pitchFamily="2" charset="2"/>
              </a:rPr>
              <a:t>They will meet in front of the movie theater.</a:t>
            </a:r>
            <a:r>
              <a:rPr lang="en-US" dirty="0" smtClean="0"/>
              <a:t>    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7696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</a:rPr>
              <a:t>Tiết</a:t>
            </a:r>
            <a:r>
              <a:rPr lang="en-US" sz="2000" b="1" u="sng" dirty="0" smtClean="0">
                <a:solidFill>
                  <a:srgbClr val="FF0000"/>
                </a:solidFill>
              </a:rPr>
              <a:t> 9</a:t>
            </a:r>
            <a:r>
              <a:rPr lang="en-US" sz="2000" b="1" dirty="0" smtClean="0"/>
              <a:t>:</a:t>
            </a:r>
          </a:p>
          <a:p>
            <a:r>
              <a:rPr lang="en-US" sz="2800" b="1" dirty="0" smtClean="0"/>
              <a:t>A 5/ Listen. Then write the answers.</a:t>
            </a:r>
          </a:p>
          <a:p>
            <a:r>
              <a:rPr lang="en-US" sz="2000" b="1" dirty="0" smtClean="0">
                <a:solidFill>
                  <a:srgbClr val="7030A0"/>
                </a:solidFill>
              </a:rPr>
              <a:t>a/ Telephone number</a:t>
            </a:r>
            <a:r>
              <a:rPr lang="en-US" sz="2000" b="1" dirty="0" smtClean="0"/>
              <a:t>: ....</a:t>
            </a:r>
            <a:r>
              <a:rPr lang="en-US" sz="2000" dirty="0" smtClean="0"/>
              <a:t>8 545 545.....</a:t>
            </a:r>
            <a:r>
              <a:rPr lang="en-US" sz="2000" b="1" dirty="0" smtClean="0"/>
              <a:t>........</a:t>
            </a:r>
          </a:p>
          <a:p>
            <a:r>
              <a:rPr lang="en-US" sz="2000" b="1" dirty="0" smtClean="0">
                <a:solidFill>
                  <a:srgbClr val="7030A0"/>
                </a:solidFill>
              </a:rPr>
              <a:t>b/ They will see: </a:t>
            </a:r>
            <a:r>
              <a:rPr lang="en-US" sz="2000" b="1" dirty="0" smtClean="0"/>
              <a:t>…………</a:t>
            </a:r>
            <a:r>
              <a:rPr lang="en-US" sz="2000" dirty="0" smtClean="0"/>
              <a:t>a movie</a:t>
            </a:r>
            <a:r>
              <a:rPr lang="en-US" sz="2000" b="1" dirty="0" smtClean="0"/>
              <a:t>…………………</a:t>
            </a:r>
          </a:p>
          <a:p>
            <a:r>
              <a:rPr lang="en-US" sz="2000" b="1" dirty="0" smtClean="0">
                <a:solidFill>
                  <a:srgbClr val="7030A0"/>
                </a:solidFill>
              </a:rPr>
              <a:t>c/ They will meet at: </a:t>
            </a:r>
            <a:r>
              <a:rPr lang="en-US" sz="2000" b="1" dirty="0" smtClean="0"/>
              <a:t>……</a:t>
            </a:r>
            <a:r>
              <a:rPr lang="en-US" sz="2000" dirty="0" err="1" smtClean="0"/>
              <a:t>Lan’s</a:t>
            </a:r>
            <a:r>
              <a:rPr lang="en-US" sz="2000" dirty="0" smtClean="0"/>
              <a:t> house</a:t>
            </a:r>
            <a:r>
              <a:rPr lang="en-US" sz="2000" b="1" dirty="0" smtClean="0"/>
              <a:t>…………</a:t>
            </a:r>
          </a:p>
          <a:p>
            <a:r>
              <a:rPr lang="en-US" sz="2000" b="1" dirty="0" smtClean="0">
                <a:solidFill>
                  <a:srgbClr val="7030A0"/>
                </a:solidFill>
              </a:rPr>
              <a:t>d/ They will go by: </a:t>
            </a:r>
            <a:r>
              <a:rPr lang="en-US" dirty="0" smtClean="0"/>
              <a:t>…………bus……………………….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2438400"/>
            <a:ext cx="6934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GRAMMAR:</a:t>
            </a:r>
          </a:p>
          <a:p>
            <a:pPr algn="ctr"/>
            <a:r>
              <a:rPr lang="en-US" sz="2000" b="1" dirty="0" smtClean="0">
                <a:solidFill>
                  <a:srgbClr val="7030A0"/>
                </a:solidFill>
              </a:rPr>
              <a:t>THE SIMPLE FUTURE TENSE</a:t>
            </a:r>
            <a:r>
              <a:rPr lang="en-US" sz="2000" b="1" dirty="0" smtClean="0"/>
              <a:t>: </a:t>
            </a:r>
            <a:r>
              <a:rPr lang="en-US" sz="2000" dirty="0" smtClean="0"/>
              <a:t>(</a:t>
            </a:r>
            <a:r>
              <a:rPr lang="en-US" sz="2000" dirty="0" err="1" smtClean="0"/>
              <a:t>Thì</a:t>
            </a:r>
            <a:r>
              <a:rPr lang="en-US" sz="2000" dirty="0" smtClean="0"/>
              <a:t> </a:t>
            </a:r>
            <a:r>
              <a:rPr lang="en-US" sz="2000" dirty="0" err="1" smtClean="0"/>
              <a:t>Tương</a:t>
            </a:r>
            <a:r>
              <a:rPr lang="en-US" sz="2000" dirty="0" smtClean="0"/>
              <a:t> Lai </a:t>
            </a:r>
            <a:r>
              <a:rPr lang="en-US" sz="2000" dirty="0" err="1" smtClean="0"/>
              <a:t>Đơn</a:t>
            </a:r>
            <a:r>
              <a:rPr lang="en-US" sz="2000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en-US" b="1" dirty="0" err="1" smtClean="0"/>
              <a:t>Diễn</a:t>
            </a:r>
            <a:r>
              <a:rPr lang="en-US" b="1" dirty="0" smtClean="0"/>
              <a:t> </a:t>
            </a:r>
            <a:r>
              <a:rPr lang="en-US" b="1" dirty="0" err="1" smtClean="0"/>
              <a:t>tả</a:t>
            </a:r>
            <a:r>
              <a:rPr lang="en-US" b="1" dirty="0" smtClean="0"/>
              <a:t> </a:t>
            </a:r>
            <a:r>
              <a:rPr lang="en-US" b="1" dirty="0" err="1" smtClean="0"/>
              <a:t>hành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xảy</a:t>
            </a:r>
            <a:r>
              <a:rPr lang="en-US" b="1" dirty="0" smtClean="0"/>
              <a:t> </a:t>
            </a:r>
            <a:r>
              <a:rPr lang="en-US" b="1" dirty="0" err="1" smtClean="0"/>
              <a:t>ra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tương</a:t>
            </a:r>
            <a:r>
              <a:rPr lang="en-US" b="1" dirty="0" smtClean="0"/>
              <a:t> </a:t>
            </a:r>
            <a:r>
              <a:rPr lang="en-US" b="1" dirty="0" err="1" smtClean="0"/>
              <a:t>lai</a:t>
            </a:r>
            <a:r>
              <a:rPr lang="en-US" b="1" dirty="0" smtClean="0"/>
              <a:t>, </a:t>
            </a:r>
            <a:r>
              <a:rPr lang="en-US" b="1" dirty="0" err="1" smtClean="0"/>
              <a:t>thường</a:t>
            </a:r>
            <a:r>
              <a:rPr lang="en-US" b="1" dirty="0" smtClean="0"/>
              <a:t> </a:t>
            </a:r>
            <a:r>
              <a:rPr lang="en-US" b="1" dirty="0" err="1" smtClean="0"/>
              <a:t>đi</a:t>
            </a:r>
            <a:r>
              <a:rPr lang="en-US" b="1" dirty="0" smtClean="0"/>
              <a:t>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trạng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chỉ</a:t>
            </a:r>
            <a:r>
              <a:rPr lang="en-US" b="1" dirty="0" smtClean="0"/>
              <a:t> </a:t>
            </a:r>
            <a:r>
              <a:rPr lang="en-US" b="1" dirty="0" err="1" smtClean="0"/>
              <a:t>thời</a:t>
            </a:r>
            <a:r>
              <a:rPr lang="en-US" b="1" dirty="0" smtClean="0"/>
              <a:t> </a:t>
            </a:r>
            <a:r>
              <a:rPr lang="en-US" b="1" dirty="0" err="1" smtClean="0"/>
              <a:t>gian</a:t>
            </a:r>
            <a:r>
              <a:rPr lang="en-US" b="1" dirty="0" smtClean="0"/>
              <a:t> </a:t>
            </a:r>
            <a:r>
              <a:rPr lang="en-US" b="1" dirty="0" err="1" smtClean="0"/>
              <a:t>như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tomorrow, tonight, next week/ month/ year, soon…</a:t>
            </a:r>
          </a:p>
          <a:p>
            <a:pPr algn="ctr"/>
            <a:r>
              <a:rPr lang="en-US" sz="2000" b="1" u="sng" dirty="0" smtClean="0"/>
              <a:t>(+) S + </a:t>
            </a:r>
            <a:r>
              <a:rPr lang="en-US" sz="2000" b="1" u="sng" dirty="0" smtClean="0">
                <a:solidFill>
                  <a:srgbClr val="FF0000"/>
                </a:solidFill>
              </a:rPr>
              <a:t>will</a:t>
            </a:r>
            <a:r>
              <a:rPr lang="en-US" sz="2000" b="1" u="sng" dirty="0" smtClean="0"/>
              <a:t> + V</a:t>
            </a:r>
            <a:r>
              <a:rPr lang="en-US" sz="2000" b="1" dirty="0" smtClean="0"/>
              <a:t>   </a:t>
            </a:r>
          </a:p>
          <a:p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  * I / We  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Will</a:t>
            </a:r>
            <a:r>
              <a:rPr lang="en-US" dirty="0" smtClean="0">
                <a:sym typeface="Wingdings" pitchFamily="2" charset="2"/>
              </a:rPr>
              <a:t> = I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  <a:r>
              <a:rPr lang="en-US" dirty="0" smtClean="0">
                <a:sym typeface="Wingdings" pitchFamily="2" charset="2"/>
              </a:rPr>
              <a:t> / We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</a:p>
          <a:p>
            <a:r>
              <a:rPr lang="en-US" dirty="0" smtClean="0">
                <a:sym typeface="Wingdings" pitchFamily="2" charset="2"/>
              </a:rPr>
              <a:t>   *He / She / It / You / They 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Will</a:t>
            </a:r>
            <a:r>
              <a:rPr lang="en-US" dirty="0" smtClean="0">
                <a:sym typeface="Wingdings" pitchFamily="2" charset="2"/>
              </a:rPr>
              <a:t> = He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 </a:t>
            </a:r>
            <a:r>
              <a:rPr lang="en-US" dirty="0" smtClean="0">
                <a:sym typeface="Wingdings" pitchFamily="2" charset="2"/>
              </a:rPr>
              <a:t>/ She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  <a:r>
              <a:rPr lang="en-US" dirty="0" smtClean="0">
                <a:sym typeface="Wingdings" pitchFamily="2" charset="2"/>
              </a:rPr>
              <a:t> / It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  <a:r>
              <a:rPr lang="en-US" dirty="0" smtClean="0">
                <a:sym typeface="Wingdings" pitchFamily="2" charset="2"/>
              </a:rPr>
              <a:t> / You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  <a:r>
              <a:rPr lang="en-US" dirty="0" smtClean="0">
                <a:sym typeface="Wingdings" pitchFamily="2" charset="2"/>
              </a:rPr>
              <a:t> / They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</a:t>
            </a:r>
          </a:p>
          <a:p>
            <a:r>
              <a:rPr lang="en-US" b="1" dirty="0" smtClean="0">
                <a:sym typeface="Wingdings" pitchFamily="2" charset="2"/>
              </a:rPr>
              <a:t>EX</a:t>
            </a:r>
            <a:r>
              <a:rPr lang="en-US" dirty="0" smtClean="0">
                <a:sym typeface="Wingdings" pitchFamily="2" charset="2"/>
              </a:rPr>
              <a:t>: We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will go </a:t>
            </a:r>
            <a:r>
              <a:rPr lang="en-US" dirty="0" smtClean="0">
                <a:sym typeface="Wingdings" pitchFamily="2" charset="2"/>
              </a:rPr>
              <a:t>to the meeting tomorrow.</a:t>
            </a:r>
          </a:p>
          <a:p>
            <a:r>
              <a:rPr lang="en-US" dirty="0" smtClean="0">
                <a:sym typeface="Wingdings" pitchFamily="2" charset="2"/>
              </a:rPr>
              <a:t>      She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’ll be</a:t>
            </a:r>
            <a:r>
              <a:rPr lang="en-US" dirty="0" smtClean="0">
                <a:sym typeface="Wingdings" pitchFamily="2" charset="2"/>
              </a:rPr>
              <a:t> back home at 6 o’clock.</a:t>
            </a:r>
          </a:p>
          <a:p>
            <a:pPr algn="ctr"/>
            <a:r>
              <a:rPr lang="en-US" b="1" u="sng" dirty="0" smtClean="0">
                <a:sym typeface="Wingdings" pitchFamily="2" charset="2"/>
              </a:rPr>
              <a:t>(-) S +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Will + not </a:t>
            </a:r>
            <a:r>
              <a:rPr lang="en-US" b="1" u="sng" dirty="0" smtClean="0">
                <a:sym typeface="Wingdings" pitchFamily="2" charset="2"/>
              </a:rPr>
              <a:t>+ V…</a:t>
            </a:r>
            <a:r>
              <a:rPr lang="en-US" b="1" dirty="0" smtClean="0">
                <a:sym typeface="Wingdings" pitchFamily="2" charset="2"/>
              </a:rPr>
              <a:t>     </a:t>
            </a:r>
            <a:r>
              <a:rPr lang="en-US" dirty="0" smtClean="0">
                <a:sym typeface="Wingdings" pitchFamily="2" charset="2"/>
              </a:rPr>
              <a:t>Will + not =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Won’t</a:t>
            </a:r>
            <a:r>
              <a:rPr lang="en-US" dirty="0" smtClean="0">
                <a:sym typeface="Wingdings" pitchFamily="2" charset="2"/>
              </a:rPr>
              <a:t> : </a:t>
            </a:r>
            <a:r>
              <a:rPr lang="en-US" dirty="0" err="1" smtClean="0">
                <a:sym typeface="Wingdings" pitchFamily="2" charset="2"/>
              </a:rPr>
              <a:t>sẽ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không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EX</a:t>
            </a:r>
            <a:r>
              <a:rPr lang="en-US" dirty="0" smtClean="0">
                <a:sym typeface="Wingdings" pitchFamily="2" charset="2"/>
              </a:rPr>
              <a:t>: I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won’t have</a:t>
            </a:r>
            <a:r>
              <a:rPr lang="en-US" dirty="0" smtClean="0">
                <a:sym typeface="Wingdings" pitchFamily="2" charset="2"/>
              </a:rPr>
              <a:t> a test tomorrow.</a:t>
            </a:r>
          </a:p>
          <a:p>
            <a:r>
              <a:rPr lang="en-US" dirty="0" smtClean="0">
                <a:sym typeface="Wingdings" pitchFamily="2" charset="2"/>
              </a:rPr>
              <a:t>      He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won’t come</a:t>
            </a:r>
            <a:r>
              <a:rPr lang="en-US" dirty="0" smtClean="0">
                <a:sym typeface="Wingdings" pitchFamily="2" charset="2"/>
              </a:rPr>
              <a:t> here next week.</a:t>
            </a:r>
          </a:p>
          <a:p>
            <a:pPr algn="ctr"/>
            <a:r>
              <a:rPr lang="en-US" b="1" u="sng" dirty="0" smtClean="0">
                <a:sym typeface="Wingdings" pitchFamily="2" charset="2"/>
              </a:rPr>
              <a:t>(?)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Will</a:t>
            </a:r>
            <a:r>
              <a:rPr lang="en-US" b="1" u="sng" dirty="0" smtClean="0">
                <a:sym typeface="Wingdings" pitchFamily="2" charset="2"/>
              </a:rPr>
              <a:t> + S + V …?</a:t>
            </a:r>
          </a:p>
          <a:p>
            <a:r>
              <a:rPr lang="en-US" b="1" dirty="0" smtClean="0">
                <a:sym typeface="Wingdings" pitchFamily="2" charset="2"/>
              </a:rPr>
              <a:t>EX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Will </a:t>
            </a:r>
            <a:r>
              <a:rPr lang="en-US" dirty="0" smtClean="0">
                <a:sym typeface="Wingdings" pitchFamily="2" charset="2"/>
              </a:rPr>
              <a:t>you study English tomorrow ? Yes, I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wil</a:t>
            </a:r>
            <a:r>
              <a:rPr lang="en-US" dirty="0" smtClean="0">
                <a:sym typeface="Wingdings" pitchFamily="2" charset="2"/>
              </a:rPr>
              <a:t>l. / No, I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won’t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91440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TUÂN 4 :</a:t>
            </a:r>
          </a:p>
          <a:p>
            <a:r>
              <a:rPr lang="en-US" sz="2000" b="1" dirty="0" err="1" smtClean="0"/>
              <a:t>TiẾT</a:t>
            </a:r>
            <a:r>
              <a:rPr lang="en-US" sz="2000" b="1" dirty="0" smtClean="0"/>
              <a:t> 10: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B/ MY BIRTHDAY</a:t>
            </a:r>
          </a:p>
          <a:p>
            <a:r>
              <a:rPr lang="en-US" sz="2400" b="1" dirty="0" smtClean="0"/>
              <a:t>B 1/ </a:t>
            </a:r>
            <a:r>
              <a:rPr lang="en-US" sz="2400" b="1" u="sng" dirty="0" smtClean="0"/>
              <a:t>Listen and repeat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          </a:t>
            </a:r>
            <a:r>
              <a:rPr lang="en-US" sz="2400" b="1" dirty="0" smtClean="0">
                <a:solidFill>
                  <a:srgbClr val="00B050"/>
                </a:solidFill>
              </a:rPr>
              <a:t>ORDINAL NUMBERS</a:t>
            </a:r>
            <a:r>
              <a:rPr lang="en-US" sz="2400" b="1" dirty="0" smtClean="0"/>
              <a:t>: </a:t>
            </a:r>
            <a:r>
              <a:rPr lang="en-US" sz="2400" dirty="0" smtClean="0"/>
              <a:t>(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thứ</a:t>
            </a:r>
            <a:r>
              <a:rPr lang="en-US" sz="2400" dirty="0" smtClean="0"/>
              <a:t> </a:t>
            </a:r>
            <a:r>
              <a:rPr lang="en-US" sz="2400" dirty="0" err="1" smtClean="0"/>
              <a:t>tự</a:t>
            </a:r>
            <a:r>
              <a:rPr lang="en-US" sz="2400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First </a:t>
            </a:r>
            <a:r>
              <a:rPr lang="en-US" sz="2400" b="1" dirty="0" smtClean="0">
                <a:solidFill>
                  <a:srgbClr val="7030A0"/>
                </a:solidFill>
              </a:rPr>
              <a:t>(1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st</a:t>
            </a:r>
            <a:r>
              <a:rPr lang="en-US" sz="2400" b="1" dirty="0" smtClean="0">
                <a:solidFill>
                  <a:srgbClr val="7030A0"/>
                </a:solidFill>
              </a:rPr>
              <a:t> ) </a:t>
            </a:r>
            <a:r>
              <a:rPr lang="en-US" sz="2400" dirty="0" smtClean="0"/>
              <a:t>– Second</a:t>
            </a:r>
            <a:r>
              <a:rPr lang="en-US" sz="2400" b="1" dirty="0" smtClean="0">
                <a:solidFill>
                  <a:srgbClr val="7030A0"/>
                </a:solidFill>
              </a:rPr>
              <a:t>(2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nd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– Third</a:t>
            </a:r>
            <a:r>
              <a:rPr lang="en-US" sz="2400" b="1" dirty="0" smtClean="0">
                <a:solidFill>
                  <a:srgbClr val="7030A0"/>
                </a:solidFill>
              </a:rPr>
              <a:t>(3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rd</a:t>
            </a:r>
            <a:r>
              <a:rPr lang="en-US" sz="2400" b="1" dirty="0" smtClean="0">
                <a:solidFill>
                  <a:srgbClr val="7030A0"/>
                </a:solidFill>
              </a:rPr>
              <a:t> ) </a:t>
            </a:r>
            <a:r>
              <a:rPr lang="en-US" sz="2400" dirty="0" smtClean="0"/>
              <a:t>– Four</a:t>
            </a:r>
            <a:r>
              <a:rPr lang="en-US" sz="2400" b="1" dirty="0" smtClean="0"/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(4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– Fif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(5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Six</a:t>
            </a:r>
            <a:r>
              <a:rPr lang="en-US" sz="2400" b="1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(6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– Seven</a:t>
            </a:r>
            <a:r>
              <a:rPr lang="en-US" sz="2400" b="1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(7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– Eigh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(8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Nin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(9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Ten</a:t>
            </a:r>
            <a:r>
              <a:rPr lang="en-US" sz="2400" b="1" i="1" dirty="0" smtClean="0">
                <a:solidFill>
                  <a:srgbClr val="FF0000"/>
                </a:solidFill>
              </a:rPr>
              <a:t>th </a:t>
            </a:r>
            <a:r>
              <a:rPr lang="en-US" sz="2400" b="1" i="1" dirty="0" smtClean="0">
                <a:solidFill>
                  <a:srgbClr val="7030A0"/>
                </a:solidFill>
              </a:rPr>
              <a:t>(10</a:t>
            </a:r>
            <a:r>
              <a:rPr lang="en-US" sz="2400" b="1" i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i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</a:p>
          <a:p>
            <a:endParaRPr lang="en-US" sz="2400" dirty="0" smtClean="0">
              <a:solidFill>
                <a:srgbClr val="7030A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dirty="0" smtClean="0"/>
              <a:t> Eleven</a:t>
            </a:r>
            <a:r>
              <a:rPr lang="en-US" sz="2400" b="1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(</a:t>
            </a:r>
            <a:r>
              <a:rPr lang="en-US" sz="2400" b="1" dirty="0" err="1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- </a:t>
            </a:r>
            <a:r>
              <a:rPr lang="en-US" sz="2400" dirty="0" smtClean="0"/>
              <a:t>Twelf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(12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Thirteen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(13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Fourteen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(14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400" dirty="0" smtClean="0"/>
              <a:t>– Fifteen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(15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 – Sixteen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(16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 </a:t>
            </a:r>
            <a:r>
              <a:rPr lang="en-US" sz="2400" dirty="0" smtClean="0"/>
              <a:t>– Seventeen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(17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– Eighteen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(18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– Nineteen</a:t>
            </a:r>
            <a:r>
              <a:rPr lang="en-US" sz="2400" b="1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(19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– Twentie</a:t>
            </a:r>
            <a:r>
              <a:rPr lang="en-US" sz="2400" b="1" dirty="0" smtClean="0">
                <a:solidFill>
                  <a:srgbClr val="FF0000"/>
                </a:solidFill>
              </a:rPr>
              <a:t>th </a:t>
            </a:r>
            <a:r>
              <a:rPr lang="en-US" sz="2400" b="1" dirty="0" smtClean="0">
                <a:solidFill>
                  <a:srgbClr val="7030A0"/>
                </a:solidFill>
              </a:rPr>
              <a:t>(20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2400" b="1" dirty="0" smtClean="0">
                <a:solidFill>
                  <a:srgbClr val="7030A0"/>
                </a:solidFill>
              </a:rPr>
              <a:t> )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-first (</a:t>
            </a:r>
            <a:r>
              <a:rPr lang="en-US" sz="2400" dirty="0" smtClean="0">
                <a:solidFill>
                  <a:srgbClr val="FF0000"/>
                </a:solidFill>
              </a:rPr>
              <a:t>21</a:t>
            </a:r>
            <a:r>
              <a:rPr lang="en-US" sz="2400" baseline="30000" dirty="0" smtClean="0">
                <a:solidFill>
                  <a:srgbClr val="FF0000"/>
                </a:solidFill>
              </a:rPr>
              <a:t>st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-second </a:t>
            </a:r>
            <a:r>
              <a:rPr lang="en-US" sz="2400" dirty="0" smtClean="0">
                <a:solidFill>
                  <a:srgbClr val="FF0000"/>
                </a:solidFill>
              </a:rPr>
              <a:t>(22</a:t>
            </a:r>
            <a:r>
              <a:rPr lang="en-US" sz="2400" baseline="30000" dirty="0" smtClean="0">
                <a:solidFill>
                  <a:srgbClr val="FF0000"/>
                </a:solidFill>
              </a:rPr>
              <a:t>nd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-third 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23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rd</a:t>
            </a:r>
            <a:r>
              <a:rPr lang="en-US" sz="2400" b="1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/ Twen</a:t>
            </a:r>
            <a:r>
              <a:rPr lang="en-US" sz="2400" b="1" dirty="0" smtClean="0">
                <a:solidFill>
                  <a:srgbClr val="00B0F0"/>
                </a:solidFill>
              </a:rPr>
              <a:t>ty-</a:t>
            </a:r>
            <a:r>
              <a:rPr lang="en-US" sz="2400" dirty="0" smtClean="0"/>
              <a:t>fourth </a:t>
            </a:r>
            <a:r>
              <a:rPr lang="en-US" sz="2400" dirty="0" smtClean="0">
                <a:solidFill>
                  <a:srgbClr val="FF0000"/>
                </a:solidFill>
              </a:rPr>
              <a:t>(24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 </a:t>
            </a:r>
            <a:r>
              <a:rPr lang="en-US" sz="2400" dirty="0" smtClean="0"/>
              <a:t>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-fifth</a:t>
            </a:r>
            <a:r>
              <a:rPr lang="en-US" sz="2400" dirty="0" smtClean="0">
                <a:solidFill>
                  <a:srgbClr val="FF0000"/>
                </a:solidFill>
              </a:rPr>
              <a:t>(25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 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-sixth </a:t>
            </a:r>
            <a:r>
              <a:rPr lang="en-US" sz="2400" dirty="0" smtClean="0">
                <a:solidFill>
                  <a:srgbClr val="FF0000"/>
                </a:solidFill>
              </a:rPr>
              <a:t>(26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 </a:t>
            </a:r>
            <a:r>
              <a:rPr lang="en-US" sz="2400" dirty="0" smtClean="0"/>
              <a:t>/ </a:t>
            </a:r>
          </a:p>
          <a:p>
            <a:r>
              <a:rPr lang="en-US" sz="2400" dirty="0" smtClean="0"/>
              <a:t>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 seventh </a:t>
            </a:r>
            <a:r>
              <a:rPr lang="en-US" sz="2400" dirty="0" smtClean="0">
                <a:solidFill>
                  <a:srgbClr val="FF0000"/>
                </a:solidFill>
              </a:rPr>
              <a:t>(27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 </a:t>
            </a:r>
            <a:r>
              <a:rPr lang="en-US" sz="2400" dirty="0" smtClean="0"/>
              <a:t>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 eighth</a:t>
            </a:r>
            <a:r>
              <a:rPr lang="en-US" sz="2400" dirty="0" smtClean="0">
                <a:solidFill>
                  <a:srgbClr val="FF0000"/>
                </a:solidFill>
              </a:rPr>
              <a:t>(28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 / Twen</a:t>
            </a:r>
            <a:r>
              <a:rPr lang="en-US" sz="2400" b="1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-ninth </a:t>
            </a:r>
            <a:r>
              <a:rPr lang="en-US" sz="2400" dirty="0" smtClean="0">
                <a:solidFill>
                  <a:srgbClr val="FF0000"/>
                </a:solidFill>
              </a:rPr>
              <a:t>(29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 </a:t>
            </a:r>
            <a:r>
              <a:rPr lang="en-US" sz="2400" dirty="0" smtClean="0"/>
              <a:t>/ Thirtie</a:t>
            </a:r>
            <a:r>
              <a:rPr lang="en-US" sz="2400" b="1" dirty="0" smtClean="0">
                <a:solidFill>
                  <a:srgbClr val="00B0F0"/>
                </a:solidFill>
              </a:rPr>
              <a:t>th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(30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– Thir</a:t>
            </a:r>
            <a:r>
              <a:rPr lang="en-US" sz="2400" dirty="0" smtClean="0">
                <a:solidFill>
                  <a:srgbClr val="00B0F0"/>
                </a:solidFill>
              </a:rPr>
              <a:t>ty</a:t>
            </a:r>
            <a:r>
              <a:rPr lang="en-US" sz="2400" dirty="0" smtClean="0"/>
              <a:t>-first </a:t>
            </a:r>
            <a:r>
              <a:rPr lang="en-US" sz="2400" dirty="0" smtClean="0">
                <a:solidFill>
                  <a:srgbClr val="FF0000"/>
                </a:solidFill>
              </a:rPr>
              <a:t>(31</a:t>
            </a:r>
            <a:r>
              <a:rPr lang="en-US" sz="2400" baseline="30000" dirty="0" smtClean="0">
                <a:solidFill>
                  <a:srgbClr val="FF0000"/>
                </a:solidFill>
              </a:rPr>
              <a:t>st</a:t>
            </a:r>
            <a:r>
              <a:rPr lang="en-US" sz="2400" dirty="0" smtClean="0">
                <a:solidFill>
                  <a:srgbClr val="FF0000"/>
                </a:solidFill>
              </a:rPr>
              <a:t> )</a:t>
            </a:r>
            <a:r>
              <a:rPr lang="en-US" sz="2400" dirty="0" smtClean="0"/>
              <a:t>……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                            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8229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 2/ Listen and write the dates.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JULY</a:t>
            </a:r>
          </a:p>
          <a:p>
            <a:r>
              <a:rPr lang="en-US" sz="2400" dirty="0" smtClean="0"/>
              <a:t>*The first of July.</a:t>
            </a:r>
          </a:p>
          <a:p>
            <a:r>
              <a:rPr lang="en-US" sz="2400" dirty="0" smtClean="0"/>
              <a:t>*The sixth of July.</a:t>
            </a:r>
          </a:p>
          <a:p>
            <a:r>
              <a:rPr lang="en-US" sz="2400" dirty="0" smtClean="0"/>
              <a:t>*The fourteenth of July.</a:t>
            </a:r>
          </a:p>
          <a:p>
            <a:r>
              <a:rPr lang="en-US" sz="2400" dirty="0" smtClean="0"/>
              <a:t>*The seventeenth of July.</a:t>
            </a:r>
          </a:p>
          <a:p>
            <a:r>
              <a:rPr lang="en-US" sz="2400" dirty="0" smtClean="0"/>
              <a:t>*The nineteenth of July.</a:t>
            </a:r>
          </a:p>
          <a:p>
            <a:r>
              <a:rPr lang="en-US" sz="2400" dirty="0" smtClean="0"/>
              <a:t>*The thirty-first of July.</a:t>
            </a:r>
          </a:p>
          <a:p>
            <a:endParaRPr lang="en-US" dirty="0" smtClean="0"/>
          </a:p>
          <a:p>
            <a:r>
              <a:rPr lang="en-US" sz="2000" b="1" dirty="0" smtClean="0"/>
              <a:t>B 3/ Write the months in order from first to twelfth.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January – February – March – April – May – June – July – August – September – October – November – December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8839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</a:rPr>
              <a:t>TiẾT</a:t>
            </a:r>
            <a:r>
              <a:rPr lang="en-US" sz="2000" b="1" u="sng" dirty="0" smtClean="0">
                <a:solidFill>
                  <a:srgbClr val="FF0000"/>
                </a:solidFill>
              </a:rPr>
              <a:t> 11:</a:t>
            </a:r>
          </a:p>
          <a:p>
            <a:r>
              <a:rPr lang="en-US" sz="2400" b="1" dirty="0" smtClean="0"/>
              <a:t>B 4</a:t>
            </a:r>
            <a:r>
              <a:rPr lang="en-US" sz="2400" b="1" dirty="0" smtClean="0">
                <a:solidFill>
                  <a:srgbClr val="00B0F0"/>
                </a:solidFill>
              </a:rPr>
              <a:t>/ Listen. Then practice with a partner</a:t>
            </a:r>
            <a:r>
              <a:rPr lang="en-US" sz="2400" b="1" dirty="0" smtClean="0"/>
              <a:t>.</a:t>
            </a:r>
            <a:r>
              <a:rPr lang="en-US" dirty="0" smtClean="0"/>
              <a:t> (page25)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Mr. Tan</a:t>
            </a:r>
            <a:r>
              <a:rPr lang="en-US" sz="2400" dirty="0" smtClean="0"/>
              <a:t>: Next, please.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/>
              <a:t>: Good morning.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Mr. Tan</a:t>
            </a:r>
            <a:r>
              <a:rPr lang="en-US" sz="2400" dirty="0" smtClean="0"/>
              <a:t>: Good morning. What’s your name?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/>
              <a:t>: Pham </a:t>
            </a:r>
            <a:r>
              <a:rPr lang="en-US" sz="2400" dirty="0" err="1" smtClean="0"/>
              <a:t>Thi</a:t>
            </a:r>
            <a:r>
              <a:rPr lang="en-US" sz="2400" dirty="0" smtClean="0"/>
              <a:t> </a:t>
            </a:r>
            <a:r>
              <a:rPr lang="en-US" sz="2400" dirty="0" err="1" smtClean="0"/>
              <a:t>Hoa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Mr.Tan</a:t>
            </a:r>
            <a:r>
              <a:rPr lang="en-US" sz="2400" dirty="0" smtClean="0"/>
              <a:t>: What’s your date of birth?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/>
              <a:t>: June eighth. I’ll be 14 on my next birthday.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Mr. Tan</a:t>
            </a:r>
            <a:r>
              <a:rPr lang="en-US" sz="2400" dirty="0" smtClean="0"/>
              <a:t>: What’s your address?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/>
              <a:t>: 12 Tran Hung Dao Street. I live with my uncle and aunt.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Mr. Tan</a:t>
            </a:r>
            <a:r>
              <a:rPr lang="en-US" sz="2400" dirty="0" smtClean="0"/>
              <a:t>: What’s your telephone number?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>
                <a:solidFill>
                  <a:srgbClr val="00B050"/>
                </a:solidFill>
              </a:rPr>
              <a:t>:</a:t>
            </a:r>
            <a:r>
              <a:rPr lang="en-US" sz="2400" dirty="0" smtClean="0"/>
              <a:t> 8 262 019.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Mr. Tan</a:t>
            </a:r>
            <a:r>
              <a:rPr lang="en-US" sz="2400" dirty="0" smtClean="0"/>
              <a:t>: Thank you, </a:t>
            </a:r>
            <a:r>
              <a:rPr lang="en-US" sz="2400" dirty="0" err="1" smtClean="0"/>
              <a:t>Hoa</a:t>
            </a:r>
            <a:r>
              <a:rPr lang="en-US" sz="2400" dirty="0" smtClean="0"/>
              <a:t>. Do you like our school?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Hoa</a:t>
            </a:r>
            <a:r>
              <a:rPr lang="en-US" sz="2400" dirty="0" smtClean="0"/>
              <a:t>: Yes. It’s very nice. But I’m very nervous.</a:t>
            </a:r>
          </a:p>
          <a:p>
            <a:r>
              <a:rPr lang="en-US" sz="2400" dirty="0" smtClean="0"/>
              <a:t>          I don’t have any friends. I won’t be happy.</a:t>
            </a:r>
          </a:p>
          <a:p>
            <a:r>
              <a:rPr lang="en-US" sz="2400" b="1" dirty="0" err="1" smtClean="0">
                <a:solidFill>
                  <a:srgbClr val="00B050"/>
                </a:solidFill>
              </a:rPr>
              <a:t>Mr.Tan</a:t>
            </a:r>
            <a:r>
              <a:rPr lang="en-US" sz="2400" dirty="0" smtClean="0">
                <a:solidFill>
                  <a:srgbClr val="00B050"/>
                </a:solidFill>
              </a:rPr>
              <a:t>:</a:t>
            </a:r>
            <a:r>
              <a:rPr lang="en-US" sz="2400" dirty="0" smtClean="0"/>
              <a:t> Don’t worry. You’ll have lots of new friends soon, I’m sure.</a:t>
            </a:r>
            <a:endParaRPr lang="en-US" sz="2400" dirty="0"/>
          </a:p>
        </p:txBody>
      </p:sp>
      <p:pic>
        <p:nvPicPr>
          <p:cNvPr id="1026" name="Picture 2" descr="D:\uni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143000"/>
            <a:ext cx="3124200" cy="23479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1617</Words>
  <Application>Microsoft Office PowerPoint</Application>
  <PresentationFormat>On-screen Show (4:3)</PresentationFormat>
  <Paragraphs>168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51</cp:revision>
  <dcterms:created xsi:type="dcterms:W3CDTF">2021-09-12T02:13:07Z</dcterms:created>
  <dcterms:modified xsi:type="dcterms:W3CDTF">2021-09-18T12:25:05Z</dcterms:modified>
</cp:coreProperties>
</file>