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8" d="100"/>
          <a:sy n="68" d="100"/>
        </p:scale>
        <p:origin x="90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A8CAA0-4833-4AA9-9737-817C677AC95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0B544C9-1BE8-48C9-9DEA-78FC94250D1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D744700-6422-4E57-8E56-1FFBE04968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B15F2-00EC-4909-96AB-50B287BB4406}" type="datetimeFigureOut">
              <a:rPr lang="en-US" smtClean="0"/>
              <a:t>10/30/2021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2ACCB12-4E95-4932-A489-521615AF58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D9E2AA-838A-4B54-AB2E-3BE3F1AFA1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3D49B1-E28E-42AB-81B1-3C6B88876C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99065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323E27-3ACB-44D8-9348-EF5AB55032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BD1C9E0-AF9B-4904-A3DB-EF515CA5CD1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F2C44F0-106A-4CC7-B8E4-21834874D3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B15F2-00EC-4909-96AB-50B287BB4406}" type="datetimeFigureOut">
              <a:rPr lang="en-US" smtClean="0"/>
              <a:t>10/30/2021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180A31-B305-49E0-9AAE-AB008ACD44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CEA523-DD11-44E1-9BA5-EA208E0F1C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3D49B1-E28E-42AB-81B1-3C6B88876C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51742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EB4E201-87F3-4BFA-A1CA-FDCEB69E659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3349A83-3889-4E09-B96A-5DC85CB4056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4C9F04-9AA0-43BF-95EA-F7AAA28B2B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B15F2-00EC-4909-96AB-50B287BB4406}" type="datetimeFigureOut">
              <a:rPr lang="en-US" smtClean="0"/>
              <a:t>10/30/2021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43AAC4-F1B4-43D8-B3C2-D12AC5AE65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CE3940F-4A21-413B-AEF2-08F0102A2D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3D49B1-E28E-42AB-81B1-3C6B88876C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74648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841A76-5394-4CAC-8A37-CB771360E9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E5D580-0BAF-4802-A671-C1151F7505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ABE9AA1-D555-4CE4-9C53-43AA95A894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B15F2-00EC-4909-96AB-50B287BB4406}" type="datetimeFigureOut">
              <a:rPr lang="en-US" smtClean="0"/>
              <a:t>10/30/2021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DBFB7B-CF69-46FF-B4CD-B77FF9AA73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C2B09D4-4407-49AA-A98B-059BAB798E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3D49B1-E28E-42AB-81B1-3C6B88876C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17528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5007F3-6961-452C-B63C-76893281C1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A4FC0C7-3558-4FF5-9138-976443536C6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01009EF-9734-43F0-A3BF-99148C0810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B15F2-00EC-4909-96AB-50B287BB4406}" type="datetimeFigureOut">
              <a:rPr lang="en-US" smtClean="0"/>
              <a:t>10/30/2021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E8637C-0C53-45EE-9426-9C7B588371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AEFA2A-5065-43BD-B108-86CAE6CA77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3D49B1-E28E-42AB-81B1-3C6B88876C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14947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8F0326-5B91-45DD-A4C9-A7D6585E3F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1B3838-85F3-465A-9431-046552B96B4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2EFA05D-2DBA-4207-B5DD-C94E6D168DE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FA07D93-B082-43C9-A8E7-7BC943E9D4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B15F2-00EC-4909-96AB-50B287BB4406}" type="datetimeFigureOut">
              <a:rPr lang="en-US" smtClean="0"/>
              <a:t>10/30/2021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0F95013-9D83-4A85-85DD-49D94811E0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BDEB4D9-1159-48FC-8EF4-999C47DA8B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3D49B1-E28E-42AB-81B1-3C6B88876C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22601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525313-7C1D-4A79-8CEE-599DE90138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673F21D-B076-4489-AF98-8D75FD4692C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C8EFB2F-DAC9-4A70-8D0F-A98E29E3C13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EB85609-EC01-4880-BD46-1473A84A914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31D09EB-87E1-43B8-9645-AA00ECD87F0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C2521B1-CEB7-437F-B26A-D2042B8C8C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B15F2-00EC-4909-96AB-50B287BB4406}" type="datetimeFigureOut">
              <a:rPr lang="en-US" smtClean="0"/>
              <a:t>10/30/2021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558B82D-420D-4C94-AD10-7D089D4840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6851D1A-67EF-459D-B41F-55139AF601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3D49B1-E28E-42AB-81B1-3C6B88876C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09598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B0A7C9-9434-4674-B659-CAEAC59163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66CEC54-FE8F-4CFC-B5CF-0C8BA2BF3E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B15F2-00EC-4909-96AB-50B287BB4406}" type="datetimeFigureOut">
              <a:rPr lang="en-US" smtClean="0"/>
              <a:t>10/30/2021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3D5202E-D5AA-46D7-86FA-A577B2B9CE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53B9B29-61F7-4FB6-BB97-A20BC78704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3D49B1-E28E-42AB-81B1-3C6B88876C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45526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6618894-5440-4FD0-B91E-B7007A882B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B15F2-00EC-4909-96AB-50B287BB4406}" type="datetimeFigureOut">
              <a:rPr lang="en-US" smtClean="0"/>
              <a:t>10/30/2021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A87B5A1-C1BE-4463-8D9D-1F93A71B4C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C9A680B-EEFB-439B-BD35-30C7648AC3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3D49B1-E28E-42AB-81B1-3C6B88876C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79590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678342-87A2-4791-8BCA-BDC75156BF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3FDE00-9B6F-40E8-81B2-F3909F7798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EDF6B2B-4DC9-4F18-BF7C-E4BCF172838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724E2D2-1D5C-4E36-A50B-BAE8EED3A9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B15F2-00EC-4909-96AB-50B287BB4406}" type="datetimeFigureOut">
              <a:rPr lang="en-US" smtClean="0"/>
              <a:t>10/30/2021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A0F574F-7152-40AD-81BB-1A401C5D72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421E2F4-D734-4889-A27E-5C4C803D7B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3D49B1-E28E-42AB-81B1-3C6B88876C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09641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465619-70FD-46DD-AF2A-C7A54A1925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DABEBC6-2FAD-4D36-A3C0-A0436C2A4A6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BC38A4F-08C3-4B6C-A3D5-913C9F9C1FB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B7B2490-AD18-4E08-8A6B-E5D2BC1284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B15F2-00EC-4909-96AB-50B287BB4406}" type="datetimeFigureOut">
              <a:rPr lang="en-US" smtClean="0"/>
              <a:t>10/30/2021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30DADD6-A285-400D-9C22-890D3DE975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742760B-1136-454B-BDB3-B31BCEF3BD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3D49B1-E28E-42AB-81B1-3C6B88876C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09811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D36CE1D-6938-4364-AB1C-63A01D7156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1CDE710-09FA-424C-8063-1C90819478C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BA8FEFD-B148-4381-A8FF-806A9D62A7E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EB15F2-00EC-4909-96AB-50B287BB4406}" type="datetimeFigureOut">
              <a:rPr lang="en-US" smtClean="0"/>
              <a:t>10/30/2021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F7B42C9-E7A8-4B39-9718-B70238CB259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0D47FB4-C828-4181-B7AC-C30B203E46B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3D49B1-E28E-42AB-81B1-3C6B88876C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41874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38000" b="-38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82562B-6E92-4599-BB4F-44FF1C5027C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23557"/>
            <a:ext cx="9144000" cy="905220"/>
          </a:xfr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en-US" dirty="0"/>
              <a:t>REVIEW UNIT 1-2-3</a:t>
            </a:r>
          </a:p>
        </p:txBody>
      </p:sp>
    </p:spTree>
    <p:extLst>
      <p:ext uri="{BB962C8B-B14F-4D97-AF65-F5344CB8AC3E}">
        <p14:creationId xmlns:p14="http://schemas.microsoft.com/office/powerpoint/2010/main" val="19880961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DEDD3759-34B5-4DB6-A825-6A31DDF9A92C}"/>
              </a:ext>
            </a:extLst>
          </p:cNvPr>
          <p:cNvSpPr txBox="1"/>
          <p:nvPr/>
        </p:nvSpPr>
        <p:spPr>
          <a:xfrm>
            <a:off x="773723" y="422031"/>
            <a:ext cx="10424160" cy="26756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b="1" i="1" dirty="0">
                <a:solidFill>
                  <a:srgbClr val="0000CC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I. Choose the words whose underlined part is pronounced differently from that of the others in each group.</a:t>
            </a:r>
            <a:endParaRPr lang="en-US" sz="1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b="1" dirty="0">
                <a:solidFill>
                  <a:srgbClr val="C00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1.</a:t>
            </a:r>
            <a:r>
              <a:rPr lang="en-US" sz="180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1800" b="1" dirty="0">
                <a:solidFill>
                  <a:srgbClr val="0000CC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A.</a:t>
            </a:r>
            <a:r>
              <a:rPr lang="en-US" sz="180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g</a:t>
            </a:r>
            <a:r>
              <a:rPr lang="en-US" sz="1800" b="1" u="sng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en-US" sz="1800" b="1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sz="180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                        </a:t>
            </a:r>
            <a:r>
              <a:rPr lang="en-US" sz="1800" b="1" dirty="0">
                <a:solidFill>
                  <a:srgbClr val="0000CC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B.</a:t>
            </a:r>
            <a:r>
              <a:rPr lang="en-US" sz="180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sk</a:t>
            </a:r>
            <a:r>
              <a:rPr lang="en-US" sz="1800" b="1" u="sng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en-US" sz="180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                               </a:t>
            </a:r>
            <a:r>
              <a:rPr lang="en-US" sz="1800" b="1" dirty="0">
                <a:solidFill>
                  <a:srgbClr val="0000CC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C.</a:t>
            </a:r>
            <a:r>
              <a:rPr lang="en-US" sz="180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balcon</a:t>
            </a:r>
            <a:r>
              <a:rPr lang="en-US" sz="1800" b="1" u="sng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en-US" sz="180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                       </a:t>
            </a:r>
            <a:r>
              <a:rPr lang="en-US" sz="1800" b="1" dirty="0">
                <a:solidFill>
                  <a:srgbClr val="0000CC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D.</a:t>
            </a:r>
            <a:r>
              <a:rPr lang="en-US" sz="180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laundr</a:t>
            </a:r>
            <a:r>
              <a:rPr lang="en-US" sz="1800" b="1" u="sng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endParaRPr lang="en-US" sz="1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b="1" dirty="0">
                <a:solidFill>
                  <a:srgbClr val="C00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2.</a:t>
            </a:r>
            <a:r>
              <a:rPr lang="en-US" sz="180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1800" b="1" dirty="0">
                <a:solidFill>
                  <a:srgbClr val="0000CC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A.</a:t>
            </a:r>
            <a:r>
              <a:rPr lang="en-US" sz="180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i</a:t>
            </a:r>
            <a:r>
              <a:rPr lang="en-US" sz="1800" b="1" u="sng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sz="180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land                      </a:t>
            </a:r>
            <a:r>
              <a:rPr lang="en-US" sz="1800" b="1" dirty="0">
                <a:solidFill>
                  <a:srgbClr val="0000CC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B.</a:t>
            </a:r>
            <a:r>
              <a:rPr lang="en-US" sz="180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1800" b="1" u="sng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sz="180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eafood                        </a:t>
            </a:r>
            <a:r>
              <a:rPr lang="en-US" sz="1800" b="1" dirty="0">
                <a:solidFill>
                  <a:srgbClr val="0000CC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C.</a:t>
            </a:r>
            <a:r>
              <a:rPr lang="en-US" sz="180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1800" b="1" u="sng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sz="180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erve                            </a:t>
            </a:r>
            <a:r>
              <a:rPr lang="en-US" sz="1800" b="1" dirty="0">
                <a:solidFill>
                  <a:srgbClr val="0000CC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D.</a:t>
            </a:r>
            <a:r>
              <a:rPr lang="en-US" sz="180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1800" b="1" u="sng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sz="180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ummer</a:t>
            </a:r>
            <a:endParaRPr lang="en-US" sz="1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b="1" dirty="0">
                <a:solidFill>
                  <a:srgbClr val="C00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3.</a:t>
            </a:r>
            <a:r>
              <a:rPr lang="en-US" sz="180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1800" b="1" dirty="0">
                <a:solidFill>
                  <a:srgbClr val="0000CC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A.</a:t>
            </a:r>
            <a:r>
              <a:rPr lang="en-US" sz="180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informa</a:t>
            </a:r>
            <a:r>
              <a:rPr lang="en-US" sz="1800" b="1" u="sng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tion</a:t>
            </a:r>
            <a:r>
              <a:rPr lang="en-US" sz="180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          </a:t>
            </a:r>
            <a:r>
              <a:rPr lang="en-US" sz="1800" b="1" dirty="0">
                <a:solidFill>
                  <a:srgbClr val="0000CC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B.</a:t>
            </a:r>
            <a:r>
              <a:rPr lang="en-US" sz="180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popula</a:t>
            </a:r>
            <a:r>
              <a:rPr lang="en-US" sz="1800" b="1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1800" b="1" u="sng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ion</a:t>
            </a:r>
            <a:r>
              <a:rPr lang="en-US" sz="180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                </a:t>
            </a:r>
            <a:r>
              <a:rPr lang="en-US" sz="1800" b="1" dirty="0">
                <a:solidFill>
                  <a:srgbClr val="0000CC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C. </a:t>
            </a:r>
            <a:r>
              <a:rPr lang="en-US" sz="180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ques</a:t>
            </a:r>
            <a:r>
              <a:rPr lang="en-US" sz="1800" b="1" u="sng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tion</a:t>
            </a:r>
            <a:r>
              <a:rPr lang="en-US" sz="180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                    </a:t>
            </a:r>
            <a:r>
              <a:rPr lang="en-US" sz="1800" b="1" dirty="0">
                <a:solidFill>
                  <a:srgbClr val="0000CC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D.</a:t>
            </a:r>
            <a:r>
              <a:rPr lang="en-US" sz="180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transporta</a:t>
            </a:r>
            <a:r>
              <a:rPr lang="en-US" sz="1800" b="1" u="sng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tion</a:t>
            </a:r>
            <a:endParaRPr lang="en-US" sz="1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b="1" dirty="0">
                <a:solidFill>
                  <a:srgbClr val="C00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4.</a:t>
            </a:r>
            <a:r>
              <a:rPr lang="en-US" sz="180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1800" b="1" dirty="0">
                <a:solidFill>
                  <a:srgbClr val="0000CC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A.</a:t>
            </a:r>
            <a:r>
              <a:rPr lang="en-US" sz="180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l</a:t>
            </a:r>
            <a:r>
              <a:rPr lang="en-US" sz="1800" b="1" u="sng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80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ve                           </a:t>
            </a:r>
            <a:r>
              <a:rPr lang="en-US" sz="1800" b="1" dirty="0">
                <a:solidFill>
                  <a:srgbClr val="0000CC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B.</a:t>
            </a:r>
            <a:r>
              <a:rPr lang="en-US" sz="180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l</a:t>
            </a:r>
            <a:r>
              <a:rPr lang="en-US" sz="1800" b="1" u="sng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80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sten                            </a:t>
            </a:r>
            <a:r>
              <a:rPr lang="en-US" sz="1800" b="1" dirty="0">
                <a:solidFill>
                  <a:srgbClr val="0000CC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C.</a:t>
            </a:r>
            <a:r>
              <a:rPr lang="en-US" sz="180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th</a:t>
            </a:r>
            <a:r>
              <a:rPr lang="en-US" sz="1800" b="1" u="sng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80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nk                              </a:t>
            </a:r>
            <a:r>
              <a:rPr lang="en-US" sz="1800" b="1" dirty="0">
                <a:solidFill>
                  <a:srgbClr val="0000CC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D.</a:t>
            </a:r>
            <a:r>
              <a:rPr lang="en-US" sz="180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wr</a:t>
            </a:r>
            <a:r>
              <a:rPr lang="en-US" sz="1800" b="1" u="sng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80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</a:t>
            </a:r>
            <a:endParaRPr lang="en-US" sz="1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dirty="0">
                <a:solidFill>
                  <a:srgbClr val="C0000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en-US" sz="1800" b="1" dirty="0">
                <a:solidFill>
                  <a:srgbClr val="C00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sz="180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1800" b="1" dirty="0">
                <a:solidFill>
                  <a:srgbClr val="0000CC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A.</a:t>
            </a:r>
            <a:r>
              <a:rPr lang="en-US" sz="180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sp</a:t>
            </a:r>
            <a:r>
              <a:rPr lang="en-US" sz="1800" b="1" u="sng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ea</a:t>
            </a:r>
            <a:r>
              <a:rPr lang="en-US" sz="180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king                </a:t>
            </a:r>
            <a:r>
              <a:rPr lang="en-US" sz="1800" b="1" dirty="0">
                <a:solidFill>
                  <a:srgbClr val="0000CC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B.</a:t>
            </a:r>
            <a:r>
              <a:rPr lang="en-US" sz="180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t</a:t>
            </a:r>
            <a:r>
              <a:rPr lang="en-US" sz="1800" b="1" u="sng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ea</a:t>
            </a:r>
            <a:r>
              <a:rPr lang="en-US" sz="180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ching                        </a:t>
            </a:r>
            <a:r>
              <a:rPr lang="en-US" sz="1800" b="1" dirty="0">
                <a:solidFill>
                  <a:srgbClr val="0000CC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C. </a:t>
            </a:r>
            <a:r>
              <a:rPr lang="en-US" sz="180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cl</a:t>
            </a:r>
            <a:r>
              <a:rPr lang="en-US" sz="1800" b="1" u="sng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ea</a:t>
            </a:r>
            <a:r>
              <a:rPr lang="en-US" sz="180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ning</a:t>
            </a:r>
            <a:r>
              <a:rPr lang="en-US" sz="1800" b="1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                       </a:t>
            </a:r>
            <a:r>
              <a:rPr lang="en-US" sz="1800" b="1" dirty="0">
                <a:solidFill>
                  <a:srgbClr val="0000CC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D.</a:t>
            </a:r>
            <a:r>
              <a:rPr lang="en-US" sz="180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w</a:t>
            </a:r>
            <a:r>
              <a:rPr lang="en-US" sz="1800" b="1" u="sng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ea</a:t>
            </a:r>
            <a:r>
              <a:rPr lang="en-US" sz="180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ring</a:t>
            </a:r>
            <a:endParaRPr lang="en-US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B8A775A-D89F-4143-9D8F-523C8C64C525}"/>
              </a:ext>
            </a:extLst>
          </p:cNvPr>
          <p:cNvSpPr txBox="1"/>
          <p:nvPr/>
        </p:nvSpPr>
        <p:spPr>
          <a:xfrm>
            <a:off x="773723" y="3530991"/>
            <a:ext cx="10424160" cy="29869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b="1" i="1" dirty="0">
                <a:solidFill>
                  <a:srgbClr val="0000CC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II. Choose the word whose main stressed syllable is placed differently from that of the other in each group.</a:t>
            </a:r>
            <a:endParaRPr lang="en-US" sz="1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b="1" dirty="0">
                <a:solidFill>
                  <a:srgbClr val="C00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1.</a:t>
            </a:r>
            <a:r>
              <a:rPr lang="en-US" sz="180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1800" b="1" dirty="0">
                <a:solidFill>
                  <a:srgbClr val="0000CC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A.</a:t>
            </a:r>
            <a:r>
              <a:rPr lang="en-US" sz="180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center                        </a:t>
            </a:r>
            <a:r>
              <a:rPr lang="en-US" sz="1800" b="1" dirty="0">
                <a:solidFill>
                  <a:srgbClr val="0000CC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B.</a:t>
            </a:r>
            <a:r>
              <a:rPr lang="en-US" sz="180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basement                        </a:t>
            </a:r>
            <a:r>
              <a:rPr lang="en-US" sz="1800" b="1" dirty="0">
                <a:solidFill>
                  <a:srgbClr val="0000CC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C.</a:t>
            </a:r>
            <a:r>
              <a:rPr lang="en-US" sz="180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garage                        </a:t>
            </a:r>
            <a:r>
              <a:rPr lang="en-US" sz="1800" b="1" dirty="0">
                <a:solidFill>
                  <a:srgbClr val="0000CC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D.</a:t>
            </a:r>
            <a:r>
              <a:rPr lang="en-US" sz="180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kitchen</a:t>
            </a:r>
            <a:endParaRPr lang="en-US" sz="1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b="1" dirty="0">
                <a:solidFill>
                  <a:srgbClr val="C00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2.</a:t>
            </a:r>
            <a:r>
              <a:rPr lang="en-US" sz="180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1800" b="1" dirty="0">
                <a:solidFill>
                  <a:srgbClr val="0000CC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A. </a:t>
            </a:r>
            <a:r>
              <a:rPr lang="en-US" sz="180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machine                    </a:t>
            </a:r>
            <a:r>
              <a:rPr lang="en-US" sz="1800" b="1" dirty="0">
                <a:solidFill>
                  <a:srgbClr val="0000CC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B.</a:t>
            </a:r>
            <a:r>
              <a:rPr lang="en-US" sz="180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laundry</a:t>
            </a:r>
            <a:r>
              <a:rPr lang="en-US" sz="1800" b="1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                           </a:t>
            </a:r>
            <a:r>
              <a:rPr lang="en-US" sz="1800" b="1" dirty="0">
                <a:solidFill>
                  <a:srgbClr val="0000CC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C. </a:t>
            </a:r>
            <a:r>
              <a:rPr lang="en-US" sz="180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dinner                        </a:t>
            </a:r>
            <a:r>
              <a:rPr lang="en-US" sz="1800" b="1" dirty="0">
                <a:solidFill>
                  <a:srgbClr val="0000CC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D.</a:t>
            </a:r>
            <a:r>
              <a:rPr lang="en-US" sz="180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shopping</a:t>
            </a:r>
            <a:endParaRPr lang="en-US" sz="1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b="1" dirty="0">
                <a:solidFill>
                  <a:srgbClr val="C00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3.</a:t>
            </a:r>
            <a:r>
              <a:rPr lang="en-US" sz="1800" b="1" dirty="0">
                <a:solidFill>
                  <a:srgbClr val="0000CC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A.</a:t>
            </a:r>
            <a:r>
              <a:rPr lang="en-US" sz="180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delta                          </a:t>
            </a:r>
            <a:r>
              <a:rPr lang="en-US" sz="1800" b="1" dirty="0">
                <a:solidFill>
                  <a:srgbClr val="0000CC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B. </a:t>
            </a:r>
            <a:r>
              <a:rPr lang="en-US" sz="180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canal                                 </a:t>
            </a:r>
            <a:r>
              <a:rPr lang="en-US" sz="1800" b="1" dirty="0">
                <a:solidFill>
                  <a:srgbClr val="0000CC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C. </a:t>
            </a:r>
            <a:r>
              <a:rPr lang="en-US" sz="180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country                        </a:t>
            </a:r>
            <a:r>
              <a:rPr lang="en-US" sz="1800" b="1" dirty="0">
                <a:solidFill>
                  <a:srgbClr val="0000CC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D.</a:t>
            </a:r>
            <a:r>
              <a:rPr lang="en-US" sz="180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hometown</a:t>
            </a:r>
            <a:endParaRPr lang="en-US" sz="1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b="1" dirty="0">
                <a:solidFill>
                  <a:srgbClr val="C00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4.</a:t>
            </a:r>
            <a:r>
              <a:rPr lang="en-US" sz="180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1800" b="1" dirty="0">
                <a:solidFill>
                  <a:srgbClr val="0000CC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A.</a:t>
            </a:r>
            <a:r>
              <a:rPr lang="en-US" sz="180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balcony                    </a:t>
            </a:r>
            <a:r>
              <a:rPr lang="en-US" sz="1800" b="1" dirty="0">
                <a:solidFill>
                  <a:srgbClr val="0000CC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B.</a:t>
            </a:r>
            <a:r>
              <a:rPr lang="en-US" sz="180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temperature</a:t>
            </a:r>
            <a:r>
              <a:rPr lang="en-US" sz="1800" b="1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                   </a:t>
            </a:r>
            <a:r>
              <a:rPr lang="en-US" sz="1800" b="1" dirty="0">
                <a:solidFill>
                  <a:srgbClr val="0000CC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C. </a:t>
            </a:r>
            <a:r>
              <a:rPr lang="en-US" sz="180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restaurant                    </a:t>
            </a:r>
            <a:r>
              <a:rPr lang="en-US" sz="1800" b="1" dirty="0">
                <a:solidFill>
                  <a:srgbClr val="0000CC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D.</a:t>
            </a:r>
            <a:r>
              <a:rPr lang="en-US" sz="180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apartment</a:t>
            </a:r>
            <a:endParaRPr lang="en-US" sz="1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b="1" dirty="0">
                <a:solidFill>
                  <a:srgbClr val="C00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5.</a:t>
            </a:r>
            <a:r>
              <a:rPr lang="en-US" sz="180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1800" b="1" dirty="0">
                <a:solidFill>
                  <a:srgbClr val="0000CC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A. </a:t>
            </a:r>
            <a:r>
              <a:rPr lang="en-US" sz="180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museum                  </a:t>
            </a:r>
            <a:r>
              <a:rPr lang="en-US" sz="1800" b="1" dirty="0">
                <a:solidFill>
                  <a:srgbClr val="0000CC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B.</a:t>
            </a:r>
            <a:r>
              <a:rPr lang="en-US" sz="180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attention</a:t>
            </a:r>
            <a:r>
              <a:rPr lang="en-US" sz="1800" b="1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                          </a:t>
            </a:r>
            <a:r>
              <a:rPr lang="en-US" sz="1800" b="1" dirty="0">
                <a:solidFill>
                  <a:srgbClr val="0000CC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C. </a:t>
            </a:r>
            <a:r>
              <a:rPr lang="en-US" sz="180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secondary                     </a:t>
            </a:r>
            <a:r>
              <a:rPr lang="en-US" sz="1800" b="1" dirty="0">
                <a:solidFill>
                  <a:srgbClr val="0000CC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D. </a:t>
            </a:r>
            <a:r>
              <a:rPr lang="en-US" sz="180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possession</a:t>
            </a:r>
            <a:endParaRPr lang="en-US" sz="1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0585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F757AEDE-BE8A-4E22-8A8B-EBCC35630517}"/>
              </a:ext>
            </a:extLst>
          </p:cNvPr>
          <p:cNvSpPr txBox="1"/>
          <p:nvPr/>
        </p:nvSpPr>
        <p:spPr>
          <a:xfrm>
            <a:off x="844062" y="407963"/>
            <a:ext cx="8961120" cy="55722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b="1" i="1" dirty="0">
                <a:solidFill>
                  <a:srgbClr val="0000CC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III. Fill in the blanks using the words in the box. </a:t>
            </a:r>
          </a:p>
          <a:p>
            <a:pPr marL="0" marR="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</a:pPr>
            <a:endParaRPr lang="en-US" sz="1800" b="1" dirty="0">
              <a:solidFill>
                <a:srgbClr val="C00000"/>
              </a:solidFill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</a:pPr>
            <a:endParaRPr lang="en-US" sz="1800" b="1" dirty="0">
              <a:solidFill>
                <a:srgbClr val="C00000"/>
              </a:solidFill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400" b="1" dirty="0">
                <a:solidFill>
                  <a:srgbClr val="C00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1.</a:t>
            </a:r>
            <a:r>
              <a:rPr lang="en-US" sz="240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My mother goes to the</a:t>
            </a:r>
            <a:r>
              <a:rPr lang="en-US" sz="2400" dirty="0">
                <a:solidFill>
                  <a:srgbClr val="FF0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__________</a:t>
            </a:r>
            <a:r>
              <a:rPr lang="en-US" sz="240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twice a week.                        </a:t>
            </a:r>
            <a:br>
              <a:rPr lang="en-US" sz="240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b="1" dirty="0">
                <a:solidFill>
                  <a:srgbClr val="C00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2.</a:t>
            </a:r>
            <a:r>
              <a:rPr lang="en-US" sz="240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A</a:t>
            </a:r>
            <a:r>
              <a:rPr lang="en-US" sz="2400" dirty="0">
                <a:solidFill>
                  <a:srgbClr val="FF0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__________ </a:t>
            </a:r>
            <a:r>
              <a:rPr lang="en-US" sz="240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is in the countryside and usually has a few houses.</a:t>
            </a:r>
            <a:endParaRPr lang="en-US" sz="24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400" b="1" dirty="0">
                <a:solidFill>
                  <a:srgbClr val="C00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3.</a:t>
            </a:r>
            <a:r>
              <a:rPr lang="en-US" sz="240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Does your apartment have a</a:t>
            </a:r>
            <a:r>
              <a:rPr lang="en-US" sz="2400" dirty="0">
                <a:solidFill>
                  <a:srgbClr val="FF0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__________</a:t>
            </a:r>
            <a:r>
              <a:rPr lang="en-US" sz="240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br>
              <a:rPr lang="en-US" sz="240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b="1" dirty="0">
                <a:solidFill>
                  <a:srgbClr val="C00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4.</a:t>
            </a:r>
            <a:r>
              <a:rPr lang="en-US" sz="240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Did you park the car in the</a:t>
            </a:r>
            <a:r>
              <a:rPr lang="en-US" sz="2400" dirty="0">
                <a:solidFill>
                  <a:srgbClr val="FF0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__________</a:t>
            </a:r>
            <a:r>
              <a:rPr lang="en-US" sz="240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br>
              <a:rPr lang="en-US" sz="240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b="1" dirty="0">
                <a:solidFill>
                  <a:srgbClr val="C00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5.</a:t>
            </a:r>
            <a:r>
              <a:rPr lang="en-US" sz="240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2400" b="1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A:</a:t>
            </a:r>
            <a:r>
              <a:rPr lang="en-US" sz="240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Does your house have a big</a:t>
            </a:r>
            <a:r>
              <a:rPr lang="en-US" sz="2400" dirty="0">
                <a:solidFill>
                  <a:srgbClr val="FF0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__________</a:t>
            </a:r>
            <a:r>
              <a:rPr lang="en-US" sz="240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?        </a:t>
            </a:r>
            <a:endParaRPr lang="en-US" sz="24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400" b="1" dirty="0">
                <a:solidFill>
                  <a:srgbClr val="C00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6.</a:t>
            </a:r>
            <a:r>
              <a:rPr lang="en-US" sz="2400" b="1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B:</a:t>
            </a:r>
            <a:r>
              <a:rPr lang="en-US" sz="240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Yes, it does. We plant trees and</a:t>
            </a:r>
            <a:r>
              <a:rPr lang="en-US" sz="2400" dirty="0">
                <a:solidFill>
                  <a:srgbClr val="FF0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__________</a:t>
            </a:r>
            <a:r>
              <a:rPr lang="en-US" sz="240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there.</a:t>
            </a:r>
            <a:br>
              <a:rPr lang="en-US" sz="240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b="1" dirty="0">
                <a:solidFill>
                  <a:srgbClr val="C00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7.</a:t>
            </a:r>
            <a:r>
              <a:rPr lang="en-US" sz="240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We asked for a hotel room with a</a:t>
            </a:r>
            <a:r>
              <a:rPr lang="en-US" sz="2400" dirty="0">
                <a:solidFill>
                  <a:srgbClr val="FF0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__________</a:t>
            </a:r>
            <a:r>
              <a:rPr lang="en-US" sz="240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en-US" sz="240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b="1" dirty="0">
                <a:solidFill>
                  <a:srgbClr val="C00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8.</a:t>
            </a:r>
            <a:r>
              <a:rPr lang="en-US" sz="240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Our</a:t>
            </a:r>
            <a:r>
              <a:rPr lang="en-US" sz="2400" dirty="0">
                <a:solidFill>
                  <a:srgbClr val="FF0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__________</a:t>
            </a:r>
            <a:r>
              <a:rPr lang="en-US" sz="240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is small and has two bedrooms. </a:t>
            </a:r>
            <a:endParaRPr lang="en-US" sz="24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2400" b="1" dirty="0">
                <a:solidFill>
                  <a:srgbClr val="C00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9.</a:t>
            </a:r>
            <a:r>
              <a:rPr lang="en-US" sz="240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A</a:t>
            </a:r>
            <a:r>
              <a:rPr lang="en-US" sz="2400" dirty="0">
                <a:solidFill>
                  <a:srgbClr val="FF0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__________ </a:t>
            </a:r>
            <a:r>
              <a:rPr lang="en-US" sz="240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has many big buildings, schools, parks and hospitals.</a:t>
            </a:r>
            <a:endParaRPr lang="en-US" dirty="0"/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8363722A-F655-461C-820B-EA92FFD372D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19285657"/>
              </p:ext>
            </p:extLst>
          </p:nvPr>
        </p:nvGraphicFramePr>
        <p:xfrm>
          <a:off x="1069141" y="1026271"/>
          <a:ext cx="10944668" cy="44888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351887">
                  <a:extLst>
                    <a:ext uri="{9D8B030D-6E8A-4147-A177-3AD203B41FA5}">
                      <a16:colId xmlns:a16="http://schemas.microsoft.com/office/drawing/2014/main" val="4285541137"/>
                    </a:ext>
                  </a:extLst>
                </a:gridCol>
                <a:gridCol w="1144570">
                  <a:extLst>
                    <a:ext uri="{9D8B030D-6E8A-4147-A177-3AD203B41FA5}">
                      <a16:colId xmlns:a16="http://schemas.microsoft.com/office/drawing/2014/main" val="583577134"/>
                    </a:ext>
                  </a:extLst>
                </a:gridCol>
                <a:gridCol w="1112175">
                  <a:extLst>
                    <a:ext uri="{9D8B030D-6E8A-4147-A177-3AD203B41FA5}">
                      <a16:colId xmlns:a16="http://schemas.microsoft.com/office/drawing/2014/main" val="1751136626"/>
                    </a:ext>
                  </a:extLst>
                </a:gridCol>
                <a:gridCol w="1271982">
                  <a:extLst>
                    <a:ext uri="{9D8B030D-6E8A-4147-A177-3AD203B41FA5}">
                      <a16:colId xmlns:a16="http://schemas.microsoft.com/office/drawing/2014/main" val="1229272701"/>
                    </a:ext>
                  </a:extLst>
                </a:gridCol>
                <a:gridCol w="1382120">
                  <a:extLst>
                    <a:ext uri="{9D8B030D-6E8A-4147-A177-3AD203B41FA5}">
                      <a16:colId xmlns:a16="http://schemas.microsoft.com/office/drawing/2014/main" val="3416160786"/>
                    </a:ext>
                  </a:extLst>
                </a:gridCol>
                <a:gridCol w="1088420">
                  <a:extLst>
                    <a:ext uri="{9D8B030D-6E8A-4147-A177-3AD203B41FA5}">
                      <a16:colId xmlns:a16="http://schemas.microsoft.com/office/drawing/2014/main" val="3935976988"/>
                    </a:ext>
                  </a:extLst>
                </a:gridCol>
                <a:gridCol w="1222312">
                  <a:extLst>
                    <a:ext uri="{9D8B030D-6E8A-4147-A177-3AD203B41FA5}">
                      <a16:colId xmlns:a16="http://schemas.microsoft.com/office/drawing/2014/main" val="645976094"/>
                    </a:ext>
                  </a:extLst>
                </a:gridCol>
                <a:gridCol w="870305">
                  <a:extLst>
                    <a:ext uri="{9D8B030D-6E8A-4147-A177-3AD203B41FA5}">
                      <a16:colId xmlns:a16="http://schemas.microsoft.com/office/drawing/2014/main" val="1290101650"/>
                    </a:ext>
                  </a:extLst>
                </a:gridCol>
                <a:gridCol w="1500897">
                  <a:extLst>
                    <a:ext uri="{9D8B030D-6E8A-4147-A177-3AD203B41FA5}">
                      <a16:colId xmlns:a16="http://schemas.microsoft.com/office/drawing/2014/main" val="183748789"/>
                    </a:ext>
                  </a:extLst>
                </a:gridCol>
              </a:tblGrid>
              <a:tr h="35179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3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balcony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3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village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3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yard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3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garage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3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city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3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pool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3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flowers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3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gym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3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apartment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1601937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848290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C6D2D82-8D10-4E35-A0C3-158B9FAF1247}"/>
              </a:ext>
            </a:extLst>
          </p:cNvPr>
          <p:cNvSpPr txBox="1"/>
          <p:nvPr/>
        </p:nvSpPr>
        <p:spPr>
          <a:xfrm>
            <a:off x="140675" y="217030"/>
            <a:ext cx="12051325" cy="410240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800" b="1" i="1" dirty="0">
                <a:solidFill>
                  <a:srgbClr val="0000CC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IV. Read the sentences and underline the correct answers </a:t>
            </a:r>
            <a:endParaRPr lang="en-US" sz="32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800" b="1" dirty="0">
                <a:solidFill>
                  <a:srgbClr val="C00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1.</a:t>
            </a:r>
            <a:r>
              <a:rPr lang="en-US" sz="280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My sister often makes </a:t>
            </a:r>
            <a:r>
              <a:rPr lang="en-US" sz="2800" b="1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breakfast/ dinne</a:t>
            </a:r>
            <a:r>
              <a:rPr lang="en-US" sz="280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 in the morning.</a:t>
            </a:r>
            <a:endParaRPr lang="en-US" sz="32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800" b="1" dirty="0">
                <a:solidFill>
                  <a:srgbClr val="C00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2.</a:t>
            </a:r>
            <a:r>
              <a:rPr lang="en-US" sz="280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The plates are dirty. I need to do the </a:t>
            </a:r>
            <a:r>
              <a:rPr lang="en-US" sz="2800" b="1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shopping/ dishes.</a:t>
            </a:r>
            <a:endParaRPr lang="en-US" sz="32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800" b="1" dirty="0">
                <a:solidFill>
                  <a:srgbClr val="C00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3.</a:t>
            </a:r>
            <a:r>
              <a:rPr lang="en-US" sz="280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Jenny </a:t>
            </a:r>
            <a:r>
              <a:rPr lang="en-US" sz="2800" b="1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makes breakfast/ does the dishes</a:t>
            </a:r>
            <a:r>
              <a:rPr lang="en-US" sz="280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after eating lunch.</a:t>
            </a:r>
            <a:endParaRPr lang="en-US" sz="32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800" b="1" dirty="0">
                <a:solidFill>
                  <a:srgbClr val="C00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4.</a:t>
            </a:r>
            <a:r>
              <a:rPr lang="en-US" sz="280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Let’s </a:t>
            </a:r>
            <a:r>
              <a:rPr lang="en-US" sz="2800" b="1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clean the bathroom/ eat breakfast</a:t>
            </a:r>
            <a:r>
              <a:rPr lang="en-US" sz="280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It’s so dirty.</a:t>
            </a:r>
            <a:endParaRPr lang="en-US" sz="32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800" b="1" dirty="0">
                <a:solidFill>
                  <a:srgbClr val="C00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5.</a:t>
            </a:r>
            <a:r>
              <a:rPr lang="en-US" sz="280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My mom do the </a:t>
            </a:r>
            <a:r>
              <a:rPr lang="en-US" sz="2800" b="1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shopping/ laundry</a:t>
            </a:r>
            <a:r>
              <a:rPr lang="en-US" sz="280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My clothes are always really soft.</a:t>
            </a:r>
            <a:endParaRPr lang="en-US" sz="32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800" b="1" dirty="0">
                <a:solidFill>
                  <a:srgbClr val="C00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6.</a:t>
            </a:r>
            <a:r>
              <a:rPr lang="en-US" sz="280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We’re out of juice. Can you buy some when you do the</a:t>
            </a:r>
            <a:r>
              <a:rPr lang="en-US" sz="2800" b="1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laundry/ shopping?</a:t>
            </a:r>
            <a:endParaRPr lang="en-US" sz="32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897261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11688FA2-EC6E-4E1F-A257-0D0759E8737B}"/>
              </a:ext>
            </a:extLst>
          </p:cNvPr>
          <p:cNvSpPr txBox="1"/>
          <p:nvPr/>
        </p:nvSpPr>
        <p:spPr>
          <a:xfrm>
            <a:off x="773722" y="168428"/>
            <a:ext cx="11029071" cy="65211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400" b="1" i="1" dirty="0">
                <a:solidFill>
                  <a:srgbClr val="0000CC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I. Underline the correct words.</a:t>
            </a:r>
            <a:br>
              <a:rPr lang="en-US" sz="2400" b="1" i="1" dirty="0">
                <a:solidFill>
                  <a:srgbClr val="0000CC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b="1" dirty="0">
                <a:solidFill>
                  <a:srgbClr val="C00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1.</a:t>
            </a:r>
            <a:r>
              <a:rPr lang="en-US" sz="2400" dirty="0">
                <a:solidFill>
                  <a:srgbClr val="222222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My favorite sport is tennis. </a:t>
            </a:r>
            <a:r>
              <a:rPr lang="en-US" sz="240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What’s</a:t>
            </a:r>
            <a:r>
              <a:rPr lang="en-US" sz="2400" dirty="0">
                <a:solidFill>
                  <a:srgbClr val="222222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2400" b="1" dirty="0">
                <a:solidFill>
                  <a:srgbClr val="222222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mine/ yours</a:t>
            </a:r>
            <a:r>
              <a:rPr lang="en-US" sz="2400" dirty="0">
                <a:solidFill>
                  <a:srgbClr val="222222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?             </a:t>
            </a:r>
          </a:p>
          <a:p>
            <a:pPr marL="0" marR="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400" dirty="0">
                <a:solidFill>
                  <a:srgbClr val="222222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  </a:t>
            </a:r>
            <a:r>
              <a:rPr lang="en-US" sz="2400" b="1" dirty="0">
                <a:solidFill>
                  <a:srgbClr val="222222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sz="2400" dirty="0">
                <a:solidFill>
                  <a:srgbClr val="222222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I like soccer.</a:t>
            </a:r>
            <a:br>
              <a:rPr lang="en-US" sz="2400" dirty="0">
                <a:solidFill>
                  <a:srgbClr val="222222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b="1" dirty="0">
                <a:solidFill>
                  <a:srgbClr val="C00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2.</a:t>
            </a:r>
            <a:r>
              <a:rPr lang="en-US" sz="2400" dirty="0">
                <a:solidFill>
                  <a:srgbClr val="222222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I found a bag. Is it </a:t>
            </a:r>
            <a:r>
              <a:rPr lang="en-US" sz="2400" b="1" dirty="0">
                <a:solidFill>
                  <a:srgbClr val="222222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mine/ yours</a:t>
            </a:r>
            <a:r>
              <a:rPr lang="en-US" sz="2400" dirty="0">
                <a:solidFill>
                  <a:srgbClr val="222222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?                                        </a:t>
            </a:r>
          </a:p>
          <a:p>
            <a:pPr marL="0" marR="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400" b="1" dirty="0">
                <a:solidFill>
                  <a:srgbClr val="222222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sz="2400" dirty="0">
                <a:solidFill>
                  <a:srgbClr val="222222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No, it isn't. My bag is here.</a:t>
            </a:r>
            <a:br>
              <a:rPr lang="en-US" sz="2400" dirty="0">
                <a:solidFill>
                  <a:srgbClr val="222222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b="1" dirty="0">
                <a:solidFill>
                  <a:srgbClr val="C00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3.</a:t>
            </a:r>
            <a:r>
              <a:rPr lang="en-US" sz="2400" dirty="0">
                <a:solidFill>
                  <a:srgbClr val="222222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This book isn't my book. </a:t>
            </a:r>
            <a:r>
              <a:rPr lang="en-US" sz="2400" b="1" dirty="0">
                <a:solidFill>
                  <a:srgbClr val="222222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Mine/Yours </a:t>
            </a:r>
            <a:r>
              <a:rPr lang="en-US" sz="2400" dirty="0">
                <a:solidFill>
                  <a:srgbClr val="222222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is blue. Is it yours?       </a:t>
            </a:r>
          </a:p>
          <a:p>
            <a:pPr marL="0" marR="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400" dirty="0">
                <a:solidFill>
                  <a:srgbClr val="222222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2400" b="1" dirty="0">
                <a:solidFill>
                  <a:srgbClr val="222222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sz="2400" dirty="0">
                <a:solidFill>
                  <a:srgbClr val="222222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Yes, it is.</a:t>
            </a:r>
            <a:endParaRPr lang="en-US" sz="2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400" b="1" dirty="0">
                <a:solidFill>
                  <a:srgbClr val="C00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4.</a:t>
            </a:r>
            <a:r>
              <a:rPr lang="en-US" sz="2400" dirty="0">
                <a:solidFill>
                  <a:srgbClr val="222222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I saw a red hat on the table. Isn't </a:t>
            </a:r>
            <a:r>
              <a:rPr lang="en-US" sz="2400" b="1" dirty="0">
                <a:solidFill>
                  <a:srgbClr val="222222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yours/mine </a:t>
            </a:r>
            <a:r>
              <a:rPr lang="en-US" sz="2400" dirty="0">
                <a:solidFill>
                  <a:srgbClr val="222222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red?               </a:t>
            </a:r>
          </a:p>
          <a:p>
            <a:pPr marL="0" marR="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400" dirty="0">
                <a:solidFill>
                  <a:srgbClr val="222222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2400" b="1" dirty="0">
                <a:solidFill>
                  <a:srgbClr val="222222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sz="2400" dirty="0">
                <a:solidFill>
                  <a:srgbClr val="222222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No, mine is blue.</a:t>
            </a:r>
            <a:br>
              <a:rPr lang="en-US" sz="2400" dirty="0">
                <a:solidFill>
                  <a:srgbClr val="222222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b="1" dirty="0">
                <a:solidFill>
                  <a:srgbClr val="C00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5.</a:t>
            </a:r>
            <a:r>
              <a:rPr lang="en-US" sz="2400" dirty="0">
                <a:solidFill>
                  <a:srgbClr val="222222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What's your favorite ice cream? </a:t>
            </a:r>
            <a:r>
              <a:rPr lang="en-US" sz="2400" b="1" dirty="0">
                <a:solidFill>
                  <a:srgbClr val="222222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Mine/Yours </a:t>
            </a:r>
            <a:r>
              <a:rPr lang="en-US" sz="2400" dirty="0">
                <a:solidFill>
                  <a:srgbClr val="222222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is chocolate.        </a:t>
            </a:r>
          </a:p>
          <a:p>
            <a:pPr marL="0" marR="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400" b="1" dirty="0">
                <a:solidFill>
                  <a:srgbClr val="222222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sz="2400" dirty="0">
                <a:solidFill>
                  <a:srgbClr val="222222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I like chocolate, too.</a:t>
            </a:r>
            <a:br>
              <a:rPr lang="en-US" sz="2400" dirty="0">
                <a:solidFill>
                  <a:srgbClr val="222222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b="1" dirty="0">
                <a:solidFill>
                  <a:srgbClr val="C00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6.</a:t>
            </a:r>
            <a:r>
              <a:rPr lang="en-US" sz="2400" dirty="0">
                <a:solidFill>
                  <a:srgbClr val="222222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Do you have a ruler? </a:t>
            </a:r>
            <a:r>
              <a:rPr lang="en-US" sz="2400" b="1" dirty="0">
                <a:solidFill>
                  <a:srgbClr val="222222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Mine/Yours </a:t>
            </a:r>
            <a:r>
              <a:rPr lang="en-US" sz="2400" dirty="0">
                <a:solidFill>
                  <a:srgbClr val="222222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is at home.                       </a:t>
            </a:r>
          </a:p>
          <a:p>
            <a:pPr marL="0" marR="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400" dirty="0">
                <a:solidFill>
                  <a:srgbClr val="222222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2400" b="1" dirty="0">
                <a:solidFill>
                  <a:srgbClr val="222222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sz="2400" dirty="0">
                <a:solidFill>
                  <a:srgbClr val="222222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Sure, here you are</a:t>
            </a:r>
            <a:endParaRPr lang="en-US" sz="2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596816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44EC3E82-2841-41F9-8C11-95DD2DEF9978}"/>
              </a:ext>
            </a:extLst>
          </p:cNvPr>
          <p:cNvSpPr txBox="1"/>
          <p:nvPr/>
        </p:nvSpPr>
        <p:spPr>
          <a:xfrm>
            <a:off x="562708" y="140678"/>
            <a:ext cx="10044333" cy="62786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1800" b="1" dirty="0">
              <a:solidFill>
                <a:srgbClr val="C00000"/>
              </a:solidFill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800" b="1" i="1" dirty="0">
                <a:solidFill>
                  <a:srgbClr val="0000CC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III. Fill in the blanks using the phrases in the box.</a:t>
            </a:r>
            <a:endParaRPr lang="en-US" sz="1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b="1" dirty="0">
              <a:solidFill>
                <a:srgbClr val="C00000"/>
              </a:solidFill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b="1" dirty="0">
              <a:solidFill>
                <a:srgbClr val="C00000"/>
              </a:solidFill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b="1" dirty="0">
              <a:solidFill>
                <a:srgbClr val="C00000"/>
              </a:solidFill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b="1" dirty="0">
              <a:solidFill>
                <a:srgbClr val="C00000"/>
              </a:solidFill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b="1" dirty="0">
              <a:solidFill>
                <a:srgbClr val="C00000"/>
              </a:solidFill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b="1" dirty="0">
              <a:solidFill>
                <a:srgbClr val="C00000"/>
              </a:solidFill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b="1" dirty="0">
                <a:solidFill>
                  <a:srgbClr val="C00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1.</a:t>
            </a:r>
            <a:r>
              <a:rPr lang="en-US" sz="200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I want to </a:t>
            </a:r>
            <a:r>
              <a:rPr lang="en-US" sz="2000" b="1" u="sng" dirty="0">
                <a:solidFill>
                  <a:srgbClr val="FF0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go shopping</a:t>
            </a:r>
            <a:r>
              <a:rPr lang="en-US" sz="200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to buy some winter clothes.</a:t>
            </a:r>
            <a:br>
              <a:rPr lang="en-US" sz="200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000" b="1" dirty="0">
                <a:solidFill>
                  <a:srgbClr val="C00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2.</a:t>
            </a:r>
            <a:r>
              <a:rPr lang="en-US" sz="200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Let's</a:t>
            </a:r>
            <a:r>
              <a:rPr lang="en-US" sz="2000" dirty="0">
                <a:solidFill>
                  <a:srgbClr val="FF0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__________.</a:t>
            </a:r>
            <a:r>
              <a:rPr lang="en-US" sz="200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I want to go shopping and there's a great restaurant there, too.</a:t>
            </a:r>
            <a:br>
              <a:rPr lang="en-US" sz="200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000" b="1" dirty="0">
                <a:solidFill>
                  <a:srgbClr val="C00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3.</a:t>
            </a:r>
            <a:r>
              <a:rPr lang="en-US" sz="200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It's a beautiful day! Let's</a:t>
            </a:r>
            <a:r>
              <a:rPr lang="en-US" sz="2000" dirty="0">
                <a:solidFill>
                  <a:srgbClr val="FF0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__________ </a:t>
            </a:r>
            <a:r>
              <a:rPr lang="en-US" sz="200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and swim in the sea.</a:t>
            </a:r>
            <a:br>
              <a:rPr lang="en-US" sz="200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000" b="1" dirty="0">
                <a:solidFill>
                  <a:srgbClr val="C00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4.</a:t>
            </a:r>
            <a:r>
              <a:rPr lang="en-US" sz="200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She's going to</a:t>
            </a:r>
            <a:r>
              <a:rPr lang="en-US" sz="2000" dirty="0">
                <a:solidFill>
                  <a:srgbClr val="FF0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__________. </a:t>
            </a:r>
            <a:r>
              <a:rPr lang="en-US" sz="200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It's going to have cheese and tomato on it.</a:t>
            </a:r>
            <a:br>
              <a:rPr lang="en-US" sz="200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000" b="1" dirty="0">
                <a:solidFill>
                  <a:srgbClr val="C00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5.</a:t>
            </a:r>
            <a:r>
              <a:rPr lang="en-US" sz="200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Let's</a:t>
            </a:r>
            <a:r>
              <a:rPr lang="en-US" sz="2000" dirty="0">
                <a:solidFill>
                  <a:srgbClr val="FF0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__________ </a:t>
            </a:r>
            <a:r>
              <a:rPr lang="en-US" sz="200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at the movie theater.</a:t>
            </a:r>
            <a:br>
              <a:rPr lang="en-US" sz="200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000" b="1" dirty="0">
                <a:solidFill>
                  <a:srgbClr val="C00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6.</a:t>
            </a:r>
            <a:r>
              <a:rPr lang="en-US" sz="200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I usually</a:t>
            </a:r>
            <a:r>
              <a:rPr lang="en-US" sz="2000" dirty="0">
                <a:solidFill>
                  <a:srgbClr val="FF0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__________ </a:t>
            </a:r>
            <a:r>
              <a:rPr lang="en-US" sz="200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with my friends at school. I can hit the shuttlecock really hard.</a:t>
            </a:r>
            <a:br>
              <a:rPr lang="en-US" sz="200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000" b="1" dirty="0">
                <a:solidFill>
                  <a:srgbClr val="C00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7.</a:t>
            </a:r>
            <a:r>
              <a:rPr lang="en-US" sz="200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My sister and I always</a:t>
            </a:r>
            <a:r>
              <a:rPr lang="en-US" sz="2000" dirty="0">
                <a:solidFill>
                  <a:srgbClr val="FF0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__________ </a:t>
            </a:r>
            <a:r>
              <a:rPr lang="en-US" sz="200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after dinner. We really like cartoons.</a:t>
            </a:r>
            <a:br>
              <a:rPr lang="en-US" sz="200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000" b="1" dirty="0">
                <a:solidFill>
                  <a:srgbClr val="C00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8.</a:t>
            </a:r>
            <a:r>
              <a:rPr lang="en-US" sz="200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I like to</a:t>
            </a:r>
            <a:r>
              <a:rPr lang="en-US" sz="2000" dirty="0">
                <a:solidFill>
                  <a:srgbClr val="FF0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__________ </a:t>
            </a:r>
            <a:r>
              <a:rPr lang="en-US" sz="200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with my friends. My mom only lets me play after I finish my homework.</a:t>
            </a:r>
            <a:br>
              <a:rPr lang="en-US" sz="200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000" b="1" dirty="0">
                <a:solidFill>
                  <a:srgbClr val="C00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9.</a:t>
            </a:r>
            <a:r>
              <a:rPr lang="en-US" sz="200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I have milk, flour, eggs, and sugar. Let's</a:t>
            </a:r>
            <a:r>
              <a:rPr lang="en-US" sz="2000" dirty="0">
                <a:solidFill>
                  <a:srgbClr val="FF0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__________.</a:t>
            </a:r>
            <a:br>
              <a:rPr lang="en-US" sz="200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000" b="1" dirty="0">
                <a:solidFill>
                  <a:srgbClr val="C00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10.</a:t>
            </a:r>
            <a:r>
              <a:rPr lang="en-US" sz="200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He's going to</a:t>
            </a:r>
            <a:r>
              <a:rPr lang="en-US" sz="2000" dirty="0">
                <a:solidFill>
                  <a:srgbClr val="FF0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__________ </a:t>
            </a:r>
            <a:r>
              <a:rPr lang="en-US" sz="200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for his birthday. I need to get him a gift.</a:t>
            </a:r>
            <a:br>
              <a:rPr lang="en-US" sz="200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000" b="1" dirty="0">
                <a:solidFill>
                  <a:srgbClr val="C00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11.</a:t>
            </a:r>
            <a:r>
              <a:rPr lang="en-US" sz="200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It's a lovely day. Let's</a:t>
            </a:r>
            <a:r>
              <a:rPr lang="en-US" sz="2000" dirty="0">
                <a:solidFill>
                  <a:srgbClr val="FF0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__________ </a:t>
            </a:r>
            <a:r>
              <a:rPr lang="en-US" sz="200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 the garden. It will be delicious!</a:t>
            </a:r>
            <a:br>
              <a:rPr lang="en-US" sz="200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000" b="1" dirty="0">
                <a:solidFill>
                  <a:srgbClr val="C00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12.</a:t>
            </a:r>
            <a:r>
              <a:rPr lang="en-US" sz="200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I like to</a:t>
            </a:r>
            <a:r>
              <a:rPr lang="en-US" sz="2000" dirty="0">
                <a:solidFill>
                  <a:srgbClr val="FF0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__________ </a:t>
            </a:r>
            <a:r>
              <a:rPr lang="en-US" sz="200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at the beach when it's sunny. </a:t>
            </a:r>
            <a:endParaRPr lang="en-US" sz="20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780089B8-E72D-42CC-BA81-106F563F07D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46842987"/>
              </p:ext>
            </p:extLst>
          </p:nvPr>
        </p:nvGraphicFramePr>
        <p:xfrm>
          <a:off x="910345" y="1095911"/>
          <a:ext cx="10044333" cy="100984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345718">
                  <a:extLst>
                    <a:ext uri="{9D8B030D-6E8A-4147-A177-3AD203B41FA5}">
                      <a16:colId xmlns:a16="http://schemas.microsoft.com/office/drawing/2014/main" val="2539940267"/>
                    </a:ext>
                  </a:extLst>
                </a:gridCol>
                <a:gridCol w="2799855">
                  <a:extLst>
                    <a:ext uri="{9D8B030D-6E8A-4147-A177-3AD203B41FA5}">
                      <a16:colId xmlns:a16="http://schemas.microsoft.com/office/drawing/2014/main" val="2803483414"/>
                    </a:ext>
                  </a:extLst>
                </a:gridCol>
                <a:gridCol w="2519475">
                  <a:extLst>
                    <a:ext uri="{9D8B030D-6E8A-4147-A177-3AD203B41FA5}">
                      <a16:colId xmlns:a16="http://schemas.microsoft.com/office/drawing/2014/main" val="3788098704"/>
                    </a:ext>
                  </a:extLst>
                </a:gridCol>
                <a:gridCol w="2379285">
                  <a:extLst>
                    <a:ext uri="{9D8B030D-6E8A-4147-A177-3AD203B41FA5}">
                      <a16:colId xmlns:a16="http://schemas.microsoft.com/office/drawing/2014/main" val="1601269787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3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watch TV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3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have a barbecue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3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make a cake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3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have a party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07025163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3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watch a movie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3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play video games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3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play badminton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3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go swimming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7886968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3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go shopping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3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make a pizza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3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go to the beach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3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go to the mall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4892431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823821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820</Words>
  <Application>Microsoft Office PowerPoint</Application>
  <PresentationFormat>Widescreen</PresentationFormat>
  <Paragraphs>65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Arial</vt:lpstr>
      <vt:lpstr>Calibri</vt:lpstr>
      <vt:lpstr>Calibri Light</vt:lpstr>
      <vt:lpstr>Cambria</vt:lpstr>
      <vt:lpstr>Times New Roman</vt:lpstr>
      <vt:lpstr>Office Theme</vt:lpstr>
      <vt:lpstr>REVIEW UNIT 1-2-3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REVIEW UNIT 1-2-3</dc:title>
  <dc:creator>Admin</dc:creator>
  <cp:lastModifiedBy>Admin</cp:lastModifiedBy>
  <cp:revision>1</cp:revision>
  <dcterms:created xsi:type="dcterms:W3CDTF">2021-10-30T05:27:12Z</dcterms:created>
  <dcterms:modified xsi:type="dcterms:W3CDTF">2021-10-30T05:34:53Z</dcterms:modified>
</cp:coreProperties>
</file>