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4" r:id="rId3"/>
    <p:sldId id="324" r:id="rId4"/>
    <p:sldId id="325" r:id="rId5"/>
    <p:sldId id="259" r:id="rId6"/>
    <p:sldId id="257" r:id="rId7"/>
    <p:sldId id="258" r:id="rId8"/>
    <p:sldId id="260" r:id="rId9"/>
    <p:sldId id="262" r:id="rId10"/>
    <p:sldId id="261" r:id="rId11"/>
    <p:sldId id="322" r:id="rId12"/>
    <p:sldId id="265" r:id="rId13"/>
    <p:sldId id="323"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2C475E-60F7-4A11-B04E-9E8937321B61}" type="datetimeFigureOut">
              <a:rPr lang="en-US" smtClean="0"/>
              <a:t>10/30/2021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347173-7D28-40D4-ADD5-3AF944977E84}" type="slidenum">
              <a:rPr lang="en-US" smtClean="0"/>
              <a:t>‹#›</a:t>
            </a:fld>
            <a:endParaRPr lang="en-US"/>
          </a:p>
        </p:txBody>
      </p:sp>
    </p:spTree>
    <p:extLst>
      <p:ext uri="{BB962C8B-B14F-4D97-AF65-F5344CB8AC3E}">
        <p14:creationId xmlns:p14="http://schemas.microsoft.com/office/powerpoint/2010/main" val="3871455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547DCB9F-7027-4ABC-8E96-8E39745E32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F140D7DB-B00D-4463-92F8-D75650065C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1268" name="Slide Number Placeholder 3">
            <a:extLst>
              <a:ext uri="{FF2B5EF4-FFF2-40B4-BE49-F238E27FC236}">
                <a16:creationId xmlns:a16="http://schemas.microsoft.com/office/drawing/2014/main" id="{C6A0FC52-2D1C-4CAF-B304-FAC0C249EC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D926813-8FB5-40BF-9B0C-9FBB5F4EFF92}" type="slidenum">
              <a:rPr lang="en-US" altLang="en-US"/>
              <a:pPr/>
              <a:t>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334DB-A41A-4CD5-94A2-ECDA722188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393F3C-FA9F-4012-83E4-5B57D3D307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2675E6-28EC-4CF5-ACEA-4EA5C787E210}"/>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5" name="Footer Placeholder 4">
            <a:extLst>
              <a:ext uri="{FF2B5EF4-FFF2-40B4-BE49-F238E27FC236}">
                <a16:creationId xmlns:a16="http://schemas.microsoft.com/office/drawing/2014/main" id="{2E2FA8C0-A524-453E-A66B-43E6DD26E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EAECD-3BE2-4162-BBB1-3B3F84C0C603}"/>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224098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D47CC-C99C-4622-8F1D-F84220D2BF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505763-9C45-42B1-917D-4B1AB5F048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12611C-D20E-4913-90AF-E7A322BA6857}"/>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5" name="Footer Placeholder 4">
            <a:extLst>
              <a:ext uri="{FF2B5EF4-FFF2-40B4-BE49-F238E27FC236}">
                <a16:creationId xmlns:a16="http://schemas.microsoft.com/office/drawing/2014/main" id="{B8002493-71F8-4838-8957-A2ED84117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0D6E3B-E361-4B1C-8BFD-F77E16274CC9}"/>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24398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D0B66C-5580-4C6E-B01E-661C79DC9B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ACEDCD-AB93-45A0-81EA-AED49C583C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15986-FD57-4E67-9CDD-D79BD9951C56}"/>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5" name="Footer Placeholder 4">
            <a:extLst>
              <a:ext uri="{FF2B5EF4-FFF2-40B4-BE49-F238E27FC236}">
                <a16:creationId xmlns:a16="http://schemas.microsoft.com/office/drawing/2014/main" id="{4EC469C3-7719-4FC6-94CF-3FB9E81F9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D5BB18-A0AB-454F-A05D-20AAB4318AD9}"/>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1363808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16A69-8554-4246-8C0B-755A409AF4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04929D-097D-4530-A1AE-13CF09D575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4271CA-FDF3-4B81-AD17-E10110351D67}"/>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5" name="Footer Placeholder 4">
            <a:extLst>
              <a:ext uri="{FF2B5EF4-FFF2-40B4-BE49-F238E27FC236}">
                <a16:creationId xmlns:a16="http://schemas.microsoft.com/office/drawing/2014/main" id="{FC941A73-55C2-40A1-BAE3-68132E062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2AA70F-D6F9-45BD-8ACA-199530D30B34}"/>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1475975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5C9F4-868F-4603-92C0-6114B57704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0DD166-1905-43EE-965F-4A958504D7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B43770-A6FB-448A-9ED4-08BE517928F8}"/>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5" name="Footer Placeholder 4">
            <a:extLst>
              <a:ext uri="{FF2B5EF4-FFF2-40B4-BE49-F238E27FC236}">
                <a16:creationId xmlns:a16="http://schemas.microsoft.com/office/drawing/2014/main" id="{460EC14C-3EE6-41A0-A4AF-CAA50ABAD7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7B9DF-935B-45CC-AB0A-226EEC40AD15}"/>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1402929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BBFA6-49A0-4E73-A1D8-94A11DC983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410334-918F-4614-8D2E-0F4ACBBE3E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FAE104-6651-4FD1-B6F0-E9DD968A62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0306E5-A3E1-4B89-9AC4-F5D283906A76}"/>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6" name="Footer Placeholder 5">
            <a:extLst>
              <a:ext uri="{FF2B5EF4-FFF2-40B4-BE49-F238E27FC236}">
                <a16:creationId xmlns:a16="http://schemas.microsoft.com/office/drawing/2014/main" id="{9814B88D-8303-441A-9E60-99C0F3E7DD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95EB8C-1D1D-4FB5-95DF-9D91311810C3}"/>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108857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3C875-B54F-4927-B3C0-2EBD4F2666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0B62EAB-9DB9-451C-A275-BE0D38DF2E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527779-2B9E-471A-AEA1-5C1AE7C416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81D202-8A0E-4918-AC4D-EED5AD2E0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1C8034-38BE-4478-81F1-EA0B7DBC00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49B17F-226A-400E-90A7-B1F68463B62A}"/>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8" name="Footer Placeholder 7">
            <a:extLst>
              <a:ext uri="{FF2B5EF4-FFF2-40B4-BE49-F238E27FC236}">
                <a16:creationId xmlns:a16="http://schemas.microsoft.com/office/drawing/2014/main" id="{47E51259-F0F8-4998-8DFC-23DFFB74C6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5D3528-75E9-421C-A535-2B61743D63C2}"/>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263134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D15AF-B3C7-4F14-A728-896E96622A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D49AE5-AA7A-4E37-9F7A-CD3F37D19D11}"/>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4" name="Footer Placeholder 3">
            <a:extLst>
              <a:ext uri="{FF2B5EF4-FFF2-40B4-BE49-F238E27FC236}">
                <a16:creationId xmlns:a16="http://schemas.microsoft.com/office/drawing/2014/main" id="{C8080CB5-0264-4446-B252-84A8320223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9DB0AA-402F-47C3-89A1-10DAE839E27D}"/>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4198162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D288DE-28F0-4EE0-8D01-60B854BCC38C}"/>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3" name="Footer Placeholder 2">
            <a:extLst>
              <a:ext uri="{FF2B5EF4-FFF2-40B4-BE49-F238E27FC236}">
                <a16:creationId xmlns:a16="http://schemas.microsoft.com/office/drawing/2014/main" id="{1E75FEBF-B402-416E-A8B4-E58CF76CE6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6DC17-C110-4CF3-BA43-F2BD09E651A6}"/>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4056106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2BF6E-3A5F-4CE5-834E-3F45E29E6D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92DDC5-7A03-4D48-8877-EE0D90557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1B31D5-9DF9-40B7-BED7-60A5C43157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55D45E-8046-4FBF-9248-007728254210}"/>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6" name="Footer Placeholder 5">
            <a:extLst>
              <a:ext uri="{FF2B5EF4-FFF2-40B4-BE49-F238E27FC236}">
                <a16:creationId xmlns:a16="http://schemas.microsoft.com/office/drawing/2014/main" id="{7B376BC4-D5A1-4849-BFA6-A360A2DABB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02A3EF-AEF5-4CC9-B491-C468533F991E}"/>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4096548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B3E52-EF7C-4D6F-9A89-B24DB4F19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7607C8-ADCF-4B03-B2B7-211AE4AD9E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842FE8-B4D0-4388-B189-58EE2DA93A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A0F94F-72D0-4ABC-929A-5A9A0892EB16}"/>
              </a:ext>
            </a:extLst>
          </p:cNvPr>
          <p:cNvSpPr>
            <a:spLocks noGrp="1"/>
          </p:cNvSpPr>
          <p:nvPr>
            <p:ph type="dt" sz="half" idx="10"/>
          </p:nvPr>
        </p:nvSpPr>
        <p:spPr/>
        <p:txBody>
          <a:bodyPr/>
          <a:lstStyle/>
          <a:p>
            <a:fld id="{AAB2524F-A974-4283-861C-FE37F9BA34EA}" type="datetimeFigureOut">
              <a:rPr lang="en-US" smtClean="0"/>
              <a:t>10/30/2021</a:t>
            </a:fld>
            <a:endParaRPr lang="en-US"/>
          </a:p>
        </p:txBody>
      </p:sp>
      <p:sp>
        <p:nvSpPr>
          <p:cNvPr id="6" name="Footer Placeholder 5">
            <a:extLst>
              <a:ext uri="{FF2B5EF4-FFF2-40B4-BE49-F238E27FC236}">
                <a16:creationId xmlns:a16="http://schemas.microsoft.com/office/drawing/2014/main" id="{0399B4C8-6C7C-4DB8-A3BA-D01DABBF1F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D33235-F6A7-4696-8B29-FB714671BD91}"/>
              </a:ext>
            </a:extLst>
          </p:cNvPr>
          <p:cNvSpPr>
            <a:spLocks noGrp="1"/>
          </p:cNvSpPr>
          <p:nvPr>
            <p:ph type="sldNum" sz="quarter" idx="12"/>
          </p:nvPr>
        </p:nvSpPr>
        <p:spPr/>
        <p:txBody>
          <a:bodyPr/>
          <a:lstStyle/>
          <a:p>
            <a:fld id="{C00D4D29-AB8D-4F7A-BDD5-EFDCD7626635}" type="slidenum">
              <a:rPr lang="en-US" smtClean="0"/>
              <a:t>‹#›</a:t>
            </a:fld>
            <a:endParaRPr lang="en-US"/>
          </a:p>
        </p:txBody>
      </p:sp>
    </p:spTree>
    <p:extLst>
      <p:ext uri="{BB962C8B-B14F-4D97-AF65-F5344CB8AC3E}">
        <p14:creationId xmlns:p14="http://schemas.microsoft.com/office/powerpoint/2010/main" val="2625918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9402DB-92C6-4484-A5D1-688A3B6F7E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DD7E3D-A5F5-48B3-B427-EBF0076F3D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5DFC95-D737-4BC6-A0F6-3AE953F27B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B2524F-A974-4283-861C-FE37F9BA34EA}" type="datetimeFigureOut">
              <a:rPr lang="en-US" smtClean="0"/>
              <a:t>10/30/2021</a:t>
            </a:fld>
            <a:endParaRPr lang="en-US"/>
          </a:p>
        </p:txBody>
      </p:sp>
      <p:sp>
        <p:nvSpPr>
          <p:cNvPr id="5" name="Footer Placeholder 4">
            <a:extLst>
              <a:ext uri="{FF2B5EF4-FFF2-40B4-BE49-F238E27FC236}">
                <a16:creationId xmlns:a16="http://schemas.microsoft.com/office/drawing/2014/main" id="{BCB093F3-CD8B-4143-AFD0-A60DF46CF5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EABF83-0AB4-4AC4-99B9-70089361DB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0D4D29-AB8D-4F7A-BDD5-EFDCD7626635}" type="slidenum">
              <a:rPr lang="en-US" smtClean="0"/>
              <a:t>‹#›</a:t>
            </a:fld>
            <a:endParaRPr lang="en-US"/>
          </a:p>
        </p:txBody>
      </p:sp>
    </p:spTree>
    <p:extLst>
      <p:ext uri="{BB962C8B-B14F-4D97-AF65-F5344CB8AC3E}">
        <p14:creationId xmlns:p14="http://schemas.microsoft.com/office/powerpoint/2010/main" val="2629989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8000" b="-38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AB683-A97B-47C9-9EA3-DA32ECA794DF}"/>
              </a:ext>
            </a:extLst>
          </p:cNvPr>
          <p:cNvSpPr>
            <a:spLocks noGrp="1"/>
          </p:cNvSpPr>
          <p:nvPr>
            <p:ph type="ctrTitle"/>
          </p:nvPr>
        </p:nvSpPr>
        <p:spPr>
          <a:xfrm>
            <a:off x="1636541" y="109489"/>
            <a:ext cx="9144000" cy="1302785"/>
          </a:xfrm>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a:t>REVIEW UNIT 1-2-3</a:t>
            </a:r>
          </a:p>
        </p:txBody>
      </p:sp>
    </p:spTree>
    <p:extLst>
      <p:ext uri="{BB962C8B-B14F-4D97-AF65-F5344CB8AC3E}">
        <p14:creationId xmlns:p14="http://schemas.microsoft.com/office/powerpoint/2010/main" val="209741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7F350C-762A-4E3B-AA17-DC5EAE9D41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07" y="494697"/>
            <a:ext cx="11689186" cy="5868605"/>
          </a:xfrm>
          <a:prstGeom prst="rect">
            <a:avLst/>
          </a:prstGeom>
        </p:spPr>
      </p:pic>
    </p:spTree>
    <p:extLst>
      <p:ext uri="{BB962C8B-B14F-4D97-AF65-F5344CB8AC3E}">
        <p14:creationId xmlns:p14="http://schemas.microsoft.com/office/powerpoint/2010/main" val="3786242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1D1C378E-21D1-485D-96C7-DA2A21F53A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19064"/>
            <a:ext cx="7278688" cy="658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a:extLst>
              <a:ext uri="{FF2B5EF4-FFF2-40B4-BE49-F238E27FC236}">
                <a16:creationId xmlns:a16="http://schemas.microsoft.com/office/drawing/2014/main" id="{B4ADA316-3E8F-4378-A072-EE848FACE7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241425" y="533400"/>
            <a:ext cx="8180871" cy="6302375"/>
          </a:xfrm>
          <a:prstGeom prst="rect">
            <a:avLst/>
          </a:prstGeom>
        </p:spPr>
      </p:pic>
    </p:spTree>
    <p:extLst>
      <p:ext uri="{BB962C8B-B14F-4D97-AF65-F5344CB8AC3E}">
        <p14:creationId xmlns:p14="http://schemas.microsoft.com/office/powerpoint/2010/main" val="1427421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052BAC1-59F8-4C71-8046-3E8CDDFE48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2750" y="0"/>
            <a:ext cx="8680450" cy="6744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9159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18BBD45-8EBC-47E2-B291-2EA418017971}"/>
              </a:ext>
            </a:extLst>
          </p:cNvPr>
          <p:cNvSpPr txBox="1"/>
          <p:nvPr/>
        </p:nvSpPr>
        <p:spPr>
          <a:xfrm>
            <a:off x="609599" y="397565"/>
            <a:ext cx="9819861" cy="5265801"/>
          </a:xfrm>
          <a:prstGeom prst="rect">
            <a:avLst/>
          </a:prstGeom>
          <a:noFill/>
        </p:spPr>
        <p:txBody>
          <a:bodyPr wrap="square">
            <a:spAutoFit/>
          </a:bodyPr>
          <a:lstStyle/>
          <a:p>
            <a:pPr marL="0" marR="0" algn="l">
              <a:lnSpc>
                <a:spcPct val="135000"/>
              </a:lnSpc>
              <a:spcBef>
                <a:spcPts val="0"/>
              </a:spcBef>
              <a:spcAft>
                <a:spcPts val="0"/>
              </a:spcAft>
            </a:pPr>
            <a:r>
              <a:rPr lang="en-US" sz="28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III. Fill in the blanks using the Present Continuous.</a:t>
            </a:r>
            <a:br>
              <a:rPr lang="en-US" sz="28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My brother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go</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shopping on Friday.</a:t>
            </a:r>
            <a:b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2.</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What __________ you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do</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tomorrow?</a:t>
            </a:r>
            <a:b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3.</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I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make</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a pizza tomorrow.</a:t>
            </a:r>
            <a:b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4.</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__________they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have</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a picnic in the park this weekend?</a:t>
            </a:r>
            <a:b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5.</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She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go</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to the mall with Mark on Saturday.</a:t>
            </a:r>
            <a:b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6.</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We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play</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basketball this evening.</a:t>
            </a:r>
            <a:b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2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7.</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 __________he (</a:t>
            </a:r>
            <a:r>
              <a:rPr lang="en-US" sz="2800" b="1"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watch</a:t>
            </a:r>
            <a:r>
              <a:rPr lang="en-US" sz="2800" dirty="0">
                <a:solidFill>
                  <a:srgbClr val="222222"/>
                </a:solidFill>
                <a:effectLst/>
                <a:latin typeface="Cambria" panose="02040503050406030204" pitchFamily="18" charset="0"/>
                <a:ea typeface="Times New Roman" panose="02020603050405020304" pitchFamily="18" charset="0"/>
                <a:cs typeface="Times New Roman" panose="02020603050405020304" pitchFamily="18" charset="0"/>
              </a:rPr>
              <a:t>)__________ a movie at home tonight?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693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209300-C50A-42F7-8CD2-A637AC4E2A2C}"/>
              </a:ext>
            </a:extLst>
          </p:cNvPr>
          <p:cNvSpPr/>
          <p:nvPr/>
        </p:nvSpPr>
        <p:spPr>
          <a:xfrm>
            <a:off x="304800" y="609600"/>
            <a:ext cx="8458200" cy="5632311"/>
          </a:xfrm>
          <a:prstGeom prst="rect">
            <a:avLst/>
          </a:prstGeom>
          <a:solidFill>
            <a:srgbClr val="92D050"/>
          </a:solidFill>
          <a:ln>
            <a:solidFill>
              <a:schemeClr val="accent5">
                <a:lumMod val="60000"/>
                <a:lumOff val="40000"/>
              </a:schemeClr>
            </a:solidFill>
          </a:ln>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tr-TR" sz="12000" b="1" dirty="0">
                <a:ln w="11430"/>
                <a:solidFill>
                  <a:srgbClr val="FF0000"/>
                </a:solidFill>
                <a:effectLst>
                  <a:outerShdw blurRad="50800" dist="39000" dir="5460000" algn="tl">
                    <a:srgbClr val="000000">
                      <a:alpha val="38000"/>
                    </a:srgbClr>
                  </a:outerShdw>
                </a:effectLst>
                <a:latin typeface="+mn-lt"/>
                <a:cs typeface="+mn-cs"/>
              </a:rPr>
              <a:t>The Present </a:t>
            </a:r>
          </a:p>
          <a:p>
            <a:pPr algn="ctr" fontAlgn="auto">
              <a:spcBef>
                <a:spcPts val="0"/>
              </a:spcBef>
              <a:spcAft>
                <a:spcPts val="0"/>
              </a:spcAft>
              <a:defRPr/>
            </a:pPr>
            <a:r>
              <a:rPr lang="tr-TR" sz="12000" b="1">
                <a:ln w="11430"/>
                <a:solidFill>
                  <a:srgbClr val="FF0000"/>
                </a:solidFill>
                <a:effectLst>
                  <a:outerShdw blurRad="50800" dist="39000" dir="5460000" algn="tl">
                    <a:srgbClr val="000000">
                      <a:alpha val="38000"/>
                    </a:srgbClr>
                  </a:outerShdw>
                </a:effectLst>
                <a:latin typeface="+mn-lt"/>
                <a:cs typeface="+mn-cs"/>
              </a:rPr>
              <a:t>Simple</a:t>
            </a:r>
          </a:p>
          <a:p>
            <a:pPr algn="ctr" fontAlgn="auto">
              <a:spcBef>
                <a:spcPts val="0"/>
              </a:spcBef>
              <a:spcAft>
                <a:spcPts val="0"/>
              </a:spcAft>
              <a:defRPr/>
            </a:pPr>
            <a:r>
              <a:rPr lang="tr-TR" sz="12000" b="1">
                <a:ln w="11430"/>
                <a:solidFill>
                  <a:srgbClr val="FF0000"/>
                </a:solidFill>
                <a:effectLst>
                  <a:outerShdw blurRad="50800" dist="39000" dir="5460000" algn="tl">
                    <a:srgbClr val="000000">
                      <a:alpha val="38000"/>
                    </a:srgbClr>
                  </a:outerShdw>
                </a:effectLst>
                <a:latin typeface="+mn-lt"/>
                <a:cs typeface="+mn-cs"/>
              </a:rPr>
              <a:t>Tense</a:t>
            </a:r>
            <a:endParaRPr lang="en-US" sz="12000" b="1" dirty="0">
              <a:ln w="11430"/>
              <a:solidFill>
                <a:srgbClr val="FF0000"/>
              </a:solidFill>
              <a:effectLst>
                <a:outerShdw blurRad="50800" dist="39000" dir="5460000" algn="tl">
                  <a:srgbClr val="000000">
                    <a:alpha val="38000"/>
                  </a:srgbClr>
                </a:outerShdw>
              </a:effectLst>
              <a:latin typeface="+mn-lt"/>
              <a:cs typeface="+mn-cs"/>
            </a:endParaRPr>
          </a:p>
        </p:txBody>
      </p:sp>
    </p:spTree>
    <p:extLst>
      <p:ext uri="{BB962C8B-B14F-4D97-AF65-F5344CB8AC3E}">
        <p14:creationId xmlns:p14="http://schemas.microsoft.com/office/powerpoint/2010/main" val="427394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59CFE00-65D7-414B-AC9E-8F1EBE862DEE}"/>
              </a:ext>
            </a:extLst>
          </p:cNvPr>
          <p:cNvGraphicFramePr>
            <a:graphicFrameLocks noGrp="1"/>
          </p:cNvGraphicFramePr>
          <p:nvPr>
            <p:extLst>
              <p:ext uri="{D42A27DB-BD31-4B8C-83A1-F6EECF244321}">
                <p14:modId xmlns:p14="http://schemas.microsoft.com/office/powerpoint/2010/main" val="3878936895"/>
              </p:ext>
            </p:extLst>
          </p:nvPr>
        </p:nvGraphicFramePr>
        <p:xfrm>
          <a:off x="2514600" y="228601"/>
          <a:ext cx="7086600" cy="6019799"/>
        </p:xfrm>
        <a:graphic>
          <a:graphicData uri="http://schemas.openxmlformats.org/drawingml/2006/table">
            <a:tbl>
              <a:tblPr firstRow="1" bandRow="1">
                <a:tableStyleId>{F2DE63D5-997A-4646-A377-4702673A728D}</a:tableStyleId>
              </a:tblPr>
              <a:tblGrid>
                <a:gridCol w="3543300">
                  <a:extLst>
                    <a:ext uri="{9D8B030D-6E8A-4147-A177-3AD203B41FA5}">
                      <a16:colId xmlns:a16="http://schemas.microsoft.com/office/drawing/2014/main" val="20000"/>
                    </a:ext>
                  </a:extLst>
                </a:gridCol>
                <a:gridCol w="3543300">
                  <a:extLst>
                    <a:ext uri="{9D8B030D-6E8A-4147-A177-3AD203B41FA5}">
                      <a16:colId xmlns:a16="http://schemas.microsoft.com/office/drawing/2014/main" val="20001"/>
                    </a:ext>
                  </a:extLst>
                </a:gridCol>
              </a:tblGrid>
              <a:tr h="811533">
                <a:tc gridSpan="2">
                  <a:txBody>
                    <a:bodyPr/>
                    <a:lstStyle/>
                    <a:p>
                      <a:pPr algn="ctr"/>
                      <a:r>
                        <a:rPr lang="tr-TR" sz="2800" dirty="0">
                          <a:solidFill>
                            <a:srgbClr val="FF0000"/>
                          </a:solidFill>
                        </a:rPr>
                        <a:t>Positive</a:t>
                      </a:r>
                      <a:r>
                        <a:rPr lang="tr-TR" sz="2800" baseline="0" dirty="0">
                          <a:solidFill>
                            <a:srgbClr val="FF0000"/>
                          </a:solidFill>
                        </a:rPr>
                        <a:t> and Negative</a:t>
                      </a:r>
                      <a:endParaRPr lang="en-US" sz="2800" dirty="0">
                        <a:solidFill>
                          <a:srgbClr val="FF0000"/>
                        </a:solidFill>
                      </a:endParaRPr>
                    </a:p>
                  </a:txBody>
                  <a:tcPr/>
                </a:tc>
                <a:tc hMerge="1">
                  <a:txBody>
                    <a:bodyPr/>
                    <a:lstStyle/>
                    <a:p>
                      <a:endParaRPr lang="en-US"/>
                    </a:p>
                  </a:txBody>
                  <a:tcPr/>
                </a:tc>
                <a:extLst>
                  <a:ext uri="{0D108BD9-81ED-4DB2-BD59-A6C34878D82A}">
                    <a16:rowId xmlns:a16="http://schemas.microsoft.com/office/drawing/2014/main" val="10000"/>
                  </a:ext>
                </a:extLst>
              </a:tr>
              <a:tr h="2935197">
                <a:tc>
                  <a:txBody>
                    <a:bodyPr/>
                    <a:lstStyle/>
                    <a:p>
                      <a:pPr algn="ctr"/>
                      <a:endParaRPr lang="tr-TR" sz="2800" dirty="0"/>
                    </a:p>
                    <a:p>
                      <a:pPr algn="ctr"/>
                      <a:r>
                        <a:rPr lang="tr-TR" sz="2800" dirty="0"/>
                        <a:t>I</a:t>
                      </a:r>
                    </a:p>
                    <a:p>
                      <a:pPr algn="ctr"/>
                      <a:r>
                        <a:rPr lang="tr-TR" sz="2800" dirty="0"/>
                        <a:t>We</a:t>
                      </a:r>
                    </a:p>
                    <a:p>
                      <a:pPr algn="ctr"/>
                      <a:r>
                        <a:rPr lang="tr-TR" sz="2800" dirty="0"/>
                        <a:t>You</a:t>
                      </a:r>
                    </a:p>
                    <a:p>
                      <a:pPr algn="ctr"/>
                      <a:r>
                        <a:rPr lang="tr-TR" sz="2800" dirty="0"/>
                        <a:t>They</a:t>
                      </a:r>
                      <a:endParaRPr lang="en-US" sz="2800" dirty="0"/>
                    </a:p>
                  </a:txBody>
                  <a:tcPr>
                    <a:solidFill>
                      <a:schemeClr val="accent3">
                        <a:lumMod val="40000"/>
                        <a:lumOff val="60000"/>
                      </a:schemeClr>
                    </a:solidFill>
                  </a:tcPr>
                </a:tc>
                <a:tc>
                  <a:txBody>
                    <a:bodyPr/>
                    <a:lstStyle/>
                    <a:p>
                      <a:pPr algn="ctr"/>
                      <a:endParaRPr lang="tr-TR" sz="2800" dirty="0"/>
                    </a:p>
                    <a:p>
                      <a:pPr algn="ctr"/>
                      <a:r>
                        <a:rPr lang="tr-TR" sz="2800" dirty="0"/>
                        <a:t>like</a:t>
                      </a:r>
                      <a:r>
                        <a:rPr lang="tr-TR" sz="2800" baseline="0" dirty="0"/>
                        <a:t> cheese.</a:t>
                      </a:r>
                    </a:p>
                    <a:p>
                      <a:pPr algn="ctr"/>
                      <a:endParaRPr lang="tr-TR" sz="2800" baseline="0" dirty="0"/>
                    </a:p>
                    <a:p>
                      <a:pPr algn="ctr"/>
                      <a:r>
                        <a:rPr lang="tr-TR" sz="2800" baseline="0" dirty="0">
                          <a:solidFill>
                            <a:srgbClr val="FF0000"/>
                          </a:solidFill>
                        </a:rPr>
                        <a:t>don’t</a:t>
                      </a:r>
                      <a:r>
                        <a:rPr lang="tr-TR" sz="2800" baseline="0" dirty="0"/>
                        <a:t> </a:t>
                      </a:r>
                      <a:r>
                        <a:rPr lang="tr-TR" sz="2800" u="sng" baseline="0" dirty="0"/>
                        <a:t>like</a:t>
                      </a:r>
                      <a:r>
                        <a:rPr lang="tr-TR" sz="2800" baseline="0" dirty="0"/>
                        <a:t> cheese.</a:t>
                      </a:r>
                      <a:endParaRPr lang="en-US" sz="2800" dirty="0"/>
                    </a:p>
                  </a:txBody>
                  <a:tcPr>
                    <a:solidFill>
                      <a:schemeClr val="accent3">
                        <a:lumMod val="40000"/>
                        <a:lumOff val="60000"/>
                      </a:schemeClr>
                    </a:solidFill>
                  </a:tcPr>
                </a:tc>
                <a:extLst>
                  <a:ext uri="{0D108BD9-81ED-4DB2-BD59-A6C34878D82A}">
                    <a16:rowId xmlns:a16="http://schemas.microsoft.com/office/drawing/2014/main" val="10001"/>
                  </a:ext>
                </a:extLst>
              </a:tr>
              <a:tr h="2273069">
                <a:tc>
                  <a:txBody>
                    <a:bodyPr/>
                    <a:lstStyle/>
                    <a:p>
                      <a:pPr algn="ctr"/>
                      <a:endParaRPr lang="tr-TR" sz="2800" dirty="0"/>
                    </a:p>
                    <a:p>
                      <a:pPr algn="ctr"/>
                      <a:r>
                        <a:rPr lang="tr-TR" sz="2800" dirty="0"/>
                        <a:t>He</a:t>
                      </a:r>
                    </a:p>
                    <a:p>
                      <a:pPr algn="ctr"/>
                      <a:r>
                        <a:rPr lang="tr-TR" sz="2800" dirty="0"/>
                        <a:t>She </a:t>
                      </a:r>
                    </a:p>
                    <a:p>
                      <a:pPr algn="ctr"/>
                      <a:r>
                        <a:rPr lang="tr-TR" sz="2800" dirty="0"/>
                        <a:t>It</a:t>
                      </a:r>
                      <a:endParaRPr lang="en-US" sz="2800" dirty="0"/>
                    </a:p>
                  </a:txBody>
                  <a:tcPr>
                    <a:solidFill>
                      <a:schemeClr val="accent3">
                        <a:lumMod val="40000"/>
                        <a:lumOff val="60000"/>
                      </a:schemeClr>
                    </a:solidFill>
                  </a:tcPr>
                </a:tc>
                <a:tc>
                  <a:txBody>
                    <a:bodyPr/>
                    <a:lstStyle/>
                    <a:p>
                      <a:pPr algn="ctr"/>
                      <a:endParaRPr lang="tr-TR" sz="2800" dirty="0"/>
                    </a:p>
                    <a:p>
                      <a:pPr algn="ctr"/>
                      <a:r>
                        <a:rPr lang="tr-TR" sz="2800" dirty="0"/>
                        <a:t>like</a:t>
                      </a:r>
                      <a:r>
                        <a:rPr lang="tr-TR" sz="2800" dirty="0">
                          <a:solidFill>
                            <a:srgbClr val="FF0000"/>
                          </a:solidFill>
                        </a:rPr>
                        <a:t>s</a:t>
                      </a:r>
                      <a:r>
                        <a:rPr lang="tr-TR" sz="2800" baseline="0" dirty="0"/>
                        <a:t> cheese.</a:t>
                      </a:r>
                    </a:p>
                    <a:p>
                      <a:pPr algn="ctr"/>
                      <a:endParaRPr lang="tr-TR" sz="2800" baseline="0" dirty="0"/>
                    </a:p>
                    <a:p>
                      <a:pPr algn="ctr"/>
                      <a:r>
                        <a:rPr lang="tr-TR" sz="2800" baseline="0" dirty="0">
                          <a:solidFill>
                            <a:srgbClr val="FF0000"/>
                          </a:solidFill>
                        </a:rPr>
                        <a:t>doesn’t</a:t>
                      </a:r>
                      <a:r>
                        <a:rPr lang="tr-TR" sz="2800" baseline="0" dirty="0"/>
                        <a:t> </a:t>
                      </a:r>
                      <a:r>
                        <a:rPr lang="tr-TR" sz="2800" u="sng" baseline="0" dirty="0"/>
                        <a:t>like</a:t>
                      </a:r>
                      <a:r>
                        <a:rPr lang="tr-TR" sz="2800" baseline="0" dirty="0"/>
                        <a:t> cheese.</a:t>
                      </a:r>
                      <a:endParaRPr lang="en-US" sz="2800" dirty="0"/>
                    </a:p>
                  </a:txBody>
                  <a:tcPr>
                    <a:solidFill>
                      <a:schemeClr val="accent3">
                        <a:lumMod val="40000"/>
                        <a:lumOff val="60000"/>
                      </a:schemeClr>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43F1EC7-B684-42BE-8BEA-7329126BA98E}"/>
              </a:ext>
            </a:extLst>
          </p:cNvPr>
          <p:cNvGraphicFramePr>
            <a:graphicFrameLocks noGrp="1"/>
          </p:cNvGraphicFramePr>
          <p:nvPr/>
        </p:nvGraphicFramePr>
        <p:xfrm>
          <a:off x="2743200" y="304801"/>
          <a:ext cx="6400800" cy="4513363"/>
        </p:xfrm>
        <a:graphic>
          <a:graphicData uri="http://schemas.openxmlformats.org/drawingml/2006/table">
            <a:tbl>
              <a:tblPr firstRow="1" bandRow="1">
                <a:tableStyleId>{10A1B5D5-9B99-4C35-A422-299274C87663}</a:tableStyleId>
              </a:tblPr>
              <a:tblGrid>
                <a:gridCol w="32766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703365">
                <a:tc gridSpan="2">
                  <a:txBody>
                    <a:bodyPr/>
                    <a:lstStyle/>
                    <a:p>
                      <a:pPr algn="ctr"/>
                      <a:r>
                        <a:rPr lang="tr-TR" sz="2800" dirty="0">
                          <a:solidFill>
                            <a:srgbClr val="FF0000"/>
                          </a:solidFill>
                        </a:rPr>
                        <a:t>Questions</a:t>
                      </a:r>
                      <a:r>
                        <a:rPr lang="tr-TR" sz="2800" baseline="0" dirty="0">
                          <a:solidFill>
                            <a:srgbClr val="FF0000"/>
                          </a:solidFill>
                        </a:rPr>
                        <a:t> and Short Answers</a:t>
                      </a:r>
                      <a:endParaRPr lang="en-US" sz="2800" dirty="0">
                        <a:solidFill>
                          <a:srgbClr val="FF0000"/>
                        </a:solidFill>
                      </a:endParaRPr>
                    </a:p>
                  </a:txBody>
                  <a:tcPr marT="45719" marB="45719">
                    <a:solidFill>
                      <a:srgbClr val="92D050"/>
                    </a:solidFill>
                  </a:tcPr>
                </a:tc>
                <a:tc hMerge="1">
                  <a:txBody>
                    <a:bodyPr/>
                    <a:lstStyle/>
                    <a:p>
                      <a:endParaRPr lang="en-US"/>
                    </a:p>
                  </a:txBody>
                  <a:tcPr/>
                </a:tc>
                <a:extLst>
                  <a:ext uri="{0D108BD9-81ED-4DB2-BD59-A6C34878D82A}">
                    <a16:rowId xmlns:a16="http://schemas.microsoft.com/office/drawing/2014/main" val="10000"/>
                  </a:ext>
                </a:extLst>
              </a:tr>
              <a:tr h="3809898">
                <a:tc>
                  <a:txBody>
                    <a:bodyPr/>
                    <a:lstStyle/>
                    <a:p>
                      <a:pPr lvl="1" algn="r"/>
                      <a:endParaRPr lang="tr-TR" sz="2000" dirty="0"/>
                    </a:p>
                    <a:p>
                      <a:pPr lvl="1" algn="r"/>
                      <a:r>
                        <a:rPr lang="tr-TR" sz="2400" dirty="0"/>
                        <a:t>I</a:t>
                      </a:r>
                    </a:p>
                    <a:p>
                      <a:pPr lvl="1" algn="r"/>
                      <a:r>
                        <a:rPr lang="tr-TR" sz="2400" dirty="0"/>
                        <a:t>      you</a:t>
                      </a:r>
                    </a:p>
                    <a:p>
                      <a:pPr lvl="1" algn="r"/>
                      <a:r>
                        <a:rPr lang="tr-TR" sz="2400" dirty="0"/>
                        <a:t>       we</a:t>
                      </a:r>
                    </a:p>
                    <a:p>
                      <a:pPr lvl="1" algn="r"/>
                      <a:r>
                        <a:rPr lang="tr-TR" sz="2000" dirty="0"/>
                        <a:t>they      </a:t>
                      </a:r>
                    </a:p>
                    <a:p>
                      <a:pPr lvl="1" algn="r"/>
                      <a:endParaRPr lang="tr-TR" sz="2000" dirty="0">
                        <a:solidFill>
                          <a:srgbClr val="00B050"/>
                        </a:solidFill>
                      </a:endParaRPr>
                    </a:p>
                    <a:p>
                      <a:pPr lvl="1" algn="r"/>
                      <a:endParaRPr lang="tr-TR" sz="2000" dirty="0"/>
                    </a:p>
                    <a:p>
                      <a:pPr lvl="1" algn="r"/>
                      <a:r>
                        <a:rPr lang="tr-TR" sz="2000" dirty="0"/>
                        <a:t> </a:t>
                      </a:r>
                      <a:endParaRPr lang="en-US" sz="2400" dirty="0"/>
                    </a:p>
                    <a:p>
                      <a:pPr lvl="1" algn="r"/>
                      <a:r>
                        <a:rPr lang="tr-TR" sz="2400" dirty="0"/>
                        <a:t>he</a:t>
                      </a:r>
                    </a:p>
                    <a:p>
                      <a:pPr lvl="1" algn="r"/>
                      <a:r>
                        <a:rPr lang="tr-TR" sz="2400" baseline="0" dirty="0"/>
                        <a:t>she </a:t>
                      </a:r>
                    </a:p>
                    <a:p>
                      <a:pPr lvl="1" algn="r"/>
                      <a:r>
                        <a:rPr lang="tr-TR" sz="2400" baseline="0" dirty="0"/>
                        <a:t> it</a:t>
                      </a:r>
                      <a:endParaRPr lang="en-US" sz="2400" dirty="0"/>
                    </a:p>
                  </a:txBody>
                  <a:tcPr marT="45719" marB="45719" anchor="ctr">
                    <a:lnR>
                      <a:noFill/>
                    </a:lnR>
                    <a:solidFill>
                      <a:schemeClr val="accent3">
                        <a:lumMod val="40000"/>
                        <a:lumOff val="60000"/>
                      </a:schemeClr>
                    </a:solidFill>
                  </a:tcPr>
                </a:tc>
                <a:tc>
                  <a:txBody>
                    <a:bodyPr/>
                    <a:lstStyle/>
                    <a:p>
                      <a:pPr algn="ctr"/>
                      <a:endParaRPr lang="tr-TR" sz="2000" dirty="0"/>
                    </a:p>
                    <a:p>
                      <a:pPr algn="ctr"/>
                      <a:endParaRPr lang="tr-TR" sz="2000" dirty="0"/>
                    </a:p>
                    <a:p>
                      <a:pPr algn="ctr"/>
                      <a:endParaRPr lang="tr-TR" sz="2000" dirty="0">
                        <a:solidFill>
                          <a:schemeClr val="accent3">
                            <a:lumMod val="40000"/>
                            <a:lumOff val="60000"/>
                          </a:schemeClr>
                        </a:solidFill>
                      </a:endParaRPr>
                    </a:p>
                    <a:p>
                      <a:pPr algn="ctr"/>
                      <a:endParaRPr lang="tr-TR" sz="2000" dirty="0"/>
                    </a:p>
                    <a:p>
                      <a:pPr algn="ctr"/>
                      <a:endParaRPr lang="tr-TR" sz="2000" dirty="0"/>
                    </a:p>
                    <a:p>
                      <a:pPr algn="ctr"/>
                      <a:r>
                        <a:rPr lang="tr-TR" sz="2400" dirty="0"/>
                        <a:t>like cheese?</a:t>
                      </a:r>
                      <a:endParaRPr lang="en-US" sz="2400" dirty="0"/>
                    </a:p>
                  </a:txBody>
                  <a:tcPr marT="45719" marB="45719">
                    <a:lnL>
                      <a:noFill/>
                    </a:lnL>
                    <a:solidFill>
                      <a:schemeClr val="accent3">
                        <a:lumMod val="40000"/>
                        <a:lumOff val="60000"/>
                      </a:schemeClr>
                    </a:solidFill>
                  </a:tcPr>
                </a:tc>
                <a:extLst>
                  <a:ext uri="{0D108BD9-81ED-4DB2-BD59-A6C34878D82A}">
                    <a16:rowId xmlns:a16="http://schemas.microsoft.com/office/drawing/2014/main" val="10001"/>
                  </a:ext>
                </a:extLst>
              </a:tr>
            </a:tbl>
          </a:graphicData>
        </a:graphic>
      </p:graphicFrame>
      <p:graphicFrame>
        <p:nvGraphicFramePr>
          <p:cNvPr id="4" name="Table 3">
            <a:extLst>
              <a:ext uri="{FF2B5EF4-FFF2-40B4-BE49-F238E27FC236}">
                <a16:creationId xmlns:a16="http://schemas.microsoft.com/office/drawing/2014/main" id="{E73FF724-C0E6-4A9E-969C-280580F449F9}"/>
              </a:ext>
            </a:extLst>
          </p:cNvPr>
          <p:cNvGraphicFramePr>
            <a:graphicFrameLocks noGrp="1"/>
          </p:cNvGraphicFramePr>
          <p:nvPr/>
        </p:nvGraphicFramePr>
        <p:xfrm>
          <a:off x="1905000" y="5181600"/>
          <a:ext cx="3581400" cy="1371600"/>
        </p:xfrm>
        <a:graphic>
          <a:graphicData uri="http://schemas.openxmlformats.org/drawingml/2006/table">
            <a:tbl>
              <a:tblPr firstRow="1" bandRow="1">
                <a:tableStyleId>{306799F8-075E-4A3A-A7F6-7FBC6576F1A4}</a:tableStyleId>
              </a:tblPr>
              <a:tblGrid>
                <a:gridCol w="3581400">
                  <a:extLst>
                    <a:ext uri="{9D8B030D-6E8A-4147-A177-3AD203B41FA5}">
                      <a16:colId xmlns:a16="http://schemas.microsoft.com/office/drawing/2014/main" val="20000"/>
                    </a:ext>
                  </a:extLst>
                </a:gridCol>
              </a:tblGrid>
              <a:tr h="687293">
                <a:tc>
                  <a:txBody>
                    <a:bodyPr/>
                    <a:lstStyle/>
                    <a:p>
                      <a:r>
                        <a:rPr lang="tr-TR" sz="2400" dirty="0">
                          <a:solidFill>
                            <a:srgbClr val="FF0000"/>
                          </a:solidFill>
                        </a:rPr>
                        <a:t>Yes,   I/we/they/you/</a:t>
                      </a:r>
                      <a:r>
                        <a:rPr lang="tr-TR" sz="2400" baseline="0" dirty="0">
                          <a:solidFill>
                            <a:srgbClr val="FF0000"/>
                          </a:solidFill>
                        </a:rPr>
                        <a:t>do</a:t>
                      </a:r>
                      <a:endParaRPr lang="en-US" sz="2400" dirty="0">
                        <a:solidFill>
                          <a:srgbClr val="FF0000"/>
                        </a:solidFill>
                      </a:endParaRPr>
                    </a:p>
                  </a:txBody>
                  <a:tcPr>
                    <a:solidFill>
                      <a:srgbClr val="92D050"/>
                    </a:solidFill>
                  </a:tcPr>
                </a:tc>
                <a:extLst>
                  <a:ext uri="{0D108BD9-81ED-4DB2-BD59-A6C34878D82A}">
                    <a16:rowId xmlns:a16="http://schemas.microsoft.com/office/drawing/2014/main" val="10000"/>
                  </a:ext>
                </a:extLst>
              </a:tr>
              <a:tr h="684307">
                <a:tc>
                  <a:txBody>
                    <a:bodyPr/>
                    <a:lstStyle/>
                    <a:p>
                      <a:r>
                        <a:rPr lang="tr-TR" sz="2400" dirty="0">
                          <a:solidFill>
                            <a:srgbClr val="FF0000"/>
                          </a:solidFill>
                        </a:rPr>
                        <a:t> Yes,    he/she/it</a:t>
                      </a:r>
                      <a:r>
                        <a:rPr lang="tr-TR" sz="2400" baseline="0" dirty="0">
                          <a:solidFill>
                            <a:srgbClr val="FF0000"/>
                          </a:solidFill>
                        </a:rPr>
                        <a:t> does</a:t>
                      </a:r>
                      <a:endParaRPr lang="en-US" sz="2400" dirty="0">
                        <a:solidFill>
                          <a:srgbClr val="FF0000"/>
                        </a:solidFill>
                      </a:endParaRPr>
                    </a:p>
                  </a:txBody>
                  <a:tcPr>
                    <a:solidFill>
                      <a:srgbClr val="92D050">
                        <a:alpha val="20000"/>
                      </a:srgbClr>
                    </a:solidFill>
                  </a:tcPr>
                </a:tc>
                <a:extLst>
                  <a:ext uri="{0D108BD9-81ED-4DB2-BD59-A6C34878D82A}">
                    <a16:rowId xmlns:a16="http://schemas.microsoft.com/office/drawing/2014/main" val="10001"/>
                  </a:ext>
                </a:extLst>
              </a:tr>
            </a:tbl>
          </a:graphicData>
        </a:graphic>
      </p:graphicFrame>
      <p:graphicFrame>
        <p:nvGraphicFramePr>
          <p:cNvPr id="5" name="Table 4">
            <a:extLst>
              <a:ext uri="{FF2B5EF4-FFF2-40B4-BE49-F238E27FC236}">
                <a16:creationId xmlns:a16="http://schemas.microsoft.com/office/drawing/2014/main" id="{4D24C6EB-68E6-49F6-8B9B-01FD3208BB8D}"/>
              </a:ext>
            </a:extLst>
          </p:cNvPr>
          <p:cNvGraphicFramePr>
            <a:graphicFrameLocks noGrp="1"/>
          </p:cNvGraphicFramePr>
          <p:nvPr/>
        </p:nvGraphicFramePr>
        <p:xfrm>
          <a:off x="6400800" y="5181600"/>
          <a:ext cx="3733800" cy="1371600"/>
        </p:xfrm>
        <a:graphic>
          <a:graphicData uri="http://schemas.openxmlformats.org/drawingml/2006/table">
            <a:tbl>
              <a:tblPr firstRow="1" bandRow="1">
                <a:tableStyleId>{21E4AEA4-8DFA-4A89-87EB-49C32662AFE0}</a:tableStyleId>
              </a:tblPr>
              <a:tblGrid>
                <a:gridCol w="3733800">
                  <a:extLst>
                    <a:ext uri="{9D8B030D-6E8A-4147-A177-3AD203B41FA5}">
                      <a16:colId xmlns:a16="http://schemas.microsoft.com/office/drawing/2014/main" val="20000"/>
                    </a:ext>
                  </a:extLst>
                </a:gridCol>
              </a:tblGrid>
              <a:tr h="712177">
                <a:tc>
                  <a:txBody>
                    <a:bodyPr/>
                    <a:lstStyle/>
                    <a:p>
                      <a:r>
                        <a:rPr lang="tr-TR" sz="2400" dirty="0">
                          <a:solidFill>
                            <a:srgbClr val="FF0000"/>
                          </a:solidFill>
                        </a:rPr>
                        <a:t>No,  I/we/you/they don’t</a:t>
                      </a:r>
                      <a:endParaRPr lang="en-US" sz="2400" dirty="0">
                        <a:solidFill>
                          <a:srgbClr val="FF0000"/>
                        </a:solidFill>
                      </a:endParaRPr>
                    </a:p>
                  </a:txBody>
                  <a:tcPr>
                    <a:solidFill>
                      <a:srgbClr val="92D050"/>
                    </a:solidFill>
                  </a:tcPr>
                </a:tc>
                <a:extLst>
                  <a:ext uri="{0D108BD9-81ED-4DB2-BD59-A6C34878D82A}">
                    <a16:rowId xmlns:a16="http://schemas.microsoft.com/office/drawing/2014/main" val="10000"/>
                  </a:ext>
                </a:extLst>
              </a:tr>
              <a:tr h="659423">
                <a:tc>
                  <a:txBody>
                    <a:bodyPr/>
                    <a:lstStyle/>
                    <a:p>
                      <a:r>
                        <a:rPr lang="tr-TR" sz="2400" dirty="0">
                          <a:solidFill>
                            <a:srgbClr val="FF0000"/>
                          </a:solidFill>
                        </a:rPr>
                        <a:t>No he/she/it doesn’t</a:t>
                      </a:r>
                      <a:r>
                        <a:rPr lang="tr-TR" sz="2400" dirty="0"/>
                        <a:t>.</a:t>
                      </a:r>
                      <a:endParaRPr lang="en-US" sz="2400" dirty="0"/>
                    </a:p>
                  </a:txBody>
                  <a:tcPr>
                    <a:solidFill>
                      <a:srgbClr val="92D050"/>
                    </a:solidFill>
                  </a:tcPr>
                </a:tc>
                <a:extLst>
                  <a:ext uri="{0D108BD9-81ED-4DB2-BD59-A6C34878D82A}">
                    <a16:rowId xmlns:a16="http://schemas.microsoft.com/office/drawing/2014/main" val="10001"/>
                  </a:ext>
                </a:extLst>
              </a:tr>
            </a:tbl>
          </a:graphicData>
        </a:graphic>
      </p:graphicFrame>
      <p:sp>
        <p:nvSpPr>
          <p:cNvPr id="4116" name="TextBox 5">
            <a:extLst>
              <a:ext uri="{FF2B5EF4-FFF2-40B4-BE49-F238E27FC236}">
                <a16:creationId xmlns:a16="http://schemas.microsoft.com/office/drawing/2014/main" id="{886E1FEE-CFD7-4A35-938F-C718E80410D6}"/>
              </a:ext>
            </a:extLst>
          </p:cNvPr>
          <p:cNvSpPr txBox="1">
            <a:spLocks noChangeArrowheads="1"/>
          </p:cNvSpPr>
          <p:nvPr/>
        </p:nvSpPr>
        <p:spPr bwMode="auto">
          <a:xfrm>
            <a:off x="3657600" y="1676401"/>
            <a:ext cx="685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tr-TR" altLang="en-US" sz="2800"/>
              <a:t>Do </a:t>
            </a:r>
            <a:endParaRPr lang="en-US" altLang="en-US" sz="2800"/>
          </a:p>
        </p:txBody>
      </p:sp>
      <p:sp>
        <p:nvSpPr>
          <p:cNvPr id="4117" name="TextBox 6">
            <a:extLst>
              <a:ext uri="{FF2B5EF4-FFF2-40B4-BE49-F238E27FC236}">
                <a16:creationId xmlns:a16="http://schemas.microsoft.com/office/drawing/2014/main" id="{8904D558-C945-4FC1-BD55-B8869E4A9AE7}"/>
              </a:ext>
            </a:extLst>
          </p:cNvPr>
          <p:cNvSpPr txBox="1">
            <a:spLocks noChangeArrowheads="1"/>
          </p:cNvSpPr>
          <p:nvPr/>
        </p:nvSpPr>
        <p:spPr bwMode="auto">
          <a:xfrm>
            <a:off x="3505200" y="3048000"/>
            <a:ext cx="914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endParaRPr lang="tr-TR" altLang="en-US" sz="2800"/>
          </a:p>
          <a:p>
            <a:r>
              <a:rPr lang="tr-TR" altLang="en-US" sz="2800"/>
              <a:t>Does</a:t>
            </a:r>
            <a:endParaRPr lang="en-US" altLang="en-US" sz="2800"/>
          </a:p>
        </p:txBody>
      </p:sp>
      <p:cxnSp>
        <p:nvCxnSpPr>
          <p:cNvPr id="9" name="Straight Connector 8">
            <a:extLst>
              <a:ext uri="{FF2B5EF4-FFF2-40B4-BE49-F238E27FC236}">
                <a16:creationId xmlns:a16="http://schemas.microsoft.com/office/drawing/2014/main" id="{D9601017-5B59-49DC-842D-C65E5A5306B0}"/>
              </a:ext>
            </a:extLst>
          </p:cNvPr>
          <p:cNvCxnSpPr/>
          <p:nvPr/>
        </p:nvCxnSpPr>
        <p:spPr>
          <a:xfrm rot="5400000" flipH="1" flipV="1">
            <a:off x="3886200" y="2971800"/>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CC7E91C-BBD7-4B24-A516-783F90E18398}"/>
              </a:ext>
            </a:extLst>
          </p:cNvPr>
          <p:cNvCxnSpPr/>
          <p:nvPr/>
        </p:nvCxnSpPr>
        <p:spPr>
          <a:xfrm>
            <a:off x="3048000" y="3124200"/>
            <a:ext cx="2819400" cy="1588"/>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239D35-ECAA-4F78-958B-D69015EEE872}"/>
              </a:ext>
            </a:extLst>
          </p:cNvPr>
          <p:cNvSpPr txBox="1"/>
          <p:nvPr/>
        </p:nvSpPr>
        <p:spPr>
          <a:xfrm>
            <a:off x="689113" y="424070"/>
            <a:ext cx="9660835" cy="4482766"/>
          </a:xfrm>
          <a:prstGeom prst="rect">
            <a:avLst/>
          </a:prstGeom>
          <a:noFill/>
        </p:spPr>
        <p:txBody>
          <a:bodyPr wrap="square" rtlCol="0">
            <a:spAutoFit/>
          </a:bodyPr>
          <a:lstStyle/>
          <a:p>
            <a:pPr algn="just">
              <a:lnSpc>
                <a:spcPct val="135000"/>
              </a:lnSpc>
            </a:pPr>
            <a:r>
              <a:rPr lang="en-US" sz="18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I. Underline the correct answers</a:t>
            </a:r>
            <a:endPar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We sometimes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read/ reads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books.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2.        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Emily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go/ goes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to the art club.</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3.        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It often</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rain/rains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on Sundays.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4.        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Pete and his sister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wash/washes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the family car.</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5.        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I always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hurry/ hurries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to the bus stop.</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6.        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She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speak/ speaks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four languages.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7.        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Jane is a teacher. She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teach/ teaches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French.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8.        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Those shoes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cost/ costs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too much.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9.        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My sister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go/ goes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to the library once a week.</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10.        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We both </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listen/ listens</a:t>
            </a:r>
            <a:r>
              <a:rPr lang="en-US" sz="1800" dirty="0">
                <a:solidFill>
                  <a:srgbClr val="0070C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to the radio in the morning.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57602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0502090-78B3-4376-A0DD-05AE52B88691}"/>
              </a:ext>
            </a:extLst>
          </p:cNvPr>
          <p:cNvSpPr txBox="1"/>
          <p:nvPr/>
        </p:nvSpPr>
        <p:spPr>
          <a:xfrm>
            <a:off x="617143" y="413159"/>
            <a:ext cx="9720776" cy="6444841"/>
          </a:xfrm>
          <a:prstGeom prst="rect">
            <a:avLst/>
          </a:prstGeom>
          <a:noFill/>
        </p:spPr>
        <p:txBody>
          <a:bodyPr wrap="square" rtlCol="0">
            <a:spAutoFit/>
          </a:bodyPr>
          <a:lstStyle/>
          <a:p>
            <a:pPr marL="0" marR="0" algn="just">
              <a:lnSpc>
                <a:spcPct val="135000"/>
              </a:lnSpc>
              <a:spcBef>
                <a:spcPts val="0"/>
              </a:spcBef>
              <a:spcAft>
                <a:spcPts val="0"/>
              </a:spcAft>
            </a:pPr>
            <a:r>
              <a:rPr lang="en-US" sz="24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II. Put “</a:t>
            </a:r>
            <a:r>
              <a:rPr lang="en-US" sz="2400" b="1" i="1"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do/ don’t/ does/ doesn’t</a:t>
            </a:r>
            <a:r>
              <a:rPr lang="en-US" sz="24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 in each blank to complete the sentences.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My mother likes chocolate, but she__________ like biscuits.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2.</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_________ the children wear their uniform at your school?</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3.</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Lynn’s father watches badminton on TV, but he _________ watch judo.</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4.</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Where _________ the Masons buy their fruit?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5.</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_________ the cat like to sleep on the sofa?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6.</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Dogs love bones, but they _________ love cheese.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7.</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Where _________ Sam and Ben hide their pocket money?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8.</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We eat pizza, but we _________ eat hamburgers.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9.</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_________ Miss Jenny read magazines?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10.</a:t>
            </a: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_________ the boys play cricket outside?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2472724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3124D7-10E5-4832-AEF9-A67DC8990C46}"/>
              </a:ext>
            </a:extLst>
          </p:cNvPr>
          <p:cNvSpPr txBox="1"/>
          <p:nvPr/>
        </p:nvSpPr>
        <p:spPr>
          <a:xfrm>
            <a:off x="543340" y="450574"/>
            <a:ext cx="10389704" cy="5946243"/>
          </a:xfrm>
          <a:prstGeom prst="rect">
            <a:avLst/>
          </a:prstGeom>
          <a:noFill/>
        </p:spPr>
        <p:txBody>
          <a:bodyPr wrap="square" rtlCol="0">
            <a:spAutoFit/>
          </a:bodyPr>
          <a:lstStyle/>
          <a:p>
            <a:pPr marL="0" marR="0" algn="just">
              <a:lnSpc>
                <a:spcPct val="135000"/>
              </a:lnSpc>
              <a:spcBef>
                <a:spcPts val="0"/>
              </a:spcBef>
              <a:spcAft>
                <a:spcPts val="0"/>
              </a:spcAft>
            </a:pPr>
            <a:r>
              <a:rPr lang="en-US" sz="24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III. Underline the correct word for each sentence.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Is this cup _______________ (your / yours)?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2.</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The coffee is _______________(my/mine).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3.</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That coat is _______________ (my/mine).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4.</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He lives in _______________ (her/hers) house.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5.</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You might want _______________ (your/yours) phone.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6.</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The new car is _______________ (their/theirs).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7.</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She cooked _______________ (our/ours) food.</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8.</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Don't stand on _______________(my/mine) foot!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9.</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She gave him _______________ (her/hers) suitcase.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35000"/>
              </a:lnSpc>
              <a:spcBef>
                <a:spcPts val="0"/>
              </a:spcBef>
              <a:spcAft>
                <a:spcPts val="0"/>
              </a:spcAft>
            </a:pPr>
            <a:r>
              <a:rPr lang="en-US" sz="24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10.</a:t>
            </a:r>
            <a:r>
              <a:rPr lang="en-US" sz="2400" dirty="0">
                <a:solidFill>
                  <a:srgbClr val="333333"/>
                </a:solidFill>
                <a:effectLst/>
                <a:latin typeface="Cambria" panose="02040503050406030204" pitchFamily="18" charset="0"/>
                <a:ea typeface="Times New Roman" panose="02020603050405020304" pitchFamily="18" charset="0"/>
                <a:cs typeface="Times New Roman" panose="02020603050405020304" pitchFamily="18" charset="0"/>
              </a:rPr>
              <a:t> I met _______________ (their/theirs) mother.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087286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E1F404-23F3-482D-8355-3F6EAA7298D0}"/>
              </a:ext>
            </a:extLst>
          </p:cNvPr>
          <p:cNvSpPr txBox="1"/>
          <p:nvPr/>
        </p:nvSpPr>
        <p:spPr>
          <a:xfrm>
            <a:off x="198783" y="251791"/>
            <a:ext cx="11701669" cy="5447645"/>
          </a:xfrm>
          <a:prstGeom prst="rect">
            <a:avLst/>
          </a:prstGeom>
          <a:noFill/>
        </p:spPr>
        <p:txBody>
          <a:bodyPr wrap="square" rtlCol="0">
            <a:spAutoFit/>
          </a:bodyPr>
          <a:lstStyle/>
          <a:p>
            <a:pPr marL="0" marR="0">
              <a:lnSpc>
                <a:spcPct val="135000"/>
              </a:lnSpc>
              <a:spcBef>
                <a:spcPts val="0"/>
              </a:spcBef>
              <a:spcAft>
                <a:spcPts val="0"/>
              </a:spcAft>
            </a:pPr>
            <a:r>
              <a:rPr lang="en-US" sz="2400" b="1" i="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Read the text. Choose the correct answer (A, B, or C).</a:t>
            </a:r>
            <a:r>
              <a:rPr lang="en-US" sz="2400" i="1"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a:t>
            </a:r>
          </a:p>
          <a:p>
            <a:pPr marL="0" marR="0">
              <a:lnSpc>
                <a:spcPct val="135000"/>
              </a:lnSpc>
              <a:spcBef>
                <a:spcPts val="0"/>
              </a:spcBef>
              <a:spcAft>
                <a:spcPts val="0"/>
              </a:spcAft>
            </a:pPr>
            <a:endParaRPr lang="en-US" sz="2400" i="1" dirty="0">
              <a:solidFill>
                <a:srgbClr val="FF0000"/>
              </a:solidFill>
              <a:latin typeface="Cambria" panose="02040503050406030204" pitchFamily="18" charset="0"/>
              <a:ea typeface="Times New Roman" panose="02020603050405020304" pitchFamily="18" charset="0"/>
              <a:cs typeface="Times New Roman" panose="02020603050405020304" pitchFamily="18" charset="0"/>
            </a:endParaRPr>
          </a:p>
          <a:p>
            <a:pPr marL="0" marR="0">
              <a:lnSpc>
                <a:spcPct val="135000"/>
              </a:lnSpc>
              <a:spcBef>
                <a:spcPts val="0"/>
              </a:spcBef>
              <a:spcAft>
                <a:spcPts val="0"/>
              </a:spcAft>
            </a:pP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I really like art, English, and literature. They're really interesting and can be fun. I don't like math, geography, or science. They're boring. My favorite subject at school is literature. I like learning about stories of people from different places and times. My favorite book is The Secret Garden. The author is Frances Hodgson Burnett. The girl in the novel, Mary Lennox, goes to live at her uncle's house and discovers a secret garden. She becomes friends with Dickon and her cousin Colin Craven. They often play together and take care of the garden. It's a very interesting story and I really love their friendship.</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35000"/>
              </a:lnSpc>
              <a:spcBef>
                <a:spcPts val="0"/>
              </a:spcBef>
              <a:spcAft>
                <a:spcPts val="0"/>
              </a:spcAft>
            </a:pPr>
            <a:r>
              <a:rPr lang="en-US" sz="24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friendship.</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93607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2430A3C0-3EA1-482E-91DF-7EF6B806E81E}"/>
              </a:ext>
            </a:extLst>
          </p:cNvPr>
          <p:cNvGraphicFramePr>
            <a:graphicFrameLocks noGrp="1"/>
          </p:cNvGraphicFramePr>
          <p:nvPr>
            <p:extLst>
              <p:ext uri="{D42A27DB-BD31-4B8C-83A1-F6EECF244321}">
                <p14:modId xmlns:p14="http://schemas.microsoft.com/office/powerpoint/2010/main" val="3198867608"/>
              </p:ext>
            </p:extLst>
          </p:nvPr>
        </p:nvGraphicFramePr>
        <p:xfrm>
          <a:off x="258417" y="86139"/>
          <a:ext cx="11675166" cy="6553200"/>
        </p:xfrm>
        <a:graphic>
          <a:graphicData uri="http://schemas.openxmlformats.org/drawingml/2006/table">
            <a:tbl>
              <a:tblPr firstRow="1" bandRow="1">
                <a:tableStyleId>{5C22544A-7EE6-4342-B048-85BDC9FD1C3A}</a:tableStyleId>
              </a:tblPr>
              <a:tblGrid>
                <a:gridCol w="5837583">
                  <a:extLst>
                    <a:ext uri="{9D8B030D-6E8A-4147-A177-3AD203B41FA5}">
                      <a16:colId xmlns:a16="http://schemas.microsoft.com/office/drawing/2014/main" val="524667284"/>
                    </a:ext>
                  </a:extLst>
                </a:gridCol>
                <a:gridCol w="5837583">
                  <a:extLst>
                    <a:ext uri="{9D8B030D-6E8A-4147-A177-3AD203B41FA5}">
                      <a16:colId xmlns:a16="http://schemas.microsoft.com/office/drawing/2014/main" val="2557668131"/>
                    </a:ext>
                  </a:extLst>
                </a:gridCol>
              </a:tblGrid>
              <a:tr h="6553200">
                <a:tc>
                  <a:txBody>
                    <a:bodyPr/>
                    <a:lstStyle/>
                    <a:p>
                      <a:pPr marL="0" marR="0" algn="l">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1.</a:t>
                      </a:r>
                      <a:r>
                        <a:rPr lang="en-US" sz="1800" b="1"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What subjects does Simon like?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A.</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math, geography, and science</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B.</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art, English, and literature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C.</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He likes all of them.</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2.</a:t>
                      </a:r>
                      <a:r>
                        <a:rPr lang="en-US" sz="1800" b="1"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Why does Simon like these subjects?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A.</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They're interesting.</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B.</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He is good at them.</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C.</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They're exciting.</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3.</a:t>
                      </a:r>
                      <a:r>
                        <a:rPr lang="en-US" sz="1800" b="1"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What is Simon's favorite subject?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A.</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English.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B.</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literature.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C.</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math.</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4.</a:t>
                      </a:r>
                      <a:r>
                        <a:rPr lang="en-US" sz="1800" b="1"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Who's the author of Simon's favorite book?</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A.</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Mary Lennox</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B.</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Frances Hodgson Burnett</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C.</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Colin Craven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lnSpc>
                          <a:spcPct val="135000"/>
                        </a:lnSpc>
                        <a:spcBef>
                          <a:spcPts val="0"/>
                        </a:spcBef>
                        <a:spcAft>
                          <a:spcPts val="0"/>
                        </a:spcAft>
                      </a:pPr>
                      <a:r>
                        <a:rPr lang="en-US" sz="1800" b="1"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5.</a:t>
                      </a:r>
                      <a:r>
                        <a:rPr lang="en-US" sz="1800" b="1"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Why does Simon like the novel?</a:t>
                      </a:r>
                      <a:br>
                        <a:rPr lang="en-US" sz="1800" b="1"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A.</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He likes mystery novels.</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B.</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It has many fun adventures.</a:t>
                      </a:r>
                      <a:b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1800" b="1" dirty="0">
                          <a:solidFill>
                            <a:srgbClr val="0000CC"/>
                          </a:solidFill>
                          <a:effectLst/>
                          <a:latin typeface="Cambria" panose="02040503050406030204" pitchFamily="18" charset="0"/>
                          <a:ea typeface="Times New Roman" panose="02020603050405020304" pitchFamily="18" charset="0"/>
                          <a:cs typeface="Times New Roman" panose="02020603050405020304" pitchFamily="18" charset="0"/>
                        </a:rPr>
                        <a:t>C.</a:t>
                      </a:r>
                      <a:r>
                        <a:rPr lang="en-US"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He likes the children's </a:t>
                      </a:r>
                      <a:endParaRPr lang="en-US" dirty="0"/>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0666194"/>
                  </a:ext>
                </a:extLst>
              </a:tr>
            </a:tbl>
          </a:graphicData>
        </a:graphic>
      </p:graphicFrame>
    </p:spTree>
    <p:extLst>
      <p:ext uri="{BB962C8B-B14F-4D97-AF65-F5344CB8AC3E}">
        <p14:creationId xmlns:p14="http://schemas.microsoft.com/office/powerpoint/2010/main" val="445992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878</Words>
  <Application>Microsoft Office PowerPoint</Application>
  <PresentationFormat>Widescreen</PresentationFormat>
  <Paragraphs>97</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Cambria</vt:lpstr>
      <vt:lpstr>Times New Roman</vt:lpstr>
      <vt:lpstr>Office Theme</vt:lpstr>
      <vt:lpstr>REVIEW UNIT 1-2-3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UNIT 1-2-3</dc:title>
  <dc:creator>Admin</dc:creator>
  <cp:lastModifiedBy>Admin</cp:lastModifiedBy>
  <cp:revision>1</cp:revision>
  <dcterms:created xsi:type="dcterms:W3CDTF">2021-10-30T05:18:25Z</dcterms:created>
  <dcterms:modified xsi:type="dcterms:W3CDTF">2021-10-30T05:18:35Z</dcterms:modified>
</cp:coreProperties>
</file>