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56" r:id="rId2"/>
    <p:sldId id="275" r:id="rId3"/>
    <p:sldId id="27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80" r:id="rId14"/>
    <p:sldId id="262" r:id="rId15"/>
    <p:sldId id="266" r:id="rId16"/>
    <p:sldId id="281" r:id="rId17"/>
    <p:sldId id="282" r:id="rId18"/>
    <p:sldId id="283" r:id="rId19"/>
    <p:sldId id="26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5" d="100"/>
          <a:sy n="45" d="100"/>
        </p:scale>
        <p:origin x="604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4A7CC-2361-4FF3-8923-F418EEF36A9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28E38-83C3-4C27-A593-47D57E9B7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1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5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4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24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61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53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6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3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3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51DFBA-DB60-4C61-9DA5-ECE5BC4EA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FA0474-F6B1-4A96-8B16-F2FAD7F85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F39C0A-9BD7-4C7A-BD7D-0654D0D9E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8F3C5-4845-49F3-9CB2-E14BDF392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30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2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2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8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1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3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9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F5A8D-7B62-4FFA-B03F-47EB50EDEBE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78F03C-20E1-47DF-92EB-EACB7B32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A732-BE91-4051-A5C5-1B6D74319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2404534"/>
            <a:ext cx="8873953" cy="1646302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6600" b="1" dirty="0">
                <a:solidFill>
                  <a:srgbClr val="002060"/>
                </a:solidFill>
              </a:rPr>
              <a:t>Unit 1:</a:t>
            </a:r>
            <a:r>
              <a:rPr lang="en-US" altLang="en-US" sz="6000" b="1" dirty="0">
                <a:solidFill>
                  <a:srgbClr val="002060"/>
                </a:solidFill>
              </a:rPr>
              <a:t> </a:t>
            </a:r>
            <a:br>
              <a:rPr lang="en-US" altLang="en-US" sz="6000" b="1" dirty="0">
                <a:solidFill>
                  <a:srgbClr val="002060"/>
                </a:solidFill>
              </a:rPr>
            </a:br>
            <a:r>
              <a:rPr lang="en-US" altLang="en-US" sz="6000" b="1" dirty="0">
                <a:solidFill>
                  <a:srgbClr val="002060"/>
                </a:solidFill>
              </a:rPr>
              <a:t>A VISIT FROM A PENPAL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D5FDA-1655-42D5-AA12-39F0983E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6478" y="4189330"/>
            <a:ext cx="3057525" cy="79349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Week: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Period: 4</a:t>
            </a:r>
          </a:p>
        </p:txBody>
      </p:sp>
    </p:spTree>
    <p:extLst>
      <p:ext uri="{BB962C8B-B14F-4D97-AF65-F5344CB8AC3E}">
        <p14:creationId xmlns:p14="http://schemas.microsoft.com/office/powerpoint/2010/main" val="57296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82A7230A-DB2C-46CB-BBD8-9B886271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69" y="4257675"/>
            <a:ext cx="674091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Formal name: </a:t>
            </a:r>
            <a:r>
              <a:rPr lang="en-US" altLang="en-US" b="1" dirty="0">
                <a:solidFill>
                  <a:srgbClr val="002060"/>
                </a:solidFill>
              </a:rPr>
              <a:t>Republic of Singapore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Capital (city): </a:t>
            </a:r>
            <a:r>
              <a:rPr lang="en-US" altLang="en-US" b="1" dirty="0">
                <a:solidFill>
                  <a:srgbClr val="002060"/>
                </a:solidFill>
              </a:rPr>
              <a:t>Singapore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Language: </a:t>
            </a:r>
            <a:r>
              <a:rPr lang="en-US" altLang="en-US" b="1" dirty="0">
                <a:solidFill>
                  <a:srgbClr val="002060"/>
                </a:solidFill>
              </a:rPr>
              <a:t>Chinese, Malay, Tamil, English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Currency: </a:t>
            </a:r>
            <a:r>
              <a:rPr lang="en-US" altLang="en-US" b="1" dirty="0">
                <a:solidFill>
                  <a:srgbClr val="002060"/>
                </a:solidFill>
              </a:rPr>
              <a:t>dollar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1D60CD-12E2-470C-92C3-71F6F13B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0210" y="587473"/>
            <a:ext cx="5050627" cy="33670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82A7230A-DB2C-46CB-BBD8-9B886271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69" y="4257675"/>
            <a:ext cx="674091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Formal name: </a:t>
            </a:r>
            <a:r>
              <a:rPr lang="en-US" altLang="en-US" b="1" dirty="0">
                <a:solidFill>
                  <a:srgbClr val="002060"/>
                </a:solidFill>
              </a:rPr>
              <a:t>Kingdom of Thailand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Capital (city): </a:t>
            </a:r>
            <a:r>
              <a:rPr lang="en-US" altLang="en-US" b="1" dirty="0">
                <a:solidFill>
                  <a:srgbClr val="002060"/>
                </a:solidFill>
              </a:rPr>
              <a:t>Bangkok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Language: </a:t>
            </a:r>
            <a:r>
              <a:rPr lang="en-US" altLang="en-US" b="1" dirty="0">
                <a:solidFill>
                  <a:srgbClr val="002060"/>
                </a:solidFill>
              </a:rPr>
              <a:t>Thai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Currency: </a:t>
            </a:r>
            <a:r>
              <a:rPr lang="en-US" altLang="en-US" b="1" dirty="0">
                <a:solidFill>
                  <a:srgbClr val="002060"/>
                </a:solidFill>
              </a:rPr>
              <a:t>bath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1D60CD-12E2-470C-92C3-71F6F13B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0703" y="587473"/>
            <a:ext cx="5049641" cy="33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1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82A7230A-DB2C-46CB-BBD8-9B886271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69" y="4257675"/>
            <a:ext cx="674091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Formal name: </a:t>
            </a:r>
            <a:r>
              <a:rPr lang="en-US" altLang="en-US" b="1" dirty="0">
                <a:solidFill>
                  <a:srgbClr val="002060"/>
                </a:solidFill>
              </a:rPr>
              <a:t>Socialist Republic of Viet Nam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Capital (city): </a:t>
            </a:r>
            <a:r>
              <a:rPr lang="en-US" altLang="en-US" b="1" dirty="0">
                <a:solidFill>
                  <a:srgbClr val="002060"/>
                </a:solidFill>
              </a:rPr>
              <a:t>Ha </a:t>
            </a:r>
            <a:r>
              <a:rPr lang="en-US" altLang="en-US" b="1" dirty="0" err="1">
                <a:solidFill>
                  <a:srgbClr val="002060"/>
                </a:solidFill>
              </a:rPr>
              <a:t>Noi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Language: </a:t>
            </a:r>
            <a:r>
              <a:rPr lang="en-US" altLang="en-US" b="1" dirty="0">
                <a:solidFill>
                  <a:srgbClr val="002060"/>
                </a:solidFill>
              </a:rPr>
              <a:t>Vietnamese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Currency: </a:t>
            </a:r>
            <a:r>
              <a:rPr lang="en-US" altLang="en-US" b="1" dirty="0">
                <a:solidFill>
                  <a:srgbClr val="002060"/>
                </a:solidFill>
              </a:rPr>
              <a:t>dong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1D60CD-12E2-470C-92C3-71F6F13B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0703" y="587473"/>
            <a:ext cx="5049641" cy="33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>
            <a:extLst>
              <a:ext uri="{FF2B5EF4-FFF2-40B4-BE49-F238E27FC236}">
                <a16:creationId xmlns:a16="http://schemas.microsoft.com/office/drawing/2014/main" id="{9C89CAF3-760E-46E2-A485-8A9051AD3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781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extLst>
              <a:ext uri="{FF2B5EF4-FFF2-40B4-BE49-F238E27FC236}">
                <a16:creationId xmlns:a16="http://schemas.microsoft.com/office/drawing/2014/main" id="{61F5ECE3-A89E-4BA1-9C97-C26B2C683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26" y="0"/>
            <a:ext cx="9657347" cy="676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FED38A0B-FE5C-43DC-A4E7-1008671EE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58" y="304800"/>
            <a:ext cx="704248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 What do you know about Malaysia?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749772C9-3835-456C-8151-94BC7DE6F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34" y="1020760"/>
            <a:ext cx="10648950" cy="551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3600" b="1" dirty="0"/>
              <a:t>Where is it on the global map?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lphaLcParenR"/>
            </a:pPr>
            <a:endParaRPr lang="en-US" altLang="en-US" sz="3600" b="1" dirty="0"/>
          </a:p>
          <a:p>
            <a:pPr>
              <a:spcBef>
                <a:spcPct val="0"/>
              </a:spcBef>
              <a:buNone/>
            </a:pPr>
            <a:r>
              <a:rPr lang="en-US" altLang="en-US" sz="3600" b="1" dirty="0"/>
              <a:t>b) What is the capital of Malaysia?</a:t>
            </a:r>
          </a:p>
          <a:p>
            <a:pPr>
              <a:spcBef>
                <a:spcPct val="0"/>
              </a:spcBef>
              <a:buNone/>
            </a:pPr>
            <a:endParaRPr lang="en-US" altLang="en-US" sz="3600" b="1" dirty="0"/>
          </a:p>
          <a:p>
            <a:pPr>
              <a:spcBef>
                <a:spcPct val="0"/>
              </a:spcBef>
              <a:buNone/>
            </a:pPr>
            <a:r>
              <a:rPr lang="en-US" altLang="en-US" sz="3600" b="1" dirty="0"/>
              <a:t>c) What is its population?</a:t>
            </a:r>
          </a:p>
          <a:p>
            <a:pPr>
              <a:spcBef>
                <a:spcPct val="0"/>
              </a:spcBef>
              <a:buNone/>
            </a:pPr>
            <a:endParaRPr lang="en-US" altLang="en-US" sz="3600" b="1" dirty="0"/>
          </a:p>
          <a:p>
            <a:pPr>
              <a:spcBef>
                <a:spcPct val="0"/>
              </a:spcBef>
              <a:buNone/>
            </a:pPr>
            <a:r>
              <a:rPr lang="en-US" altLang="en-US" sz="3600" b="1" dirty="0"/>
              <a:t>d) How big is Malaysia?</a:t>
            </a:r>
          </a:p>
          <a:p>
            <a:pPr>
              <a:spcBef>
                <a:spcPct val="0"/>
              </a:spcBef>
              <a:buNone/>
            </a:pPr>
            <a:endParaRPr lang="en-US" altLang="en-US" sz="3600" b="1" dirty="0"/>
          </a:p>
          <a:p>
            <a:pPr>
              <a:spcBef>
                <a:spcPct val="0"/>
              </a:spcBef>
              <a:buNone/>
            </a:pPr>
            <a:r>
              <a:rPr lang="en-US" altLang="en-US" sz="3600" b="1" dirty="0"/>
              <a:t>e) What is the national language in this country?</a:t>
            </a:r>
          </a:p>
          <a:p>
            <a:pPr>
              <a:spcBef>
                <a:spcPct val="0"/>
              </a:spcBef>
              <a:buNone/>
            </a:pPr>
            <a:endParaRPr lang="en-US" altLang="en-US" sz="3600" b="1" dirty="0"/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65B24ED4-74C0-4889-9C4B-180A7E598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158" y="1696242"/>
            <a:ext cx="5442284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It is in the Southeast Asia.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31F80182-D295-459C-B2AA-8E2B5A353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158" y="2726135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Kuala Lumpur.</a:t>
            </a:r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A880430D-1E60-41F6-AAA3-9A0874BE1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158" y="4972845"/>
            <a:ext cx="3229309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329,758 sq km.</a:t>
            </a:r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A8FA4C3B-FB0B-40F3-806E-D68D1BF5D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154" y="6031754"/>
            <a:ext cx="4726407" cy="50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Bahasa Malaysia – Malay.</a:t>
            </a:r>
          </a:p>
        </p:txBody>
      </p:sp>
      <p:sp>
        <p:nvSpPr>
          <p:cNvPr id="12301" name="Rectangle 13">
            <a:extLst>
              <a:ext uri="{FF2B5EF4-FFF2-40B4-BE49-F238E27FC236}">
                <a16:creationId xmlns:a16="http://schemas.microsoft.com/office/drawing/2014/main" id="{A969DAC5-7206-4F7D-BF59-B8DD13E1D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158" y="3823831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Over 22 million.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7" grpId="0"/>
      <p:bldP spid="12298" grpId="0"/>
      <p:bldP spid="12299" grpId="0"/>
      <p:bldP spid="12300" grpId="0"/>
      <p:bldP spid="123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FA3A5129-130E-4BDB-A83B-E5DCD45A0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499" y="662781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Vocabulary: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0973073-B3B7-421B-B90B-1638A217B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02" y="1676400"/>
            <a:ext cx="773229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ASEAN</a:t>
            </a:r>
            <a:r>
              <a:rPr lang="en-US" altLang="en-US" sz="2800" dirty="0"/>
              <a:t>: The association of Southeast Asian Nations 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DD1BFFD-AFF0-40A6-901C-B410C4D2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303" y="22098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(</a:t>
            </a:r>
            <a:r>
              <a:rPr lang="en-US" altLang="en-US" sz="2800" dirty="0" err="1"/>
              <a:t>hiệp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hội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Đông</a:t>
            </a:r>
            <a:r>
              <a:rPr lang="en-US" altLang="en-US" sz="2800" dirty="0"/>
              <a:t> Nam Á)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04ACD586-294D-4A59-83BC-9CD32F577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03" y="28194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comprise</a:t>
            </a:r>
            <a:r>
              <a:rPr lang="en-US" altLang="en-US" sz="2800" dirty="0"/>
              <a:t> (v)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6165383-1F92-4806-ACA0-708E75030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9303" y="28194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Bao </a:t>
            </a:r>
            <a:r>
              <a:rPr lang="en-US" altLang="en-US" sz="2800" dirty="0" err="1"/>
              <a:t>gồm</a:t>
            </a:r>
            <a:endParaRPr lang="en-US" altLang="en-US" sz="2800" dirty="0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47E52276-CC78-4AF8-8FFD-F0701B977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03" y="33528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unit of currency </a:t>
            </a:r>
            <a:r>
              <a:rPr lang="en-US" altLang="en-US" sz="2800" dirty="0"/>
              <a:t>(n)</a:t>
            </a: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5395B91D-9C5F-4B19-9DE3-DD2F10751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9303" y="33528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dirty="0"/>
              <a:t>Đơn vị tiền tệ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2C9EEB78-F76B-49B4-AD4C-C48097D50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03" y="38862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tropical climate </a:t>
            </a:r>
            <a:r>
              <a:rPr lang="en-US" altLang="en-US" sz="2800" dirty="0"/>
              <a:t>(n)</a:t>
            </a: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C157DB8F-0409-4B74-B656-24A56D913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9303" y="38862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Khí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hậu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nhiệt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đới</a:t>
            </a:r>
            <a:endParaRPr lang="en-US" altLang="en-US" sz="2800" dirty="0"/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5B5B489D-C272-4533-AD0B-708052403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47" y="4461209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primary language</a:t>
            </a: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A9C67B9D-B263-4BD2-AFB7-E2B70C73B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9303" y="44958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Ngôn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ngữ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chính</a:t>
            </a:r>
            <a:endParaRPr lang="en-US" altLang="en-US" sz="2800" dirty="0"/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307A239F-0B76-4AFC-8680-FD6EF391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13" y="5064292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divide into </a:t>
            </a:r>
            <a:r>
              <a:rPr lang="en-US" altLang="en-US" sz="2800" dirty="0"/>
              <a:t>(v)</a:t>
            </a:r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C952D0B6-3680-4B29-98DD-B908D3F7C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9303" y="51054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Chia, chia ra</a:t>
            </a:r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FAA95D30-E50C-407E-AAFD-94CF2FC48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13" y="5722018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compulsory</a:t>
            </a:r>
            <a:r>
              <a:rPr lang="en-US" altLang="en-US" sz="2800" dirty="0"/>
              <a:t> (a)</a:t>
            </a:r>
          </a:p>
        </p:txBody>
      </p:sp>
      <p:sp>
        <p:nvSpPr>
          <p:cNvPr id="5137" name="Rectangle 17">
            <a:extLst>
              <a:ext uri="{FF2B5EF4-FFF2-40B4-BE49-F238E27FC236}">
                <a16:creationId xmlns:a16="http://schemas.microsoft.com/office/drawing/2014/main" id="{80023F9E-7982-4650-BFF1-A22C6BB9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9303" y="57150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Bắt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buộc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/>
      <p:bldP spid="5128" grpId="0"/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0" name="Group 6">
            <a:extLst>
              <a:ext uri="{FF2B5EF4-FFF2-40B4-BE49-F238E27FC236}">
                <a16:creationId xmlns:a16="http://schemas.microsoft.com/office/drawing/2014/main" id="{B24D8E5C-7528-4C42-9F14-A1772B786181}"/>
              </a:ext>
            </a:extLst>
          </p:cNvPr>
          <p:cNvGrpSpPr>
            <a:grpSpLocks/>
          </p:cNvGrpSpPr>
          <p:nvPr/>
        </p:nvGrpSpPr>
        <p:grpSpPr bwMode="auto">
          <a:xfrm>
            <a:off x="951831" y="0"/>
            <a:ext cx="9881937" cy="6858000"/>
            <a:chOff x="432" y="2160"/>
            <a:chExt cx="3078" cy="1800"/>
          </a:xfrm>
        </p:grpSpPr>
        <p:pic>
          <p:nvPicPr>
            <p:cNvPr id="20486" name="Picture 4">
              <a:extLst>
                <a:ext uri="{FF2B5EF4-FFF2-40B4-BE49-F238E27FC236}">
                  <a16:creationId xmlns:a16="http://schemas.microsoft.com/office/drawing/2014/main" id="{4635A43E-E233-4E7E-AB24-20AA2FF7F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160"/>
              <a:ext cx="307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5">
              <a:extLst>
                <a:ext uri="{FF2B5EF4-FFF2-40B4-BE49-F238E27FC236}">
                  <a16:creationId xmlns:a16="http://schemas.microsoft.com/office/drawing/2014/main" id="{B171206A-E99C-43DD-852B-197CDDB6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832"/>
              <a:ext cx="3072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read-unit-1-ta-9-cu">
            <a:hlinkClick r:id="" action="ppaction://media"/>
            <a:extLst>
              <a:ext uri="{FF2B5EF4-FFF2-40B4-BE49-F238E27FC236}">
                <a16:creationId xmlns:a16="http://schemas.microsoft.com/office/drawing/2014/main" id="{14B8EAB2-7F23-4298-8E07-529BEC3F08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36969" y="634841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A911B02D-67F3-4075-AB17-904835D71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-91288"/>
            <a:ext cx="6829425" cy="69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>
            <a:extLst>
              <a:ext uri="{FF2B5EF4-FFF2-40B4-BE49-F238E27FC236}">
                <a16:creationId xmlns:a16="http://schemas.microsoft.com/office/drawing/2014/main" id="{05843231-CA8C-49B1-8830-AFE838EC6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711" y="1616093"/>
            <a:ext cx="2833850" cy="41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66"/>
                </a:solidFill>
              </a:rPr>
              <a:t>329,758 sq km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C1E42F3-5F58-4D88-8B42-00B33E1FD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161" y="2180808"/>
            <a:ext cx="2833850" cy="41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66"/>
                </a:solidFill>
              </a:rPr>
              <a:t>over 22 million (2001)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C65E3F5-455E-41E4-A854-DE1E0981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075" y="2739134"/>
            <a:ext cx="2833850" cy="41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66"/>
                </a:solidFill>
              </a:rPr>
              <a:t>tropical climate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C7DB4C3-2732-48CA-8ECF-2638A18C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048" y="3342920"/>
            <a:ext cx="2833850" cy="41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66"/>
                </a:solidFill>
              </a:rPr>
              <a:t>ringgit (consist of 100 </a:t>
            </a:r>
            <a:r>
              <a:rPr lang="en-US" altLang="en-US" sz="2400" dirty="0" err="1">
                <a:solidFill>
                  <a:srgbClr val="FF0066"/>
                </a:solidFill>
              </a:rPr>
              <a:t>sen</a:t>
            </a:r>
            <a:r>
              <a:rPr lang="en-US" altLang="en-US" sz="2400" dirty="0">
                <a:solidFill>
                  <a:srgbClr val="FF0066"/>
                </a:solidFill>
              </a:rPr>
              <a:t>)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7CCCB5BD-9293-409F-808B-E311BB83B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511" y="3864893"/>
            <a:ext cx="2833850" cy="41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66"/>
                </a:solidFill>
              </a:rPr>
              <a:t>Kuala Lumpur</a:t>
            </a:r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F554DE4C-366F-4B8D-B228-42BB25A7E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149" y="4410558"/>
            <a:ext cx="2833850" cy="41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66"/>
                </a:solidFill>
              </a:rPr>
              <a:t>Islam</a:t>
            </a:r>
            <a:endParaRPr lang="en-US" altLang="en-US" sz="2000" dirty="0">
              <a:solidFill>
                <a:srgbClr val="FF0066"/>
              </a:solidFill>
            </a:endParaRP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8ABD9C43-4F02-45D7-A539-8CCE51CB3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748" y="4974759"/>
            <a:ext cx="2833850" cy="41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66"/>
                </a:solidFill>
              </a:rPr>
              <a:t>Bahasa Malaysia</a:t>
            </a: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70412220-92DA-481E-953C-247879169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711" y="6151673"/>
            <a:ext cx="2833850" cy="41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66"/>
                </a:solidFill>
              </a:rPr>
              <a:t>English</a:t>
            </a:r>
            <a:endParaRPr lang="en-US" altLang="en-US" sz="20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>
            <a:extLst>
              <a:ext uri="{FF2B5EF4-FFF2-40B4-BE49-F238E27FC236}">
                <a16:creationId xmlns:a16="http://schemas.microsoft.com/office/drawing/2014/main" id="{8AF8C301-337B-4CE8-B62C-C8CFB05EF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0" y="94456"/>
            <a:ext cx="69389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A7DA7D15-6A4F-4E4B-8E20-4D1AB86C5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5764" y="1080294"/>
            <a:ext cx="53498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66"/>
                </a:solidFill>
              </a:rPr>
              <a:t>T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7D0E63B5-BF3A-4146-82B0-E4AFF6576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5764" y="1755778"/>
            <a:ext cx="534988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66"/>
                </a:solidFill>
              </a:rPr>
              <a:t>F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88EF7B60-3C83-4945-AAAC-4EA15D745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476" y="2231238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66"/>
                </a:solidFill>
              </a:rPr>
              <a:t>F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EA750814-0DCA-4D4C-99C0-B87AD342F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476" y="2879732"/>
            <a:ext cx="53498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66"/>
                </a:solidFill>
              </a:rPr>
              <a:t>F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8F66D1D1-0A7F-4A25-92AC-961E9798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128" y="3593297"/>
            <a:ext cx="53498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66"/>
                </a:solidFill>
              </a:rPr>
              <a:t>F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22698C00-4799-44D9-95CB-F524846F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70" y="4300537"/>
            <a:ext cx="5613401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2-F: There are more than two religions.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C6088D49-B677-4F32-B971-900C0328A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71" y="4757737"/>
            <a:ext cx="534988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3-F: English, Chinese, and Tamil are also widely spoken.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25CC8C60-DCFF-4128-B167-D14E4DC27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71" y="5214937"/>
            <a:ext cx="534988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4-F: One of the three: Malay, Chinese, Tamil.</a:t>
            </a:r>
          </a:p>
        </p:txBody>
      </p:sp>
      <p:sp>
        <p:nvSpPr>
          <p:cNvPr id="9230" name="Rectangle 14">
            <a:extLst>
              <a:ext uri="{FF2B5EF4-FFF2-40B4-BE49-F238E27FC236}">
                <a16:creationId xmlns:a16="http://schemas.microsoft.com/office/drawing/2014/main" id="{66A29406-AE68-402A-98E2-41A94FC0D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71" y="5900737"/>
            <a:ext cx="534988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5-F: English is a compulsory second language, not primary language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       of instruction. Bahasa Malaysia is a primary language of instruction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       in all secondary school.</a:t>
            </a:r>
          </a:p>
        </p:txBody>
      </p:sp>
      <p:pic>
        <p:nvPicPr>
          <p:cNvPr id="4" name="read-unit-1-ta-9-cu">
            <a:hlinkClick r:id="" action="ppaction://media"/>
            <a:extLst>
              <a:ext uri="{FF2B5EF4-FFF2-40B4-BE49-F238E27FC236}">
                <a16:creationId xmlns:a16="http://schemas.microsoft.com/office/drawing/2014/main" id="{0F52F7CC-51A1-4909-A65C-026C4FAFC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79137" y="16827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8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20" grpId="0"/>
      <p:bldP spid="9221" grpId="0"/>
      <p:bldP spid="9222" grpId="0"/>
      <p:bldP spid="9223" grpId="0"/>
      <p:bldP spid="9224" grpId="0"/>
      <p:bldP spid="9225" grpId="0"/>
      <p:bldP spid="9226" grpId="0"/>
      <p:bldP spid="9229" grpId="0"/>
      <p:bldP spid="92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A7B9538D-59E5-4244-B8EA-40216A7FC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11" y="623887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Warm up: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0D4C184-EE71-4345-B6B8-B4A04DB31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48" y="2823409"/>
            <a:ext cx="8997366" cy="174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D5BE90-7749-4EB2-B011-76D415176CCF}"/>
              </a:ext>
            </a:extLst>
          </p:cNvPr>
          <p:cNvSpPr txBox="1"/>
          <p:nvPr/>
        </p:nvSpPr>
        <p:spPr>
          <a:xfrm>
            <a:off x="1046748" y="3214724"/>
            <a:ext cx="89973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B0F0"/>
                </a:solidFill>
              </a:rPr>
              <a:t>There are ten countries in the ASEAN: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B0F0"/>
                </a:solidFill>
              </a:rPr>
              <a:t>Viet Nam, Malaysia, Singapore, Indonesia, the Philippines, Laos, Cambodia, Myanmar, Thailand, Brunei.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D9D67-0B16-4C0E-80E6-1B05BEBE2752}"/>
              </a:ext>
            </a:extLst>
          </p:cNvPr>
          <p:cNvSpPr txBox="1"/>
          <p:nvPr/>
        </p:nvSpPr>
        <p:spPr>
          <a:xfrm>
            <a:off x="939403" y="1509641"/>
            <a:ext cx="8876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Look at the pictures with the flags. How many countries are there in the ASEAN?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3">
            <a:extLst>
              <a:ext uri="{FF2B5EF4-FFF2-40B4-BE49-F238E27FC236}">
                <a16:creationId xmlns:a16="http://schemas.microsoft.com/office/drawing/2014/main" id="{8943FFC1-7E85-4169-B258-C91D80E5F63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33400"/>
            <a:ext cx="8001000" cy="5905500"/>
            <a:chOff x="432" y="2160"/>
            <a:chExt cx="3078" cy="1800"/>
          </a:xfrm>
        </p:grpSpPr>
        <p:pic>
          <p:nvPicPr>
            <p:cNvPr id="23569" name="Picture 4">
              <a:extLst>
                <a:ext uri="{FF2B5EF4-FFF2-40B4-BE49-F238E27FC236}">
                  <a16:creationId xmlns:a16="http://schemas.microsoft.com/office/drawing/2014/main" id="{65626C9F-34FE-42CC-B16E-FC0CF9C41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160"/>
              <a:ext cx="307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5">
              <a:extLst>
                <a:ext uri="{FF2B5EF4-FFF2-40B4-BE49-F238E27FC236}">
                  <a16:creationId xmlns:a16="http://schemas.microsoft.com/office/drawing/2014/main" id="{4A5BD5AF-D54D-4FF9-91B4-85C92D778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832"/>
              <a:ext cx="3072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7" name="Line 7">
            <a:extLst>
              <a:ext uri="{FF2B5EF4-FFF2-40B4-BE49-F238E27FC236}">
                <a16:creationId xmlns:a16="http://schemas.microsoft.com/office/drawing/2014/main" id="{92D5976C-BC2E-47CA-A2FE-E9A9C818DC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914400"/>
            <a:ext cx="624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043D3951-1006-4D12-A189-3275D05B41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1295400"/>
            <a:ext cx="2667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F2887676-723A-48DC-82A0-84D0B3E3AC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733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">
            <a:extLst>
              <a:ext uri="{FF2B5EF4-FFF2-40B4-BE49-F238E27FC236}">
                <a16:creationId xmlns:a16="http://schemas.microsoft.com/office/drawing/2014/main" id="{AC42C9F1-1DC5-4982-81AA-7D86B44488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40386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>
            <a:extLst>
              <a:ext uri="{FF2B5EF4-FFF2-40B4-BE49-F238E27FC236}">
                <a16:creationId xmlns:a16="http://schemas.microsoft.com/office/drawing/2014/main" id="{D6FA0001-0673-495E-B7F5-B0D454D755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43434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id="{3DD1833C-ADB1-44A3-A45A-840AB0246C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47244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>
            <a:extLst>
              <a:ext uri="{FF2B5EF4-FFF2-40B4-BE49-F238E27FC236}">
                <a16:creationId xmlns:a16="http://schemas.microsoft.com/office/drawing/2014/main" id="{A93D2113-69CD-4496-AAE0-52C9D143E2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47244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4">
            <a:extLst>
              <a:ext uri="{FF2B5EF4-FFF2-40B4-BE49-F238E27FC236}">
                <a16:creationId xmlns:a16="http://schemas.microsoft.com/office/drawing/2014/main" id="{B0069803-FD3A-4A2A-984B-E269821CBB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47244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5">
            <a:extLst>
              <a:ext uri="{FF2B5EF4-FFF2-40B4-BE49-F238E27FC236}">
                <a16:creationId xmlns:a16="http://schemas.microsoft.com/office/drawing/2014/main" id="{B1EB2E00-FB9E-49AB-A502-257F50F7B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0" y="5029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16">
            <a:extLst>
              <a:ext uri="{FF2B5EF4-FFF2-40B4-BE49-F238E27FC236}">
                <a16:creationId xmlns:a16="http://schemas.microsoft.com/office/drawing/2014/main" id="{F4941AA0-8F11-4B67-BB8F-473204C46D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5334000"/>
            <a:ext cx="3429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17">
            <a:extLst>
              <a:ext uri="{FF2B5EF4-FFF2-40B4-BE49-F238E27FC236}">
                <a16:creationId xmlns:a16="http://schemas.microsoft.com/office/drawing/2014/main" id="{172345BF-82B3-4041-8DDC-C6FCFFB09C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6400800"/>
            <a:ext cx="487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8">
            <a:extLst>
              <a:ext uri="{FF2B5EF4-FFF2-40B4-BE49-F238E27FC236}">
                <a16:creationId xmlns:a16="http://schemas.microsoft.com/office/drawing/2014/main" id="{B748B162-5B93-413A-967E-C70B5C815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40386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read-unit-1-ta-9-cu">
            <a:hlinkClick r:id="" action="ppaction://media"/>
            <a:extLst>
              <a:ext uri="{FF2B5EF4-FFF2-40B4-BE49-F238E27FC236}">
                <a16:creationId xmlns:a16="http://schemas.microsoft.com/office/drawing/2014/main" id="{8A520029-C525-43A9-8415-FB2B10C1CA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0563" y="14763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08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>
            <a:extLst>
              <a:ext uri="{FF2B5EF4-FFF2-40B4-BE49-F238E27FC236}">
                <a16:creationId xmlns:a16="http://schemas.microsoft.com/office/drawing/2014/main" id="{87E63ABD-5D8B-4F1A-85C7-257B51E7D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44" y="747712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Ask and answer questions about Malaysia:</a:t>
            </a: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099C0AEB-9E7F-4713-B1EC-39C92051A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44" y="1509712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a) In what region is Malaysia?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9AE59613-340C-40DD-9F01-AF696B2A2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44" y="2805112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b) How many regions are there in Malaysia?</a:t>
            </a:r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BE04F0C5-5915-4472-9CF8-348665E93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44" y="4024312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c) What is its total area?</a:t>
            </a:r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id="{0E1B001D-9CC4-4E66-AD69-27967795C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07" y="5243512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d) What is the population of Malaysia?</a:t>
            </a:r>
          </a:p>
        </p:txBody>
      </p:sp>
      <p:sp>
        <p:nvSpPr>
          <p:cNvPr id="24588" name="Rectangle 12">
            <a:extLst>
              <a:ext uri="{FF2B5EF4-FFF2-40B4-BE49-F238E27FC236}">
                <a16:creationId xmlns:a16="http://schemas.microsoft.com/office/drawing/2014/main" id="{29BDF983-AA8A-465F-AF88-DDB879127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44" y="2119312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66"/>
                </a:solidFill>
              </a:rPr>
              <a:t>It is in the ASEAN.</a:t>
            </a:r>
          </a:p>
        </p:txBody>
      </p:sp>
      <p:sp>
        <p:nvSpPr>
          <p:cNvPr id="24589" name="Rectangle 13">
            <a:extLst>
              <a:ext uri="{FF2B5EF4-FFF2-40B4-BE49-F238E27FC236}">
                <a16:creationId xmlns:a16="http://schemas.microsoft.com/office/drawing/2014/main" id="{88A28320-DE5D-4792-90A1-C123888A9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44" y="3414712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66"/>
                </a:solidFill>
              </a:rPr>
              <a:t>There are more than two regions in Malaysia.</a:t>
            </a:r>
          </a:p>
        </p:txBody>
      </p:sp>
      <p:sp>
        <p:nvSpPr>
          <p:cNvPr id="24590" name="Rectangle 14">
            <a:extLst>
              <a:ext uri="{FF2B5EF4-FFF2-40B4-BE49-F238E27FC236}">
                <a16:creationId xmlns:a16="http://schemas.microsoft.com/office/drawing/2014/main" id="{EEE25B85-ADF4-4A3D-AFF9-3C8BA5E5F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44" y="4633912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66"/>
                </a:solidFill>
              </a:rPr>
              <a:t>It is 329,758 sq km.</a:t>
            </a:r>
          </a:p>
        </p:txBody>
      </p:sp>
      <p:sp>
        <p:nvSpPr>
          <p:cNvPr id="24591" name="Rectangle 15">
            <a:extLst>
              <a:ext uri="{FF2B5EF4-FFF2-40B4-BE49-F238E27FC236}">
                <a16:creationId xmlns:a16="http://schemas.microsoft.com/office/drawing/2014/main" id="{086C7C12-5C5F-42A9-8E34-75EC95DBE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44" y="57912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66"/>
                </a:solidFill>
              </a:rPr>
              <a:t>It is over 22 million in 2001.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/>
      <p:bldP spid="24587" grpId="0"/>
      <p:bldP spid="24588" grpId="0"/>
      <p:bldP spid="24589" grpId="0"/>
      <p:bldP spid="24590" grpId="0"/>
      <p:bldP spid="245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32BF45EE-6362-4E14-8D6C-C4A77AD42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838200"/>
            <a:ext cx="472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HOMEWORK:</a:t>
            </a:r>
            <a:endParaRPr lang="en-US" altLang="en-US" sz="1800" b="1" dirty="0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84FC5C0C-3EDA-471E-8490-A068F06C8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956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</a:pPr>
            <a:r>
              <a:rPr lang="en-US" altLang="en-US" sz="4000" dirty="0"/>
              <a:t>Learn by heart new words.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4000" dirty="0"/>
              <a:t>Read the text and talk about Malaysia.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82A7230A-DB2C-46CB-BBD8-9B886271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69" y="4257675"/>
            <a:ext cx="674091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Formal name: </a:t>
            </a:r>
            <a:r>
              <a:rPr lang="en-US" altLang="en-US" b="1" dirty="0">
                <a:solidFill>
                  <a:srgbClr val="002060"/>
                </a:solidFill>
              </a:rPr>
              <a:t>Brunei Darussalam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Capital (city): </a:t>
            </a:r>
            <a:r>
              <a:rPr lang="en-US" altLang="en-US" b="1" dirty="0">
                <a:solidFill>
                  <a:srgbClr val="002060"/>
                </a:solidFill>
              </a:rPr>
              <a:t>Bandar Seri Begawan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Language: </a:t>
            </a:r>
            <a:r>
              <a:rPr lang="en-US" altLang="en-US" b="1" dirty="0">
                <a:solidFill>
                  <a:srgbClr val="002060"/>
                </a:solidFill>
              </a:rPr>
              <a:t>Malay, English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Currency: </a:t>
            </a:r>
            <a:r>
              <a:rPr lang="en-US" altLang="en-US" b="1" dirty="0">
                <a:solidFill>
                  <a:srgbClr val="002060"/>
                </a:solidFill>
              </a:rPr>
              <a:t>kip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1D60CD-12E2-470C-92C3-71F6F13B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69" y="585788"/>
            <a:ext cx="6740911" cy="337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82A7230A-DB2C-46CB-BBD8-9B886271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69" y="4257675"/>
            <a:ext cx="674091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Formal name: </a:t>
            </a:r>
            <a:r>
              <a:rPr lang="en-US" altLang="en-US" b="1" dirty="0">
                <a:solidFill>
                  <a:srgbClr val="002060"/>
                </a:solidFill>
              </a:rPr>
              <a:t>Kingdom of Cambodia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Capital (city): </a:t>
            </a:r>
            <a:r>
              <a:rPr lang="en-US" altLang="en-US" b="1" dirty="0">
                <a:solidFill>
                  <a:srgbClr val="002060"/>
                </a:solidFill>
              </a:rPr>
              <a:t>Phnom Penh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Language: </a:t>
            </a:r>
            <a:r>
              <a:rPr lang="en-US" altLang="en-US" b="1" dirty="0">
                <a:solidFill>
                  <a:srgbClr val="002060"/>
                </a:solidFill>
              </a:rPr>
              <a:t>Khmer</a:t>
            </a:r>
            <a:r>
              <a:rPr lang="en-US" altLang="en-US" dirty="0">
                <a:solidFill>
                  <a:srgbClr val="00B0F0"/>
                </a:solidFill>
              </a:rPr>
              <a:t> </a:t>
            </a:r>
            <a:endParaRPr lang="en-US" altLang="en-US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Currency: </a:t>
            </a:r>
            <a:r>
              <a:rPr lang="en-US" altLang="en-US" b="1" dirty="0">
                <a:solidFill>
                  <a:srgbClr val="002060"/>
                </a:solidFill>
              </a:rPr>
              <a:t>riel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1D60CD-12E2-470C-92C3-71F6F13B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70441" y="585788"/>
            <a:ext cx="5270166" cy="337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82A7230A-DB2C-46CB-BBD8-9B886271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69" y="4257675"/>
            <a:ext cx="674091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Formal name: </a:t>
            </a:r>
            <a:r>
              <a:rPr lang="en-US" altLang="en-US" b="1" dirty="0">
                <a:solidFill>
                  <a:srgbClr val="002060"/>
                </a:solidFill>
              </a:rPr>
              <a:t>Republic of Indonesia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Capital (city): </a:t>
            </a:r>
            <a:r>
              <a:rPr lang="en-US" altLang="en-US" b="1" dirty="0">
                <a:solidFill>
                  <a:srgbClr val="002060"/>
                </a:solidFill>
              </a:rPr>
              <a:t>Jakarta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Language: </a:t>
            </a:r>
            <a:r>
              <a:rPr lang="en-US" altLang="en-US" b="1" dirty="0">
                <a:solidFill>
                  <a:srgbClr val="002060"/>
                </a:solidFill>
              </a:rPr>
              <a:t>Bahasa Indonesia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Currency: </a:t>
            </a:r>
            <a:r>
              <a:rPr lang="en-US" altLang="en-US" b="1" dirty="0">
                <a:solidFill>
                  <a:srgbClr val="002060"/>
                </a:solidFill>
              </a:rPr>
              <a:t>rupiah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1D60CD-12E2-470C-92C3-71F6F13B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7682" y="585788"/>
            <a:ext cx="5055684" cy="337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82A7230A-DB2C-46CB-BBD8-9B886271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69" y="4257675"/>
            <a:ext cx="674091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Formal name: </a:t>
            </a:r>
            <a:r>
              <a:rPr lang="en-US" altLang="en-US" b="1" dirty="0">
                <a:solidFill>
                  <a:srgbClr val="002060"/>
                </a:solidFill>
              </a:rPr>
              <a:t>Federation of Malaysia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Capital (city): </a:t>
            </a:r>
            <a:r>
              <a:rPr lang="en-US" altLang="en-US" b="1" dirty="0">
                <a:solidFill>
                  <a:srgbClr val="002060"/>
                </a:solidFill>
              </a:rPr>
              <a:t>Kuala Lumpur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Language: </a:t>
            </a:r>
            <a:r>
              <a:rPr lang="en-US" altLang="en-US" b="1" dirty="0">
                <a:solidFill>
                  <a:srgbClr val="002060"/>
                </a:solidFill>
              </a:rPr>
              <a:t>Bahasa Malay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Currency: </a:t>
            </a:r>
            <a:r>
              <a:rPr lang="en-US" altLang="en-US" b="1" dirty="0">
                <a:solidFill>
                  <a:srgbClr val="002060"/>
                </a:solidFill>
              </a:rPr>
              <a:t>ringgit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1D60CD-12E2-470C-92C3-71F6F13B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7682" y="586446"/>
            <a:ext cx="5055684" cy="336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82A7230A-DB2C-46CB-BBD8-9B886271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69" y="4257675"/>
            <a:ext cx="674091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Formal name: </a:t>
            </a:r>
            <a:r>
              <a:rPr lang="en-US" altLang="en-US" b="1" dirty="0">
                <a:solidFill>
                  <a:srgbClr val="002060"/>
                </a:solidFill>
              </a:rPr>
              <a:t>Union of Myanmar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Capital (city): </a:t>
            </a:r>
            <a:r>
              <a:rPr lang="en-US" altLang="en-US" b="1" dirty="0">
                <a:solidFill>
                  <a:srgbClr val="002060"/>
                </a:solidFill>
              </a:rPr>
              <a:t>Rangoon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Language: </a:t>
            </a:r>
            <a:r>
              <a:rPr lang="en-US" altLang="en-US" b="1" dirty="0">
                <a:solidFill>
                  <a:srgbClr val="002060"/>
                </a:solidFill>
              </a:rPr>
              <a:t>Burmese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Currency: </a:t>
            </a:r>
            <a:r>
              <a:rPr lang="en-US" altLang="en-US" b="1" dirty="0">
                <a:solidFill>
                  <a:srgbClr val="002060"/>
                </a:solidFill>
              </a:rPr>
              <a:t>kyat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1D60CD-12E2-470C-92C3-71F6F13B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7682" y="587473"/>
            <a:ext cx="5055684" cy="33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82A7230A-DB2C-46CB-BBD8-9B886271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44" y="4286250"/>
            <a:ext cx="674091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Formal name: </a:t>
            </a:r>
            <a:r>
              <a:rPr lang="en-US" altLang="en-US" b="1" dirty="0">
                <a:solidFill>
                  <a:srgbClr val="002060"/>
                </a:solidFill>
              </a:rPr>
              <a:t>Lao People’s Democratic Republic 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Capital (city): </a:t>
            </a:r>
            <a:r>
              <a:rPr lang="en-US" altLang="en-US" b="1" dirty="0">
                <a:solidFill>
                  <a:srgbClr val="002060"/>
                </a:solidFill>
              </a:rPr>
              <a:t>Vientiane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Language: </a:t>
            </a:r>
            <a:r>
              <a:rPr lang="en-US" altLang="en-US" b="1" dirty="0">
                <a:solidFill>
                  <a:srgbClr val="002060"/>
                </a:solidFill>
              </a:rPr>
              <a:t>Lao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Currency: </a:t>
            </a:r>
            <a:r>
              <a:rPr lang="en-US" altLang="en-US" b="1" dirty="0">
                <a:solidFill>
                  <a:srgbClr val="002060"/>
                </a:solidFill>
              </a:rPr>
              <a:t>kip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1D60CD-12E2-470C-92C3-71F6F13B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8631" y="587473"/>
            <a:ext cx="5053786" cy="33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1D60CD-12E2-470C-92C3-71F6F13B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8631" y="1007569"/>
            <a:ext cx="5053786" cy="25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3378E1F-E289-4653-9070-73CF7750F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69" y="4257675"/>
            <a:ext cx="674091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Formal name: </a:t>
            </a:r>
            <a:r>
              <a:rPr lang="en-US" altLang="en-US" b="1" dirty="0">
                <a:solidFill>
                  <a:srgbClr val="002060"/>
                </a:solidFill>
              </a:rPr>
              <a:t>Republic of the Philippines 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Capital (city): </a:t>
            </a:r>
            <a:r>
              <a:rPr lang="en-US" altLang="en-US" b="1" dirty="0">
                <a:solidFill>
                  <a:srgbClr val="002060"/>
                </a:solidFill>
              </a:rPr>
              <a:t>Manila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Language: </a:t>
            </a:r>
            <a:r>
              <a:rPr lang="en-US" altLang="en-US" b="1" dirty="0">
                <a:solidFill>
                  <a:srgbClr val="002060"/>
                </a:solidFill>
              </a:rPr>
              <a:t>Filipino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Currency: </a:t>
            </a:r>
            <a:r>
              <a:rPr lang="en-US" altLang="en-US" b="1" dirty="0">
                <a:solidFill>
                  <a:srgbClr val="002060"/>
                </a:solidFill>
              </a:rPr>
              <a:t>peso</a:t>
            </a:r>
          </a:p>
        </p:txBody>
      </p:sp>
    </p:spTree>
    <p:extLst>
      <p:ext uri="{BB962C8B-B14F-4D97-AF65-F5344CB8AC3E}">
        <p14:creationId xmlns:p14="http://schemas.microsoft.com/office/powerpoint/2010/main" val="4104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572</Words>
  <Application>Microsoft Office PowerPoint</Application>
  <PresentationFormat>Widescreen</PresentationFormat>
  <Paragraphs>108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Facet</vt:lpstr>
      <vt:lpstr>Unit 1:  A VISIT FROM A PENPAL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 A VISIT FROM A PENPAL</dc:title>
  <dc:creator>Truc Nguyen</dc:creator>
  <cp:lastModifiedBy>Truc Nguyen</cp:lastModifiedBy>
  <cp:revision>23</cp:revision>
  <dcterms:created xsi:type="dcterms:W3CDTF">2021-09-04T16:41:24Z</dcterms:created>
  <dcterms:modified xsi:type="dcterms:W3CDTF">2021-09-04T17:41:30Z</dcterms:modified>
</cp:coreProperties>
</file>