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6" r:id="rId6"/>
    <p:sldId id="268" r:id="rId7"/>
    <p:sldId id="26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4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7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6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7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79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6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7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1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8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1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5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25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6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85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9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57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5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AD9D-5DDE-42DE-A5E4-DC75FADAA5C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56D8-A021-4268-BDAA-2E5E7275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F6AD-4670-4955-A38F-CBAC44A23B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A5F5-DFFB-4844-8214-F70C558E9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3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A031-8BA2-406F-BCAF-6A7AFD0819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AD47-30A0-47C8-BCF7-5A05FD5FA2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219200"/>
            <a:ext cx="8458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600" b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NHỮNG HẰNG ĐẲNG THỨC ĐÁNG NHỚ</a:t>
            </a:r>
            <a:endParaRPr lang="en-US" sz="5600" b="1" cap="none" spc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99.101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(100 – 1)(100 + 1)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=10000 – 1</a:t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9999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78.82</a:t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(80 – 2)(80 + 2)</a:t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6400 – 4 </a:t>
            </a:r>
            <a:b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6396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6781800" cy="10668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b="1" smtClean="0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MỤC LỤC</a:t>
            </a:r>
            <a:endParaRPr lang="en-US" b="1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9600" y="1981200"/>
            <a:ext cx="5679583" cy="523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Bình phương một tổng:</a:t>
            </a:r>
            <a:endParaRPr lang="en-US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667000"/>
            <a:ext cx="5791200" cy="69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lang="en-US" sz="32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sz="32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32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FFC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hiệu:</a:t>
            </a:r>
            <a:endParaRPr lang="en-US" sz="3200" b="1" u="sng" dirty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505200"/>
            <a:ext cx="5791200" cy="697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III. Hiệu hai bình phương:</a:t>
            </a:r>
            <a:endParaRPr lang="en-US" sz="3200" b="1" u="sng" dirty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495800"/>
            <a:ext cx="426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Củng cố:</a:t>
            </a:r>
            <a:endParaRPr lang="en-US" sz="3200" b="1" u="sng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26"/>
          <p:cNvSpPr/>
          <p:nvPr/>
        </p:nvSpPr>
        <p:spPr>
          <a:xfrm>
            <a:off x="5668384" y="1471439"/>
            <a:ext cx="2290760" cy="21217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167" y="1194369"/>
            <a:ext cx="4651839" cy="1014620"/>
          </a:xfrm>
        </p:spPr>
        <p:txBody>
          <a:bodyPr>
            <a:normAutofit/>
          </a:bodyPr>
          <a:lstStyle/>
          <a:p>
            <a:pPr algn="l"/>
            <a:r>
              <a:rPr lang="en-US" sz="2600" dirty="0" err="1" smtClean="0"/>
              <a:t>Với</a:t>
            </a:r>
            <a:r>
              <a:rPr lang="en-US" sz="2600" dirty="0" smtClean="0"/>
              <a:t> a, b </a:t>
            </a:r>
            <a:r>
              <a:rPr lang="en-US" sz="2600" dirty="0" err="1" smtClean="0"/>
              <a:t>là</a:t>
            </a:r>
            <a:r>
              <a:rPr lang="en-US" sz="2600" dirty="0" smtClean="0"/>
              <a:t> </a:t>
            </a:r>
            <a:r>
              <a:rPr lang="en-US" sz="2600" dirty="0" err="1" smtClean="0"/>
              <a:t>hai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bất</a:t>
            </a:r>
            <a:r>
              <a:rPr lang="en-US" sz="2600" dirty="0" smtClean="0"/>
              <a:t> </a:t>
            </a:r>
            <a:r>
              <a:rPr lang="en-US" sz="2600" dirty="0" err="1" smtClean="0"/>
              <a:t>kì</a:t>
            </a:r>
            <a:r>
              <a:rPr lang="en-US" sz="2600" dirty="0" smtClean="0"/>
              <a:t>, </a:t>
            </a:r>
            <a:br>
              <a:rPr lang="en-US" sz="2600" dirty="0" smtClean="0"/>
            </a:br>
            <a:r>
              <a:rPr lang="en-US" sz="2600" dirty="0" err="1" smtClean="0"/>
              <a:t>thực</a:t>
            </a:r>
            <a:r>
              <a:rPr lang="en-US" sz="2600" dirty="0" smtClean="0"/>
              <a:t> </a:t>
            </a:r>
            <a:r>
              <a:rPr lang="en-US" sz="2600" dirty="0" err="1" smtClean="0"/>
              <a:t>hiện</a:t>
            </a:r>
            <a:r>
              <a:rPr lang="en-US" sz="2600" dirty="0" smtClean="0"/>
              <a:t> </a:t>
            </a:r>
            <a:r>
              <a:rPr lang="en-US" sz="2600" dirty="0" err="1" smtClean="0"/>
              <a:t>phép</a:t>
            </a:r>
            <a:r>
              <a:rPr lang="en-US" sz="2600" dirty="0" smtClean="0"/>
              <a:t> </a:t>
            </a:r>
            <a:r>
              <a:rPr lang="en-US" sz="2600" dirty="0" err="1" smtClean="0"/>
              <a:t>tính</a:t>
            </a:r>
            <a:r>
              <a:rPr lang="en-US" sz="2600" dirty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a+b</a:t>
            </a:r>
            <a:r>
              <a:rPr lang="en-US" sz="2600" dirty="0" smtClean="0"/>
              <a:t>)(</a:t>
            </a:r>
            <a:r>
              <a:rPr lang="en-US" sz="2600" dirty="0" err="1" smtClean="0"/>
              <a:t>a+b</a:t>
            </a:r>
            <a:r>
              <a:rPr lang="en-US" sz="2600" dirty="0" smtClean="0"/>
              <a:t>).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89397" y="816671"/>
            <a:ext cx="5679583" cy="523814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41479" y="104863"/>
            <a:ext cx="95018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NHỮNG HẰNG ĐẲNG THỨC ĐÁNG NHỚ (</a:t>
            </a:r>
            <a:r>
              <a:rPr lang="en-US" sz="35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Tiết</a:t>
            </a:r>
            <a:r>
              <a:rPr lang="en-US" sz="3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1)</a:t>
            </a:r>
            <a:endParaRPr lang="en-US" sz="3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53332" y="1405962"/>
            <a:ext cx="516835" cy="397325"/>
          </a:xfrm>
          <a:prstGeom prst="foldedCorne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?1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68384" y="1471439"/>
                <a:ext cx="2290760" cy="212176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</a:t>
                </a:r>
              </a:p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84" y="1471439"/>
                <a:ext cx="2290760" cy="21217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Process 11"/>
              <p:cNvSpPr/>
              <p:nvPr/>
            </p:nvSpPr>
            <p:spPr>
              <a:xfrm>
                <a:off x="5668385" y="1471439"/>
                <a:ext cx="732415" cy="737550"/>
              </a:xfrm>
              <a:prstGeom prst="flowChart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Flowchart: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85" y="1471439"/>
                <a:ext cx="732415" cy="737550"/>
              </a:xfrm>
              <a:prstGeom prst="flowChartProcess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Process 12"/>
          <p:cNvSpPr/>
          <p:nvPr/>
        </p:nvSpPr>
        <p:spPr>
          <a:xfrm>
            <a:off x="6400799" y="1471439"/>
            <a:ext cx="1558345" cy="73755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n-US" sz="2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668385" y="2208989"/>
            <a:ext cx="732414" cy="138421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n-US" sz="2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0570" y="1049493"/>
            <a:ext cx="34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1184" y="1009774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3375" y="1618034"/>
            <a:ext cx="46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0498" y="26309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1244" y="2603211"/>
                <a:ext cx="49489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(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a+b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)(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a+b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</m:t>
                    </m:r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44" y="2603211"/>
                <a:ext cx="4948942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603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87510" y="2185396"/>
            <a:ext cx="86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Giải</a:t>
            </a:r>
            <a:r>
              <a:rPr lang="en-US" sz="2400" u="sng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400" u="sng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85622" y="2947713"/>
                <a:ext cx="24985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22" y="2947713"/>
                <a:ext cx="2498501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3171" t="-12857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928" y="3338544"/>
                <a:ext cx="52652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đó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suy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</a:t>
                </a:r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en-US" sz="2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8" y="3338544"/>
                <a:ext cx="5265267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1505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31726" y="4296824"/>
            <a:ext cx="270505" cy="2446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376496" y="3723102"/>
                <a:ext cx="3461408" cy="14413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prstClr val="white"/>
                    </a:solidFill>
                  </a:rPr>
                  <a:t>Với  A,B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là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các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biểu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thức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tùy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ý; ta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cũng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prstClr val="white"/>
                    </a:solidFill>
                  </a:rPr>
                  <a:t>có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:</a:t>
                </a:r>
                <a:endParaRPr lang="en-US" sz="2000" b="1" dirty="0" smtClean="0">
                  <a:solidFill>
                    <a:prstClr val="white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9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9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19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9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9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6" y="3723102"/>
                <a:ext cx="3461408" cy="1441325"/>
              </a:xfrm>
              <a:prstGeom prst="roundRect">
                <a:avLst/>
              </a:prstGeom>
              <a:blipFill rotWithShape="0">
                <a:blip r:embed="rId8"/>
                <a:stretch>
                  <a:fillRect r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394361" y="3619513"/>
            <a:ext cx="120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Hình</a:t>
            </a:r>
            <a:r>
              <a:rPr lang="en-US" b="1" dirty="0" smtClean="0">
                <a:solidFill>
                  <a:prstClr val="black"/>
                </a:solidFill>
              </a:rPr>
              <a:t> 1</a:t>
            </a:r>
            <a:endParaRPr lang="en-US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00498" y="3851786"/>
                <a:ext cx="3200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Diện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tích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hình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vuông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lớn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a+b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)(</a:t>
                </a:r>
                <a:r>
                  <a:rPr lang="en-US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a+b</a:t>
                </a:r>
                <a:r>
                  <a:rPr lang="en-US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98" y="3851786"/>
                <a:ext cx="3200401" cy="923330"/>
              </a:xfrm>
              <a:prstGeom prst="rect">
                <a:avLst/>
              </a:prstGeom>
              <a:blipFill rotWithShape="0">
                <a:blip r:embed="rId9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loud Callout 29"/>
          <p:cNvSpPr/>
          <p:nvPr/>
        </p:nvSpPr>
        <p:spPr>
          <a:xfrm>
            <a:off x="1522922" y="473007"/>
            <a:ext cx="4231555" cy="1899372"/>
          </a:xfrm>
          <a:prstGeom prst="cloudCallout">
            <a:avLst>
              <a:gd name="adj1" fmla="val 44298"/>
              <a:gd name="adj2" fmla="val 44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white"/>
                </a:solidFill>
              </a:rPr>
              <a:t>Nhìn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vào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hình</a:t>
            </a:r>
            <a:r>
              <a:rPr lang="en-US" sz="2000" dirty="0" smtClean="0">
                <a:solidFill>
                  <a:prstClr val="white"/>
                </a:solidFill>
              </a:rPr>
              <a:t> 1 </a:t>
            </a:r>
            <a:r>
              <a:rPr lang="en-US" sz="2000" dirty="0" err="1" smtClean="0">
                <a:solidFill>
                  <a:prstClr val="white"/>
                </a:solidFill>
              </a:rPr>
              <a:t>và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cho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biết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diện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tích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hình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vuông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lớn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là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bao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nhiêu</a:t>
            </a:r>
            <a:r>
              <a:rPr lang="en-US" sz="2000" dirty="0" smtClean="0">
                <a:solidFill>
                  <a:prstClr val="white"/>
                </a:solidFill>
              </a:rPr>
              <a:t>?</a:t>
            </a:r>
            <a:endParaRPr lang="en-US" sz="2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369170"/>
                  </p:ext>
                </p:extLst>
              </p:nvPr>
            </p:nvGraphicFramePr>
            <p:xfrm>
              <a:off x="511749" y="4589156"/>
              <a:ext cx="3258062" cy="3876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062"/>
                  </a:tblGrid>
                  <a:tr h="3203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900" b="1" i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2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6911079"/>
                  </p:ext>
                </p:extLst>
              </p:nvPr>
            </p:nvGraphicFramePr>
            <p:xfrm>
              <a:off x="511749" y="4589156"/>
              <a:ext cx="3258062" cy="3876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58062"/>
                  </a:tblGrid>
                  <a:tr h="3876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0"/>
                          <a:stretch>
                            <a:fillRect l="-187" t="-1538" r="-746" b="-138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99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3" grpId="0" build="p"/>
      <p:bldP spid="4" grpId="0"/>
      <p:bldP spid="5" grpId="0" animBg="1"/>
      <p:bldP spid="6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8" grpId="0"/>
      <p:bldP spid="29" grpId="0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57" y="2309836"/>
            <a:ext cx="3080465" cy="536395"/>
          </a:xfrm>
        </p:spPr>
        <p:txBody>
          <a:bodyPr>
            <a:noAutofit/>
          </a:bodyPr>
          <a:lstStyle/>
          <a:p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909" y="2846231"/>
                <a:ext cx="9195516" cy="141667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Khai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+ 6x +9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tổng</a:t>
                </a:r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201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909" y="2846231"/>
                <a:ext cx="9195516" cy="1416676"/>
              </a:xfrm>
              <a:blipFill rotWithShape="0">
                <a:blip r:embed="rId3"/>
                <a:stretch>
                  <a:fillRect l="-995" t="-6034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183496" y="4130086"/>
            <a:ext cx="95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857" y="4503564"/>
                <a:ext cx="4830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+ 2a + 1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7" y="4503564"/>
                <a:ext cx="483038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89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1757" y="4951574"/>
                <a:ext cx="6404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+ 6x +9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+2.3.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+9= 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7" y="4951574"/>
                <a:ext cx="640482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857" y="5371514"/>
                <a:ext cx="6504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51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(50+1)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+2.50.1+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</a:p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2500 + 100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2601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7" y="5371514"/>
                <a:ext cx="6504637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40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5092" y="6163496"/>
                <a:ext cx="6121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201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(200+1)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+2.200.1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2" y="6163496"/>
                <a:ext cx="6121491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4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slide học tập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202979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43" y="10908"/>
            <a:ext cx="92029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NHỮNG HẰNG ĐẲNG THỨC ĐÁNG NHỚ (</a:t>
            </a:r>
            <a:r>
              <a:rPr lang="en-US" sz="35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Tiết</a:t>
            </a:r>
            <a:r>
              <a:rPr lang="en-US" sz="3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1)</a:t>
            </a:r>
            <a:endParaRPr lang="en-US" sz="3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302231" y="751194"/>
            <a:ext cx="5791200" cy="697219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lang="en-US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762000" y="1485900"/>
            <a:ext cx="5943600" cy="8763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1) </a:t>
            </a:r>
            <a:r>
              <a:rPr lang="en-US" sz="35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5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[a+(-b)]</a:t>
            </a:r>
            <a:r>
              <a:rPr lang="en-US" sz="2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05000" y="3733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(A-B)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2AB+B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0200" y="3755265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(2)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90600" y="1905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>
                    <a:lumMod val="95000"/>
                  </a:prstClr>
                </a:solidFill>
              </a:rPr>
              <a:t>?</a:t>
            </a:r>
            <a:endParaRPr lang="en-US" sz="3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1411" y="240942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Ta có: [a+(-b)]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+2a(-b)+(-b)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-2ab+b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Từ đó rút ra (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a-b)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-2ab+b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2470" y="3272135"/>
            <a:ext cx="621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1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 uiExpand="1" build="p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hiệu: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4419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</a:t>
            </a:r>
            <a:r>
              <a:rPr lang="en-US" sz="3000" b="1" dirty="0" smtClean="0"/>
              <a:t>2) </a:t>
            </a:r>
            <a:r>
              <a:rPr lang="en-US" sz="3000" b="1" u="sng" dirty="0" err="1" smtClean="0"/>
              <a:t>Bài</a:t>
            </a:r>
            <a:r>
              <a:rPr lang="en-US" sz="3000" b="1" u="sng" dirty="0" smtClean="0"/>
              <a:t> </a:t>
            </a:r>
            <a:r>
              <a:rPr lang="en-US" sz="3000" b="1" u="sng" dirty="0" err="1" smtClean="0"/>
              <a:t>tập</a:t>
            </a:r>
            <a:r>
              <a:rPr lang="en-US" sz="3000" b="1" u="sng" dirty="0" smtClean="0"/>
              <a:t> </a:t>
            </a:r>
            <a:r>
              <a:rPr lang="en-US" sz="3000" b="1" u="sng" err="1" smtClean="0"/>
              <a:t>áp</a:t>
            </a:r>
            <a:r>
              <a:rPr lang="en-US" sz="3000" b="1" u="sng" smtClean="0"/>
              <a:t> dụng</a:t>
            </a:r>
            <a:endParaRPr lang="en-US" sz="30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32408" y="220765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smtClean="0"/>
              <a:t>=x</a:t>
            </a:r>
            <a:r>
              <a:rPr lang="en-US" sz="2400" baseline="30000" smtClean="0"/>
              <a:t>2</a:t>
            </a:r>
            <a:r>
              <a:rPr lang="en-US" sz="2400" smtClean="0"/>
              <a:t>-2x(3</a:t>
            </a:r>
            <a:r>
              <a:rPr lang="en-US" sz="2400"/>
              <a:t>)+(3)</a:t>
            </a:r>
            <a:r>
              <a:rPr lang="en-US" sz="2400" baseline="30000"/>
              <a:t>2 </a:t>
            </a:r>
            <a:r>
              <a:rPr lang="en-US" sz="2400"/>
              <a:t>=x</a:t>
            </a:r>
            <a:r>
              <a:rPr lang="en-US" sz="2400" baseline="30000"/>
              <a:t>2</a:t>
            </a:r>
            <a:r>
              <a:rPr lang="en-US" sz="2400"/>
              <a:t>-6x+9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20532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a) (x-3)</a:t>
            </a:r>
            <a:r>
              <a:rPr lang="en-US" sz="2400" baseline="30000"/>
              <a:t>2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981200" y="2971800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/>
              <a:t>b) (</a:t>
            </a:r>
            <a:r>
              <a:rPr lang="en-US" sz="2400" smtClean="0"/>
              <a:t>2x-3y)</a:t>
            </a:r>
            <a:r>
              <a:rPr lang="en-US" sz="2400" baseline="30000" smtClean="0"/>
              <a:t>2</a:t>
            </a: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00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/>
              <a:t>c) </a:t>
            </a:r>
            <a:r>
              <a:rPr lang="en-US" sz="2400" smtClean="0"/>
              <a:t>99</a:t>
            </a:r>
            <a:r>
              <a:rPr lang="en-US" sz="2400" baseline="30000" smtClean="0"/>
              <a:t>2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357830" y="2971800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/>
              <a:t>= (2x)</a:t>
            </a:r>
            <a:r>
              <a:rPr lang="en-US" sz="2400" baseline="30000"/>
              <a:t>2</a:t>
            </a:r>
            <a:r>
              <a:rPr lang="en-US" sz="2400"/>
              <a:t>-2(2x)(3y)+(3y)</a:t>
            </a:r>
            <a:r>
              <a:rPr lang="en-US" sz="2400" baseline="30000"/>
              <a:t>2</a:t>
            </a:r>
            <a:r>
              <a:rPr lang="en-US" sz="2400"/>
              <a:t> </a:t>
            </a:r>
          </a:p>
          <a:p>
            <a:pPr>
              <a:buNone/>
            </a:pPr>
            <a:r>
              <a:rPr lang="en-US" sz="2400" smtClean="0"/>
              <a:t> </a:t>
            </a:r>
            <a:r>
              <a:rPr lang="en-US" sz="2400"/>
              <a:t>= 4x</a:t>
            </a:r>
            <a:r>
              <a:rPr lang="en-US" sz="2400" baseline="30000"/>
              <a:t>2 </a:t>
            </a:r>
            <a:r>
              <a:rPr lang="en-US" sz="2400"/>
              <a:t>-</a:t>
            </a:r>
            <a:r>
              <a:rPr lang="en-US" sz="2400" smtClean="0"/>
              <a:t>12xy+9y</a:t>
            </a:r>
            <a:r>
              <a:rPr lang="en-US" sz="2400" baseline="30000" smtClean="0"/>
              <a:t>2 </a:t>
            </a:r>
            <a:r>
              <a:rPr lang="en-US" sz="2400" smtClean="0"/>
              <a:t>      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743154" y="3802797"/>
            <a:ext cx="4790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/>
              <a:t>= (100-1)</a:t>
            </a:r>
            <a:r>
              <a:rPr lang="en-US" sz="2400" baseline="30000"/>
              <a:t>2 </a:t>
            </a:r>
            <a:r>
              <a:rPr lang="en-US" sz="2400"/>
              <a:t>= 100</a:t>
            </a:r>
            <a:r>
              <a:rPr lang="en-US" sz="2400" baseline="30000"/>
              <a:t>2 </a:t>
            </a:r>
            <a:r>
              <a:rPr lang="en-US" sz="2400"/>
              <a:t>-2(100)(1)+1</a:t>
            </a:r>
            <a:r>
              <a:rPr lang="en-US" sz="2400" baseline="30000"/>
              <a:t>2    </a:t>
            </a:r>
          </a:p>
          <a:p>
            <a:pPr>
              <a:buNone/>
            </a:pPr>
            <a:r>
              <a:rPr lang="en-US" sz="2400" baseline="30000"/>
              <a:t> </a:t>
            </a:r>
            <a:r>
              <a:rPr lang="en-US" sz="2400"/>
              <a:t>                                       = 10000-200+1</a:t>
            </a:r>
          </a:p>
          <a:p>
            <a:pPr>
              <a:buNone/>
            </a:pPr>
            <a:r>
              <a:rPr lang="en-US" sz="2400" baseline="30000"/>
              <a:t> </a:t>
            </a:r>
            <a:r>
              <a:rPr lang="en-US" sz="2400"/>
              <a:t>                                       = 9801</a:t>
            </a:r>
          </a:p>
        </p:txBody>
      </p:sp>
    </p:spTree>
    <p:extLst>
      <p:ext uri="{BB962C8B-B14F-4D97-AF65-F5344CB8AC3E}">
        <p14:creationId xmlns:p14="http://schemas.microsoft.com/office/powerpoint/2010/main" val="1954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3088" y="1524000"/>
            <a:ext cx="81534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 + 3)(2x – 3)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0999" y="838200"/>
            <a:ext cx="6032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028700" indent="-1028700">
              <a:buFont typeface="+mj-lt"/>
              <a:buAutoNum type="romanUcPeriod" startAt="3"/>
            </a:pPr>
            <a:r>
              <a:rPr lang="en-US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Hiệu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hai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vi-VN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743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6x + 6x – 9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9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524000" y="3810000"/>
            <a:ext cx="2396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(x – 5)(x + 5)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95211" y="4528756"/>
            <a:ext cx="3347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+ 5x – 5x – 25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7809" y="106695"/>
            <a:ext cx="95018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NHỮNG HẰNG ĐẲNG THỨC ĐÁNG NHỚ (</a:t>
            </a:r>
            <a:r>
              <a:rPr lang="en-US" sz="35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Tiết</a:t>
            </a:r>
            <a:r>
              <a:rPr lang="en-US" sz="3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1)</a:t>
            </a:r>
            <a:endParaRPr lang="en-US" sz="3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2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5208" y="1709812"/>
            <a:ext cx="3960440" cy="57606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19256" cy="20363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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ý,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 + B)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11634"/>
            <a:ext cx="2350368" cy="1549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9y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vi-V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35044" y="3067808"/>
            <a:ext cx="3140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 x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(3y)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(x – 3y)(x + 3y)</a:t>
            </a:r>
          </a:p>
          <a:p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1219200" y="4191000"/>
            <a:ext cx="3764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(2x – 5y)(2x + 5y) </a:t>
            </a:r>
          </a:p>
          <a:p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4983372" y="4192074"/>
            <a:ext cx="25667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(2x)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(5y)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4x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25y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782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99.101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78.82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3309" y="404664"/>
            <a:ext cx="414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Thử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tài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vi-VN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6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421</Words>
  <Application>Microsoft Office PowerPoint</Application>
  <PresentationFormat>On-screen Show (4:3)</PresentationFormat>
  <Paragraphs>86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MỤC LỤC</vt:lpstr>
      <vt:lpstr>Với a, b là hai số bất kì,  thực hiện phép tính (a+b)(a+b).</vt:lpstr>
      <vt:lpstr>Áp dụng:</vt:lpstr>
      <vt:lpstr>II. Bình phương của một hiệu:</vt:lpstr>
      <vt:lpstr>II. Bình phương của một hiệu:</vt:lpstr>
      <vt:lpstr>PowerPoint Presentation</vt:lpstr>
      <vt:lpstr>  Với A, B là các biểu thức tùy ý, ta có:  A2 – B2 = (A – B)(A + B) </vt:lpstr>
      <vt:lpstr>PowerPoint Presentation</vt:lpstr>
      <vt:lpstr>Giải a) 99.101 = (100 – 1)(100 + 1) = 1002 – 12 =10000 – 1 = 9999  b) 78.82 = (80 – 2)(80 + 2) = 802 – 22 = 6400 – 4  = 6396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19</cp:revision>
  <dcterms:created xsi:type="dcterms:W3CDTF">2017-10-12T03:32:47Z</dcterms:created>
  <dcterms:modified xsi:type="dcterms:W3CDTF">2021-09-08T06:49:59Z</dcterms:modified>
</cp:coreProperties>
</file>