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7" r:id="rId4"/>
    <p:sldMasterId id="2147483682" r:id="rId5"/>
    <p:sldMasterId id="2147483694" r:id="rId6"/>
  </p:sldMasterIdLst>
  <p:notesMasterIdLst>
    <p:notesMasterId r:id="rId32"/>
  </p:notesMasterIdLst>
  <p:sldIdLst>
    <p:sldId id="283" r:id="rId7"/>
    <p:sldId id="284" r:id="rId8"/>
    <p:sldId id="267" r:id="rId9"/>
    <p:sldId id="256" r:id="rId10"/>
    <p:sldId id="272" r:id="rId11"/>
    <p:sldId id="273" r:id="rId12"/>
    <p:sldId id="274" r:id="rId13"/>
    <p:sldId id="275" r:id="rId14"/>
    <p:sldId id="276" r:id="rId15"/>
    <p:sldId id="285" r:id="rId16"/>
    <p:sldId id="286" r:id="rId17"/>
    <p:sldId id="288" r:id="rId18"/>
    <p:sldId id="301" r:id="rId19"/>
    <p:sldId id="290" r:id="rId20"/>
    <p:sldId id="291" r:id="rId21"/>
    <p:sldId id="292" r:id="rId22"/>
    <p:sldId id="300" r:id="rId23"/>
    <p:sldId id="303" r:id="rId24"/>
    <p:sldId id="293" r:id="rId25"/>
    <p:sldId id="295" r:id="rId26"/>
    <p:sldId id="302" r:id="rId27"/>
    <p:sldId id="294" r:id="rId28"/>
    <p:sldId id="296" r:id="rId29"/>
    <p:sldId id="488" r:id="rId30"/>
    <p:sldId id="297" r:id="rId31"/>
  </p:sldIdLst>
  <p:sldSz cx="9144000" cy="5143500" type="screen16x9"/>
  <p:notesSz cx="6858000" cy="9144000"/>
  <p:defaultTextStyle>
    <a:defPPr>
      <a:defRPr lang="en-US"/>
    </a:defPPr>
    <a:lvl1pPr marL="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360" y="-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A4C6B-9CA3-40E8-833A-03CCA613716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D993E-74DC-4448-A24F-E00F45CE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83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1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8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7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32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38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84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3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31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09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3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83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89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87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9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448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561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37377" y="2162803"/>
            <a:ext cx="977265" cy="978194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68573" tIns="34289" rIns="68573" bIns="34289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090037" y="2162803"/>
            <a:ext cx="977265" cy="978194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68573" tIns="34289" rIns="68573" bIns="34289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445451" y="2162803"/>
            <a:ext cx="977265" cy="978194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68573" tIns="34289" rIns="68573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074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354593" y="1851898"/>
            <a:ext cx="1405890" cy="1980248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68573" tIns="34289" rIns="68573" bIns="34289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874908" y="1851898"/>
            <a:ext cx="1405890" cy="1980248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68573" tIns="34289" rIns="68573" bIns="34289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95223" y="1851898"/>
            <a:ext cx="1405890" cy="1980248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68573" tIns="34289" rIns="68573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92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966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133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37377" y="2162803"/>
            <a:ext cx="977265" cy="978194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68574" tIns="34289" rIns="68574" bIns="34289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090037" y="2162803"/>
            <a:ext cx="977265" cy="978194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68574" tIns="34289" rIns="68574" bIns="34289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445451" y="2162803"/>
            <a:ext cx="977265" cy="978194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68574" tIns="34289" rIns="68574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39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2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354593" y="1851898"/>
            <a:ext cx="1405890" cy="1980248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68574" tIns="34289" rIns="68574" bIns="34289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874908" y="1851898"/>
            <a:ext cx="1405890" cy="1980248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68574" tIns="34289" rIns="68574" bIns="34289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95223" y="1851898"/>
            <a:ext cx="1405890" cy="1980248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68574" tIns="34289" rIns="68574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253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9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8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7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98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08450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6252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609417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3872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5554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6487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2623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536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60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77118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4394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1678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9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20" indent="0">
              <a:buNone/>
              <a:defRPr sz="1000"/>
            </a:lvl3pPr>
            <a:lvl4pPr marL="1371328" indent="0">
              <a:buNone/>
              <a:defRPr sz="900"/>
            </a:lvl4pPr>
            <a:lvl5pPr marL="1828439" indent="0">
              <a:buNone/>
              <a:defRPr sz="900"/>
            </a:lvl5pPr>
            <a:lvl6pPr marL="2285544" indent="0">
              <a:buNone/>
              <a:defRPr sz="900"/>
            </a:lvl6pPr>
            <a:lvl7pPr marL="2742650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20" indent="0">
              <a:buNone/>
              <a:defRPr sz="2400"/>
            </a:lvl3pPr>
            <a:lvl4pPr marL="1371328" indent="0">
              <a:buNone/>
              <a:defRPr sz="2000"/>
            </a:lvl4pPr>
            <a:lvl5pPr marL="1828439" indent="0">
              <a:buNone/>
              <a:defRPr sz="2000"/>
            </a:lvl5pPr>
            <a:lvl6pPr marL="2285544" indent="0">
              <a:buNone/>
              <a:defRPr sz="2000"/>
            </a:lvl6pPr>
            <a:lvl7pPr marL="2742650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20" indent="0">
              <a:buNone/>
              <a:defRPr sz="1000"/>
            </a:lvl3pPr>
            <a:lvl4pPr marL="1371328" indent="0">
              <a:buNone/>
              <a:defRPr sz="900"/>
            </a:lvl4pPr>
            <a:lvl5pPr marL="1828439" indent="0">
              <a:buNone/>
              <a:defRPr sz="900"/>
            </a:lvl5pPr>
            <a:lvl6pPr marL="2285544" indent="0">
              <a:buNone/>
              <a:defRPr sz="900"/>
            </a:lvl6pPr>
            <a:lvl7pPr marL="2742650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6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5" indent="-285694" algn="l" defTabSz="914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3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1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6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6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9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1" y="0"/>
            <a:ext cx="9144001" cy="51435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401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1" y="0"/>
            <a:ext cx="9144001" cy="51435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703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3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en-VN" smtClean="0"/>
              <a:t>09/17/2021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3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18" Type="http://schemas.microsoft.com/office/2007/relationships/hdphoto" Target="../media/hdphoto8.wdp"/><Relationship Id="rId3" Type="http://schemas.openxmlformats.org/officeDocument/2006/relationships/image" Target="../media/image15.png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microsoft.com/office/2007/relationships/hdphoto" Target="../media/hdphoto6.wdp"/><Relationship Id="rId17" Type="http://schemas.openxmlformats.org/officeDocument/2006/relationships/image" Target="../media/image20.png"/><Relationship Id="rId2" Type="http://schemas.openxmlformats.org/officeDocument/2006/relationships/image" Target="../media/image14.png"/><Relationship Id="rId16" Type="http://schemas.openxmlformats.org/officeDocument/2006/relationships/slide" Target="slide9.xml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24" Type="http://schemas.openxmlformats.org/officeDocument/2006/relationships/image" Target="../media/image24.gif"/><Relationship Id="rId5" Type="http://schemas.openxmlformats.org/officeDocument/2006/relationships/image" Target="../media/image16.png"/><Relationship Id="rId15" Type="http://schemas.microsoft.com/office/2007/relationships/hdphoto" Target="../media/hdphoto7.wdp"/><Relationship Id="rId23" Type="http://schemas.microsoft.com/office/2007/relationships/hdphoto" Target="../media/hdphoto10.wdp"/><Relationship Id="rId10" Type="http://schemas.openxmlformats.org/officeDocument/2006/relationships/slide" Target="slide7.xml"/><Relationship Id="rId19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microsoft.com/office/2007/relationships/hdphoto" Target="../media/hdphoto5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8375" y="1735653"/>
            <a:ext cx="457200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8649" y="0"/>
            <a:ext cx="2208497" cy="5257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-7422"/>
            <a:ext cx="2445872" cy="5257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15" y="0"/>
            <a:ext cx="2208497" cy="5257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8" y="0"/>
            <a:ext cx="2443807" cy="5257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3272" y="812357"/>
            <a:ext cx="7983576" cy="1300354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pPr algn="ctr" defTabSz="685681"/>
            <a:r>
              <a:rPr lang="en-US" sz="4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</a:t>
            </a:r>
            <a:r>
              <a:rPr lang="vi-VN" sz="4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HUYNH</a:t>
            </a:r>
          </a:p>
          <a:p>
            <a:pPr algn="ctr" defTabSz="685681"/>
            <a:r>
              <a:rPr lang="vi-VN" sz="4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4000" b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  <a:r>
              <a:rPr lang="en-US" sz="4000" b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8345" y="2468285"/>
            <a:ext cx="8479972" cy="1177245"/>
          </a:xfrm>
          <a:prstGeom prst="rect">
            <a:avLst/>
          </a:prstGeom>
          <a:noFill/>
          <a:ln>
            <a:noFill/>
          </a:ln>
        </p:spPr>
        <p:txBody>
          <a:bodyPr wrap="square" lIns="68570" tIns="34289" rIns="68570" bIns="34289" rtlCol="0">
            <a:spAutoFit/>
          </a:bodyPr>
          <a:lstStyle/>
          <a:p>
            <a:pPr algn="ctr" defTabSz="685681"/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HỆ THỐNG KINH, VĨ TUYẾN </a:t>
            </a:r>
          </a:p>
          <a:p>
            <a:pPr algn="ctr" defTabSz="685681"/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TỌA ĐỘ ĐỊA LÍ</a:t>
            </a: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717" y="3267632"/>
            <a:ext cx="4572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7844" y="4211300"/>
            <a:ext cx="3088826" cy="530915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en-US" sz="3000" b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viên:.............</a:t>
            </a:r>
            <a:endParaRPr lang="en-US" sz="3000" b="1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2343151" y="2861980"/>
            <a:ext cx="354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15"/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I.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Hệ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thống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kinh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vĩ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tuyến</a:t>
            </a:r>
            <a:endParaRPr lang="zh-CN" altLang="en-US" sz="2400" b="1" dirty="0">
              <a:solidFill>
                <a:srgbClr val="FFFF00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816835" y="3323645"/>
            <a:ext cx="222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15"/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II.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Tọa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độ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địa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lí</a:t>
            </a:r>
            <a:endParaRPr lang="zh-CN" altLang="en-US" sz="2400" b="1" dirty="0">
              <a:solidFill>
                <a:srgbClr val="FFFF00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111827" y="2675647"/>
            <a:ext cx="1645444" cy="2219326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335665" y="291776"/>
            <a:ext cx="8686800" cy="1977462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defTabSz="685715"/>
            <a:r>
              <a:rPr lang="en-US" altLang="zh-CN" sz="3200" b="1" u="sng" dirty="0" err="1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Tuần</a:t>
            </a:r>
            <a:r>
              <a:rPr lang="en-US" altLang="zh-CN" sz="3200" b="1" u="sng" dirty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3-Tiết 3</a:t>
            </a:r>
            <a:r>
              <a:rPr lang="en-US" altLang="zh-CN" sz="2800" b="1" dirty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CHỦ ĐỀ: BẢN ĐỒ- PHƯƠNG TIỆN THỂ HIỆN BỀ MẶT TRÁI ĐẤT</a:t>
            </a:r>
          </a:p>
          <a:p>
            <a:pPr algn="ctr" defTabSz="685715"/>
            <a:r>
              <a:rPr lang="en-US" altLang="zh-CN" sz="3200" b="1" dirty="0">
                <a:solidFill>
                  <a:srgbClr val="FFE88B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BÀI 1: HỆ THỐNG KINH, VĨ TUYẾN </a:t>
            </a:r>
          </a:p>
          <a:p>
            <a:pPr algn="ctr" defTabSz="685715"/>
            <a:r>
              <a:rPr lang="en-US" altLang="zh-CN" sz="3200" b="1" dirty="0">
                <a:solidFill>
                  <a:srgbClr val="FFE88B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VÀ TỌA ĐỘ ĐỊA LÍ (</a:t>
            </a:r>
            <a:r>
              <a:rPr lang="en-US" altLang="zh-CN" sz="3200" b="1" dirty="0" err="1">
                <a:solidFill>
                  <a:srgbClr val="FFE88B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tiết</a:t>
            </a:r>
            <a:r>
              <a:rPr lang="en-US" altLang="zh-CN" sz="3200" b="1" dirty="0">
                <a:solidFill>
                  <a:srgbClr val="FFE88B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2)</a:t>
            </a:r>
            <a:endParaRPr lang="zh-CN" altLang="en-US" b="1" dirty="0">
              <a:solidFill>
                <a:srgbClr val="FFE88B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15" name="文本框 28">
            <a:extLst>
              <a:ext uri="{FF2B5EF4-FFF2-40B4-BE49-F238E27FC236}">
                <a16:creationId xmlns:a16="http://schemas.microsoft.com/office/drawing/2014/main" id="{2B322B56-E18F-4A10-BA7E-D6BC0A504E45}"/>
              </a:ext>
            </a:extLst>
          </p:cNvPr>
          <p:cNvSpPr txBox="1"/>
          <p:nvPr/>
        </p:nvSpPr>
        <p:spPr>
          <a:xfrm>
            <a:off x="1633209" y="3933727"/>
            <a:ext cx="6813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15"/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III.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Lưới</a:t>
            </a:r>
            <a:r>
              <a:rPr lang="en-US" altLang="zh-CN" sz="2800" b="1" dirty="0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kinh</a:t>
            </a:r>
            <a:r>
              <a:rPr lang="en-US" altLang="zh-CN" sz="2800" b="1" dirty="0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vĩ</a:t>
            </a:r>
            <a:r>
              <a:rPr lang="en-US" altLang="zh-CN" sz="2800" b="1" dirty="0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tuyến</a:t>
            </a:r>
            <a:r>
              <a:rPr lang="en-US" altLang="zh-CN" sz="2800" b="1" dirty="0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bản</a:t>
            </a:r>
            <a:r>
              <a:rPr lang="en-US" altLang="zh-CN" sz="2800" b="1" dirty="0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đồ</a:t>
            </a:r>
            <a:r>
              <a:rPr lang="en-US" altLang="zh-CN" sz="2800" b="1" dirty="0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thế</a:t>
            </a:r>
            <a:r>
              <a:rPr lang="en-US" altLang="zh-CN" sz="2800" b="1" dirty="0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giới</a:t>
            </a:r>
            <a:endParaRPr lang="zh-CN" altLang="en-US" sz="2400" b="1" dirty="0">
              <a:solidFill>
                <a:srgbClr val="00B0F0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935957" y="3489863"/>
            <a:ext cx="5758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49"/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III.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Lưới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kinh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vĩ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tuyến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bản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thế</a:t>
            </a:r>
            <a:r>
              <a:rPr lang="en-US" altLang="zh-CN" sz="2400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giới</a:t>
            </a:r>
            <a:endParaRPr lang="zh-CN" altLang="en-US" sz="2400" dirty="0">
              <a:solidFill>
                <a:srgbClr val="FFFF00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0" y="2922057"/>
            <a:ext cx="1645444" cy="2219326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49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49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49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49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49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49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49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文本框 45">
            <a:extLst>
              <a:ext uri="{FF2B5EF4-FFF2-40B4-BE49-F238E27FC236}">
                <a16:creationId xmlns:a16="http://schemas.microsoft.com/office/drawing/2014/main" id="{023F7093-6B32-4A9A-9603-69EBD351319A}"/>
              </a:ext>
            </a:extLst>
          </p:cNvPr>
          <p:cNvSpPr txBox="1"/>
          <p:nvPr/>
        </p:nvSpPr>
        <p:spPr>
          <a:xfrm>
            <a:off x="297921" y="393892"/>
            <a:ext cx="8686800" cy="1977462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defTabSz="685715"/>
            <a:r>
              <a:rPr lang="en-US" altLang="zh-CN" sz="3200" b="1" u="sng" dirty="0" err="1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Tuần</a:t>
            </a:r>
            <a:r>
              <a:rPr lang="en-US" altLang="zh-CN" sz="3200" b="1" u="sng" dirty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3-Tiết 3</a:t>
            </a:r>
            <a:r>
              <a:rPr lang="en-US" altLang="zh-CN" sz="2800" b="1" dirty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CHỦ ĐỀ: BẢN ĐỒ- PHƯƠNG TIỆN THỂ HIỆN BỀ MẶT TRÁI ĐẤT</a:t>
            </a:r>
          </a:p>
          <a:p>
            <a:pPr algn="ctr" defTabSz="685715"/>
            <a:r>
              <a:rPr lang="en-US" altLang="zh-CN" sz="3200" b="1" dirty="0">
                <a:solidFill>
                  <a:srgbClr val="FFE88B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BÀI 1: HỆ THỐNG KINH, VĨ TUYẾN </a:t>
            </a:r>
          </a:p>
          <a:p>
            <a:pPr algn="ctr" defTabSz="685715"/>
            <a:r>
              <a:rPr lang="en-US" altLang="zh-CN" sz="3200" b="1" dirty="0">
                <a:solidFill>
                  <a:srgbClr val="FFE88B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VÀ TỌA ĐỘ ĐỊA LÍ (</a:t>
            </a:r>
            <a:r>
              <a:rPr lang="en-US" altLang="zh-CN" sz="3200" b="1" dirty="0" err="1">
                <a:solidFill>
                  <a:srgbClr val="FFE88B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tiết</a:t>
            </a:r>
            <a:r>
              <a:rPr lang="en-US" altLang="zh-CN" sz="3200" b="1" dirty="0">
                <a:solidFill>
                  <a:srgbClr val="FFE88B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2)</a:t>
            </a:r>
            <a:endParaRPr lang="zh-CN" altLang="en-US" b="1" dirty="0">
              <a:solidFill>
                <a:srgbClr val="FFE88B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647700" y="330559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/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III.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Lưới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kinh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vĩ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tuyến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bản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đồ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thế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giới</a:t>
            </a:r>
            <a:endParaRPr lang="zh-CN" altLang="en-US" sz="2800" b="1" dirty="0">
              <a:solidFill>
                <a:srgbClr val="FFFF00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90937"/>
            <a:ext cx="5105400" cy="376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228600" y="1047750"/>
            <a:ext cx="3505200" cy="38472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1.3a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KT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VT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KT, VT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CD646-D10B-4DA2-9B63-3A2EA1471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611"/>
            <a:ext cx="3929794" cy="435188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5405F1F-0A7F-4D3A-B226-65EDDB3BE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94" y="792317"/>
            <a:ext cx="5138006" cy="421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93">
            <a:extLst>
              <a:ext uri="{FF2B5EF4-FFF2-40B4-BE49-F238E27FC236}">
                <a16:creationId xmlns:a16="http://schemas.microsoft.com/office/drawing/2014/main" id="{50BBCC47-EAC7-48BB-8392-49EE15549D59}"/>
              </a:ext>
            </a:extLst>
          </p:cNvPr>
          <p:cNvSpPr txBox="1"/>
          <p:nvPr/>
        </p:nvSpPr>
        <p:spPr>
          <a:xfrm>
            <a:off x="533400" y="206836"/>
            <a:ext cx="835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/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III.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Lưới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kinh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vĩ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tuyến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bản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đồ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thế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giới</a:t>
            </a:r>
            <a:endParaRPr lang="zh-CN" altLang="en-US" sz="3200" b="1" dirty="0">
              <a:solidFill>
                <a:srgbClr val="00B050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507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0784"/>
            <a:ext cx="4047324" cy="277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3562350"/>
            <a:ext cx="8293091" cy="129265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?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Dựa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vào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nội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dung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mô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tả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lưới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kinh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,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vĩ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tuyến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bản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đồ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thế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giới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(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1.3a),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hãy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mô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tả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đặc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điểm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lưới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kinh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vĩ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tuyến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còn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lại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(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1.3b </a:t>
            </a:r>
            <a:r>
              <a:rPr lang="en-US" sz="2600" b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Times New Roman"/>
                <a:ea typeface="Calibri"/>
              </a:rPr>
              <a:t> 1.3c)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1" name="文本框 93">
            <a:extLst>
              <a:ext uri="{FF2B5EF4-FFF2-40B4-BE49-F238E27FC236}">
                <a16:creationId xmlns:a16="http://schemas.microsoft.com/office/drawing/2014/main" id="{6C5F71CB-CE6B-4CA8-9E94-3E3DFF87517F}"/>
              </a:ext>
            </a:extLst>
          </p:cNvPr>
          <p:cNvSpPr txBox="1"/>
          <p:nvPr/>
        </p:nvSpPr>
        <p:spPr>
          <a:xfrm>
            <a:off x="533400" y="206836"/>
            <a:ext cx="835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/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III.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Lưới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kinh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vĩ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tuyến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bản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đồ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thế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giới</a:t>
            </a:r>
            <a:endParaRPr lang="zh-CN" altLang="en-US" sz="3200" b="1" dirty="0">
              <a:solidFill>
                <a:srgbClr val="00B050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FA30B63-DE1A-4FBB-9C00-0B0B78C1A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24" y="811063"/>
            <a:ext cx="4713034" cy="276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228600" y="458022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III.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Lưới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vĩ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tuyến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của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bản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đồ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thế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giới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28600" y="1047751"/>
            <a:ext cx="4724400" cy="335270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Hình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1.3 b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</a:t>
            </a:r>
          </a:p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Kinh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tuyến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những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thẳng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tỏa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theo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nan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quạt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tuyến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những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cung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tròn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đồng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tâm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Tâm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các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tuyến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cũng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chính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điểm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gặp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nhau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các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kinh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tuyến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644AFE2-DCBB-43B4-8E95-09C63265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81242"/>
            <a:ext cx="4047324" cy="395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70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533400" y="506628"/>
            <a:ext cx="64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III.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Lưới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tuyến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của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bản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đồ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thế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giớ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喵魂体W" panose="00020600040101010101" pitchFamily="18" charset="-122"/>
                <a:ea typeface="汉仪喵魂体W" panose="00020600040101010101" pitchFamily="18" charset="-122"/>
                <a:cs typeface="+mn-cs"/>
              </a:rPr>
              <a:t>i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喵魂体W" panose="00020600040101010101" pitchFamily="18" charset="-122"/>
              <a:ea typeface="汉仪喵魂体W" panose="00020600040101010101" pitchFamily="18" charset="-122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28600" y="1047750"/>
            <a:ext cx="4572000" cy="26704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Hình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1.3 </a:t>
            </a:r>
            <a:r>
              <a:rPr lang="en-US" sz="3200" b="1" u="sng" dirty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có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</a:t>
            </a:r>
          </a:p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tuyến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tỏa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tuyến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tròn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gặp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tuyến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8D4CA2-8273-44BB-A08E-75BE11C3A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994779"/>
            <a:ext cx="4413913" cy="39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0"/>
            <a:ext cx="8439150" cy="994172"/>
          </a:xfrm>
        </p:spPr>
        <p:txBody>
          <a:bodyPr>
            <a:normAutofit fontScale="90000"/>
          </a:bodyPr>
          <a:lstStyle/>
          <a:p>
            <a:pPr algn="ctr" defTabSz="685715"/>
            <a:r>
              <a:rPr lang="en-US" altLang="zh-CN" sz="3600" b="1" dirty="0" err="1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Tiết</a:t>
            </a:r>
            <a:r>
              <a:rPr lang="en-US" altLang="zh-CN" sz="3600" b="1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3- </a:t>
            </a:r>
            <a:r>
              <a:rPr lang="en-US" altLang="zh-CN" sz="3600" b="1" u="sng" dirty="0">
                <a:solidFill>
                  <a:srgbClr val="00B05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 1: </a:t>
            </a:r>
            <a:r>
              <a:rPr lang="en-US" altLang="zh-CN" sz="3600" b="1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HỆ THỐNG KINH, VĨ TUYẾN </a:t>
            </a:r>
            <a:br>
              <a:rPr lang="en-US" altLang="zh-CN" sz="3600" b="1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</a:br>
            <a:r>
              <a:rPr lang="en-US" altLang="zh-CN" sz="3600" b="1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VÀ TỌA ĐỘ ĐỊA LÍ (</a:t>
            </a:r>
            <a:r>
              <a:rPr lang="en-US" altLang="zh-CN" sz="3600" b="1" dirty="0" err="1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tiết</a:t>
            </a:r>
            <a:r>
              <a:rPr lang="en-US" altLang="zh-CN" sz="3600" b="1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2)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6" y="1504640"/>
            <a:ext cx="90678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*Lưới kinh vĩ tuyến của bản đồ thế giới </a:t>
            </a:r>
            <a:r>
              <a:rPr lang="nl-NL" sz="2800" b="1" u="sng" dirty="0">
                <a:latin typeface="Times New Roman" pitchFamily="18" charset="0"/>
                <a:cs typeface="Times New Roman" pitchFamily="18" charset="0"/>
              </a:rPr>
              <a:t>với phép chiếu đồ hình trụ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2800" b="1" i="1" dirty="0">
                <a:latin typeface="Times New Roman" pitchFamily="18" charset="0"/>
                <a:cs typeface="Times New Roman" pitchFamily="18" charset="0"/>
              </a:rPr>
              <a:t>Kinh tuyến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2800" u="sng" dirty="0">
                <a:latin typeface="Times New Roman" pitchFamily="18" charset="0"/>
                <a:cs typeface="Times New Roman" pitchFamily="18" charset="0"/>
              </a:rPr>
              <a:t>những đường thẳng song song cách đều nhau. </a:t>
            </a:r>
          </a:p>
          <a:p>
            <a:pPr marL="0" indent="0">
              <a:buNone/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2800" i="1" dirty="0">
                <a:latin typeface="Times New Roman" pitchFamily="18" charset="0"/>
                <a:cs typeface="Times New Roman" pitchFamily="18" charset="0"/>
              </a:rPr>
              <a:t>Vĩ tuyến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cũng là </a:t>
            </a:r>
            <a:r>
              <a:rPr lang="nl-NL" sz="2800" u="sng" dirty="0">
                <a:latin typeface="Times New Roman" pitchFamily="18" charset="0"/>
                <a:cs typeface="Times New Roman" pitchFamily="18" charset="0"/>
              </a:rPr>
              <a:t>những đường thẳng song song và cách đều nhau. </a:t>
            </a:r>
          </a:p>
          <a:p>
            <a:pPr marL="0" indent="0">
              <a:buNone/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2800" b="1" i="1" dirty="0">
                <a:latin typeface="Times New Roman" pitchFamily="18" charset="0"/>
                <a:cs typeface="Times New Roman" pitchFamily="18" charset="0"/>
              </a:rPr>
              <a:t>Các kinh, vĩ tuyến </a:t>
            </a:r>
            <a:r>
              <a:rPr lang="nl-NL" sz="2800" u="sng" dirty="0">
                <a:latin typeface="Times New Roman" pitchFamily="18" charset="0"/>
                <a:cs typeface="Times New Roman" pitchFamily="18" charset="0"/>
              </a:rPr>
              <a:t>vuông góc với nhau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3725943-8377-4C2E-AE08-09BBA52B870C}"/>
              </a:ext>
            </a:extLst>
          </p:cNvPr>
          <p:cNvSpPr/>
          <p:nvPr/>
        </p:nvSpPr>
        <p:spPr>
          <a:xfrm>
            <a:off x="273756" y="819150"/>
            <a:ext cx="1326444" cy="685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GHI BÀI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12265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DC0D-4D62-4A92-834E-653D1ED0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44"/>
            <a:ext cx="3048000" cy="4507706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00B050"/>
                </a:solidFill>
              </a:rPr>
              <a:t>ĐỌC SÁCH GIÁO KHOA  </a:t>
            </a:r>
            <a:r>
              <a:rPr lang="en-US" b="1" dirty="0">
                <a:solidFill>
                  <a:srgbClr val="00B050"/>
                </a:solidFill>
              </a:rPr>
              <a:t>PHẦN LUYỆN TẬP- VẬN DỤNG</a:t>
            </a:r>
            <a:endParaRPr lang="vi-VN" b="1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3C1A1-DC4C-4F03-B986-A2819207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0"/>
            <a:ext cx="5943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291897" y="244269"/>
            <a:ext cx="3375481" cy="523220"/>
            <a:chOff x="994820" y="448892"/>
            <a:chExt cx="5886671" cy="697625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783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814656" y="448892"/>
              <a:ext cx="4362572" cy="697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altLang="zh-CN" sz="2800" b="1" dirty="0">
                  <a:solidFill>
                    <a:schemeClr val="accent2"/>
                  </a:solidFill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LUYỆN TẬP</a:t>
              </a:r>
              <a:endParaRPr lang="zh-CN" altLang="en-US" sz="2800" b="1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228599" y="714815"/>
            <a:ext cx="8712219" cy="45993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just" defTabSz="685783">
              <a:lnSpc>
                <a:spcPct val="115000"/>
              </a:lnSpc>
            </a:pPr>
            <a:r>
              <a:rPr lang="en-US" sz="21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2400" b="1" dirty="0" err="1">
                <a:solidFill>
                  <a:schemeClr val="accent2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b="1" dirty="0">
                <a:solidFill>
                  <a:schemeClr val="accent2"/>
                </a:solidFill>
                <a:latin typeface="Times New Roman"/>
                <a:ea typeface="Calibri"/>
                <a:cs typeface="Times New Roman"/>
              </a:rPr>
              <a:t> 1.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123950"/>
            <a:ext cx="3289504" cy="336380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Dựa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1.4,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nhiệm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vụ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b="1" dirty="0">
              <a:solidFill>
                <a:srgbClr val="00B05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1.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Mô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tả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lưới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2.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Tìm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ghi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US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Vòng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cực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Bắc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Vòng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cực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Nam.</a:t>
            </a:r>
            <a:endParaRPr lang="en-US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Chí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Bắc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Chí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Nam.</a:t>
            </a:r>
            <a:endParaRPr lang="en-US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en-US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Xác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định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tọa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lí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A,B,C,D. </a:t>
            </a:r>
            <a:endParaRPr lang="en-US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047750"/>
            <a:ext cx="523544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1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46121" y="458019"/>
            <a:ext cx="2798263" cy="553998"/>
            <a:chOff x="994820" y="496392"/>
            <a:chExt cx="5886671" cy="738658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698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98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1" y="496392"/>
              <a:ext cx="3737092" cy="73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/>
              <a:r>
                <a:rPr lang="en-US" altLang="zh-CN" sz="3000" b="1" dirty="0">
                  <a:solidFill>
                    <a:schemeClr val="accent2"/>
                  </a:solidFill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MỞ ĐẦU</a:t>
              </a:r>
              <a:endParaRPr lang="zh-CN" altLang="en-US" sz="3000" b="1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2199904" y="1035106"/>
            <a:ext cx="5496296" cy="50013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 “AI NHANH HƠN”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82985" y="1642272"/>
            <a:ext cx="8416637" cy="3002615"/>
          </a:xfrm>
          <a:prstGeom prst="rect">
            <a:avLst/>
          </a:prstGeom>
        </p:spPr>
        <p:txBody>
          <a:bodyPr wrap="square" lIns="68571" tIns="34289" rIns="68571" bIns="34289">
            <a:spAutoFit/>
          </a:bodyPr>
          <a:lstStyle/>
          <a:p>
            <a:pPr algn="just" defTabSz="685698">
              <a:lnSpc>
                <a:spcPct val="115000"/>
              </a:lnSpc>
            </a:pP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Luật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chơi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just" defTabSz="685698">
              <a:lnSpc>
                <a:spcPct val="115000"/>
              </a:lnSpc>
            </a:pP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tọa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 defTabSz="685698">
              <a:lnSpc>
                <a:spcPct val="115000"/>
              </a:lnSpc>
            </a:pP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HS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lựa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bất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kì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HS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quyền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7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636545" y="199113"/>
            <a:ext cx="2242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altLang="zh-CN" sz="2800" b="1" u="sng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LUYỆN TẬP</a:t>
            </a:r>
            <a:endParaRPr lang="zh-CN" altLang="en-US" sz="2800" b="1" u="sng" dirty="0">
              <a:solidFill>
                <a:schemeClr val="accent2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244270"/>
            <a:ext cx="4587894" cy="308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8838" y="3059626"/>
            <a:ext cx="8667974" cy="183960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 u="sng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000" b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1.4 </a:t>
            </a:r>
            <a:r>
              <a:rPr lang="en-US" sz="2000" b="1" u="sng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000" b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b="1" u="sng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thẳng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1/2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cong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elip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lõm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hướng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thẳng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song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song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vuông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góc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CDB7B-8E15-4485-AC28-9785EEAF4DB5}"/>
              </a:ext>
            </a:extLst>
          </p:cNvPr>
          <p:cNvSpPr txBox="1"/>
          <p:nvPr/>
        </p:nvSpPr>
        <p:spPr>
          <a:xfrm>
            <a:off x="178838" y="974840"/>
            <a:ext cx="4125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1.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điểm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lưới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kinh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tuyến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bản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đồ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trên</a:t>
            </a:r>
            <a:endParaRPr lang="vi-V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DCD54-5F66-43DC-B8C5-9776EC5D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85750"/>
            <a:ext cx="5078421" cy="4648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3588B0-0EF0-4ABA-8A5F-52107641220C}"/>
              </a:ext>
            </a:extLst>
          </p:cNvPr>
          <p:cNvSpPr txBox="1"/>
          <p:nvPr/>
        </p:nvSpPr>
        <p:spPr>
          <a:xfrm>
            <a:off x="179379" y="1581150"/>
            <a:ext cx="3706821" cy="2961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bản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đồ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tuyến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ghi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độ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tuyến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Vòng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cực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Bắc</a:t>
            </a:r>
            <a:r>
              <a:rPr lang="en-US" sz="2300" b="1" i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(66</a:t>
            </a:r>
            <a:r>
              <a:rPr kumimoji="0" lang="nl-NL" sz="23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kumimoji="0" lang="nl-NL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33’B)</a:t>
            </a:r>
            <a:endParaRPr kumimoji="0" lang="nl-NL" sz="23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-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Vòng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cực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Nam(66</a:t>
            </a:r>
            <a:r>
              <a:rPr kumimoji="0" lang="nl-NL" sz="23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kumimoji="0" lang="nl-NL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33’N)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R="0" lvl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Chí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tuyến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Bắc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(23</a:t>
            </a:r>
            <a:r>
              <a:rPr kumimoji="0" lang="nl-NL" sz="23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lang="nl-NL" sz="2300" b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27</a:t>
            </a:r>
            <a:r>
              <a:rPr kumimoji="0" lang="nl-NL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’B)</a:t>
            </a:r>
            <a:endParaRPr lang="en-US" sz="2300" b="1" i="1" dirty="0">
              <a:solidFill>
                <a:prstClr val="white"/>
              </a:solidFill>
              <a:latin typeface="Times New Roman"/>
              <a:ea typeface="Calibri"/>
              <a:cs typeface="Times New Roman"/>
            </a:endParaRPr>
          </a:p>
          <a:p>
            <a:pPr marR="0" lvl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300" b="1" i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Chí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tuyến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Nam(23</a:t>
            </a:r>
            <a:r>
              <a:rPr kumimoji="0" lang="nl-NL" sz="23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kumimoji="0" lang="nl-NL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27’N)</a:t>
            </a:r>
            <a:endParaRPr lang="vi-VN" sz="2300" dirty="0"/>
          </a:p>
        </p:txBody>
      </p:sp>
      <p:sp>
        <p:nvSpPr>
          <p:cNvPr id="5" name="文本框 93">
            <a:extLst>
              <a:ext uri="{FF2B5EF4-FFF2-40B4-BE49-F238E27FC236}">
                <a16:creationId xmlns:a16="http://schemas.microsoft.com/office/drawing/2014/main" id="{A66039BD-2D0E-47A2-93B6-CCEE7065D2FF}"/>
              </a:ext>
            </a:extLst>
          </p:cNvPr>
          <p:cNvSpPr txBox="1"/>
          <p:nvPr/>
        </p:nvSpPr>
        <p:spPr>
          <a:xfrm>
            <a:off x="609600" y="410230"/>
            <a:ext cx="2242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altLang="zh-CN" sz="2800" b="1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LUYỆN TẬP</a:t>
            </a:r>
            <a:endParaRPr lang="zh-CN" altLang="en-US" sz="2800" b="1" dirty="0">
              <a:solidFill>
                <a:schemeClr val="accent2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06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636545" y="244269"/>
            <a:ext cx="2242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altLang="zh-CN" sz="2800" b="1" u="sng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LUYỆN TẬP</a:t>
            </a:r>
            <a:endParaRPr lang="zh-CN" altLang="en-US" sz="2800" b="1" u="sng" dirty="0">
              <a:solidFill>
                <a:schemeClr val="accent2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63" y="0"/>
            <a:ext cx="5553238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2038350"/>
            <a:ext cx="2384893" cy="179126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 (150</a:t>
            </a:r>
            <a:r>
              <a:rPr lang="nl-NL" sz="2400" b="1" baseline="30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T, 30</a:t>
            </a:r>
            <a:r>
              <a:rPr lang="nl-NL" sz="2400" b="1" baseline="30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 (90</a:t>
            </a:r>
            <a:r>
              <a:rPr lang="nl-NL" sz="2400" b="1" baseline="30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Đ, 60</a:t>
            </a:r>
            <a:r>
              <a:rPr lang="nl-NL" sz="2400" b="1" baseline="30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 (60</a:t>
            </a:r>
            <a:r>
              <a:rPr lang="nl-NL" sz="2400" b="1" baseline="30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Đ, 30</a:t>
            </a:r>
            <a:r>
              <a:rPr lang="nl-NL" sz="2400" b="1" baseline="30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 (120</a:t>
            </a:r>
            <a:r>
              <a:rPr lang="nl-NL" sz="2400" b="1" baseline="30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T, 60</a:t>
            </a:r>
            <a:r>
              <a:rPr lang="nl-NL" sz="2400" b="1" baseline="30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18F54-AD82-4557-B96F-B62BA50B1EDE}"/>
              </a:ext>
            </a:extLst>
          </p:cNvPr>
          <p:cNvSpPr txBox="1"/>
          <p:nvPr/>
        </p:nvSpPr>
        <p:spPr>
          <a:xfrm>
            <a:off x="134863" y="787950"/>
            <a:ext cx="3455899" cy="848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Xác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định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000" b="1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tọa</a:t>
            </a:r>
            <a:r>
              <a:rPr kumimoji="0" lang="en-US" sz="2000" b="1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000" b="1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độ</a:t>
            </a:r>
            <a:r>
              <a:rPr kumimoji="0" lang="en-US" sz="2000" b="1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000" b="1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địa</a:t>
            </a:r>
            <a:r>
              <a:rPr kumimoji="0" lang="en-US" sz="2000" b="1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000" b="1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lí</a:t>
            </a:r>
            <a:r>
              <a:rPr kumimoji="0" lang="en-US" sz="2000" b="1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của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các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điểm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A,B,C,D. 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3A635-0689-4869-8B76-D9A0396EB857}"/>
              </a:ext>
            </a:extLst>
          </p:cNvPr>
          <p:cNvSpPr txBox="1"/>
          <p:nvPr/>
        </p:nvSpPr>
        <p:spPr>
          <a:xfrm>
            <a:off x="4724400" y="1352550"/>
            <a:ext cx="266699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A (150</a:t>
            </a:r>
            <a:r>
              <a:rPr kumimoji="0" lang="nl-NL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T, 30</a:t>
            </a:r>
            <a:r>
              <a:rPr kumimoji="0" lang="nl-NL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B)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E061B-BF30-43F7-B956-5C0116DC2F42}"/>
              </a:ext>
            </a:extLst>
          </p:cNvPr>
          <p:cNvSpPr txBox="1"/>
          <p:nvPr/>
        </p:nvSpPr>
        <p:spPr>
          <a:xfrm>
            <a:off x="5510477" y="546441"/>
            <a:ext cx="310444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B (90</a:t>
            </a:r>
            <a:r>
              <a:rPr kumimoji="0" lang="nl-NL" sz="2400" b="1" i="0" u="none" strike="noStrike" kern="1200" cap="none" spc="0" normalizeH="0" baseline="3000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Đ, 60</a:t>
            </a:r>
            <a:r>
              <a:rPr kumimoji="0" lang="nl-NL" sz="2400" b="1" i="0" u="none" strike="noStrike" kern="1200" cap="none" spc="0" normalizeH="0" baseline="3000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B)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BD955-A651-4988-BA52-A68D0410A1B3}"/>
              </a:ext>
            </a:extLst>
          </p:cNvPr>
          <p:cNvSpPr txBox="1"/>
          <p:nvPr/>
        </p:nvSpPr>
        <p:spPr>
          <a:xfrm>
            <a:off x="6595231" y="2416580"/>
            <a:ext cx="275863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 (60</a:t>
            </a:r>
            <a:r>
              <a:rPr kumimoji="0" lang="nl-NL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Đ, 30</a:t>
            </a:r>
            <a:r>
              <a:rPr kumimoji="0" lang="nl-NL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N)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6A8500-BA99-4A84-909B-6FAF82DB2E21}"/>
              </a:ext>
            </a:extLst>
          </p:cNvPr>
          <p:cNvSpPr txBox="1"/>
          <p:nvPr/>
        </p:nvSpPr>
        <p:spPr>
          <a:xfrm>
            <a:off x="5261731" y="3307934"/>
            <a:ext cx="266699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2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D (120</a:t>
            </a:r>
            <a:r>
              <a:rPr kumimoji="0" lang="nl-NL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T, 60</a:t>
            </a:r>
            <a:r>
              <a:rPr kumimoji="0" lang="nl-NL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N)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381000" y="22915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3200" b="1" u="sng" dirty="0">
                <a:solidFill>
                  <a:schemeClr val="accent2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VẬN DỤNG</a:t>
            </a:r>
            <a:endParaRPr lang="zh-CN" altLang="en-US" sz="3200" b="1" u="sng" dirty="0">
              <a:solidFill>
                <a:schemeClr val="accent2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896" y="862399"/>
            <a:ext cx="8699704" cy="98802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Xác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định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chính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Việt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Nam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tọa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4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cực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. HS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ghi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chú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tọa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lí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cực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6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F5B4EB0-735F-4F18-8B62-5A70C4F04E81}"/>
              </a:ext>
            </a:extLst>
          </p:cNvPr>
          <p:cNvSpPr txBox="1">
            <a:spLocks/>
          </p:cNvSpPr>
          <p:nvPr/>
        </p:nvSpPr>
        <p:spPr>
          <a:xfrm>
            <a:off x="2393848" y="2038350"/>
            <a:ext cx="4356304" cy="2362200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0" lang="pt-BR" sz="5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Cực Bắc   (105</a:t>
            </a:r>
            <a:r>
              <a:rPr kumimoji="0" lang="pt-BR" sz="9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20’Đ, 22</a:t>
            </a:r>
            <a:r>
              <a:rPr kumimoji="0" lang="pt-BR" sz="9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23’B)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685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Cực Nam  (104</a:t>
            </a:r>
            <a:r>
              <a:rPr kumimoji="0" lang="pt-BR" sz="9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40’Đ,  8</a:t>
            </a:r>
            <a:r>
              <a:rPr kumimoji="0" lang="pt-BR" sz="9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34’B)</a:t>
            </a:r>
          </a:p>
          <a:p>
            <a:pPr marR="0" lvl="0" algn="l" defTabSz="685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Cực Đông (109</a:t>
            </a:r>
            <a:r>
              <a:rPr kumimoji="0" lang="pt-BR" sz="9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24’Đ 12</a:t>
            </a:r>
            <a:r>
              <a:rPr kumimoji="0" lang="pt-BR" sz="9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40’B)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685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Cực Tây (102</a:t>
            </a:r>
            <a:r>
              <a:rPr kumimoji="0" lang="pt-BR" sz="9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09’Đ 22</a:t>
            </a:r>
            <a:r>
              <a:rPr kumimoji="0" lang="pt-BR" sz="9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22’B)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375DFB9-0628-4DBE-9F62-5D224E967D8E}"/>
              </a:ext>
            </a:extLst>
          </p:cNvPr>
          <p:cNvSpPr/>
          <p:nvPr/>
        </p:nvSpPr>
        <p:spPr>
          <a:xfrm>
            <a:off x="146714" y="1"/>
            <a:ext cx="8850573" cy="4667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C4ECB-0A33-4CAD-AB07-64F487BCA557}"/>
              </a:ext>
            </a:extLst>
          </p:cNvPr>
          <p:cNvSpPr txBox="1"/>
          <p:nvPr/>
        </p:nvSpPr>
        <p:spPr>
          <a:xfrm>
            <a:off x="2660688" y="150923"/>
            <a:ext cx="34446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 – TUẦN 3</a:t>
            </a:r>
            <a:endParaRPr lang="en-US" sz="3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C8F4EA-4226-4F7D-B15E-4F3B2A6CC714}"/>
              </a:ext>
            </a:extLst>
          </p:cNvPr>
          <p:cNvSpPr txBox="1"/>
          <p:nvPr/>
        </p:nvSpPr>
        <p:spPr>
          <a:xfrm>
            <a:off x="593678" y="1105468"/>
            <a:ext cx="8403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1.Học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1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tiết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2( 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nội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dung GV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cho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685800"/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vỡ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defTabSz="685800"/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trước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nội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dung 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2  SGK </a:t>
            </a:r>
          </a:p>
          <a:p>
            <a:pPr defTabSz="685800"/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3.HS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nhớ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lên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u="sng" dirty="0" err="1">
                <a:solidFill>
                  <a:srgbClr val="FF0000"/>
                </a:solidFill>
                <a:latin typeface="Calibri" panose="020F0502020204030204"/>
              </a:rPr>
              <a:t>lms.vnedu</a:t>
            </a:r>
            <a:r>
              <a:rPr lang="en-US" sz="3300" u="sng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xem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endParaRPr lang="vi-VN" sz="33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03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3525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69" y="3407299"/>
            <a:ext cx="1673107" cy="1569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551719" y="3695700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9221992" y="4247729"/>
            <a:ext cx="349782" cy="3274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7" y="743599"/>
            <a:ext cx="1115579" cy="10449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2" y="548705"/>
            <a:ext cx="1498298" cy="467935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296972" y="1565560"/>
            <a:ext cx="1015565" cy="87644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402737" y="2240820"/>
              <a:ext cx="1340537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altLang="zh-CN" sz="36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Bạn</a:t>
              </a:r>
              <a:endParaRPr lang="zh-CN" altLang="en-US" sz="36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208244" y="1258825"/>
            <a:ext cx="1107996" cy="876446"/>
            <a:chOff x="2944324" y="1678431"/>
            <a:chExt cx="1477327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44324" y="1869375"/>
              <a:ext cx="1477327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US" altLang="zh-CN" sz="36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36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572837" y="1523446"/>
            <a:ext cx="1015565" cy="87644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73982" y="2188113"/>
              <a:ext cx="1306339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US" altLang="zh-CN" sz="36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09314" y="1475500"/>
            <a:ext cx="1015565" cy="876446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555727" y="2160533"/>
              <a:ext cx="1340537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US" altLang="zh-CN" sz="3600" dirty="0" err="1">
                  <a:solidFill>
                    <a:srgbClr val="FF4F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endParaRPr lang="zh-CN" altLang="en-US" sz="36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032457" y="1353750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3476944" y="1362478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5518256" y="1389724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6813613" y="1511049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1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8" y="644664"/>
            <a:ext cx="4938715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55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8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5939" y="4148590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0" y="15871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5" y="315971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15" y="2468202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217420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68152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45179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8" y="412025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8" y="4016636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4" y="3582184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2513790"/>
            <a:ext cx="1164735" cy="8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88" y="1785456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48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96" y="4056398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904999" y="1733558"/>
            <a:ext cx="6029215" cy="1200329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05008" y="1667931"/>
            <a:ext cx="6029215" cy="1200329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010600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65" y="203464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96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3286" y="3338501"/>
            <a:ext cx="4495800" cy="76943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4400" b="1">
                <a:latin typeface="Times New Roman"/>
                <a:ea typeface="Calibri"/>
              </a:rPr>
              <a:t>Kinh tuyến là gì?</a:t>
            </a:r>
            <a:endParaRPr lang="en-US" sz="4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0253" y="480064"/>
            <a:ext cx="3472948" cy="120032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400" b="1">
                <a:latin typeface="Times New Roman"/>
                <a:ea typeface="Calibri"/>
              </a:rPr>
              <a:t>KT là các đường nối cực Bắc và cực Nam trên bề mặt quả Địa Cầu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9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96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3286" y="3338501"/>
            <a:ext cx="4495800" cy="76943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4400" b="1">
                <a:latin typeface="Times New Roman"/>
                <a:ea typeface="Calibri"/>
              </a:rPr>
              <a:t>Vĩ tuyến là gì?</a:t>
            </a:r>
            <a:endParaRPr lang="en-US" sz="4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480064"/>
            <a:ext cx="3352800" cy="120032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400" b="1">
                <a:latin typeface="Times New Roman"/>
                <a:ea typeface="Calibri"/>
              </a:rPr>
              <a:t>VT là các vòng tròn bao quanh quả Địa Cầu, song song với xích đạo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9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96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0600" y="2952751"/>
            <a:ext cx="5345686" cy="19389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4000" b="1">
                <a:latin typeface="Times New Roman"/>
                <a:ea typeface="Calibri"/>
              </a:rPr>
              <a:t>Tọa độ địa lí của một điểm được xác định như thế nào?</a:t>
            </a:r>
            <a:endParaRPr lang="en-US" sz="4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480062"/>
            <a:ext cx="3352800" cy="133881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000" b="1">
                <a:latin typeface="Times New Roman"/>
                <a:ea typeface="Calibri"/>
              </a:rPr>
              <a:t>Tọa độ địa lí của một điểm được xác định là số kinh độ và vĩ độ của điểm đó trên bản đồ hay quả Địa Cầu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9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96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4400" y="2578961"/>
            <a:ext cx="5105400" cy="83099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400" b="1">
                <a:latin typeface="Times New Roman"/>
                <a:ea typeface="Calibri"/>
              </a:rPr>
              <a:t>Hãy cho biết tọa độ địa lí của điểm A</a:t>
            </a:r>
          </a:p>
          <a:p>
            <a:pPr algn="ctr"/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61"/>
            <a:ext cx="3124200" cy="52321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nl-NL" sz="2800" b="1">
                <a:latin typeface="Times New Roman"/>
                <a:ea typeface="Calibri"/>
              </a:rPr>
              <a:t>A (10</a:t>
            </a:r>
            <a:r>
              <a:rPr lang="nl-NL" sz="2800" b="1" baseline="30000">
                <a:latin typeface="Times New Roman"/>
                <a:ea typeface="Calibri"/>
              </a:rPr>
              <a:t>0 </a:t>
            </a:r>
            <a:r>
              <a:rPr lang="nl-NL" sz="2800" b="1">
                <a:latin typeface="Times New Roman"/>
                <a:ea typeface="Calibri"/>
              </a:rPr>
              <a:t>T, 10</a:t>
            </a:r>
            <a:r>
              <a:rPr lang="nl-NL" sz="2800" b="1" baseline="30000">
                <a:latin typeface="Times New Roman"/>
                <a:ea typeface="Calibri"/>
              </a:rPr>
              <a:t>0</a:t>
            </a:r>
            <a:r>
              <a:rPr lang="nl-NL" sz="2800" b="1">
                <a:latin typeface="Times New Roman"/>
                <a:ea typeface="Calibri"/>
              </a:rPr>
              <a:t>B)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9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94455"/>
            <a:ext cx="2971800" cy="214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96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2571755"/>
            <a:ext cx="5421886" cy="46165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lvl="0" algn="ctr"/>
            <a:r>
              <a:rPr lang="en-US" sz="2400" b="1">
                <a:solidFill>
                  <a:prstClr val="black"/>
                </a:solidFill>
                <a:latin typeface="Times New Roman"/>
                <a:ea typeface="Calibri"/>
              </a:rPr>
              <a:t>Hãy cho biết tọa độ địa lí của điểm 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61"/>
            <a:ext cx="3124200" cy="52321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nl-NL" sz="2800" b="1">
                <a:latin typeface="Times New Roman"/>
                <a:ea typeface="Calibri"/>
              </a:rPr>
              <a:t>D (30</a:t>
            </a:r>
            <a:r>
              <a:rPr lang="nl-NL" sz="2800" b="1" baseline="30000">
                <a:latin typeface="Times New Roman"/>
                <a:ea typeface="Calibri"/>
              </a:rPr>
              <a:t>0 </a:t>
            </a:r>
            <a:r>
              <a:rPr lang="nl-NL" sz="2800" b="1">
                <a:latin typeface="Times New Roman"/>
                <a:ea typeface="Calibri"/>
              </a:rPr>
              <a:t>Đ, 10</a:t>
            </a:r>
            <a:r>
              <a:rPr lang="nl-NL" sz="2800" b="1" baseline="30000">
                <a:latin typeface="Times New Roman"/>
                <a:ea typeface="Calibri"/>
              </a:rPr>
              <a:t>0</a:t>
            </a:r>
            <a:r>
              <a:rPr lang="nl-NL" sz="2800" b="1">
                <a:latin typeface="Times New Roman"/>
                <a:ea typeface="Calibri"/>
              </a:rPr>
              <a:t>N)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9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5" y="2990850"/>
            <a:ext cx="29686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1092</Words>
  <Application>Microsoft Office PowerPoint</Application>
  <PresentationFormat>On-screen Show (16:9)</PresentationFormat>
  <Paragraphs>118</Paragraphs>
  <Slides>25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汉仪喵魂体W</vt:lpstr>
      <vt:lpstr>Office Theme</vt:lpstr>
      <vt:lpstr>1_Office Theme</vt:lpstr>
      <vt:lpstr>包图主题2</vt:lpstr>
      <vt:lpstr>1_包图主题2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3- BÀI 1: HỆ THỐNG KINH, VĨ TUYẾN  VÀ TỌA ĐỘ ĐỊA LÍ (tiết 2)</vt:lpstr>
      <vt:lpstr>ĐỌC SÁCH GIÁO KHOA  PHẦN LUYỆN TẬP-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hkdung.bdq3@hcm.edu.vn</cp:lastModifiedBy>
  <cp:revision>67</cp:revision>
  <dcterms:created xsi:type="dcterms:W3CDTF">2017-12-31T23:29:53Z</dcterms:created>
  <dcterms:modified xsi:type="dcterms:W3CDTF">2021-09-17T11:24:52Z</dcterms:modified>
</cp:coreProperties>
</file>