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57" r:id="rId5"/>
    <p:sldId id="264" r:id="rId6"/>
    <p:sldId id="258" r:id="rId7"/>
    <p:sldId id="270" r:id="rId8"/>
    <p:sldId id="259" r:id="rId9"/>
    <p:sldId id="274" r:id="rId10"/>
    <p:sldId id="269" r:id="rId11"/>
  </p:sldIdLst>
  <p:sldSz cx="12192000" cy="6858000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FFAD5-970C-416A-AA4B-DDBD15AA8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974B51-573C-41CB-9EB7-07C7BCB5F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840DC-3457-4696-AE91-7B14EA305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073F1-B096-4DB9-BBBB-F5B5CEB2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A7352-19B5-4CE2-A755-93DC277CF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39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B2222-146C-4A27-A341-3BD47CB6F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905FDA-EB87-4C11-8C6A-C2D7D019A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9C3B2-305C-44C9-9F4D-FD2A90E7C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A633A-8FCD-414E-864C-7DAD48598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96B1D-24B3-41ED-9453-C88B563D7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683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129198-18E9-49A8-92B3-68C5F1ACEA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EB4DBD-C6E0-4326-922B-60AB15BBB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350E3-8229-41A4-8858-A37E7CFCE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E4215-BDF7-4326-9B50-18EA8BCBC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8A7C0-F09E-4F84-9D77-1235EC715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044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6518E-40C9-4DA0-974C-3091B007C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A08D5-8A00-46FE-9F4A-9B42C07CE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402AB-3A6D-4EDD-BC5C-EADD64ED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3C2CF-B15A-4849-A3F6-3C9F3C88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B814D-BB37-4D29-A72A-3200A6BD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245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7EFDD-52BF-446E-9AD5-A37B1608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077B3-B985-4EE0-AEC2-3ECFD1FA4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FE7C0-05BC-4A1D-90A4-A5AC1CBEC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9DC81-3554-42E5-ACDA-7A3F40537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F08A0-4166-4675-9DEA-812D0619F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209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BB471-D695-46F7-ABB5-18CE2C3F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D029F-F856-4DE5-8772-F04CBE472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322215-70F4-4778-90BB-5EEAD5249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918EC-0858-46EB-AD26-C1DCA570C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E03D6-E156-457C-B2E6-C30D1C943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85E3F-515A-4374-976B-ECBAE5E27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072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CADB0-E447-48E6-AA02-D743D58B5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89CE4-5557-4532-A8A0-63582007E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5F508A-1534-44DA-A3C7-4FA6C0C0B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186B99-FF88-4600-A42D-8254E559D1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B81EF0-77A6-49C0-B154-37FA5F2B46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9BF86A-428A-459D-9CCE-D2B5B8A88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579867-0FD4-435C-9632-426EDDD6E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0B3297-2BBA-47BB-B072-D84976DE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674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5ABED-6BC2-4047-ADC0-488C5ABF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570504-BBE9-491A-9DE5-298BE6B0E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FC1D49-A3B3-4D4A-8809-51448F6B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727908-0B26-4E16-90FA-9375A6FAC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587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D1598-66AA-487E-ADBC-21EE7B105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0FB54-E7FB-47B8-97CB-2D04ACDA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C5FBF-4265-4102-8BCD-8061B07F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06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8DBF3-59E4-4D7A-AC99-74A5BC63D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C6433-94D1-431B-A4F7-8339E9552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0CDE82-754A-46E7-8BFB-E8984B7A3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9D228-3DB8-4D38-A610-75A0834A6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E5219-68C4-44A7-B91B-3BBE2D400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5B62A-D93D-42A4-A9AB-0D58CE367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539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9A522-42E5-4670-AB3D-0EC4EC6F6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A78641-D499-4EC9-BBFD-F87DE83114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58603A-3872-4404-98DB-9040BCFF5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1BDC4-309F-4240-B464-DBEEA7999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46963-37EA-4564-899D-FD3215166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0BD3C6-33A4-4FA0-9072-5630521F5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480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32523A-2785-4EB9-AB5A-41CEBB754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958E5-FB7A-495D-A551-538411D93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C42A0-81F4-4E55-8D04-41188884D9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58F40-FE36-4A85-B61D-4FE3EDEC4AFF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192EB-150D-4D41-AF35-37185A316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AD0DB-381E-40D9-AD75-C37985648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603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49596-540F-4D45-A56F-925730339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83" y="1988126"/>
            <a:ext cx="10876154" cy="200931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vi-VN" sz="4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PHẦN LỊCH SỬ</a:t>
            </a:r>
            <a:br>
              <a:rPr lang="vi-VN" sz="4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vi-VN" sz="4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BÀI 3: NGUỒN GỐC LOÀI NGƯỜI</a:t>
            </a:r>
            <a:br>
              <a:rPr lang="vi-VN" sz="4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vi-VN" sz="4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(2  tiết-tiết 1)</a:t>
            </a:r>
            <a:endParaRPr lang="vi-VN" sz="4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8B4F52-FF99-4AD6-B5C3-9745E7B186DF}"/>
              </a:ext>
            </a:extLst>
          </p:cNvPr>
          <p:cNvSpPr txBox="1">
            <a:spLocks/>
          </p:cNvSpPr>
          <p:nvPr/>
        </p:nvSpPr>
        <p:spPr>
          <a:xfrm>
            <a:off x="-327463" y="0"/>
            <a:ext cx="12408627" cy="144087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TUẦN 2- tiết 4 </a:t>
            </a:r>
          </a:p>
          <a:p>
            <a:r>
              <a:rPr lang="vi-VN" sz="4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MÔN: LỊCH SỬ-ĐỊA LÝ</a:t>
            </a:r>
            <a:endParaRPr lang="vi-VN" sz="4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820618-D544-449F-8F46-1F96BE44998C}"/>
              </a:ext>
            </a:extLst>
          </p:cNvPr>
          <p:cNvSpPr/>
          <p:nvPr/>
        </p:nvSpPr>
        <p:spPr>
          <a:xfrm>
            <a:off x="0" y="5708073"/>
            <a:ext cx="5361709" cy="1149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FF00"/>
                </a:solidFill>
              </a:rPr>
              <a:t>GVGD:HUỲNH KIM DUNG</a:t>
            </a:r>
            <a:endParaRPr lang="vi-VN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97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45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C147B-0ECF-444F-ADBC-8ECEC7D2FC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95748" y="1643960"/>
            <a:ext cx="5805947" cy="757570"/>
          </a:xfrm>
        </p:spPr>
        <p:txBody>
          <a:bodyPr>
            <a:normAutofit/>
          </a:bodyPr>
          <a:lstStyle/>
          <a:p>
            <a:r>
              <a:rPr lang="vi-VN" sz="3500" b="1" u="sng">
                <a:solidFill>
                  <a:srgbClr val="C00000"/>
                </a:solidFill>
              </a:rPr>
              <a:t>Mục tiêu bài học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A469DE-BD28-4A9C-A770-0CF7D3A59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1495" y="2601118"/>
            <a:ext cx="10541523" cy="2811539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>
                <a:solidFill>
                  <a:srgbClr val="002060"/>
                </a:solidFill>
                <a:latin typeface="+mj-lt"/>
              </a:rPr>
              <a:t>- Mô tả được quá trình tiến hoá từ Vượn người thành người trên Trái Đất. Sự xuất hiện của con người trên Trái Đất – điểm bắt đầu của lịch sử loài người.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>
                <a:solidFill>
                  <a:srgbClr val="002060"/>
                </a:solidFill>
                <a:latin typeface="+mj-lt"/>
              </a:rPr>
              <a:t>- Xác định được dấu tích Sự hiện diện của Người tối cổ ở Đông Nam Á và Việt Nam.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vi-VN" sz="280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4C437C-E381-4D4C-95C4-F2CFFC6AAAB4}"/>
              </a:ext>
            </a:extLst>
          </p:cNvPr>
          <p:cNvSpPr/>
          <p:nvPr/>
        </p:nvSpPr>
        <p:spPr>
          <a:xfrm>
            <a:off x="193963" y="0"/>
            <a:ext cx="11873345" cy="144437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vi-VN" sz="30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Tuần 2-Tiết4</a:t>
            </a:r>
          </a:p>
          <a:p>
            <a:pPr algn="ctr">
              <a:lnSpc>
                <a:spcPct val="115000"/>
              </a:lnSpc>
            </a:pPr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3: NGUỒN GỐC LOÀI NGƯỜI</a:t>
            </a:r>
            <a:r>
              <a:rPr lang="vi-VN" sz="4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( 2 tiết-tiết 1)</a:t>
            </a:r>
            <a:endParaRPr lang="vi-VN" sz="40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08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EB835CD-8565-46A3-84FD-49AD6B037596}"/>
              </a:ext>
            </a:extLst>
          </p:cNvPr>
          <p:cNvSpPr/>
          <p:nvPr/>
        </p:nvSpPr>
        <p:spPr>
          <a:xfrm>
            <a:off x="43941" y="6927"/>
            <a:ext cx="4215357" cy="9628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5194BB-5A8B-46C0-BB7F-6968E25ADDA3}"/>
              </a:ext>
            </a:extLst>
          </p:cNvPr>
          <p:cNvSpPr txBox="1"/>
          <p:nvPr/>
        </p:nvSpPr>
        <p:spPr>
          <a:xfrm>
            <a:off x="689964" y="151344"/>
            <a:ext cx="35693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4" name="Nguon goc loai nguoi">
            <a:hlinkClick r:id="" action="ppaction://media"/>
            <a:extLst>
              <a:ext uri="{FF2B5EF4-FFF2-40B4-BE49-F238E27FC236}">
                <a16:creationId xmlns:a16="http://schemas.microsoft.com/office/drawing/2014/main" id="{9C6569F4-9284-4D67-B59B-8BF2D416E5B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8935" y="1460703"/>
            <a:ext cx="11031792" cy="48985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FC0914-C862-4B77-BA10-E471BDDBE2EB}"/>
              </a:ext>
            </a:extLst>
          </p:cNvPr>
          <p:cNvSpPr txBox="1"/>
          <p:nvPr/>
        </p:nvSpPr>
        <p:spPr>
          <a:xfrm>
            <a:off x="4965264" y="171641"/>
            <a:ext cx="6924510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người có nguồn gốc từ đâu? </a:t>
            </a:r>
          </a:p>
          <a:p>
            <a:pPr algn="just">
              <a:lnSpc>
                <a:spcPct val="115000"/>
              </a:lnSpc>
            </a:pP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 trình tiến hóa diễn ra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178061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8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00A81F-502B-4DD8-8C55-4E3B68F982B3}"/>
              </a:ext>
            </a:extLst>
          </p:cNvPr>
          <p:cNvCxnSpPr/>
          <p:nvPr/>
        </p:nvCxnSpPr>
        <p:spPr>
          <a:xfrm>
            <a:off x="3117273" y="1939636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1F2B07-50F4-40F5-A416-92A944DD70D7}"/>
              </a:ext>
            </a:extLst>
          </p:cNvPr>
          <p:cNvCxnSpPr>
            <a:cxnSpLocks/>
          </p:cNvCxnSpPr>
          <p:nvPr/>
        </p:nvCxnSpPr>
        <p:spPr>
          <a:xfrm>
            <a:off x="3217719" y="2544750"/>
            <a:ext cx="803563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38EF278-C22B-4790-83DD-D62F7D663C31}"/>
              </a:ext>
            </a:extLst>
          </p:cNvPr>
          <p:cNvSpPr txBox="1"/>
          <p:nvPr/>
        </p:nvSpPr>
        <p:spPr>
          <a:xfrm>
            <a:off x="3099956" y="1395491"/>
            <a:ext cx="8271162" cy="1043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VƯỢN NGƯỜI THÀNH NGƯỜI   </a:t>
            </a:r>
            <a:endParaRPr lang="vi-VN" sz="280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4A28E5-48B8-40C9-A5B3-F6A558C0CA45}"/>
              </a:ext>
            </a:extLst>
          </p:cNvPr>
          <p:cNvCxnSpPr>
            <a:cxnSpLocks/>
          </p:cNvCxnSpPr>
          <p:nvPr/>
        </p:nvCxnSpPr>
        <p:spPr>
          <a:xfrm>
            <a:off x="2639292" y="5017067"/>
            <a:ext cx="873182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3DBFACA-2C11-48C2-BE08-F42E57EE0B08}"/>
              </a:ext>
            </a:extLst>
          </p:cNvPr>
          <p:cNvSpPr txBox="1"/>
          <p:nvPr/>
        </p:nvSpPr>
        <p:spPr>
          <a:xfrm>
            <a:off x="3217719" y="3620753"/>
            <a:ext cx="84374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NHỮNG DẤU TÍCH CỦA </a:t>
            </a: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NGƯỜI TỐI CỔ Ở ĐÔNG NAM Á</a:t>
            </a:r>
            <a:endParaRPr lang="vi-VN" sz="2800" dirty="0">
              <a:solidFill>
                <a:srgbClr val="7030A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8F2279-466A-4C9F-A33B-4CD1E7085D45}"/>
              </a:ext>
            </a:extLst>
          </p:cNvPr>
          <p:cNvGrpSpPr/>
          <p:nvPr/>
        </p:nvGrpSpPr>
        <p:grpSpPr>
          <a:xfrm>
            <a:off x="84857" y="2034084"/>
            <a:ext cx="3434249" cy="2909453"/>
            <a:chOff x="84857" y="2034084"/>
            <a:chExt cx="3434249" cy="290945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910A14C-EEE0-4C6E-A98A-B0480E5B1F89}"/>
                </a:ext>
              </a:extLst>
            </p:cNvPr>
            <p:cNvGrpSpPr/>
            <p:nvPr/>
          </p:nvGrpSpPr>
          <p:grpSpPr>
            <a:xfrm>
              <a:off x="84857" y="2034084"/>
              <a:ext cx="3283527" cy="2909453"/>
              <a:chOff x="526473" y="2050473"/>
              <a:chExt cx="2867891" cy="2355272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5662352D-56E1-4035-A5CB-2851FB12A0CD}"/>
                  </a:ext>
                </a:extLst>
              </p:cNvPr>
              <p:cNvSpPr/>
              <p:nvPr/>
            </p:nvSpPr>
            <p:spPr>
              <a:xfrm>
                <a:off x="789710" y="2050473"/>
                <a:ext cx="2604654" cy="235527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676C421-12E3-48B7-9132-0990E7AAD4C4}"/>
                  </a:ext>
                </a:extLst>
              </p:cNvPr>
              <p:cNvSpPr/>
              <p:nvPr/>
            </p:nvSpPr>
            <p:spPr>
              <a:xfrm>
                <a:off x="526473" y="2050473"/>
                <a:ext cx="2604654" cy="235527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3824E00-8874-4EDC-BC99-9FBA2E76123D}"/>
                </a:ext>
              </a:extLst>
            </p:cNvPr>
            <p:cNvSpPr txBox="1"/>
            <p:nvPr/>
          </p:nvSpPr>
          <p:spPr>
            <a:xfrm>
              <a:off x="435526" y="3037840"/>
              <a:ext cx="308358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 b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NGUỒN GỐC LOÀI NGƯỜI</a:t>
              </a:r>
              <a:endParaRPr lang="vi-VN" sz="280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258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E96F46-8267-4321-A535-4C968E776B47}"/>
              </a:ext>
            </a:extLst>
          </p:cNvPr>
          <p:cNvSpPr/>
          <p:nvPr/>
        </p:nvSpPr>
        <p:spPr>
          <a:xfrm>
            <a:off x="611895" y="73343"/>
            <a:ext cx="8629087" cy="5744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vượn người thành người   </a:t>
            </a:r>
            <a:endParaRPr lang="vi-VN" sz="30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27D2C4-64D7-488C-A907-41DCD8A35B52}"/>
              </a:ext>
            </a:extLst>
          </p:cNvPr>
          <p:cNvSpPr txBox="1"/>
          <p:nvPr/>
        </p:nvSpPr>
        <p:spPr>
          <a:xfrm>
            <a:off x="4059382" y="1212944"/>
            <a:ext cx="135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56BC0C-CD41-4540-B69B-865B008690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0" y="1212944"/>
            <a:ext cx="10374759" cy="55018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47F9C6-025A-43A0-BE93-F1FA923F5520}"/>
              </a:ext>
            </a:extLst>
          </p:cNvPr>
          <p:cNvSpPr txBox="1"/>
          <p:nvPr/>
        </p:nvSpPr>
        <p:spPr>
          <a:xfrm>
            <a:off x="2733285" y="664845"/>
            <a:ext cx="609600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800" b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</a:t>
            </a:r>
            <a:endParaRPr lang="vi-VN" sz="280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93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1DBB9E3-5031-4A5D-8318-F2267F28CA96}"/>
              </a:ext>
            </a:extLst>
          </p:cNvPr>
          <p:cNvSpPr/>
          <p:nvPr/>
        </p:nvSpPr>
        <p:spPr>
          <a:xfrm>
            <a:off x="265531" y="144736"/>
            <a:ext cx="8629087" cy="5744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30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vượn người thành người   </a:t>
            </a:r>
            <a:endParaRPr lang="vi-VN" sz="300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5C869E-A134-4444-BAD3-18D5D5713FC9}"/>
              </a:ext>
            </a:extLst>
          </p:cNvPr>
          <p:cNvSpPr txBox="1"/>
          <p:nvPr/>
        </p:nvSpPr>
        <p:spPr>
          <a:xfrm>
            <a:off x="1021303" y="1356369"/>
            <a:ext cx="3329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thảo luận: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FCC54C-3D1F-4996-BB30-516690CBB21B}"/>
              </a:ext>
            </a:extLst>
          </p:cNvPr>
          <p:cNvSpPr txBox="1"/>
          <p:nvPr/>
        </p:nvSpPr>
        <p:spPr>
          <a:xfrm>
            <a:off x="96982" y="2054323"/>
            <a:ext cx="7232072" cy="4305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sát vào hình</a:t>
            </a:r>
            <a:r>
              <a:rPr lang="vi-VN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 luận nhóm trả lời các câu hỏi sau: </a:t>
            </a:r>
          </a:p>
          <a:p>
            <a:pPr lvl="0" algn="just">
              <a:lnSpc>
                <a:spcPct val="115000"/>
              </a:lnSpc>
            </a:pP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Quá trình tiến hóa từ vượn thành người trải qua mấy giai đoạn? </a:t>
            </a:r>
            <a:r>
              <a:rPr lang="vi-VN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 là những giai đoạn nào?</a:t>
            </a:r>
            <a:r>
              <a:rPr lang="vi-VN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biết niên đại tương ứng của các giai đoạn đó?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Em rút ra đặc điểm nào cho sự tiến hóa của người tối cổ so với vượn người </a:t>
            </a:r>
          </a:p>
          <a:p>
            <a:pPr lvl="0" algn="just">
              <a:lnSpc>
                <a:spcPct val="115000"/>
              </a:lnSpc>
            </a:pP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Việc phát hiện các bộ xương hóa thạch (H3.2;H3.3) có ý nghĩa như thế nào trong việc giải thích nguồn gốc và quá trình tiến hóa của loài người?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vi-VN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Hoàn thành phiếu học tập (theo mẫu)</a:t>
            </a:r>
          </a:p>
        </p:txBody>
      </p:sp>
      <p:pic>
        <p:nvPicPr>
          <p:cNvPr id="12" name="image98.png">
            <a:extLst>
              <a:ext uri="{FF2B5EF4-FFF2-40B4-BE49-F238E27FC236}">
                <a16:creationId xmlns:a16="http://schemas.microsoft.com/office/drawing/2014/main" id="{8B9ED191-EECB-4F0A-9E75-BA1F57EAE7C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329054" y="561538"/>
            <a:ext cx="4804064" cy="2985569"/>
          </a:xfrm>
          <a:prstGeom prst="rect">
            <a:avLst/>
          </a:prstGeom>
          <a:ln/>
        </p:spPr>
      </p:pic>
      <p:pic>
        <p:nvPicPr>
          <p:cNvPr id="15" name="image94.png">
            <a:extLst>
              <a:ext uri="{FF2B5EF4-FFF2-40B4-BE49-F238E27FC236}">
                <a16:creationId xmlns:a16="http://schemas.microsoft.com/office/drawing/2014/main" id="{C5A9DC4F-4E74-4F54-B95B-D4958551AEA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406986" y="3727695"/>
            <a:ext cx="4804064" cy="298556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89946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B277FC-B2F8-4D5A-84B4-68570D08E622}"/>
              </a:ext>
            </a:extLst>
          </p:cNvPr>
          <p:cNvSpPr/>
          <p:nvPr/>
        </p:nvSpPr>
        <p:spPr>
          <a:xfrm>
            <a:off x="265531" y="144736"/>
            <a:ext cx="8629087" cy="5744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30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vượn người thành người   </a:t>
            </a:r>
            <a:endParaRPr lang="vi-VN" sz="300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05B5BC-05FE-442A-9923-44D16B38E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1" y="1457173"/>
            <a:ext cx="3336348" cy="35997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9A73B2-20F5-4601-9C13-088A59817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10" y="1457173"/>
            <a:ext cx="3477490" cy="35997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375306-60EB-4660-9D05-5A168F4EF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26" y="1457173"/>
            <a:ext cx="4070943" cy="35997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FAC149-AAD2-4EA9-B4CE-4F55990A8CD8}"/>
              </a:ext>
            </a:extLst>
          </p:cNvPr>
          <p:cNvSpPr txBox="1"/>
          <p:nvPr/>
        </p:nvSpPr>
        <p:spPr>
          <a:xfrm>
            <a:off x="1219777" y="5333280"/>
            <a:ext cx="2133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Vượn người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DC3ED8-D0DB-4F13-B1B8-4DD5E0C8330F}"/>
              </a:ext>
            </a:extLst>
          </p:cNvPr>
          <p:cNvSpPr txBox="1"/>
          <p:nvPr/>
        </p:nvSpPr>
        <p:spPr>
          <a:xfrm>
            <a:off x="4413135" y="5169994"/>
            <a:ext cx="1987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Người tối cổ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F40842-4DC1-4414-A888-4DB1D0AD99DD}"/>
              </a:ext>
            </a:extLst>
          </p:cNvPr>
          <p:cNvSpPr txBox="1"/>
          <p:nvPr/>
        </p:nvSpPr>
        <p:spPr>
          <a:xfrm>
            <a:off x="8520317" y="5169993"/>
            <a:ext cx="3061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Người tinh khôn</a:t>
            </a:r>
          </a:p>
        </p:txBody>
      </p:sp>
    </p:spTree>
    <p:extLst>
      <p:ext uri="{BB962C8B-B14F-4D97-AF65-F5344CB8AC3E}">
        <p14:creationId xmlns:p14="http://schemas.microsoft.com/office/powerpoint/2010/main" val="104406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52628AE-875A-4D82-9DFB-F82D0C754E9D}"/>
              </a:ext>
            </a:extLst>
          </p:cNvPr>
          <p:cNvSpPr/>
          <p:nvPr/>
        </p:nvSpPr>
        <p:spPr>
          <a:xfrm>
            <a:off x="3161132" y="47986"/>
            <a:ext cx="8629087" cy="5126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vượn người thành người   </a:t>
            </a:r>
          </a:p>
        </p:txBody>
      </p:sp>
      <p:graphicFrame>
        <p:nvGraphicFramePr>
          <p:cNvPr id="6" name="Table 13">
            <a:extLst>
              <a:ext uri="{FF2B5EF4-FFF2-40B4-BE49-F238E27FC236}">
                <a16:creationId xmlns:a16="http://schemas.microsoft.com/office/drawing/2014/main" id="{848F7E85-3644-4707-99FB-60AA5CA30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301451"/>
              </p:ext>
            </p:extLst>
          </p:nvPr>
        </p:nvGraphicFramePr>
        <p:xfrm>
          <a:off x="96982" y="719137"/>
          <a:ext cx="11914908" cy="62003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95054">
                  <a:extLst>
                    <a:ext uri="{9D8B030D-6E8A-4147-A177-3AD203B41FA5}">
                      <a16:colId xmlns:a16="http://schemas.microsoft.com/office/drawing/2014/main" val="899302571"/>
                    </a:ext>
                  </a:extLst>
                </a:gridCol>
                <a:gridCol w="3408219">
                  <a:extLst>
                    <a:ext uri="{9D8B030D-6E8A-4147-A177-3AD203B41FA5}">
                      <a16:colId xmlns:a16="http://schemas.microsoft.com/office/drawing/2014/main" val="1030384228"/>
                    </a:ext>
                  </a:extLst>
                </a:gridCol>
                <a:gridCol w="3532908">
                  <a:extLst>
                    <a:ext uri="{9D8B030D-6E8A-4147-A177-3AD203B41FA5}">
                      <a16:colId xmlns:a16="http://schemas.microsoft.com/office/drawing/2014/main" val="2245682628"/>
                    </a:ext>
                  </a:extLst>
                </a:gridCol>
                <a:gridCol w="2978727">
                  <a:extLst>
                    <a:ext uri="{9D8B030D-6E8A-4147-A177-3AD203B41FA5}">
                      <a16:colId xmlns:a16="http://schemas.microsoft.com/office/drawing/2014/main" val="4125953047"/>
                    </a:ext>
                  </a:extLst>
                </a:gridCol>
              </a:tblGrid>
              <a:tr h="403081">
                <a:tc>
                  <a:txBody>
                    <a:bodyPr/>
                    <a:lstStyle/>
                    <a:p>
                      <a:pPr algn="ctr"/>
                      <a:r>
                        <a:rPr lang="vi-VN" sz="2400"/>
                        <a:t>Tiêu chí</a:t>
                      </a:r>
                      <a:endParaRPr lang="vi-VN" sz="2400"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/>
                        <a:t>1</a:t>
                      </a:r>
                      <a:endParaRPr lang="vi-VN" sz="2400"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/>
                        <a:t>2</a:t>
                      </a:r>
                      <a:endParaRPr lang="vi-VN" sz="2400"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/>
                        <a:t>3</a:t>
                      </a:r>
                      <a:endParaRPr lang="vi-VN" sz="2400"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1308529"/>
                  </a:ext>
                </a:extLst>
              </a:tr>
              <a:tr h="732819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/>
                        <a:t>Dáng đứng</a:t>
                      </a:r>
                      <a:endParaRPr lang="vi-VN" sz="24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dirty="0"/>
                        <a:t>Dáng thấp, đứng bằng hai chi sau,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</a:rPr>
                        <a:t>dáng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</a:rPr>
                        <a:t>cúi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</a:rPr>
                        <a:t>về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</a:rPr>
                        <a:t>phía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</a:rPr>
                        <a:t>trước</a:t>
                      </a:r>
                      <a:endParaRPr lang="vi-VN" sz="2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dirty="0"/>
                        <a:t>Đứng thẳng hoàn toàn</a:t>
                      </a:r>
                      <a:r>
                        <a:rPr lang="it-IT" sz="2400" dirty="0"/>
                        <a:t> bằng hai chi sau,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</a:rPr>
                        <a:t>dáng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</a:rPr>
                        <a:t>hơi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</a:rPr>
                        <a:t>cúi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</a:rPr>
                        <a:t>về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</a:rPr>
                        <a:t>phía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</a:rPr>
                        <a:t>trước</a:t>
                      </a:r>
                      <a:endParaRPr lang="vi-VN" sz="2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</a:rPr>
                        <a:t>Dáng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vi-VN" sz="2400" b="0" kern="1200" dirty="0">
                          <a:solidFill>
                            <a:schemeClr val="dk1"/>
                          </a:solidFill>
                          <a:effectLst/>
                        </a:rPr>
                        <a:t>đứng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</a:rPr>
                        <a:t>thẳng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</a:rPr>
                        <a:t>,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</a:rPr>
                        <a:t>nhanh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</a:rPr>
                        <a:t>nhẹn</a:t>
                      </a:r>
                      <a:endParaRPr lang="vi-VN" sz="2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3862670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/>
                        <a:t>Tay và chân</a:t>
                      </a:r>
                      <a:endParaRPr lang="vi-V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2 chi trước dài, 2 chi sau </a:t>
                      </a:r>
                      <a:r>
                        <a:rPr lang="vi-VN" sz="2400" dirty="0"/>
                        <a:t>ngắn, đ</a:t>
                      </a:r>
                      <a:r>
                        <a:rPr lang="it-IT" sz="2400" dirty="0"/>
                        <a:t>i lại bằng 4 chi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dk1"/>
                          </a:solidFill>
                          <a:effectLst/>
                        </a:rPr>
                        <a:t>Đi bằng 2 chi sau, 2 chi trước được giải phóng để cầm nắm công cụ lao động.</a:t>
                      </a:r>
                      <a:endParaRPr lang="vi-VN" sz="2400" b="0" i="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dirty="0"/>
                        <a:t>Tay chân nhanh nhẹn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linh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hoạt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2674559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/>
                        <a:t>Bộ lông</a:t>
                      </a:r>
                      <a:endParaRPr lang="vi-VN" sz="2400" b="1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kern="1200">
                          <a:solidFill>
                            <a:schemeClr val="dk1"/>
                          </a:solidFill>
                          <a:effectLst/>
                        </a:rPr>
                        <a:t>Bao phủ bởi một lớp lông dày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kern="1200">
                          <a:solidFill>
                            <a:schemeClr val="dk1"/>
                          </a:solidFill>
                          <a:effectLst/>
                        </a:rPr>
                        <a:t>Bao phủ bởi một lớp lông </a:t>
                      </a:r>
                      <a:r>
                        <a:rPr lang="vi-VN" sz="2400" kern="1200">
                          <a:solidFill>
                            <a:schemeClr val="dk1"/>
                          </a:solidFill>
                          <a:effectLst/>
                        </a:rPr>
                        <a:t>mỏng</a:t>
                      </a:r>
                      <a:endParaRPr lang="vi-VN" sz="3200" kern="120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dirty="0"/>
                        <a:t>Lớp lông mỏng không còn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3685882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/>
                        <a:t>Thể tích não</a:t>
                      </a:r>
                      <a:endParaRPr lang="vi-VN" sz="2400" b="1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/>
                        <a:t>&lt; 850 cm3</a:t>
                      </a:r>
                      <a:endParaRPr lang="vi-VN" sz="240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kern="1200">
                          <a:solidFill>
                            <a:schemeClr val="dk1"/>
                          </a:solidFill>
                          <a:effectLst/>
                        </a:rPr>
                        <a:t>Từ 850-1100cm3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dirty="0"/>
                        <a:t>Từ 1450-1500 cm3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0725353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/>
                        <a:t>Thời gian</a:t>
                      </a:r>
                      <a:endParaRPr lang="vi-VN" sz="2400" b="1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>
                          <a:solidFill>
                            <a:srgbClr val="000000"/>
                          </a:solidFill>
                        </a:rPr>
                        <a:t>Xuất hiện c</a:t>
                      </a: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</a:rPr>
                        <a:t>ách đây khoảng từ 5-6 triệu 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</a:rPr>
                        <a:t>năm.</a:t>
                      </a:r>
                      <a:endParaRPr lang="vi-VN" sz="2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r>
                        <a:rPr lang="vi-VN" sz="2400">
                          <a:solidFill>
                            <a:srgbClr val="000000"/>
                          </a:solidFill>
                        </a:rPr>
                        <a:t>uất hiện </a:t>
                      </a: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</a:rPr>
                        <a:t>khoảng 4 triệu năm trước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</a:rPr>
                        <a:t>uất hiện </a:t>
                      </a:r>
                      <a:r>
                        <a:rPr lang="nl-NL" sz="2400" dirty="0">
                          <a:solidFill>
                            <a:srgbClr val="000000"/>
                          </a:solidFill>
                          <a:effectLst/>
                        </a:rPr>
                        <a:t>khoảng 15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</a:rPr>
                        <a:t> vạn</a:t>
                      </a:r>
                      <a:r>
                        <a:rPr lang="nl-NL" sz="2400" dirty="0">
                          <a:solidFill>
                            <a:srgbClr val="000000"/>
                          </a:solidFill>
                          <a:effectLst/>
                        </a:rPr>
                        <a:t> năm trước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204827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/>
                        <a:t>Đặt tên</a:t>
                      </a:r>
                      <a:endParaRPr lang="vi-VN" sz="2400" b="1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/>
                        <a:t>Vượn người</a:t>
                      </a:r>
                      <a:endParaRPr lang="vi-VN" sz="240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/>
                        <a:t>Người tối cổ</a:t>
                      </a:r>
                      <a:endParaRPr lang="vi-VN" sz="240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dirty="0"/>
                        <a:t>Người tinh khôn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7639989"/>
                  </a:ext>
                </a:extLst>
              </a:tr>
            </a:tbl>
          </a:graphicData>
        </a:graphic>
      </p:graphicFrame>
      <p:sp>
        <p:nvSpPr>
          <p:cNvPr id="2" name="Arrow: Right 1">
            <a:extLst>
              <a:ext uri="{FF2B5EF4-FFF2-40B4-BE49-F238E27FC236}">
                <a16:creationId xmlns:a16="http://schemas.microsoft.com/office/drawing/2014/main" id="{FF45A392-A5A1-4B4A-964A-E94F6B1E169F}"/>
              </a:ext>
            </a:extLst>
          </p:cNvPr>
          <p:cNvSpPr/>
          <p:nvPr/>
        </p:nvSpPr>
        <p:spPr>
          <a:xfrm>
            <a:off x="96982" y="-7432"/>
            <a:ext cx="2895600" cy="8098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FF0000"/>
                </a:solidFill>
              </a:rPr>
              <a:t>CHỐT BÀI</a:t>
            </a:r>
          </a:p>
        </p:txBody>
      </p:sp>
    </p:spTree>
    <p:extLst>
      <p:ext uri="{BB962C8B-B14F-4D97-AF65-F5344CB8AC3E}">
        <p14:creationId xmlns:p14="http://schemas.microsoft.com/office/powerpoint/2010/main" val="155752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CB774A45-CD59-41AB-BC7A-824849541DBD}"/>
              </a:ext>
            </a:extLst>
          </p:cNvPr>
          <p:cNvSpPr/>
          <p:nvPr/>
        </p:nvSpPr>
        <p:spPr>
          <a:xfrm>
            <a:off x="2840182" y="234476"/>
            <a:ext cx="5115901" cy="18021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12EF1B-ADCA-4066-8316-1DE4E8A5A438}"/>
              </a:ext>
            </a:extLst>
          </p:cNvPr>
          <p:cNvSpPr txBox="1"/>
          <p:nvPr/>
        </p:nvSpPr>
        <p:spPr>
          <a:xfrm>
            <a:off x="138545" y="2617491"/>
            <a:ext cx="11914909" cy="2990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1.Học bài 3- tiết</a:t>
            </a:r>
            <a:r>
              <a:rPr kumimoji="0" lang="vi-VN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phần</a:t>
            </a:r>
            <a:r>
              <a:rPr kumimoji="0" lang="vi-VN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vượn người thành người  (</a:t>
            </a:r>
            <a:r>
              <a:rPr lang="vi-V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 khung </a:t>
            </a: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50890" algn="l"/>
              </a:tabLst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2. Đọc trước bài 3 –tiết 2 phần</a:t>
            </a:r>
            <a:r>
              <a:rPr kumimoji="0" lang="vi-VN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 sgk/ 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Những dấu tích của người Tối cổ ở Đông Nam Á </a:t>
            </a:r>
            <a:endParaRPr lang="vi-VN" sz="3600" dirty="0">
              <a:solidFill>
                <a:srgbClr val="C00000"/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50890" algn="l"/>
              </a:tabLst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72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BÀI 4: NGUỒN GỐC LOÀI NGƯỜI&amp;quot;&quot;/&gt;&lt;property id=&quot;20307&quot; value=&quot;256&quot;/&gt;&lt;/object&gt;&lt;object type=&quot;3&quot; unique_id=&quot;10005&quot;&gt;&lt;property id=&quot;20148&quot; value=&quot;5&quot;/&gt;&lt;property id=&quot;20300&quot; value=&quot;Slide 4&quot;/&gt;&lt;property id=&quot;20307&quot; value=&quot;257&quot;/&gt;&lt;/object&gt;&lt;object type=&quot;3&quot; unique_id=&quot;10006&quot;&gt;&lt;property id=&quot;20148&quot; value=&quot;5&quot;/&gt;&lt;property id=&quot;20300&quot; value=&quot;Slide 6&quot;/&gt;&lt;property id=&quot;20307&quot; value=&quot;258&quot;/&gt;&lt;/object&gt;&lt;object type=&quot;3&quot; unique_id=&quot;10007&quot;&gt;&lt;property id=&quot;20148&quot; value=&quot;5&quot;/&gt;&lt;property id=&quot;20300&quot; value=&quot;Slide 8&quot;/&gt;&lt;property id=&quot;20307&quot; value=&quot;259&quot;/&gt;&lt;/object&gt;&lt;object type=&quot;3&quot; unique_id=&quot;10008&quot;&gt;&lt;property id=&quot;20148&quot; value=&quot;5&quot;/&gt;&lt;property id=&quot;20300&quot; value=&quot;Slide 9&quot;/&gt;&lt;property id=&quot;20307&quot; value=&quot;260&quot;/&gt;&lt;/object&gt;&lt;object type=&quot;3&quot; unique_id=&quot;10009&quot;&gt;&lt;property id=&quot;20148&quot; value=&quot;5&quot;/&gt;&lt;property id=&quot;20300&quot; value=&quot;Slide 10&quot;/&gt;&lt;property id=&quot;20307&quot; value=&quot;261&quot;/&gt;&lt;/object&gt;&lt;object type=&quot;3&quot; unique_id=&quot;10082&quot;&gt;&lt;property id=&quot;20148&quot; value=&quot;5&quot;/&gt;&lt;property id=&quot;20300&quot; value=&quot;Slide 2 - &amp;quot;Mục tiêu bài học&amp;quot;&quot;/&gt;&lt;property id=&quot;20307&quot; value=&quot;263&quot;/&gt;&lt;/object&gt;&lt;object type=&quot;3&quot; unique_id=&quot;10083&quot;&gt;&lt;property id=&quot;20148&quot; value=&quot;5&quot;/&gt;&lt;property id=&quot;20300&quot; value=&quot;Slide 3&quot;/&gt;&lt;property id=&quot;20307&quot; value=&quot;262&quot;/&gt;&lt;/object&gt;&lt;object type=&quot;3&quot; unique_id=&quot;10084&quot;&gt;&lt;property id=&quot;20148&quot; value=&quot;5&quot;/&gt;&lt;property id=&quot;20300&quot; value=&quot;Slide 5&quot;/&gt;&lt;property id=&quot;20307&quot; value=&quot;264&quot;/&gt;&lt;/object&gt;&lt;object type=&quot;3&quot; unique_id=&quot;10140&quot;&gt;&lt;property id=&quot;20148&quot; value=&quot;5&quot;/&gt;&lt;property id=&quot;20300&quot; value=&quot;Slide 11&quot;/&gt;&lt;property id=&quot;20307&quot; value=&quot;265&quot;/&gt;&lt;/object&gt;&lt;object type=&quot;3&quot; unique_id=&quot;10141&quot;&gt;&lt;property id=&quot;20148&quot; value=&quot;5&quot;/&gt;&lt;property id=&quot;20300&quot; value=&quot;Slide 12&quot;/&gt;&lt;property id=&quot;20307&quot; value=&quot;266&quot;/&gt;&lt;/object&gt;&lt;object type=&quot;3&quot; unique_id=&quot;10142&quot;&gt;&lt;property id=&quot;20148&quot; value=&quot;5&quot;/&gt;&lt;property id=&quot;20300&quot; value=&quot;Slide 13&quot;/&gt;&lt;property id=&quot;20307&quot; value=&quot;267&quot;/&gt;&lt;/object&gt;&lt;object type=&quot;3&quot; unique_id=&quot;10143&quot;&gt;&lt;property id=&quot;20148&quot; value=&quot;5&quot;/&gt;&lt;property id=&quot;20300&quot; value=&quot;Slide 16&quot;/&gt;&lt;property id=&quot;20307&quot; value=&quot;268&quot;/&gt;&lt;/object&gt;&lt;object type=&quot;3&quot; unique_id=&quot;10144&quot;&gt;&lt;property id=&quot;20148&quot; value=&quot;5&quot;/&gt;&lt;property id=&quot;20300&quot; value=&quot;Slide 17&quot;/&gt;&lt;property id=&quot;20307&quot; value=&quot;269&quot;/&gt;&lt;/object&gt;&lt;object type=&quot;3&quot; unique_id=&quot;10385&quot;&gt;&lt;property id=&quot;20148&quot; value=&quot;5&quot;/&gt;&lt;property id=&quot;20300&quot; value=&quot;Slide 7&quot;/&gt;&lt;property id=&quot;20307&quot; value=&quot;270&quot;/&gt;&lt;/object&gt;&lt;object type=&quot;3&quot; unique_id=&quot;10539&quot;&gt;&lt;property id=&quot;20148&quot; value=&quot;5&quot;/&gt;&lt;property id=&quot;20300&quot; value=&quot;Slide 14&quot;/&gt;&lt;property id=&quot;20307&quot; value=&quot;271&quot;/&gt;&lt;/object&gt;&lt;object type=&quot;3&quot; unique_id=&quot;10540&quot;&gt;&lt;property id=&quot;20148&quot; value=&quot;5&quot;/&gt;&lt;property id=&quot;20300&quot; value=&quot;Slide 15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588</Words>
  <Application>Microsoft Office PowerPoint</Application>
  <PresentationFormat>Widescreen</PresentationFormat>
  <Paragraphs>61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PHẦN LỊCH SỬ BÀI 3: NGUỒN GỐC LOÀI NGƯỜI (2  tiết-tiết 1)</vt:lpstr>
      <vt:lpstr>Mục tiêu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3. NGUỒN GỐC LOÀI NGƯỜI</dc:title>
  <dc:creator>TIEN</dc:creator>
  <cp:lastModifiedBy>hkdung.bdq3@hcm.edu.vn</cp:lastModifiedBy>
  <cp:revision>67</cp:revision>
  <dcterms:created xsi:type="dcterms:W3CDTF">2021-07-25T09:08:06Z</dcterms:created>
  <dcterms:modified xsi:type="dcterms:W3CDTF">2021-09-12T11:41:32Z</dcterms:modified>
</cp:coreProperties>
</file>