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4" r:id="rId2"/>
    <p:sldId id="284" r:id="rId3"/>
    <p:sldId id="342" r:id="rId4"/>
    <p:sldId id="272" r:id="rId5"/>
    <p:sldId id="273" r:id="rId6"/>
    <p:sldId id="274" r:id="rId7"/>
    <p:sldId id="270" r:id="rId8"/>
    <p:sldId id="344" r:id="rId9"/>
    <p:sldId id="271" r:id="rId10"/>
    <p:sldId id="346" r:id="rId11"/>
    <p:sldId id="276" r:id="rId12"/>
    <p:sldId id="347" r:id="rId13"/>
    <p:sldId id="275" r:id="rId14"/>
    <p:sldId id="277" r:id="rId15"/>
    <p:sldId id="264" r:id="rId16"/>
    <p:sldId id="268" r:id="rId17"/>
    <p:sldId id="269" r:id="rId18"/>
    <p:sldId id="348" r:id="rId19"/>
    <p:sldId id="265" r:id="rId20"/>
    <p:sldId id="266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D0EA"/>
    <a:srgbClr val="C3F1FF"/>
    <a:srgbClr val="75BB27"/>
    <a:srgbClr val="FEA1DC"/>
    <a:srgbClr val="FECEDC"/>
    <a:srgbClr val="CDECEC"/>
    <a:srgbClr val="83D31D"/>
    <a:srgbClr val="FDF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D40F7-71E0-42C7-B463-5D6295DC7589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57DBD-FFEF-458A-B5FC-7835D591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52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830;gdb6db388a2_0_17253:notes">
            <a:extLst>
              <a:ext uri="{FF2B5EF4-FFF2-40B4-BE49-F238E27FC236}">
                <a16:creationId xmlns:a16="http://schemas.microsoft.com/office/drawing/2014/main" id="{25042409-FA77-44E7-A1B0-C539BCD7CF6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19459" name="Google Shape;1831;gdb6db388a2_0_17253:notes">
            <a:extLst>
              <a:ext uri="{FF2B5EF4-FFF2-40B4-BE49-F238E27FC236}">
                <a16:creationId xmlns:a16="http://schemas.microsoft.com/office/drawing/2014/main" id="{908598AB-C08F-4A1B-9383-FA50AEF99D4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F12C0FCB-91B8-4A13-A281-C7332DC218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9EE36BDA-5072-45F2-B8CC-64530BA96B4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625EBF10-2239-4080-81FB-44C67674CF13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71D0516F-6594-40DA-970F-195BB92E4115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57DBD-FFEF-458A-B5FC-7835D59120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4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6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7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37;p21">
            <a:extLst>
              <a:ext uri="{FF2B5EF4-FFF2-40B4-BE49-F238E27FC236}">
                <a16:creationId xmlns:a16="http://schemas.microsoft.com/office/drawing/2014/main" id="{B64DE992-AE49-47FF-AC5E-C25D8437B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085" y="289985"/>
            <a:ext cx="11535833" cy="62780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67"/>
          </a:p>
        </p:txBody>
      </p:sp>
      <p:sp>
        <p:nvSpPr>
          <p:cNvPr id="6" name="Google Shape;739;p21">
            <a:extLst>
              <a:ext uri="{FF2B5EF4-FFF2-40B4-BE49-F238E27FC236}">
                <a16:creationId xmlns:a16="http://schemas.microsoft.com/office/drawing/2014/main" id="{6A25B574-4C93-4F95-955F-B77BDDBD0BD1}"/>
              </a:ext>
            </a:extLst>
          </p:cNvPr>
          <p:cNvSpPr/>
          <p:nvPr/>
        </p:nvSpPr>
        <p:spPr>
          <a:xfrm>
            <a:off x="-670984" y="5147734"/>
            <a:ext cx="2451101" cy="2451100"/>
          </a:xfrm>
          <a:prstGeom prst="star12">
            <a:avLst>
              <a:gd name="adj" fmla="val 275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4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40;p21">
            <a:extLst>
              <a:ext uri="{FF2B5EF4-FFF2-40B4-BE49-F238E27FC236}">
                <a16:creationId xmlns:a16="http://schemas.microsoft.com/office/drawing/2014/main" id="{63341F53-F8D6-4269-A149-83475DFF996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9301" y="-258232"/>
            <a:ext cx="1289049" cy="223308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67"/>
          </a:p>
        </p:txBody>
      </p:sp>
      <p:sp>
        <p:nvSpPr>
          <p:cNvPr id="8" name="Google Shape;741;p21">
            <a:extLst>
              <a:ext uri="{FF2B5EF4-FFF2-40B4-BE49-F238E27FC236}">
                <a16:creationId xmlns:a16="http://schemas.microsoft.com/office/drawing/2014/main" id="{5245187B-4FE4-4921-AFD4-CD29461FECD7}"/>
              </a:ext>
            </a:extLst>
          </p:cNvPr>
          <p:cNvSpPr/>
          <p:nvPr/>
        </p:nvSpPr>
        <p:spPr>
          <a:xfrm rot="2700000">
            <a:off x="10081684" y="5774267"/>
            <a:ext cx="2616200" cy="8593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4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42;p21">
            <a:extLst>
              <a:ext uri="{FF2B5EF4-FFF2-40B4-BE49-F238E27FC236}">
                <a16:creationId xmlns:a16="http://schemas.microsoft.com/office/drawing/2014/main" id="{3F0F180B-5450-4769-860F-0F1DF3D7A8BD}"/>
              </a:ext>
            </a:extLst>
          </p:cNvPr>
          <p:cNvSpPr/>
          <p:nvPr/>
        </p:nvSpPr>
        <p:spPr>
          <a:xfrm>
            <a:off x="10674351" y="-266700"/>
            <a:ext cx="1684867" cy="1682751"/>
          </a:xfrm>
          <a:prstGeom prst="teardrop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400" kern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743;p21">
            <a:extLst>
              <a:ext uri="{FF2B5EF4-FFF2-40B4-BE49-F238E27FC236}">
                <a16:creationId xmlns:a16="http://schemas.microsoft.com/office/drawing/2014/main" id="{AB23FCF8-4897-448F-A5FA-F03FA6756C4A}"/>
              </a:ext>
            </a:extLst>
          </p:cNvPr>
          <p:cNvGrpSpPr>
            <a:grpSpLocks/>
          </p:cNvGrpSpPr>
          <p:nvPr/>
        </p:nvGrpSpPr>
        <p:grpSpPr bwMode="auto">
          <a:xfrm>
            <a:off x="-61384" y="-40217"/>
            <a:ext cx="12306301" cy="6936317"/>
            <a:chOff x="-46550" y="-29387"/>
            <a:chExt cx="9230731" cy="5202000"/>
          </a:xfrm>
        </p:grpSpPr>
        <p:sp>
          <p:nvSpPr>
            <p:cNvPr id="11" name="Google Shape;744;p21">
              <a:extLst>
                <a:ext uri="{FF2B5EF4-FFF2-40B4-BE49-F238E27FC236}">
                  <a16:creationId xmlns:a16="http://schemas.microsoft.com/office/drawing/2014/main" id="{1062B9FB-8775-4C5A-A4E7-62B0C4A2A388}"/>
                </a:ext>
              </a:extLst>
            </p:cNvPr>
            <p:cNvSpPr/>
            <p:nvPr/>
          </p:nvSpPr>
          <p:spPr>
            <a:xfrm>
              <a:off x="-507" y="-23037"/>
              <a:ext cx="9144996" cy="24446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4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745;p21">
              <a:extLst>
                <a:ext uri="{FF2B5EF4-FFF2-40B4-BE49-F238E27FC236}">
                  <a16:creationId xmlns:a16="http://schemas.microsoft.com/office/drawing/2014/main" id="{9B3F37BE-9C5C-4E6C-9E99-06EC9A2915C1}"/>
                </a:ext>
              </a:extLst>
            </p:cNvPr>
            <p:cNvSpPr/>
            <p:nvPr/>
          </p:nvSpPr>
          <p:spPr>
            <a:xfrm>
              <a:off x="-507" y="4921799"/>
              <a:ext cx="9144996" cy="2444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4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746;p21">
              <a:extLst>
                <a:ext uri="{FF2B5EF4-FFF2-40B4-BE49-F238E27FC236}">
                  <a16:creationId xmlns:a16="http://schemas.microsoft.com/office/drawing/2014/main" id="{1F77E899-2120-472A-B0A4-1C36931075BD}"/>
                </a:ext>
              </a:extLst>
            </p:cNvPr>
            <p:cNvSpPr/>
            <p:nvPr/>
          </p:nvSpPr>
          <p:spPr>
            <a:xfrm rot="5400000">
              <a:off x="6436321" y="2424753"/>
              <a:ext cx="5202000" cy="2937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4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747;p21">
              <a:extLst>
                <a:ext uri="{FF2B5EF4-FFF2-40B4-BE49-F238E27FC236}">
                  <a16:creationId xmlns:a16="http://schemas.microsoft.com/office/drawing/2014/main" id="{9F2AC311-A008-4323-B18D-F4F3CE6EC1CC}"/>
                </a:ext>
              </a:extLst>
            </p:cNvPr>
            <p:cNvSpPr/>
            <p:nvPr/>
          </p:nvSpPr>
          <p:spPr>
            <a:xfrm rot="5400000">
              <a:off x="-2500690" y="2424753"/>
              <a:ext cx="5202000" cy="2937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400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8" name="Google Shape;738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8" name="Google Shape;748;p21"/>
          <p:cNvSpPr txBox="1">
            <a:spLocks noGrp="1"/>
          </p:cNvSpPr>
          <p:nvPr>
            <p:ph type="body" idx="1"/>
          </p:nvPr>
        </p:nvSpPr>
        <p:spPr>
          <a:xfrm>
            <a:off x="960000" y="1785100"/>
            <a:ext cx="4940000" cy="430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49" name="Google Shape;749;p21"/>
          <p:cNvSpPr txBox="1">
            <a:spLocks noGrp="1"/>
          </p:cNvSpPr>
          <p:nvPr>
            <p:ph type="body" idx="2"/>
          </p:nvPr>
        </p:nvSpPr>
        <p:spPr>
          <a:xfrm>
            <a:off x="6301033" y="1785100"/>
            <a:ext cx="4940000" cy="430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3674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0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23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0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9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69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9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27FD7-93BB-4DC3-ADF3-CFAAA0A52EF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0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imfactory.net/animations/nature/mushrooms/mushrooms_happy_md_clr.gif" TargetMode="External"/><Relationship Id="rId7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hyperlink" Target="http://animfactory.com/animations/nature/flowers/butterflies_flowers_md_clr.gif" TargetMode="External"/><Relationship Id="rId4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8.png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ector Hình Nền Hoa Lá Trang Trí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" y="-466365"/>
            <a:ext cx="12192000" cy="809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12">
            <a:extLst>
              <a:ext uri="{FF2B5EF4-FFF2-40B4-BE49-F238E27FC236}">
                <a16:creationId xmlns:a16="http://schemas.microsoft.com/office/drawing/2014/main" id="{9B1C4062-6A8A-470B-8512-5507809C71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990600"/>
            <a:ext cx="7315200" cy="25908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8912"/>
                <a:gd name="adj2" fmla="val 1111"/>
              </a:avLst>
            </a:prstTxWarp>
          </a:bodyPr>
          <a:lstStyle/>
          <a:p>
            <a:pPr algn="ctr"/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 NHAC 8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C5DEB707-F6F5-44B4-94AF-6FCCFD7C4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363" y="4653644"/>
            <a:ext cx="67669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altLang="en-US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8B81B-25FD-4526-8725-BD45EC11535E}"/>
              </a:ext>
            </a:extLst>
          </p:cNvPr>
          <p:cNvSpPr txBox="1"/>
          <p:nvPr/>
        </p:nvSpPr>
        <p:spPr>
          <a:xfrm>
            <a:off x="1676400" y="385920"/>
            <a:ext cx="7866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THCS BẠCH ĐẰNG, Q3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539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28600"/>
            <a:ext cx="9144000" cy="6477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Trị-Thiên-Huế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52405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ột Mùa Xuân Nho Nhỏ Thanh Hoa Lyric Loi bai hat _ YxJOWUqT7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5185066"/>
            <a:ext cx="1066800" cy="10668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4" name="Loi Bac Dan Truoc Luc Di Xa - Ai Xu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3001" y="5185067"/>
            <a:ext cx="1077193" cy="1077193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6" name="Rectangle 5"/>
          <p:cNvSpPr/>
          <p:nvPr/>
        </p:nvSpPr>
        <p:spPr>
          <a:xfrm>
            <a:off x="1524001" y="1"/>
            <a:ext cx="9116291" cy="4770537"/>
          </a:xfrm>
          <a:prstGeom prst="rect">
            <a:avLst/>
          </a:prstGeom>
          <a:pattFill prst="ltHorz">
            <a:fgClr>
              <a:srgbClr val="92D050"/>
            </a:fgClr>
            <a:bgClr>
              <a:schemeClr val="bg1"/>
            </a:bgClr>
          </a:patt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spcBef>
                <a:spcPct val="20000"/>
              </a:spcBef>
            </a:pP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spcBef>
                <a:spcPct val="20000"/>
              </a:spcBef>
            </a:pP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45" y="4828672"/>
            <a:ext cx="3810000" cy="202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4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0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1" y="685800"/>
            <a:ext cx="690649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học-Nghệ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867690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800600" cy="688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45810"/>
            <a:ext cx="4322764" cy="678647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23/11/2003 </a:t>
            </a:r>
          </a:p>
          <a:p>
            <a:pPr algn="ctr"/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4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61510" y="335846"/>
            <a:ext cx="690649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1980.</a:t>
            </a:r>
          </a:p>
        </p:txBody>
      </p:sp>
    </p:spTree>
    <p:extLst>
      <p:ext uri="{BB962C8B-B14F-4D97-AF65-F5344CB8AC3E}">
        <p14:creationId xmlns:p14="http://schemas.microsoft.com/office/powerpoint/2010/main" val="12438800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0"/>
            <a:ext cx="112014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685800" y="0"/>
            <a:ext cx="182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.MuaXuanNhoNho-PhuongNga_3t3uz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05" end="173369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5867400"/>
            <a:ext cx="609600" cy="609600"/>
          </a:xfrm>
          <a:prstGeom prst="rect">
            <a:avLst/>
          </a:prstGeom>
        </p:spPr>
      </p:pic>
      <p:pic>
        <p:nvPicPr>
          <p:cNvPr id="6" name="Picture 2" descr="Cái loa Nuvola Clip nghệ thuật - hình ảnh của một cái loa png tải về - Miễn  phí trong suốt Máy Tính Biểu Tượng png Tải về.">
            <a:extLst>
              <a:ext uri="{FF2B5EF4-FFF2-40B4-BE49-F238E27FC236}">
                <a16:creationId xmlns:a16="http://schemas.microsoft.com/office/drawing/2014/main" id="{D238F77F-9B9C-4721-B3C5-5E2CEC644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" y="554953"/>
            <a:ext cx="691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2308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4514"/>
            <a:ext cx="12344400" cy="6858000"/>
          </a:xfrm>
          <a:prstGeom prst="rect">
            <a:avLst/>
          </a:prstGeom>
        </p:spPr>
      </p:pic>
      <p:pic>
        <p:nvPicPr>
          <p:cNvPr id="2" name="Sơn Nữ C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511" end="258197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943600"/>
            <a:ext cx="609600" cy="609600"/>
          </a:xfrm>
          <a:prstGeom prst="rect">
            <a:avLst/>
          </a:prstGeom>
        </p:spPr>
      </p:pic>
      <p:pic>
        <p:nvPicPr>
          <p:cNvPr id="5" name="Picture 2" descr="Cái loa Nuvola Clip nghệ thuật - hình ảnh của một cái loa png tải về - Miễn  phí trong suốt Máy Tính Biểu Tượng png Tải về.">
            <a:extLst>
              <a:ext uri="{FF2B5EF4-FFF2-40B4-BE49-F238E27FC236}">
                <a16:creationId xmlns:a16="http://schemas.microsoft.com/office/drawing/2014/main" id="{26B78734-6E48-4351-88B0-AE9FE4E59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430"/>
            <a:ext cx="838200" cy="70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83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-990600"/>
            <a:ext cx="11887200" cy="7848600"/>
          </a:xfrm>
          <a:prstGeom prst="rect">
            <a:avLst/>
          </a:prstGeom>
        </p:spPr>
      </p:pic>
      <p:pic>
        <p:nvPicPr>
          <p:cNvPr id="2" name="Lời Ru Trên Nươ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52" end="228267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943600"/>
            <a:ext cx="609600" cy="609600"/>
          </a:xfrm>
          <a:prstGeom prst="rect">
            <a:avLst/>
          </a:prstGeom>
        </p:spPr>
      </p:pic>
      <p:pic>
        <p:nvPicPr>
          <p:cNvPr id="5" name="Picture 2" descr="Cái loa Nuvola Clip nghệ thuật - hình ảnh của một cái loa png tải về - Miễn  phí trong suốt Máy Tính Biểu Tượng png Tải về.">
            <a:extLst>
              <a:ext uri="{FF2B5EF4-FFF2-40B4-BE49-F238E27FC236}">
                <a16:creationId xmlns:a16="http://schemas.microsoft.com/office/drawing/2014/main" id="{B0E056F2-5506-4761-A743-66147AC9B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68224" y="-1"/>
            <a:ext cx="968465" cy="145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17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6056" y="1295400"/>
            <a:ext cx="44958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1928- 2003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3" descr="images454394_Imag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4" y="1153906"/>
            <a:ext cx="3205956" cy="450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29600" y="1295400"/>
            <a:ext cx="3886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dặm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... </a:t>
            </a:r>
          </a:p>
        </p:txBody>
      </p:sp>
    </p:spTree>
    <p:extLst>
      <p:ext uri="{BB962C8B-B14F-4D97-AF65-F5344CB8AC3E}">
        <p14:creationId xmlns:p14="http://schemas.microsoft.com/office/powerpoint/2010/main" val="2650902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"/>
          <p:cNvSpPr txBox="1">
            <a:spLocks noChangeArrowheads="1"/>
          </p:cNvSpPr>
          <p:nvPr/>
        </p:nvSpPr>
        <p:spPr bwMode="auto">
          <a:xfrm>
            <a:off x="252845" y="220721"/>
            <a:ext cx="2718955" cy="58477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4FC9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</a:rPr>
              <a:t>CỦNG CỐ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22119" y="1330466"/>
            <a:ext cx="39624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1. </a:t>
            </a:r>
            <a:r>
              <a:rPr lang="en-US" sz="2000" dirty="0" err="1">
                <a:latin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hát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Mùa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thu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khai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trường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viết</a:t>
            </a:r>
            <a:r>
              <a:rPr lang="en-US" sz="2000" dirty="0">
                <a:latin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</a:rPr>
              <a:t>giọng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gì</a:t>
            </a:r>
            <a:r>
              <a:rPr lang="en-US" sz="2000" dirty="0"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         a. </a:t>
            </a:r>
            <a:r>
              <a:rPr lang="en-US" sz="2000" dirty="0" err="1">
                <a:latin typeface="Times New Roman" pitchFamily="18" charset="0"/>
              </a:rPr>
              <a:t>Đô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trưởng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nhiên</a:t>
            </a:r>
            <a:endParaRPr lang="en-US" sz="20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         b. </a:t>
            </a:r>
            <a:r>
              <a:rPr lang="en-US" sz="2000" dirty="0" err="1">
                <a:latin typeface="Times New Roman" pitchFamily="18" charset="0"/>
              </a:rPr>
              <a:t>Đô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thứ</a:t>
            </a:r>
            <a:endParaRPr lang="en-US" sz="20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        c. </a:t>
            </a:r>
            <a:r>
              <a:rPr lang="en-US" sz="2000" dirty="0" err="1">
                <a:latin typeface="Times New Roman" pitchFamily="18" charset="0"/>
              </a:rPr>
              <a:t>Đô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trưởng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hoà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thanh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457200" y="3782088"/>
            <a:ext cx="39624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2. </a:t>
            </a:r>
            <a:r>
              <a:rPr lang="en-US" sz="2000" dirty="0" err="1">
                <a:latin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hát</a:t>
            </a:r>
            <a:r>
              <a:rPr lang="en-US" sz="2000" dirty="0">
                <a:latin typeface="Times New Roman" pitchFamily="18" charset="0"/>
              </a:rPr>
              <a:t>: “ </a:t>
            </a:r>
            <a:r>
              <a:rPr lang="en-US" sz="2000" dirty="0" err="1">
                <a:latin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mùa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xuân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nho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nhỏ</a:t>
            </a:r>
            <a:r>
              <a:rPr lang="en-US" sz="2000" dirty="0">
                <a:latin typeface="Times New Roman" pitchFamily="18" charset="0"/>
              </a:rPr>
              <a:t>” </a:t>
            </a:r>
            <a:r>
              <a:rPr lang="en-US" sz="2000" dirty="0" err="1">
                <a:latin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vào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     a. 1990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     b. 1980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    c. 2003</a:t>
            </a:r>
          </a:p>
        </p:txBody>
      </p:sp>
      <p:sp>
        <p:nvSpPr>
          <p:cNvPr id="13" name="Text Box 40"/>
          <p:cNvSpPr txBox="1">
            <a:spLocks noChangeArrowheads="1"/>
          </p:cNvSpPr>
          <p:nvPr/>
        </p:nvSpPr>
        <p:spPr bwMode="auto">
          <a:xfrm>
            <a:off x="6442364" y="979629"/>
            <a:ext cx="42672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3. </a:t>
            </a:r>
            <a:r>
              <a:rPr lang="en-US" sz="2000" dirty="0" err="1">
                <a:latin typeface="Times New Roman" pitchFamily="18" charset="0"/>
              </a:rPr>
              <a:t>Nhạc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sĩ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Trần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Hoàn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mất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vào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          a. 1929 – 2003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          b. 1928 - 2004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          c. 1928- 2003</a:t>
            </a:r>
          </a:p>
        </p:txBody>
      </p:sp>
      <p:sp>
        <p:nvSpPr>
          <p:cNvPr id="17" name="Text Box 45"/>
          <p:cNvSpPr txBox="1">
            <a:spLocks noChangeArrowheads="1"/>
          </p:cNvSpPr>
          <p:nvPr/>
        </p:nvSpPr>
        <p:spPr bwMode="auto">
          <a:xfrm>
            <a:off x="6477000" y="3581401"/>
            <a:ext cx="41910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4. </a:t>
            </a:r>
            <a:r>
              <a:rPr lang="en-US" sz="2000" dirty="0" err="1">
                <a:latin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hát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mùa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xuân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nho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nhỏ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phổ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      a. </a:t>
            </a:r>
            <a:r>
              <a:rPr lang="en-US" sz="2000" dirty="0" err="1">
                <a:latin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</a:rPr>
              <a:t> Minh </a:t>
            </a:r>
            <a:r>
              <a:rPr lang="en-US" sz="2000" dirty="0" err="1">
                <a:latin typeface="Times New Roman" pitchFamily="18" charset="0"/>
              </a:rPr>
              <a:t>Hả</a:t>
            </a:r>
            <a:endParaRPr lang="en-US" sz="20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      b. </a:t>
            </a:r>
            <a:r>
              <a:rPr lang="en-US" sz="2000" dirty="0" err="1">
                <a:latin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Thanh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Hải</a:t>
            </a:r>
            <a:endParaRPr lang="en-US" sz="20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      c. </a:t>
            </a:r>
            <a:r>
              <a:rPr lang="en-US" sz="2000" dirty="0" err="1">
                <a:latin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Nguyễn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Khoa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Điềm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2176851"/>
            <a:ext cx="240001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a. </a:t>
            </a:r>
            <a:r>
              <a:rPr lang="en-US" sz="2000" dirty="0" err="1">
                <a:latin typeface="Times New Roman" pitchFamily="18" charset="0"/>
              </a:rPr>
              <a:t>Đô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trưởng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nhiên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5029200"/>
            <a:ext cx="1107996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b. 1980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0" y="2634458"/>
            <a:ext cx="188545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c. 1928- 2003</a:t>
            </a:r>
          </a:p>
        </p:txBody>
      </p:sp>
      <p:sp>
        <p:nvSpPr>
          <p:cNvPr id="7" name="Rectangle 6"/>
          <p:cNvSpPr/>
          <p:nvPr/>
        </p:nvSpPr>
        <p:spPr>
          <a:xfrm>
            <a:off x="6836664" y="4798367"/>
            <a:ext cx="286251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Thanh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Hải</a:t>
            </a:r>
            <a:endParaRPr lang="en-U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75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7" grpId="0"/>
      <p:bldP spid="2" grpId="0" animBg="1"/>
      <p:bldP spid="3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>
            <a:extLst>
              <a:ext uri="{FF2B5EF4-FFF2-40B4-BE49-F238E27FC236}">
                <a16:creationId xmlns:a16="http://schemas.microsoft.com/office/drawing/2014/main" id="{CF0C38C1-D02A-4FC1-B4B5-E48A22560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3418"/>
            <a:ext cx="11506200" cy="620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ClrTx/>
              <a:buFont typeface="Wingdings 3" panose="05040102010807070707" pitchFamily="18" charset="2"/>
              <a:buNone/>
            </a:pPr>
            <a:r>
              <a:rPr lang="en-US" alt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ĐIỂM DANH</a:t>
            </a:r>
          </a:p>
          <a:p>
            <a:pPr algn="just" eaLnBrk="1" hangingPunct="1">
              <a:lnSpc>
                <a:spcPct val="150000"/>
              </a:lnSpc>
              <a:buClrTx/>
              <a:buFont typeface="Wingdings 3" panose="05040102010807070707" pitchFamily="18" charset="2"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(HS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 – GV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).HS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TT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sung.</a:t>
            </a:r>
          </a:p>
          <a:p>
            <a:pPr algn="just" eaLnBrk="1" hangingPunct="1">
              <a:lnSpc>
                <a:spcPct val="150000"/>
              </a:lnSpc>
              <a:buClrTx/>
              <a:buFont typeface="Wingdings 3" panose="05040102010807070707" pitchFamily="18" charset="2"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không vào được lớp học lms thì liên hệ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0907490064 hay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VNPT 0911956868 qua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buClrTx/>
              <a:buFont typeface="Wingdings 3" panose="05040102010807070707" pitchFamily="18" charset="2"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nghỉ thì PHHS nhắn tin xin phép GVCN qua zalo.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3898071" y="889781"/>
            <a:ext cx="41074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4FC9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</a:rPr>
              <a:t>DẶN DÒ </a:t>
            </a: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1997076" y="1944454"/>
            <a:ext cx="86502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</a:rPr>
              <a:t>1. </a:t>
            </a:r>
            <a:r>
              <a:rPr lang="en-US" sz="3600" dirty="0" err="1">
                <a:latin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lms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xem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lại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</a:rPr>
              <a:t> , </a:t>
            </a:r>
            <a:r>
              <a:rPr lang="en-US" sz="3600" dirty="0" err="1">
                <a:latin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mạng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nghe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lần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hát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tđn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</a:rPr>
              <a:t> 1</a:t>
            </a: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997076" y="3017665"/>
            <a:ext cx="83454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</a:rPr>
              <a:t>2. HS </a:t>
            </a:r>
            <a:r>
              <a:rPr lang="en-US" sz="3600" dirty="0" err="1">
                <a:latin typeface="Times New Roman" pitchFamily="18" charset="0"/>
              </a:rPr>
              <a:t>chọn</a:t>
            </a:r>
            <a:r>
              <a:rPr lang="en-US" sz="3600" dirty="0">
                <a:latin typeface="Times New Roman" pitchFamily="18" charset="0"/>
              </a:rPr>
              <a:t> 1 </a:t>
            </a:r>
            <a:r>
              <a:rPr lang="en-US" sz="3600" dirty="0" err="1">
                <a:latin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hát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tđn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</a:rPr>
              <a:t> 1 , </a:t>
            </a:r>
            <a:r>
              <a:rPr lang="en-US" sz="3600" dirty="0" err="1">
                <a:latin typeface="Times New Roman" pitchFamily="18" charset="0"/>
              </a:rPr>
              <a:t>ghi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âm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hoặc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gởi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</a:rPr>
              <a:t> Kim </a:t>
            </a:r>
            <a:r>
              <a:rPr lang="en-US" sz="3600" dirty="0" err="1">
                <a:latin typeface="Times New Roman" pitchFamily="18" charset="0"/>
              </a:rPr>
              <a:t>Ngân</a:t>
            </a:r>
            <a:endParaRPr lang="en-US" sz="3600" dirty="0">
              <a:latin typeface="Times New Roman" pitchFamily="18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997076" y="4229740"/>
            <a:ext cx="75279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</a:rPr>
              <a:t>3. </a:t>
            </a:r>
            <a:r>
              <a:rPr lang="en-US" sz="3600" dirty="0" err="1">
                <a:latin typeface="Times New Roman" pitchFamily="18" charset="0"/>
              </a:rPr>
              <a:t>Chuẩn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trước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nội</a:t>
            </a:r>
            <a:r>
              <a:rPr lang="en-US" sz="3600" dirty="0">
                <a:latin typeface="Times New Roman" pitchFamily="18" charset="0"/>
              </a:rPr>
              <a:t> dung </a:t>
            </a:r>
            <a:r>
              <a:rPr lang="en-US" sz="3600" dirty="0" err="1">
                <a:latin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tiết</a:t>
            </a:r>
            <a:r>
              <a:rPr lang="en-US" sz="3600" dirty="0">
                <a:latin typeface="Times New Roman" pitchFamily="18" charset="0"/>
              </a:rPr>
              <a:t>  4 ( </a:t>
            </a:r>
            <a:r>
              <a:rPr lang="en-US" sz="3600" dirty="0" err="1">
                <a:latin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sgk</a:t>
            </a:r>
            <a:r>
              <a:rPr lang="en-US" sz="3600" dirty="0">
                <a:latin typeface="Times New Roman" pitchFamily="18" charset="0"/>
              </a:rPr>
              <a:t>)</a:t>
            </a: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 rot="5400000">
            <a:off x="9330531" y="3972966"/>
            <a:ext cx="2884487" cy="2838450"/>
            <a:chOff x="3936" y="-15"/>
            <a:chExt cx="1817" cy="1788"/>
          </a:xfrm>
        </p:grpSpPr>
        <p:pic>
          <p:nvPicPr>
            <p:cNvPr id="9" name="Picture 5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8"/>
          <p:cNvGrpSpPr>
            <a:grpSpLocks/>
          </p:cNvGrpSpPr>
          <p:nvPr/>
        </p:nvGrpSpPr>
        <p:grpSpPr bwMode="auto">
          <a:xfrm rot="10800000">
            <a:off x="13185" y="3985650"/>
            <a:ext cx="2884488" cy="2838450"/>
            <a:chOff x="3936" y="-15"/>
            <a:chExt cx="1817" cy="1788"/>
          </a:xfrm>
        </p:grpSpPr>
        <p:pic>
          <p:nvPicPr>
            <p:cNvPr id="13" name="Picture 9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7"/>
          <p:cNvGrpSpPr>
            <a:grpSpLocks/>
          </p:cNvGrpSpPr>
          <p:nvPr/>
        </p:nvGrpSpPr>
        <p:grpSpPr bwMode="auto">
          <a:xfrm>
            <a:off x="9286082" y="3575"/>
            <a:ext cx="2884487" cy="2838450"/>
            <a:chOff x="3936" y="-15"/>
            <a:chExt cx="1817" cy="1788"/>
          </a:xfrm>
        </p:grpSpPr>
        <p:pic>
          <p:nvPicPr>
            <p:cNvPr id="17" name="Picture 18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9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0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21"/>
          <p:cNvGrpSpPr>
            <a:grpSpLocks/>
          </p:cNvGrpSpPr>
          <p:nvPr/>
        </p:nvGrpSpPr>
        <p:grpSpPr bwMode="auto">
          <a:xfrm rot="-5400000">
            <a:off x="-23019" y="55331"/>
            <a:ext cx="2884488" cy="2838450"/>
            <a:chOff x="3936" y="-15"/>
            <a:chExt cx="1817" cy="1788"/>
          </a:xfrm>
        </p:grpSpPr>
        <p:pic>
          <p:nvPicPr>
            <p:cNvPr id="21" name="Picture 22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3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4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6C31401-7333-4E1B-A96C-746C07320E3D}"/>
              </a:ext>
            </a:extLst>
          </p:cNvPr>
          <p:cNvSpPr txBox="1"/>
          <p:nvPr/>
        </p:nvSpPr>
        <p:spPr>
          <a:xfrm>
            <a:off x="1259862" y="594745"/>
            <a:ext cx="63768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43606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8">
            <a:extLst>
              <a:ext uri="{FF2B5EF4-FFF2-40B4-BE49-F238E27FC236}">
                <a16:creationId xmlns:a16="http://schemas.microsoft.com/office/drawing/2014/main" id="{BA8D71BD-49A5-4AD2-A1B7-784D35D07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400">
              <a:latin typeface=".VnTime" panose="020B7200000000000000" pitchFamily="34" charset="0"/>
            </a:endParaRPr>
          </a:p>
        </p:txBody>
      </p:sp>
      <p:sp>
        <p:nvSpPr>
          <p:cNvPr id="28675" name="Text Box 50">
            <a:extLst>
              <a:ext uri="{FF2B5EF4-FFF2-40B4-BE49-F238E27FC236}">
                <a16:creationId xmlns:a16="http://schemas.microsoft.com/office/drawing/2014/main" id="{18AE0029-E3FC-4901-9735-66163F1AD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03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.VnTime" panose="020B7200000000000000" pitchFamily="34" charset="0"/>
            </a:endParaRPr>
          </a:p>
        </p:txBody>
      </p:sp>
      <p:pic>
        <p:nvPicPr>
          <p:cNvPr id="28676" name="Picture 4" descr="3d0001">
            <a:extLst>
              <a:ext uri="{FF2B5EF4-FFF2-40B4-BE49-F238E27FC236}">
                <a16:creationId xmlns:a16="http://schemas.microsoft.com/office/drawing/2014/main" id="{68E162A8-A195-4BBC-A5AB-A74C7E68F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127000"/>
            <a:ext cx="12395201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3">
            <a:extLst>
              <a:ext uri="{FF2B5EF4-FFF2-40B4-BE49-F238E27FC236}">
                <a16:creationId xmlns:a16="http://schemas.microsoft.com/office/drawing/2014/main" id="{F3470F24-60AE-4DA6-902B-9EC41B613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819400"/>
            <a:ext cx="1137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FF"/>
                </a:solidFill>
                <a:latin typeface=".VnLucida sans" panose="020B7200000000000000" pitchFamily="34" charset="0"/>
              </a:rPr>
              <a:t>         </a:t>
            </a:r>
          </a:p>
        </p:txBody>
      </p:sp>
      <p:pic>
        <p:nvPicPr>
          <p:cNvPr id="28678" name="Picture 6" descr="mushrooms_happy_md_clr.gif">
            <a:hlinkClick r:id="rId3"/>
            <a:extLst>
              <a:ext uri="{FF2B5EF4-FFF2-40B4-BE49-F238E27FC236}">
                <a16:creationId xmlns:a16="http://schemas.microsoft.com/office/drawing/2014/main" id="{068630E3-243B-4C13-B7FF-6873B3FB9D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5238"/>
            <a:ext cx="28448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butterflies_flowers_md_clr.gif">
            <a:hlinkClick r:id="rId5"/>
            <a:extLst>
              <a:ext uri="{FF2B5EF4-FFF2-40B4-BE49-F238E27FC236}">
                <a16:creationId xmlns:a16="http://schemas.microsoft.com/office/drawing/2014/main" id="{583913B6-268B-4CCD-BA0C-4FE837D1B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3942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454yjxl">
            <a:extLst>
              <a:ext uri="{FF2B5EF4-FFF2-40B4-BE49-F238E27FC236}">
                <a16:creationId xmlns:a16="http://schemas.microsoft.com/office/drawing/2014/main" id="{FD831F43-62BC-4894-ADDF-F390F1AFF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81" y="1974850"/>
            <a:ext cx="124968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4" name="WordArt 10">
            <a:extLst>
              <a:ext uri="{FF2B5EF4-FFF2-40B4-BE49-F238E27FC236}">
                <a16:creationId xmlns:a16="http://schemas.microsoft.com/office/drawing/2014/main" id="{BF3AAB94-69F3-449D-B363-268ED6BC7E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57333" y="2362200"/>
            <a:ext cx="9258267" cy="3365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pt-BR" sz="6000" b="1" kern="10" dirty="0">
              <a:ln w="12700">
                <a:noFill/>
                <a:round/>
                <a:headEnd/>
                <a:tailEnd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pt-BR" sz="6000" b="1" kern="10" dirty="0">
              <a:ln w="12700">
                <a:noFill/>
                <a:round/>
                <a:headEnd/>
                <a:tailEnd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6000" b="1" kern="10" dirty="0">
                <a:ln w="12700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Các em nhớ ôn bài nhiều lần để đạt hiệu quả cao.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6000" b="1" kern="10" dirty="0">
                <a:ln w="12700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Các em thu âm hoặc quay clip kết hợp động tác minh họa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kern="10" dirty="0">
                <a:ln w="12700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gửi cho GVBM để nhận điểm cộng trong bài kiểm tra nhé.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6000" b="1" kern="10" dirty="0">
                <a:ln w="12700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Chúc các em học tốt! </a:t>
            </a:r>
            <a:endParaRPr lang="en-US" sz="6000" b="1" kern="10" dirty="0">
              <a:ln w="12700">
                <a:noFill/>
                <a:round/>
                <a:headEnd/>
                <a:tailEnd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2192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>
            <a:extLst>
              <a:ext uri="{FF2B5EF4-FFF2-40B4-BE49-F238E27FC236}">
                <a16:creationId xmlns:a16="http://schemas.microsoft.com/office/drawing/2014/main" id="{AB15B1B6-34DB-4B55-86A1-F771EDFC9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"/>
            <a:ext cx="11353800" cy="635077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57200" algn="l"/>
                <a:tab pos="685800" algn="l"/>
              </a:tabLst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57200" algn="l"/>
                <a:tab pos="685800" algn="l"/>
              </a:tabLst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57200" algn="l"/>
                <a:tab pos="685800" algn="l"/>
              </a:tabLst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57200" algn="l"/>
                <a:tab pos="685800" algn="l"/>
              </a:tabLst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57200" algn="l"/>
                <a:tab pos="685800" algn="l"/>
              </a:tabLst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57200" algn="l"/>
                <a:tab pos="685800" algn="l"/>
              </a:tabLst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57200" algn="l"/>
                <a:tab pos="685800" algn="l"/>
              </a:tabLst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B/ QUY ƯỚC MÔN ÂM NHẠC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SGK)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TĐN,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ANTT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  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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HS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(GV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SGK). Hay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Font typeface="Times New Roman" panose="02020603050405020304" pitchFamily="18" charset="0"/>
              <a:buChar char="-"/>
              <a:defRPr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GV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TĐN, hay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ANTT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Font typeface="Times New Roman" panose="02020603050405020304" pitchFamily="18" charset="0"/>
              <a:buChar char="-"/>
              <a:defRPr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ở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TĐN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gởi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gv,gv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GV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Picture 2" descr="Cái loa Nuvola Clip nghệ thuật - hình ảnh của một cái loa png tải về - Miễn  phí trong suốt Máy Tính Biểu Tượng png Tải về.">
            <a:extLst>
              <a:ext uri="{FF2B5EF4-FFF2-40B4-BE49-F238E27FC236}">
                <a16:creationId xmlns:a16="http://schemas.microsoft.com/office/drawing/2014/main" id="{1C90040A-57EC-4E19-A452-C16D30E9C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1" y="2557659"/>
            <a:ext cx="444500" cy="37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ector Hình Nền Hoa Lá Trang Trí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12192000" cy="809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1600" y="1371600"/>
            <a:ext cx="9220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FECED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ái loa Nuvola Clip nghệ thuật - hình ảnh của một cái loa png tải về - Miễn  phí trong suốt Máy Tính Biểu Tượng png Tải về.">
            <a:extLst>
              <a:ext uri="{FF2B5EF4-FFF2-40B4-BE49-F238E27FC236}">
                <a16:creationId xmlns:a16="http://schemas.microsoft.com/office/drawing/2014/main" id="{69D829DD-05D8-4C9E-98A4-B8BC4F3C6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3" y="996156"/>
            <a:ext cx="88741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0039CB-7122-4891-90AF-917168DFD0E1}"/>
              </a:ext>
            </a:extLst>
          </p:cNvPr>
          <p:cNvSpPr txBox="1"/>
          <p:nvPr/>
        </p:nvSpPr>
        <p:spPr>
          <a:xfrm>
            <a:off x="1791572" y="121323"/>
            <a:ext cx="6198432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ClrTx/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C/ VÀO TIẾT HỌC</a:t>
            </a:r>
          </a:p>
        </p:txBody>
      </p:sp>
    </p:spTree>
    <p:extLst>
      <p:ext uri="{BB962C8B-B14F-4D97-AF65-F5344CB8AC3E}">
        <p14:creationId xmlns:p14="http://schemas.microsoft.com/office/powerpoint/2010/main" val="228003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ÙA THU NGÀY KHAI TRƯỜ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530" end="81793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0"/>
            <a:ext cx="11353800" cy="67056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76200" y="76200"/>
            <a:ext cx="6858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ÔN TẬP BÀI HÁT : </a:t>
            </a:r>
            <a:r>
              <a:rPr lang="en-US" sz="2400" b="1" dirty="0" err="1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3A3A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33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ùa thu ngày khai trường bea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268" end="1054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0"/>
            <a:ext cx="111252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2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535" y="751820"/>
            <a:ext cx="4089465" cy="595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695" y="763739"/>
            <a:ext cx="3816759" cy="594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ơn Nữ Ca - Ánh Tuyết _ Bài há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29800" y="5791200"/>
            <a:ext cx="609600" cy="609600"/>
          </a:xfrm>
          <a:prstGeom prst="rect">
            <a:avLst/>
          </a:prstGeom>
        </p:spPr>
      </p:pic>
      <p:pic>
        <p:nvPicPr>
          <p:cNvPr id="3" name="Một Mùa Xuân Nho Nhỏ Thanh Hoa Lyric Loi bai hat _ YxJOWUqT7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5749637"/>
            <a:ext cx="609600" cy="609600"/>
          </a:xfrm>
          <a:prstGeom prst="rect">
            <a:avLst/>
          </a:prstGeom>
        </p:spPr>
      </p:pic>
      <p:pic>
        <p:nvPicPr>
          <p:cNvPr id="4" name="Loi Bac Dan Truoc Luc Di Xa - Ai Xua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53199" y="5791200"/>
            <a:ext cx="609600" cy="609600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94F51B11-11B4-48BB-B365-A554AC6B7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4389120" cy="52322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4F3706-4C68-4A52-AF49-EBB4C380C9C5}"/>
              </a:ext>
            </a:extLst>
          </p:cNvPr>
          <p:cNvSpPr txBox="1"/>
          <p:nvPr/>
        </p:nvSpPr>
        <p:spPr>
          <a:xfrm>
            <a:off x="685800" y="2151986"/>
            <a:ext cx="71433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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9200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5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6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90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1401" y="151180"/>
            <a:ext cx="7086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Hích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An),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1928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203765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ơn Nữ Ca - Ánh Tuyết _ Bài há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0700" y="5344391"/>
            <a:ext cx="990600" cy="9906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ectangle 4"/>
          <p:cNvSpPr/>
          <p:nvPr/>
        </p:nvSpPr>
        <p:spPr>
          <a:xfrm>
            <a:off x="1524000" y="2510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80822"/>
            <a:ext cx="3810000" cy="177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291" y="5070764"/>
            <a:ext cx="3810000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50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847</Words>
  <Application>Microsoft Office PowerPoint</Application>
  <PresentationFormat>Widescreen</PresentationFormat>
  <Paragraphs>76</Paragraphs>
  <Slides>21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.VnLucida sans</vt:lpstr>
      <vt:lpstr>.VnTime</vt:lpstr>
      <vt:lpstr>Arial</vt:lpstr>
      <vt:lpstr>Bebas Neue</vt:lpstr>
      <vt:lpstr>Calibri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Kim Ngan</cp:lastModifiedBy>
  <cp:revision>84</cp:revision>
  <dcterms:created xsi:type="dcterms:W3CDTF">2020-07-24T08:12:04Z</dcterms:created>
  <dcterms:modified xsi:type="dcterms:W3CDTF">2021-09-20T07:16:07Z</dcterms:modified>
</cp:coreProperties>
</file>