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6" r:id="rId6"/>
    <p:sldId id="260" r:id="rId7"/>
    <p:sldId id="268" r:id="rId8"/>
    <p:sldId id="261" r:id="rId9"/>
    <p:sldId id="271" r:id="rId10"/>
    <p:sldId id="272" r:id="rId11"/>
    <p:sldId id="262" r:id="rId12"/>
    <p:sldId id="269" r:id="rId13"/>
    <p:sldId id="263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1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7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7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50BE-8C5A-467C-9318-6A5607A9C5CB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035A-BC45-4C4C-A668-7F01428CE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2124222"/>
            <a:ext cx="11462197" cy="2616591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 </a:t>
            </a:r>
            <a:r>
              <a:rPr lang="en-US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LƯỢC VỀ MĨ 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 THỜI 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( 1226 – 1400 )</a:t>
            </a:r>
            <a:endParaRPr lang="en-US" sz="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1390" y="109658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MĨ THUẬT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2669" y="1065809"/>
            <a:ext cx="420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TRƯỜNG THCS BẠCH ĐẰNG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2690" y="529419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dirty="0">
                <a:latin typeface="Arial" pitchFamily="34" charset="0"/>
                <a:cs typeface="Arial" pitchFamily="34" charset="0"/>
              </a:rPr>
              <a:t> Kim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Xuân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979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6499" y="216486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vi-VN" sz="3000" b="1" dirty="0" smtClean="0">
                <a:solidFill>
                  <a:srgbClr val="C00000"/>
                </a:solidFill>
                <a:latin typeface="+mn-lt"/>
              </a:rPr>
              <a:t>Lê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2924" r="907" b="3279"/>
          <a:stretch/>
        </p:blipFill>
        <p:spPr>
          <a:xfrm>
            <a:off x="966650" y="958943"/>
            <a:ext cx="10149841" cy="5049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4639" y="6100354"/>
            <a:ext cx="74458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rước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7048" r="7265" b="8572"/>
          <a:stretch/>
        </p:blipFill>
        <p:spPr>
          <a:xfrm>
            <a:off x="4990013" y="944451"/>
            <a:ext cx="6446024" cy="5786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7830" y="5377972"/>
            <a:ext cx="44021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Uyên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917" y="788404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1. Nghệ thuật kiến trúc: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4917" y="1269252"/>
            <a:ext cx="7739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2. Nghệ thuật điêu khắc và chạm khắc trang trí: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937" y="1792472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2800" dirty="0">
                <a:solidFill>
                  <a:srgbClr val="398739"/>
                </a:solidFill>
              </a:rPr>
              <a:t>a. Điêu </a:t>
            </a:r>
            <a:r>
              <a:rPr lang="vi-VN" sz="2800" dirty="0" smtClean="0">
                <a:solidFill>
                  <a:srgbClr val="398739"/>
                </a:solidFill>
              </a:rPr>
              <a:t>khắc</a:t>
            </a:r>
            <a:endParaRPr lang="en-US" sz="2800" dirty="0">
              <a:solidFill>
                <a:srgbClr val="398739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937" y="2322286"/>
            <a:ext cx="54216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398739"/>
                </a:solidFill>
              </a:rPr>
              <a:t>b. </a:t>
            </a:r>
            <a:r>
              <a:rPr lang="vi-VN" sz="3800" b="1" dirty="0" smtClean="0">
                <a:solidFill>
                  <a:srgbClr val="398739"/>
                </a:solidFill>
              </a:rPr>
              <a:t>Chạm </a:t>
            </a:r>
            <a:r>
              <a:rPr lang="vi-VN" sz="3800" b="1" dirty="0">
                <a:solidFill>
                  <a:srgbClr val="398739"/>
                </a:solidFill>
              </a:rPr>
              <a:t>khắc trang trí:</a:t>
            </a:r>
            <a:endParaRPr lang="en-US" sz="3800" b="1" dirty="0">
              <a:solidFill>
                <a:srgbClr val="39873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618" y="3237172"/>
            <a:ext cx="1103973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6499" y="216486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6499" y="216486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vi-VN" sz="3000" b="1" dirty="0" smtClean="0">
                <a:solidFill>
                  <a:srgbClr val="C00000"/>
                </a:solidFill>
                <a:latin typeface="+mn-lt"/>
              </a:rPr>
              <a:t>Lê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2476" r="21979" b="-1143"/>
          <a:stretch/>
        </p:blipFill>
        <p:spPr>
          <a:xfrm>
            <a:off x="7837712" y="216486"/>
            <a:ext cx="4075611" cy="6766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499" y="5682868"/>
            <a:ext cx="61003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4" y="896409"/>
            <a:ext cx="9990528" cy="5191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6489" y="6150877"/>
            <a:ext cx="74980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1" y="894925"/>
            <a:ext cx="7889966" cy="5255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819694"/>
            <a:ext cx="11116493" cy="60383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6" y="833873"/>
            <a:ext cx="11247127" cy="6113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93" y="823838"/>
            <a:ext cx="9183191" cy="60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886" y="853861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1. Nghệ thuật kiến trúc: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886" y="1334709"/>
            <a:ext cx="7739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2. Nghệ thuật điêu khắc và chạm khắc trang trí: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886" y="1895140"/>
            <a:ext cx="45961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>
                <a:solidFill>
                  <a:srgbClr val="002060"/>
                </a:solidFill>
              </a:rPr>
              <a:t>3. Nghệ thuật gốm: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560" y="2765629"/>
            <a:ext cx="1148688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Gốm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 :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gò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sen,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16499" y="216486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</a:t>
            </a:r>
            <a:r>
              <a:rPr lang="vi-VN" sz="3000" b="1" dirty="0" smtClean="0">
                <a:solidFill>
                  <a:srgbClr val="C00000"/>
                </a:solidFill>
                <a:latin typeface="+mn-lt"/>
              </a:rPr>
              <a:t>thời</a:t>
            </a:r>
            <a:r>
              <a:rPr lang="en-US" sz="3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16499" y="216486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5732"/>
          <a:stretch/>
        </p:blipFill>
        <p:spPr>
          <a:xfrm>
            <a:off x="172276" y="958944"/>
            <a:ext cx="4903304" cy="5627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b="9510"/>
          <a:stretch/>
        </p:blipFill>
        <p:spPr>
          <a:xfrm>
            <a:off x="7032262" y="958944"/>
            <a:ext cx="5002367" cy="5627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0870" y="6069496"/>
            <a:ext cx="14179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15942"/>
          <a:stretch/>
        </p:blipFill>
        <p:spPr>
          <a:xfrm>
            <a:off x="3251293" y="958944"/>
            <a:ext cx="5654168" cy="5110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1" y="932440"/>
            <a:ext cx="9390117" cy="53214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65194" y="6253908"/>
            <a:ext cx="22263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6" y="932440"/>
            <a:ext cx="5640756" cy="5321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31" y="932440"/>
            <a:ext cx="6413307" cy="52292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79075" y="6270859"/>
            <a:ext cx="12592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9179" y="6188206"/>
            <a:ext cx="12592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Dĩa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41395"/>
            <a:ext cx="10515600" cy="845489"/>
          </a:xfrm>
        </p:spPr>
        <p:txBody>
          <a:bodyPr>
            <a:no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n-lt"/>
              </a:rPr>
              <a:t>III. Đặc điểm của mĩ thuật thời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+mn-lt"/>
              </a:rPr>
            </a:b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2083202"/>
            <a:ext cx="10798936" cy="3931232"/>
          </a:xfrm>
        </p:spPr>
        <p:txBody>
          <a:bodyPr>
            <a:noAutofit/>
          </a:bodyPr>
          <a:lstStyle/>
          <a:p>
            <a:r>
              <a:rPr lang="vi-VN" sz="3500" dirty="0" smtClean="0"/>
              <a:t>Có </a:t>
            </a:r>
            <a:r>
              <a:rPr lang="vi-VN" sz="3500" dirty="0"/>
              <a:t>vẻ đẹp khỏe khoắn, phóng khoáng, biểu hiện được sức mạnh, lòng tự hào dân tộc.</a:t>
            </a:r>
            <a:endParaRPr lang="en-US" sz="3500" dirty="0"/>
          </a:p>
          <a:p>
            <a:r>
              <a:rPr lang="vi-VN" sz="3500" dirty="0" smtClean="0"/>
              <a:t>Kế </a:t>
            </a:r>
            <a:r>
              <a:rPr lang="vi-VN" sz="3500" dirty="0"/>
              <a:t>thừa tinh hoa mĩ thuật thời Lý nhưng dung dị, đôn hậu và chất phác hơn.</a:t>
            </a:r>
            <a:endParaRPr lang="en-US" sz="3500" dirty="0"/>
          </a:p>
          <a:p>
            <a:r>
              <a:rPr lang="vi-VN" sz="3500" dirty="0" smtClean="0"/>
              <a:t>Tiếp </a:t>
            </a:r>
            <a:r>
              <a:rPr lang="vi-VN" sz="3500" dirty="0"/>
              <a:t>nhận được một số yếu tố nghệ thuật của các nước láng giềng, làm giàu 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5095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959" y="698228"/>
            <a:ext cx="9376954" cy="70382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VÀI NÉT VỀ BỐI CẢNH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 HỘI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500" dirty="0" smtClean="0"/>
              <a:t> </a:t>
            </a:r>
            <a:r>
              <a:rPr lang="vi-VN" sz="3500" dirty="0"/>
              <a:t>Chế độ trung ương tập quyền được củng cố và tăng </a:t>
            </a:r>
            <a:r>
              <a:rPr lang="vi-VN" sz="3500" dirty="0" smtClean="0"/>
              <a:t>cường.</a:t>
            </a:r>
            <a:endParaRPr lang="en-US" sz="3500" dirty="0"/>
          </a:p>
          <a:p>
            <a:pPr lvl="1">
              <a:buFontTx/>
              <a:buChar char="-"/>
            </a:pPr>
            <a:r>
              <a:rPr lang="vi-VN" sz="3500" dirty="0" smtClean="0"/>
              <a:t>Ba </a:t>
            </a:r>
            <a:r>
              <a:rPr lang="vi-VN" sz="3500" dirty="0"/>
              <a:t>lần chiến thắng Mông – </a:t>
            </a:r>
            <a:r>
              <a:rPr lang="vi-VN" sz="3500" dirty="0" smtClean="0"/>
              <a:t>Nguyên.</a:t>
            </a:r>
            <a:endParaRPr lang="en-US" sz="3500" dirty="0" smtClean="0"/>
          </a:p>
          <a:p>
            <a:pPr lvl="1">
              <a:buFontTx/>
              <a:buChar char="-"/>
            </a:pPr>
            <a:r>
              <a:rPr lang="vi-VN" sz="3500" dirty="0" smtClean="0"/>
              <a:t>Tinh </a:t>
            </a:r>
            <a:r>
              <a:rPr lang="vi-VN" sz="3500" dirty="0"/>
              <a:t>thần tự cường, tự chủ dân tộc nâng cao.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41226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963" y="0"/>
            <a:ext cx="10515600" cy="1325563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n-lt"/>
              </a:rPr>
              <a:t>II.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srgbClr val="C00000"/>
                </a:solidFill>
                <a:latin typeface="+mn-lt"/>
              </a:rPr>
              <a:t>về </a:t>
            </a:r>
            <a:r>
              <a:rPr lang="vi-VN" sz="4000" b="1" dirty="0">
                <a:solidFill>
                  <a:srgbClr val="C00000"/>
                </a:solidFill>
                <a:latin typeface="+mn-lt"/>
              </a:rPr>
              <a:t>mĩ thuật thời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655" y="17708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500" b="1" dirty="0">
                <a:solidFill>
                  <a:srgbClr val="002060"/>
                </a:solidFill>
              </a:rPr>
              <a:t>1. Nghệ thuật kiến trúc:</a:t>
            </a:r>
            <a:endParaRPr lang="en-US" sz="3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vi-VN" sz="3500" b="1" dirty="0"/>
              <a:t>a. Kiến trúc cung </a:t>
            </a:r>
            <a:r>
              <a:rPr lang="vi-VN" sz="3500" b="1" dirty="0" smtClean="0"/>
              <a:t>đình</a:t>
            </a:r>
            <a:endParaRPr lang="en-US" sz="3500" b="1" dirty="0" smtClean="0">
              <a:effectLst/>
            </a:endParaRPr>
          </a:p>
          <a:p>
            <a:pPr marL="0" indent="0">
              <a:buNone/>
            </a:pPr>
            <a:r>
              <a:rPr lang="vi-VN" sz="3500" b="1" dirty="0"/>
              <a:t>b. Kiến trúc tôn </a:t>
            </a:r>
            <a:r>
              <a:rPr lang="vi-VN" sz="3500" b="1" dirty="0" smtClean="0"/>
              <a:t>giáo</a:t>
            </a:r>
            <a:endParaRPr lang="en-US" sz="3500" b="1" dirty="0" smtClean="0"/>
          </a:p>
          <a:p>
            <a:pPr marL="0" indent="0">
              <a:buNone/>
            </a:pPr>
            <a:r>
              <a:rPr lang="vi-VN" sz="3500" b="1" dirty="0">
                <a:solidFill>
                  <a:srgbClr val="002060"/>
                </a:solidFill>
              </a:rPr>
              <a:t>2. Nghệ thuật điêu khắc và chạm khắc trang trí:</a:t>
            </a:r>
            <a:endParaRPr lang="en-US" sz="3500" b="1" dirty="0">
              <a:solidFill>
                <a:srgbClr val="002060"/>
              </a:solidFill>
            </a:endParaRPr>
          </a:p>
          <a:p>
            <a:pPr marL="514350" indent="-514350">
              <a:buAutoNum type="alphaLcPeriod"/>
            </a:pPr>
            <a:r>
              <a:rPr lang="vi-VN" sz="3500" b="1" dirty="0" smtClean="0"/>
              <a:t>Điêu khắc</a:t>
            </a:r>
            <a:endParaRPr lang="en-US" sz="3500" b="1" dirty="0" smtClean="0"/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vi-VN" sz="3500" b="1" dirty="0" smtClean="0"/>
              <a:t>Chạm </a:t>
            </a:r>
            <a:r>
              <a:rPr lang="vi-VN" sz="3500" b="1" dirty="0"/>
              <a:t>khắc trang trí:</a:t>
            </a:r>
            <a:endParaRPr lang="en-US" sz="3500" b="1" dirty="0" smtClean="0">
              <a:effectLst/>
            </a:endParaRPr>
          </a:p>
          <a:p>
            <a:pPr marL="0" indent="0">
              <a:buNone/>
            </a:pPr>
            <a:r>
              <a:rPr lang="vi-VN" sz="3500" b="1" dirty="0">
                <a:solidFill>
                  <a:srgbClr val="002060"/>
                </a:solidFill>
              </a:rPr>
              <a:t>3. Nghệ thuật gốm:</a:t>
            </a:r>
            <a:endParaRPr lang="en-US" sz="3500" b="1" dirty="0" smtClean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en-US" sz="3500" b="1" dirty="0" smtClean="0">
              <a:effectLst/>
            </a:endParaRPr>
          </a:p>
          <a:p>
            <a:pPr marL="0" indent="0">
              <a:buNone/>
            </a:pPr>
            <a:endParaRPr lang="en-US" sz="3500" b="1" dirty="0" smtClean="0">
              <a:effectLst/>
            </a:endParaRPr>
          </a:p>
          <a:p>
            <a:pPr marL="0" indent="0">
              <a:buNone/>
            </a:pP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467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6499" y="216486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5139" y="889694"/>
            <a:ext cx="55964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 smtClean="0">
                <a:solidFill>
                  <a:srgbClr val="002060"/>
                </a:solidFill>
              </a:rPr>
              <a:t>1. Nghệ thuật kiến trúc: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694" y="2873776"/>
            <a:ext cx="529984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 smtClean="0">
                <a:solidFill>
                  <a:srgbClr val="398739"/>
                </a:solidFill>
              </a:rPr>
              <a:t>a. Kiến trúc cung đình</a:t>
            </a:r>
            <a:endParaRPr lang="en-US" sz="3800" b="1" dirty="0" smtClean="0">
              <a:solidFill>
                <a:srgbClr val="398739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578" y="1600755"/>
            <a:ext cx="11694016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- Gồm 2 loại hình: kiến trúc cung đình, kiến trúc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phật</a:t>
            </a:r>
            <a:r>
              <a:rPr lang="vi-VN" sz="3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giáo.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340" y="3513589"/>
            <a:ext cx="757774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Long.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816499" y="216486"/>
            <a:ext cx="7327006" cy="74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 smtClean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5" y="958943"/>
            <a:ext cx="10530450" cy="5108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4544" y="6156718"/>
            <a:ext cx="47126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5" y="893217"/>
            <a:ext cx="10530451" cy="5174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28960" y="6156718"/>
            <a:ext cx="55450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4" y="829055"/>
            <a:ext cx="10437001" cy="53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85913" y="218957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280" y="1066852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1. Nghệ thuật kiến trúc: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6998" y="2324166"/>
            <a:ext cx="48926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>
                <a:solidFill>
                  <a:srgbClr val="398739"/>
                </a:solidFill>
              </a:rPr>
              <a:t>b. Kiến trúc tôn giáo</a:t>
            </a:r>
            <a:endParaRPr lang="en-US" sz="3800" b="1" dirty="0">
              <a:solidFill>
                <a:srgbClr val="39873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6998" y="1695509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398739"/>
                </a:solidFill>
              </a:rPr>
              <a:t>a. Kiến trúc cung đình</a:t>
            </a:r>
            <a:endParaRPr lang="en-US" sz="2800" dirty="0" smtClean="0">
              <a:solidFill>
                <a:srgbClr val="398739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3280" y="3106711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Minh.</a:t>
            </a:r>
            <a:endParaRPr lang="en-US" sz="35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5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5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5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4560" y="108668"/>
            <a:ext cx="7327006" cy="622852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/>
          <a:stretch/>
        </p:blipFill>
        <p:spPr>
          <a:xfrm>
            <a:off x="705395" y="718458"/>
            <a:ext cx="10776856" cy="5412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8312" y="6204856"/>
            <a:ext cx="41278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28" y="718458"/>
            <a:ext cx="5440258" cy="611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1982" y="5499620"/>
            <a:ext cx="35008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3033" y="5573914"/>
            <a:ext cx="35008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6165" r="9262" b="-1157"/>
          <a:stretch/>
        </p:blipFill>
        <p:spPr>
          <a:xfrm>
            <a:off x="497740" y="718458"/>
            <a:ext cx="5137189" cy="62701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1" y="1341310"/>
            <a:ext cx="6104617" cy="53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1055" y="826250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1. Nghệ thuật kiến trúc: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54" y="1320121"/>
            <a:ext cx="1111714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 dirty="0">
                <a:solidFill>
                  <a:srgbClr val="002060"/>
                </a:solidFill>
              </a:rPr>
              <a:t>2. Nghệ thuật điêu khắc và chạm khắc trang trí: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8675" y="1967879"/>
            <a:ext cx="30267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800" b="1" dirty="0">
                <a:solidFill>
                  <a:srgbClr val="398739"/>
                </a:solidFill>
              </a:rPr>
              <a:t>a. Điêu </a:t>
            </a:r>
            <a:r>
              <a:rPr lang="vi-VN" sz="3800" b="1" dirty="0" smtClean="0">
                <a:solidFill>
                  <a:srgbClr val="398739"/>
                </a:solidFill>
              </a:rPr>
              <a:t>khắc</a:t>
            </a:r>
            <a:endParaRPr lang="en-US" sz="3800" b="1" dirty="0">
              <a:solidFill>
                <a:srgbClr val="398739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134" y="2869277"/>
            <a:ext cx="111187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Phật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bệ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16499" y="216486"/>
            <a:ext cx="7327006" cy="74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 smtClean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en-US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16499" y="216486"/>
            <a:ext cx="7327006" cy="742458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C00000"/>
                </a:solidFill>
                <a:latin typeface="+mn-lt"/>
              </a:rPr>
              <a:t>II. Sơ lược về mĩ thuật thời </a:t>
            </a:r>
            <a:r>
              <a:rPr lang="vi-VN" sz="3000" b="1" dirty="0" smtClean="0">
                <a:solidFill>
                  <a:srgbClr val="C00000"/>
                </a:solidFill>
                <a:latin typeface="+mn-lt"/>
              </a:rPr>
              <a:t>Lê</a:t>
            </a:r>
            <a:endParaRPr lang="en-US" sz="3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r="11869" b="2042"/>
          <a:stretch/>
        </p:blipFill>
        <p:spPr>
          <a:xfrm>
            <a:off x="4374720" y="958944"/>
            <a:ext cx="7682298" cy="5807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3" y="5538651"/>
            <a:ext cx="389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r="1224" b="4464"/>
          <a:stretch/>
        </p:blipFill>
        <p:spPr>
          <a:xfrm>
            <a:off x="155258" y="958944"/>
            <a:ext cx="6323920" cy="5807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8091" y="5845533"/>
            <a:ext cx="29391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8" y="958944"/>
            <a:ext cx="9446032" cy="4925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3367" y="5948155"/>
            <a:ext cx="34853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529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Bài 1:  SƠ LƯỢC VỀ MĨ THUẬT THỜI TRẦN ( 1226 – 1400 )</vt:lpstr>
      <vt:lpstr>I. VÀI NÉT VỀ BỐI CẢNH XÃ HỘI</vt:lpstr>
      <vt:lpstr>II. Vài nét về mĩ thuật thời Trần</vt:lpstr>
      <vt:lpstr>II. Sơ lược về mĩ thuật thời Trần</vt:lpstr>
      <vt:lpstr>PowerPoint Presentation</vt:lpstr>
      <vt:lpstr>II. Sơ lược về mĩ thuật thời Trần</vt:lpstr>
      <vt:lpstr>II. Sơ lược về mĩ thuật thời Trần</vt:lpstr>
      <vt:lpstr>PowerPoint Presentation</vt:lpstr>
      <vt:lpstr>II. Sơ lược về mĩ thuật thời Lê</vt:lpstr>
      <vt:lpstr>II. Sơ lược về mĩ thuật thời Lê</vt:lpstr>
      <vt:lpstr>II. Sơ lược về mĩ thuật thời Trần</vt:lpstr>
      <vt:lpstr>II. Sơ lược về mĩ thuật thời Lê</vt:lpstr>
      <vt:lpstr>II. Sơ lược về mĩ thuật thời Trần</vt:lpstr>
      <vt:lpstr>II. Sơ lược về mĩ thuật thời Trần</vt:lpstr>
      <vt:lpstr>III. Đặc điểm của mĩ thuật thời Trần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34</cp:revision>
  <dcterms:created xsi:type="dcterms:W3CDTF">2020-09-20T07:05:22Z</dcterms:created>
  <dcterms:modified xsi:type="dcterms:W3CDTF">2020-09-20T14:28:08Z</dcterms:modified>
</cp:coreProperties>
</file>