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9" r:id="rId5"/>
    <p:sldId id="266" r:id="rId6"/>
    <p:sldId id="260" r:id="rId7"/>
    <p:sldId id="267" r:id="rId8"/>
    <p:sldId id="261" r:id="rId9"/>
    <p:sldId id="268" r:id="rId10"/>
    <p:sldId id="262" r:id="rId11"/>
    <p:sldId id="269" r:id="rId12"/>
    <p:sldId id="263" r:id="rId13"/>
    <p:sldId id="270" r:id="rId14"/>
    <p:sldId id="271"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7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2941917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871391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89361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4CB50BE-8C5A-467C-9318-6A5607A9C5CB}"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87156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CB50BE-8C5A-467C-9318-6A5607A9C5CB}" type="datetimeFigureOut">
              <a:rPr lang="en-US" smtClean="0"/>
              <a:t>9/20/2020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978978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CB50BE-8C5A-467C-9318-6A5607A9C5CB}"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2276318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4CB50BE-8C5A-467C-9318-6A5607A9C5CB}" type="datetimeFigureOut">
              <a:rPr lang="en-US" smtClean="0"/>
              <a:t>9/20/2020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377999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4CB50BE-8C5A-467C-9318-6A5607A9C5CB}" type="datetimeFigureOut">
              <a:rPr lang="en-US" smtClean="0"/>
              <a:t>9/20/2020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22151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B50BE-8C5A-467C-9318-6A5607A9C5CB}" type="datetimeFigureOut">
              <a:rPr lang="en-US" smtClean="0"/>
              <a:t>9/20/2020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21667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B50BE-8C5A-467C-9318-6A5607A9C5CB}"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153915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CB50BE-8C5A-467C-9318-6A5607A9C5CB}" type="datetimeFigureOut">
              <a:rPr lang="en-US" smtClean="0"/>
              <a:t>9/20/2020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E035A-BC45-4C4C-A668-7F01428CEE7F}" type="slidenum">
              <a:rPr lang="en-US" smtClean="0"/>
              <a:t>‹#›</a:t>
            </a:fld>
            <a:endParaRPr lang="en-US"/>
          </a:p>
        </p:txBody>
      </p:sp>
    </p:spTree>
    <p:extLst>
      <p:ext uri="{BB962C8B-B14F-4D97-AF65-F5344CB8AC3E}">
        <p14:creationId xmlns:p14="http://schemas.microsoft.com/office/powerpoint/2010/main" val="361581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CB50BE-8C5A-467C-9318-6A5607A9C5CB}" type="datetimeFigureOut">
              <a:rPr lang="en-US" smtClean="0"/>
              <a:t>9/20/2020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E035A-BC45-4C4C-A668-7F01428CEE7F}" type="slidenum">
              <a:rPr lang="en-US" smtClean="0"/>
              <a:t>‹#›</a:t>
            </a:fld>
            <a:endParaRPr lang="en-US"/>
          </a:p>
        </p:txBody>
      </p:sp>
    </p:spTree>
    <p:extLst>
      <p:ext uri="{BB962C8B-B14F-4D97-AF65-F5344CB8AC3E}">
        <p14:creationId xmlns:p14="http://schemas.microsoft.com/office/powerpoint/2010/main" val="1334738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330" y="2124222"/>
            <a:ext cx="10255348" cy="2616591"/>
          </a:xfrm>
        </p:spPr>
        <p:txBody>
          <a:bodyPr>
            <a:noAutofit/>
          </a:bodyPr>
          <a:lstStyle/>
          <a:p>
            <a:pPr algn="ctr"/>
            <a:r>
              <a:rPr lang="en-US" sz="5000" b="1" dirty="0" err="1">
                <a:solidFill>
                  <a:srgbClr val="FF0000"/>
                </a:solidFill>
                <a:latin typeface="Arial" pitchFamily="34" charset="0"/>
                <a:cs typeface="Arial" pitchFamily="34" charset="0"/>
              </a:rPr>
              <a:t>Bài</a:t>
            </a:r>
            <a:r>
              <a:rPr lang="en-US" sz="5000" b="1" dirty="0">
                <a:solidFill>
                  <a:srgbClr val="FF0000"/>
                </a:solidFill>
                <a:latin typeface="Arial" pitchFamily="34" charset="0"/>
                <a:cs typeface="Arial" pitchFamily="34" charset="0"/>
              </a:rPr>
              <a:t> </a:t>
            </a:r>
            <a:r>
              <a:rPr lang="en-US" sz="5000" b="1" dirty="0" smtClean="0">
                <a:solidFill>
                  <a:srgbClr val="FF0000"/>
                </a:solidFill>
                <a:latin typeface="Arial" pitchFamily="34" charset="0"/>
                <a:cs typeface="Arial" pitchFamily="34" charset="0"/>
              </a:rPr>
              <a:t>2: </a:t>
            </a:r>
            <a:r>
              <a:rPr lang="en-US" sz="5000" b="1" dirty="0" smtClean="0">
                <a:solidFill>
                  <a:srgbClr val="FF0000"/>
                </a:solidFill>
                <a:latin typeface="Arial" pitchFamily="34" charset="0"/>
                <a:cs typeface="Arial" pitchFamily="34" charset="0"/>
              </a:rPr>
              <a:t/>
            </a:r>
            <a:br>
              <a:rPr lang="en-US" sz="5000" b="1" dirty="0" smtClean="0">
                <a:solidFill>
                  <a:srgbClr val="FF0000"/>
                </a:solidFill>
                <a:latin typeface="Arial" pitchFamily="34" charset="0"/>
                <a:cs typeface="Arial" pitchFamily="34" charset="0"/>
              </a:rPr>
            </a:br>
            <a:r>
              <a:rPr lang="en-US" sz="5000" b="1" dirty="0" smtClean="0">
                <a:solidFill>
                  <a:srgbClr val="FF0000"/>
                </a:solidFill>
                <a:latin typeface="Arial" pitchFamily="34" charset="0"/>
                <a:cs typeface="Arial" pitchFamily="34" charset="0"/>
              </a:rPr>
              <a:t>SƠ </a:t>
            </a:r>
            <a:r>
              <a:rPr lang="en-US" sz="5000" b="1" dirty="0">
                <a:solidFill>
                  <a:srgbClr val="FF0000"/>
                </a:solidFill>
                <a:latin typeface="Arial" pitchFamily="34" charset="0"/>
                <a:cs typeface="Arial" pitchFamily="34" charset="0"/>
              </a:rPr>
              <a:t>LƯỢC VỀ MĨ </a:t>
            </a:r>
            <a:r>
              <a:rPr lang="en-US" sz="5000" b="1" dirty="0" smtClean="0">
                <a:solidFill>
                  <a:srgbClr val="FF0000"/>
                </a:solidFill>
                <a:latin typeface="Arial" pitchFamily="34" charset="0"/>
                <a:cs typeface="Arial" pitchFamily="34" charset="0"/>
              </a:rPr>
              <a:t>THUẬT THỜI LÊ</a:t>
            </a:r>
            <a:br>
              <a:rPr lang="en-US" sz="5000" b="1" dirty="0" smtClean="0">
                <a:solidFill>
                  <a:srgbClr val="FF0000"/>
                </a:solidFill>
                <a:latin typeface="Arial" pitchFamily="34" charset="0"/>
                <a:cs typeface="Arial" pitchFamily="34" charset="0"/>
              </a:rPr>
            </a:br>
            <a:r>
              <a:rPr lang="en-US" sz="5000" b="1" dirty="0" smtClean="0">
                <a:solidFill>
                  <a:srgbClr val="FF0000"/>
                </a:solidFill>
                <a:latin typeface="Arial" pitchFamily="34" charset="0"/>
                <a:cs typeface="Arial" pitchFamily="34" charset="0"/>
              </a:rPr>
              <a:t>TỪ TK XV ĐẾN ĐẦU TK XVIII</a:t>
            </a:r>
            <a:endParaRPr lang="en-US" sz="5000" dirty="0">
              <a:solidFill>
                <a:srgbClr val="FF0000"/>
              </a:solidFill>
              <a:latin typeface="Arial" pitchFamily="34" charset="0"/>
              <a:cs typeface="Arial" pitchFamily="34" charset="0"/>
            </a:endParaRPr>
          </a:p>
        </p:txBody>
      </p:sp>
      <p:sp>
        <p:nvSpPr>
          <p:cNvPr id="4" name="TextBox 3"/>
          <p:cNvSpPr txBox="1"/>
          <p:nvPr/>
        </p:nvSpPr>
        <p:spPr>
          <a:xfrm>
            <a:off x="8569570" y="801395"/>
            <a:ext cx="1981200" cy="400110"/>
          </a:xfrm>
          <a:prstGeom prst="rect">
            <a:avLst/>
          </a:prstGeom>
          <a:noFill/>
        </p:spPr>
        <p:txBody>
          <a:bodyPr wrap="square" rtlCol="0">
            <a:spAutoFit/>
          </a:bodyPr>
          <a:lstStyle/>
          <a:p>
            <a:r>
              <a:rPr lang="en-US" sz="2000" dirty="0">
                <a:latin typeface="Arial" pitchFamily="34" charset="0"/>
                <a:cs typeface="Arial" pitchFamily="34" charset="0"/>
              </a:rPr>
              <a:t>MĨ THUẬT 8</a:t>
            </a:r>
            <a:endParaRPr lang="en-US" sz="2000" dirty="0">
              <a:latin typeface="Arial" pitchFamily="34" charset="0"/>
              <a:cs typeface="Arial" pitchFamily="34" charset="0"/>
            </a:endParaRPr>
          </a:p>
        </p:txBody>
      </p:sp>
      <p:sp>
        <p:nvSpPr>
          <p:cNvPr id="5" name="TextBox 4"/>
          <p:cNvSpPr txBox="1"/>
          <p:nvPr/>
        </p:nvSpPr>
        <p:spPr>
          <a:xfrm>
            <a:off x="2351986" y="757277"/>
            <a:ext cx="4205568" cy="430887"/>
          </a:xfrm>
          <a:prstGeom prst="rect">
            <a:avLst/>
          </a:prstGeom>
          <a:noFill/>
        </p:spPr>
        <p:txBody>
          <a:bodyPr wrap="square" rtlCol="0">
            <a:spAutoFit/>
          </a:bodyPr>
          <a:lstStyle/>
          <a:p>
            <a:r>
              <a:rPr lang="en-US" sz="2200" dirty="0">
                <a:latin typeface="Arial" pitchFamily="34" charset="0"/>
                <a:cs typeface="Arial" pitchFamily="34" charset="0"/>
              </a:rPr>
              <a:t>TRƯỜNG THCS BẠCH ĐẰNG</a:t>
            </a:r>
            <a:endParaRPr lang="en-US" sz="2200" dirty="0">
              <a:latin typeface="Arial" pitchFamily="34" charset="0"/>
              <a:cs typeface="Arial" pitchFamily="34" charset="0"/>
            </a:endParaRPr>
          </a:p>
        </p:txBody>
      </p:sp>
      <p:sp>
        <p:nvSpPr>
          <p:cNvPr id="6" name="TextBox 5"/>
          <p:cNvSpPr txBox="1"/>
          <p:nvPr/>
        </p:nvSpPr>
        <p:spPr>
          <a:xfrm>
            <a:off x="6666914" y="5818163"/>
            <a:ext cx="4038600" cy="369332"/>
          </a:xfrm>
          <a:prstGeom prst="rect">
            <a:avLst/>
          </a:prstGeom>
          <a:noFill/>
        </p:spPr>
        <p:txBody>
          <a:bodyPr wrap="square" rtlCol="0">
            <a:spAutoFit/>
          </a:bodyPr>
          <a:lstStyle/>
          <a:p>
            <a:r>
              <a:rPr lang="en-US" dirty="0" err="1">
                <a:latin typeface="Arial" pitchFamily="34" charset="0"/>
                <a:cs typeface="Arial" pitchFamily="34" charset="0"/>
              </a:rPr>
              <a:t>Giáo</a:t>
            </a:r>
            <a:r>
              <a:rPr lang="en-US" dirty="0">
                <a:latin typeface="Arial" pitchFamily="34" charset="0"/>
                <a:cs typeface="Arial" pitchFamily="34" charset="0"/>
              </a:rPr>
              <a:t> </a:t>
            </a:r>
            <a:r>
              <a:rPr lang="en-US" dirty="0" err="1">
                <a:latin typeface="Arial" pitchFamily="34" charset="0"/>
                <a:cs typeface="Arial" pitchFamily="34" charset="0"/>
              </a:rPr>
              <a:t>viên</a:t>
            </a:r>
            <a:r>
              <a:rPr lang="en-US" dirty="0">
                <a:latin typeface="Arial" pitchFamily="34" charset="0"/>
                <a:cs typeface="Arial" pitchFamily="34" charset="0"/>
              </a:rPr>
              <a:t> </a:t>
            </a:r>
            <a:r>
              <a:rPr lang="en-US" dirty="0" err="1">
                <a:latin typeface="Arial" pitchFamily="34" charset="0"/>
                <a:cs typeface="Arial" pitchFamily="34" charset="0"/>
              </a:rPr>
              <a:t>thực</a:t>
            </a:r>
            <a:r>
              <a:rPr lang="en-US" dirty="0">
                <a:latin typeface="Arial" pitchFamily="34" charset="0"/>
                <a:cs typeface="Arial" pitchFamily="34" charset="0"/>
              </a:rPr>
              <a:t> </a:t>
            </a:r>
            <a:r>
              <a:rPr lang="en-US" dirty="0" err="1">
                <a:latin typeface="Arial" pitchFamily="34" charset="0"/>
                <a:cs typeface="Arial" pitchFamily="34" charset="0"/>
              </a:rPr>
              <a:t>hiện</a:t>
            </a:r>
            <a:r>
              <a:rPr lang="en-US" dirty="0">
                <a:latin typeface="Arial" pitchFamily="34" charset="0"/>
                <a:cs typeface="Arial" pitchFamily="34" charset="0"/>
              </a:rPr>
              <a:t>: </a:t>
            </a:r>
            <a:r>
              <a:rPr lang="en-US" dirty="0" err="1">
                <a:latin typeface="Arial" pitchFamily="34" charset="0"/>
                <a:cs typeface="Arial" pitchFamily="34" charset="0"/>
              </a:rPr>
              <a:t>Đoàn</a:t>
            </a:r>
            <a:r>
              <a:rPr lang="en-US" dirty="0">
                <a:latin typeface="Arial" pitchFamily="34" charset="0"/>
                <a:cs typeface="Arial" pitchFamily="34" charset="0"/>
              </a:rPr>
              <a:t> Kim </a:t>
            </a:r>
            <a:r>
              <a:rPr lang="en-US" dirty="0" err="1">
                <a:latin typeface="Arial" pitchFamily="34" charset="0"/>
                <a:cs typeface="Arial" pitchFamily="34" charset="0"/>
              </a:rPr>
              <a:t>Xuân</a:t>
            </a:r>
            <a:endParaRPr lang="en-US" dirty="0">
              <a:latin typeface="Arial" pitchFamily="34" charset="0"/>
              <a:cs typeface="Arial" pitchFamily="34" charset="0"/>
            </a:endParaRPr>
          </a:p>
        </p:txBody>
      </p:sp>
    </p:spTree>
    <p:extLst>
      <p:ext uri="{BB962C8B-B14F-4D97-AF65-F5344CB8AC3E}">
        <p14:creationId xmlns:p14="http://schemas.microsoft.com/office/powerpoint/2010/main" val="3368897985"/>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1154917" y="788404"/>
            <a:ext cx="3902030" cy="523220"/>
          </a:xfrm>
          <a:prstGeom prst="rect">
            <a:avLst/>
          </a:prstGeom>
        </p:spPr>
        <p:txBody>
          <a:bodyPr wrap="none">
            <a:spAutoFit/>
          </a:bodyPr>
          <a:lstStyle/>
          <a:p>
            <a:r>
              <a:rPr lang="vi-VN" sz="2800" dirty="0" smtClean="0">
                <a:solidFill>
                  <a:srgbClr val="002060"/>
                </a:solidFill>
              </a:rPr>
              <a:t>1. Nghệ thuật kiến trúc:</a:t>
            </a:r>
            <a:endParaRPr lang="en-US" sz="2800" dirty="0">
              <a:solidFill>
                <a:srgbClr val="002060"/>
              </a:solidFill>
            </a:endParaRPr>
          </a:p>
        </p:txBody>
      </p:sp>
      <p:sp>
        <p:nvSpPr>
          <p:cNvPr id="2" name="Rectangle 1"/>
          <p:cNvSpPr/>
          <p:nvPr/>
        </p:nvSpPr>
        <p:spPr>
          <a:xfrm>
            <a:off x="1154917" y="1269252"/>
            <a:ext cx="7739619" cy="523220"/>
          </a:xfrm>
          <a:prstGeom prst="rect">
            <a:avLst/>
          </a:prstGeom>
        </p:spPr>
        <p:txBody>
          <a:bodyPr wrap="none">
            <a:spAutoFit/>
          </a:bodyPr>
          <a:lstStyle/>
          <a:p>
            <a:r>
              <a:rPr lang="vi-VN" sz="2800" dirty="0">
                <a:solidFill>
                  <a:srgbClr val="002060"/>
                </a:solidFill>
              </a:rPr>
              <a:t>2. Nghệ thuật điêu khắc và chạm khắc trang trí:</a:t>
            </a:r>
            <a:endParaRPr lang="en-US" sz="2800" dirty="0">
              <a:solidFill>
                <a:srgbClr val="002060"/>
              </a:solidFill>
            </a:endParaRPr>
          </a:p>
        </p:txBody>
      </p:sp>
      <p:sp>
        <p:nvSpPr>
          <p:cNvPr id="3" name="Rectangle 2"/>
          <p:cNvSpPr/>
          <p:nvPr/>
        </p:nvSpPr>
        <p:spPr>
          <a:xfrm>
            <a:off x="1676937" y="1792472"/>
            <a:ext cx="2183611" cy="523220"/>
          </a:xfrm>
          <a:prstGeom prst="rect">
            <a:avLst/>
          </a:prstGeom>
        </p:spPr>
        <p:txBody>
          <a:bodyPr wrap="none">
            <a:spAutoFit/>
          </a:bodyPr>
          <a:lstStyle/>
          <a:p>
            <a:pPr>
              <a:spcAft>
                <a:spcPts val="0"/>
              </a:spcAft>
            </a:pPr>
            <a:r>
              <a:rPr lang="vi-VN" sz="2800" dirty="0">
                <a:solidFill>
                  <a:srgbClr val="398739"/>
                </a:solidFill>
              </a:rPr>
              <a:t>a. Điêu </a:t>
            </a:r>
            <a:r>
              <a:rPr lang="vi-VN" sz="2800" dirty="0" smtClean="0">
                <a:solidFill>
                  <a:srgbClr val="398739"/>
                </a:solidFill>
              </a:rPr>
              <a:t>khắc</a:t>
            </a:r>
            <a:endParaRPr lang="en-US" sz="2800" dirty="0">
              <a:solidFill>
                <a:srgbClr val="398739"/>
              </a:solidFill>
              <a:effectLst/>
            </a:endParaRPr>
          </a:p>
        </p:txBody>
      </p:sp>
      <p:sp>
        <p:nvSpPr>
          <p:cNvPr id="7" name="Rectangle 6"/>
          <p:cNvSpPr/>
          <p:nvPr/>
        </p:nvSpPr>
        <p:spPr>
          <a:xfrm>
            <a:off x="1676937" y="2322286"/>
            <a:ext cx="5421677" cy="677108"/>
          </a:xfrm>
          <a:prstGeom prst="rect">
            <a:avLst/>
          </a:prstGeom>
        </p:spPr>
        <p:txBody>
          <a:bodyPr wrap="none">
            <a:spAutoFit/>
          </a:bodyPr>
          <a:lstStyle/>
          <a:p>
            <a:r>
              <a:rPr lang="en-US" sz="3800" b="1" dirty="0" smtClean="0">
                <a:solidFill>
                  <a:srgbClr val="398739"/>
                </a:solidFill>
              </a:rPr>
              <a:t>b. </a:t>
            </a:r>
            <a:r>
              <a:rPr lang="vi-VN" sz="3800" b="1" dirty="0" smtClean="0">
                <a:solidFill>
                  <a:srgbClr val="398739"/>
                </a:solidFill>
              </a:rPr>
              <a:t>Chạm </a:t>
            </a:r>
            <a:r>
              <a:rPr lang="vi-VN" sz="3800" b="1" dirty="0">
                <a:solidFill>
                  <a:srgbClr val="398739"/>
                </a:solidFill>
              </a:rPr>
              <a:t>khắc trang trí:</a:t>
            </a:r>
            <a:endParaRPr lang="en-US" sz="3800" b="1" dirty="0">
              <a:solidFill>
                <a:srgbClr val="398739"/>
              </a:solidFill>
            </a:endParaRPr>
          </a:p>
        </p:txBody>
      </p:sp>
      <p:sp>
        <p:nvSpPr>
          <p:cNvPr id="8" name="Rectangle 7"/>
          <p:cNvSpPr/>
          <p:nvPr/>
        </p:nvSpPr>
        <p:spPr>
          <a:xfrm>
            <a:off x="512618" y="3237172"/>
            <a:ext cx="11039731" cy="2431435"/>
          </a:xfrm>
          <a:prstGeom prst="rect">
            <a:avLst/>
          </a:prstGeom>
        </p:spPr>
        <p:txBody>
          <a:bodyPr wrap="square">
            <a:spAutoFit/>
          </a:bodyPr>
          <a:lstStyle/>
          <a:p>
            <a:pPr>
              <a:spcAft>
                <a:spcPts val="0"/>
              </a:spcAft>
            </a:pPr>
            <a:r>
              <a:rPr lang="vi-VN" sz="3800" dirty="0"/>
              <a:t>- Nghệ thuật chạm khắc trang trí thời Lê rất tinh xảo.</a:t>
            </a:r>
            <a:endParaRPr lang="en-US" sz="3800" dirty="0"/>
          </a:p>
          <a:p>
            <a:pPr>
              <a:spcAft>
                <a:spcPts val="0"/>
              </a:spcAft>
            </a:pPr>
            <a:r>
              <a:rPr lang="vi-VN" sz="3800" dirty="0"/>
              <a:t>- Đề tài chủ yếu: hình rồng, sóng nước, hoa lá, cảnh sinh hoạt của nhân dân…</a:t>
            </a:r>
            <a:endParaRPr lang="en-US" sz="3800" dirty="0">
              <a:effectLst/>
            </a:endParaRPr>
          </a:p>
        </p:txBody>
      </p:sp>
      <p:sp>
        <p:nvSpPr>
          <p:cNvPr id="10" name="Title 1"/>
          <p:cNvSpPr>
            <a:spLocks noGrp="1"/>
          </p:cNvSpPr>
          <p:nvPr>
            <p:ph type="title"/>
          </p:nvPr>
        </p:nvSpPr>
        <p:spPr>
          <a:xfrm>
            <a:off x="1816499" y="216486"/>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Tree>
    <p:extLst>
      <p:ext uri="{BB962C8B-B14F-4D97-AF65-F5344CB8AC3E}">
        <p14:creationId xmlns:p14="http://schemas.microsoft.com/office/powerpoint/2010/main" val="401359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7656" y="782462"/>
            <a:ext cx="5079277" cy="5851757"/>
          </a:xfrm>
          <a:prstGeom prst="rect">
            <a:avLst/>
          </a:prstGeom>
        </p:spPr>
      </p:pic>
      <p:sp>
        <p:nvSpPr>
          <p:cNvPr id="6" name="TextBox 5"/>
          <p:cNvSpPr txBox="1"/>
          <p:nvPr/>
        </p:nvSpPr>
        <p:spPr>
          <a:xfrm>
            <a:off x="1397725" y="4728755"/>
            <a:ext cx="4349931" cy="630942"/>
          </a:xfrm>
          <a:prstGeom prst="rect">
            <a:avLst/>
          </a:prstGeom>
          <a:noFill/>
        </p:spPr>
        <p:txBody>
          <a:bodyPr wrap="square" rtlCol="0">
            <a:spAutoFit/>
          </a:bodyPr>
          <a:lstStyle/>
          <a:p>
            <a:r>
              <a:rPr lang="en-US" sz="3500" dirty="0" smtClean="0">
                <a:latin typeface="Arial" panose="020B0604020202020204" pitchFamily="34" charset="0"/>
                <a:cs typeface="Arial" panose="020B0604020202020204" pitchFamily="34" charset="0"/>
              </a:rPr>
              <a:t>TRAI GÁI ĐÙA VUI</a:t>
            </a:r>
            <a:endParaRPr lang="en-US" sz="35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738" y="782462"/>
            <a:ext cx="6002632" cy="6075538"/>
          </a:xfrm>
          <a:prstGeom prst="rect">
            <a:avLst/>
          </a:prstGeom>
        </p:spPr>
      </p:pic>
      <p:sp>
        <p:nvSpPr>
          <p:cNvPr id="8" name="TextBox 7"/>
          <p:cNvSpPr txBox="1"/>
          <p:nvPr/>
        </p:nvSpPr>
        <p:spPr>
          <a:xfrm>
            <a:off x="6440728" y="5498894"/>
            <a:ext cx="5861831" cy="584775"/>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TRÒ CHƠI CHỒNG NGƯỜI</a:t>
            </a:r>
            <a:endParaRPr lang="en-US" sz="3200"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a:xfrm>
            <a:off x="1816499" y="216486"/>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Tree>
    <p:extLst>
      <p:ext uri="{BB962C8B-B14F-4D97-AF65-F5344CB8AC3E}">
        <p14:creationId xmlns:p14="http://schemas.microsoft.com/office/powerpoint/2010/main" val="367759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nodeType="clickEffect">
                                  <p:stCondLst>
                                    <p:cond delay="0"/>
                                  </p:stCondLst>
                                  <p:childTnLst>
                                    <p:animEffect transition="out" filter="circle(out)">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par>
                                <p:cTn id="16" presetID="6" presetClass="exit" presetSubtype="32" fill="hold" grpId="1" nodeType="withEffect">
                                  <p:stCondLst>
                                    <p:cond delay="0"/>
                                  </p:stCondLst>
                                  <p:childTnLst>
                                    <p:animEffect transition="out" filter="circle(out)">
                                      <p:cBhvr>
                                        <p:cTn id="17" dur="2000"/>
                                        <p:tgtEl>
                                          <p:spTgt spid="6"/>
                                        </p:tgtEl>
                                      </p:cBhvr>
                                    </p:animEffect>
                                    <p:set>
                                      <p:cBhvr>
                                        <p:cTn id="18" dur="1" fill="hold">
                                          <p:stCondLst>
                                            <p:cond delay="19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1403886" y="853861"/>
            <a:ext cx="3902030" cy="523220"/>
          </a:xfrm>
          <a:prstGeom prst="rect">
            <a:avLst/>
          </a:prstGeom>
        </p:spPr>
        <p:txBody>
          <a:bodyPr wrap="none">
            <a:spAutoFit/>
          </a:bodyPr>
          <a:lstStyle/>
          <a:p>
            <a:r>
              <a:rPr lang="vi-VN" sz="2800" dirty="0" smtClean="0">
                <a:solidFill>
                  <a:srgbClr val="002060"/>
                </a:solidFill>
              </a:rPr>
              <a:t>1. Nghệ thuật kiến trúc:</a:t>
            </a:r>
            <a:endParaRPr lang="en-US" sz="2800" dirty="0">
              <a:solidFill>
                <a:srgbClr val="002060"/>
              </a:solidFill>
            </a:endParaRPr>
          </a:p>
        </p:txBody>
      </p:sp>
      <p:sp>
        <p:nvSpPr>
          <p:cNvPr id="2" name="Rectangle 1"/>
          <p:cNvSpPr/>
          <p:nvPr/>
        </p:nvSpPr>
        <p:spPr>
          <a:xfrm>
            <a:off x="1403886" y="1334709"/>
            <a:ext cx="7739619" cy="523220"/>
          </a:xfrm>
          <a:prstGeom prst="rect">
            <a:avLst/>
          </a:prstGeom>
        </p:spPr>
        <p:txBody>
          <a:bodyPr wrap="none">
            <a:spAutoFit/>
          </a:bodyPr>
          <a:lstStyle/>
          <a:p>
            <a:r>
              <a:rPr lang="vi-VN" sz="2800" dirty="0">
                <a:solidFill>
                  <a:srgbClr val="002060"/>
                </a:solidFill>
              </a:rPr>
              <a:t>2. Nghệ thuật điêu khắc và chạm khắc trang trí:</a:t>
            </a:r>
            <a:endParaRPr lang="en-US" sz="2800" dirty="0">
              <a:solidFill>
                <a:srgbClr val="002060"/>
              </a:solidFill>
            </a:endParaRPr>
          </a:p>
        </p:txBody>
      </p:sp>
      <p:sp>
        <p:nvSpPr>
          <p:cNvPr id="6" name="Rectangle 5"/>
          <p:cNvSpPr/>
          <p:nvPr/>
        </p:nvSpPr>
        <p:spPr>
          <a:xfrm>
            <a:off x="1403886" y="1895140"/>
            <a:ext cx="4596130" cy="677108"/>
          </a:xfrm>
          <a:prstGeom prst="rect">
            <a:avLst/>
          </a:prstGeom>
        </p:spPr>
        <p:txBody>
          <a:bodyPr wrap="none">
            <a:spAutoFit/>
          </a:bodyPr>
          <a:lstStyle/>
          <a:p>
            <a:r>
              <a:rPr lang="vi-VN" sz="3800" b="1" dirty="0">
                <a:solidFill>
                  <a:srgbClr val="002060"/>
                </a:solidFill>
              </a:rPr>
              <a:t>3. Nghệ thuật gốm:</a:t>
            </a:r>
            <a:endParaRPr lang="en-US" sz="3800" b="1" dirty="0">
              <a:solidFill>
                <a:srgbClr val="002060"/>
              </a:solidFill>
            </a:endParaRPr>
          </a:p>
        </p:txBody>
      </p:sp>
      <p:sp>
        <p:nvSpPr>
          <p:cNvPr id="9" name="Rectangle 8"/>
          <p:cNvSpPr/>
          <p:nvPr/>
        </p:nvSpPr>
        <p:spPr>
          <a:xfrm>
            <a:off x="374560" y="2765629"/>
            <a:ext cx="11486882" cy="2431435"/>
          </a:xfrm>
          <a:prstGeom prst="rect">
            <a:avLst/>
          </a:prstGeom>
        </p:spPr>
        <p:txBody>
          <a:bodyPr wrap="square">
            <a:spAutoFit/>
          </a:bodyPr>
          <a:lstStyle/>
          <a:p>
            <a:pPr marL="571500" indent="-571500">
              <a:buFontTx/>
              <a:buChar char="-"/>
            </a:pPr>
            <a:r>
              <a:rPr lang="vi-VN" sz="3800" dirty="0" smtClean="0">
                <a:ea typeface="Calibri" panose="020F0502020204030204" pitchFamily="34" charset="0"/>
              </a:rPr>
              <a:t>Kế </a:t>
            </a:r>
            <a:r>
              <a:rPr lang="vi-VN" sz="3800" dirty="0">
                <a:ea typeface="Calibri" panose="020F0502020204030204" pitchFamily="34" charset="0"/>
              </a:rPr>
              <a:t>thừa tinh hoa của nghệ thuật gốm thời Lý Trần nhưng có nét độc đáo, mang đậm chất dân </a:t>
            </a:r>
            <a:r>
              <a:rPr lang="vi-VN" sz="3800" dirty="0" smtClean="0">
                <a:ea typeface="Calibri" panose="020F0502020204030204" pitchFamily="34" charset="0"/>
              </a:rPr>
              <a:t>gian.</a:t>
            </a:r>
            <a:endParaRPr lang="en-US" sz="3800" dirty="0" smtClean="0">
              <a:ea typeface="Calibri" panose="020F0502020204030204" pitchFamily="34" charset="0"/>
            </a:endParaRPr>
          </a:p>
          <a:p>
            <a:pPr marL="571500" indent="-571500">
              <a:buFontTx/>
              <a:buChar char="-"/>
            </a:pPr>
            <a:r>
              <a:rPr lang="vi-VN" sz="3800" dirty="0" smtClean="0">
                <a:ea typeface="Calibri" panose="020F0502020204030204" pitchFamily="34" charset="0"/>
              </a:rPr>
              <a:t>Đường </a:t>
            </a:r>
            <a:r>
              <a:rPr lang="vi-VN" sz="3800" dirty="0">
                <a:ea typeface="Calibri" panose="020F0502020204030204" pitchFamily="34" charset="0"/>
              </a:rPr>
              <a:t>nét trau chuốt khỏe khoắn, họa tiết được thể hiện theo phong cách hiện thực.</a:t>
            </a:r>
            <a:endParaRPr lang="en-US" sz="3800" dirty="0"/>
          </a:p>
        </p:txBody>
      </p:sp>
      <p:sp>
        <p:nvSpPr>
          <p:cNvPr id="12" name="Title 1"/>
          <p:cNvSpPr>
            <a:spLocks noGrp="1"/>
          </p:cNvSpPr>
          <p:nvPr>
            <p:ph type="title"/>
          </p:nvPr>
        </p:nvSpPr>
        <p:spPr>
          <a:xfrm>
            <a:off x="1816499" y="216486"/>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Tree>
    <p:extLst>
      <p:ext uri="{BB962C8B-B14F-4D97-AF65-F5344CB8AC3E}">
        <p14:creationId xmlns:p14="http://schemas.microsoft.com/office/powerpoint/2010/main" val="28403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692" b="5356"/>
          <a:stretch/>
        </p:blipFill>
        <p:spPr>
          <a:xfrm>
            <a:off x="5980256" y="731897"/>
            <a:ext cx="5672002" cy="6122162"/>
          </a:xfrm>
          <a:prstGeom prst="rect">
            <a:avLst/>
          </a:prstGeom>
        </p:spPr>
      </p:pic>
      <p:sp>
        <p:nvSpPr>
          <p:cNvPr id="7" name="TextBox 6"/>
          <p:cNvSpPr txBox="1"/>
          <p:nvPr/>
        </p:nvSpPr>
        <p:spPr>
          <a:xfrm>
            <a:off x="2704011" y="4963886"/>
            <a:ext cx="3579223" cy="630942"/>
          </a:xfrm>
          <a:prstGeom prst="rect">
            <a:avLst/>
          </a:prstGeom>
          <a:noFill/>
        </p:spPr>
        <p:txBody>
          <a:bodyPr wrap="square" rtlCol="0">
            <a:spAutoFit/>
          </a:bodyPr>
          <a:lstStyle/>
          <a:p>
            <a:r>
              <a:rPr lang="en-US" sz="3500" dirty="0" smtClean="0">
                <a:latin typeface="Arial" panose="020B0604020202020204" pitchFamily="34" charset="0"/>
                <a:cs typeface="Arial" panose="020B0604020202020204" pitchFamily="34" charset="0"/>
              </a:rPr>
              <a:t>BÁT NHANG</a:t>
            </a:r>
            <a:endParaRPr lang="en-US" sz="35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4116" t="17069" r="8772" b="7428"/>
          <a:stretch/>
        </p:blipFill>
        <p:spPr>
          <a:xfrm>
            <a:off x="116772" y="795563"/>
            <a:ext cx="5850232" cy="6075690"/>
          </a:xfrm>
          <a:prstGeom prst="rect">
            <a:avLst/>
          </a:prstGeom>
        </p:spPr>
      </p:pic>
      <p:sp>
        <p:nvSpPr>
          <p:cNvPr id="10" name="TextBox 9"/>
          <p:cNvSpPr txBox="1"/>
          <p:nvPr/>
        </p:nvSpPr>
        <p:spPr>
          <a:xfrm>
            <a:off x="6283234" y="5302153"/>
            <a:ext cx="3396343" cy="630942"/>
          </a:xfrm>
          <a:prstGeom prst="rect">
            <a:avLst/>
          </a:prstGeom>
          <a:noFill/>
        </p:spPr>
        <p:txBody>
          <a:bodyPr wrap="square" rtlCol="0">
            <a:spAutoFit/>
          </a:bodyPr>
          <a:lstStyle/>
          <a:p>
            <a:r>
              <a:rPr lang="en-US" sz="3500" dirty="0" smtClean="0">
                <a:latin typeface="Arial" panose="020B0604020202020204" pitchFamily="34" charset="0"/>
                <a:cs typeface="Arial" panose="020B0604020202020204" pitchFamily="34" charset="0"/>
              </a:rPr>
              <a:t>BÌNH VÔI</a:t>
            </a:r>
            <a:endParaRPr lang="en-US" sz="35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7788" t="12367" r="12857" b="3188"/>
          <a:stretch/>
        </p:blipFill>
        <p:spPr>
          <a:xfrm>
            <a:off x="7337327" y="731897"/>
            <a:ext cx="4314932" cy="6122162"/>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4401" t="14514" r="6758" b="2394"/>
          <a:stretch/>
        </p:blipFill>
        <p:spPr>
          <a:xfrm>
            <a:off x="278073" y="795563"/>
            <a:ext cx="4333683" cy="6089818"/>
          </a:xfrm>
          <a:prstGeom prst="rect">
            <a:avLst/>
          </a:prstGeom>
        </p:spPr>
      </p:pic>
      <p:sp>
        <p:nvSpPr>
          <p:cNvPr id="13" name="TextBox 12"/>
          <p:cNvSpPr txBox="1"/>
          <p:nvPr/>
        </p:nvSpPr>
        <p:spPr>
          <a:xfrm>
            <a:off x="5336981" y="6116146"/>
            <a:ext cx="1892506"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BÌNH</a:t>
            </a:r>
            <a:endParaRPr lang="en-US" sz="3600" dirty="0">
              <a:latin typeface="Arial" panose="020B0604020202020204" pitchFamily="34" charset="0"/>
              <a:cs typeface="Arial" panose="020B0604020202020204" pitchFamily="34" charset="0"/>
            </a:endParaRPr>
          </a:p>
        </p:txBody>
      </p:sp>
      <p:sp>
        <p:nvSpPr>
          <p:cNvPr id="15" name="Title 1"/>
          <p:cNvSpPr>
            <a:spLocks noGrp="1"/>
          </p:cNvSpPr>
          <p:nvPr>
            <p:ph type="title"/>
          </p:nvPr>
        </p:nvSpPr>
        <p:spPr>
          <a:xfrm>
            <a:off x="1816499" y="216486"/>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Tree>
    <p:extLst>
      <p:ext uri="{BB962C8B-B14F-4D97-AF65-F5344CB8AC3E}">
        <p14:creationId xmlns:p14="http://schemas.microsoft.com/office/powerpoint/2010/main" val="140291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7"/>
                                        </p:tgtEl>
                                      </p:cBhvr>
                                    </p:animEffect>
                                    <p:set>
                                      <p:cBhvr>
                                        <p:cTn id="15" dur="1" fill="hold">
                                          <p:stCondLst>
                                            <p:cond delay="1999"/>
                                          </p:stCondLst>
                                        </p:cTn>
                                        <p:tgtEl>
                                          <p:spTgt spid="7"/>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3"/>
                                        </p:tgtEl>
                                      </p:cBhvr>
                                    </p:animEffect>
                                    <p:set>
                                      <p:cBhvr>
                                        <p:cTn id="18" dur="1" fill="hold">
                                          <p:stCondLst>
                                            <p:cond delay="19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par>
                                <p:cTn id="32" presetID="6" presetClass="exit" presetSubtype="32" fill="hold" grpId="1" nodeType="withEffect">
                                  <p:stCondLst>
                                    <p:cond delay="0"/>
                                  </p:stCondLst>
                                  <p:childTnLst>
                                    <p:animEffect transition="out" filter="circle(out)">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0580" t="24348" r="13414" b="7247"/>
          <a:stretch/>
        </p:blipFill>
        <p:spPr>
          <a:xfrm>
            <a:off x="5764696" y="767508"/>
            <a:ext cx="5230162" cy="6090491"/>
          </a:xfrm>
          <a:prstGeom prst="rect">
            <a:avLst/>
          </a:prstGeom>
        </p:spPr>
      </p:pic>
      <p:sp>
        <p:nvSpPr>
          <p:cNvPr id="6" name="TextBox 5"/>
          <p:cNvSpPr txBox="1"/>
          <p:nvPr/>
        </p:nvSpPr>
        <p:spPr>
          <a:xfrm>
            <a:off x="3898916" y="5274366"/>
            <a:ext cx="2027582" cy="630942"/>
          </a:xfrm>
          <a:prstGeom prst="rect">
            <a:avLst/>
          </a:prstGeom>
          <a:noFill/>
        </p:spPr>
        <p:txBody>
          <a:bodyPr wrap="square" rtlCol="0">
            <a:spAutoFit/>
          </a:bodyPr>
          <a:lstStyle/>
          <a:p>
            <a:r>
              <a:rPr lang="en-US" sz="3500" dirty="0" smtClean="0">
                <a:latin typeface="Arial" panose="020B0604020202020204" pitchFamily="34" charset="0"/>
                <a:cs typeface="Arial" panose="020B0604020202020204" pitchFamily="34" charset="0"/>
              </a:rPr>
              <a:t>ĐẬU</a:t>
            </a:r>
            <a:endParaRPr lang="en-US" sz="35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4229" r="7963" b="11374"/>
          <a:stretch/>
        </p:blipFill>
        <p:spPr>
          <a:xfrm>
            <a:off x="7199" y="767509"/>
            <a:ext cx="6033282" cy="6088263"/>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0111" r="456" b="10276"/>
          <a:stretch/>
        </p:blipFill>
        <p:spPr>
          <a:xfrm>
            <a:off x="6290628" y="767509"/>
            <a:ext cx="5885499" cy="6090491"/>
          </a:xfrm>
          <a:prstGeom prst="rect">
            <a:avLst/>
          </a:prstGeom>
        </p:spPr>
      </p:pic>
      <p:sp>
        <p:nvSpPr>
          <p:cNvPr id="11" name="Title 1"/>
          <p:cNvSpPr>
            <a:spLocks noGrp="1"/>
          </p:cNvSpPr>
          <p:nvPr>
            <p:ph type="title"/>
          </p:nvPr>
        </p:nvSpPr>
        <p:spPr>
          <a:xfrm>
            <a:off x="1816499" y="216486"/>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Tree>
    <p:extLst>
      <p:ext uri="{BB962C8B-B14F-4D97-AF65-F5344CB8AC3E}">
        <p14:creationId xmlns:p14="http://schemas.microsoft.com/office/powerpoint/2010/main" val="11922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nodeType="clickEffect">
                                  <p:stCondLst>
                                    <p:cond delay="0"/>
                                  </p:stCondLst>
                                  <p:childTnLst>
                                    <p:animEffect transition="out" filter="circle(out)">
                                      <p:cBhvr>
                                        <p:cTn id="16" dur="2000"/>
                                        <p:tgtEl>
                                          <p:spTgt spid="5"/>
                                        </p:tgtEl>
                                      </p:cBhvr>
                                    </p:animEffect>
                                    <p:set>
                                      <p:cBhvr>
                                        <p:cTn id="17" dur="1" fill="hold">
                                          <p:stCondLst>
                                            <p:cond delay="1999"/>
                                          </p:stCondLst>
                                        </p:cTn>
                                        <p:tgtEl>
                                          <p:spTgt spid="5"/>
                                        </p:tgtEl>
                                        <p:attrNameLst>
                                          <p:attrName>style.visibility</p:attrName>
                                        </p:attrNameLst>
                                      </p:cBhvr>
                                      <p:to>
                                        <p:strVal val="hidden"/>
                                      </p:to>
                                    </p:set>
                                  </p:childTnLst>
                                </p:cTn>
                              </p:par>
                              <p:par>
                                <p:cTn id="18" presetID="6" presetClass="exit" presetSubtype="32" fill="hold" grpId="1" nodeType="withEffect">
                                  <p:stCondLst>
                                    <p:cond delay="0"/>
                                  </p:stCondLst>
                                  <p:childTnLst>
                                    <p:animEffect transition="out" filter="circle(out)">
                                      <p:cBhvr>
                                        <p:cTn id="19" dur="2000"/>
                                        <p:tgtEl>
                                          <p:spTgt spid="6"/>
                                        </p:tgtEl>
                                      </p:cBhvr>
                                    </p:animEffect>
                                    <p:set>
                                      <p:cBhvr>
                                        <p:cTn id="20" dur="1" fill="hold">
                                          <p:stCondLst>
                                            <p:cond delay="1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841395"/>
            <a:ext cx="10515600" cy="845489"/>
          </a:xfrm>
        </p:spPr>
        <p:txBody>
          <a:bodyPr>
            <a:noAutofit/>
          </a:bodyPr>
          <a:lstStyle/>
          <a:p>
            <a:r>
              <a:rPr lang="vi-VN" sz="4000" b="1" dirty="0">
                <a:solidFill>
                  <a:srgbClr val="C00000"/>
                </a:solidFill>
                <a:latin typeface="+mn-lt"/>
              </a:rPr>
              <a:t>III. Đặc điểm của mĩ thuật thời Lê:</a:t>
            </a:r>
            <a:r>
              <a:rPr lang="en-US" sz="4000" b="1" dirty="0">
                <a:solidFill>
                  <a:srgbClr val="C00000"/>
                </a:solidFill>
                <a:latin typeface="+mn-lt"/>
              </a:rPr>
              <a:t/>
            </a:r>
            <a:br>
              <a:rPr lang="en-US" sz="4000" b="1" dirty="0">
                <a:solidFill>
                  <a:srgbClr val="C00000"/>
                </a:solidFill>
                <a:latin typeface="+mn-lt"/>
              </a:rPr>
            </a:br>
            <a:endParaRPr lang="en-US" sz="4000" b="1" dirty="0">
              <a:solidFill>
                <a:srgbClr val="C00000"/>
              </a:solidFill>
              <a:latin typeface="+mn-lt"/>
            </a:endParaRPr>
          </a:p>
        </p:txBody>
      </p:sp>
      <p:sp>
        <p:nvSpPr>
          <p:cNvPr id="3" name="Content Placeholder 2"/>
          <p:cNvSpPr>
            <a:spLocks noGrp="1"/>
          </p:cNvSpPr>
          <p:nvPr>
            <p:ph idx="1"/>
          </p:nvPr>
        </p:nvSpPr>
        <p:spPr>
          <a:xfrm>
            <a:off x="709411" y="1980171"/>
            <a:ext cx="10798936" cy="2192584"/>
          </a:xfrm>
        </p:spPr>
        <p:txBody>
          <a:bodyPr>
            <a:normAutofit/>
          </a:bodyPr>
          <a:lstStyle/>
          <a:p>
            <a:pPr marL="0" indent="0">
              <a:buNone/>
            </a:pPr>
            <a:r>
              <a:rPr lang="vi-VN" sz="3800" dirty="0"/>
              <a:t>- Nghệ thuật chạm khắc, nghệ thuật gốm và tranh dân gian đã đạt tới mức điêu luyện, giàu tính dân tộc.</a:t>
            </a:r>
            <a:endParaRPr lang="en-US" sz="3800" b="1" dirty="0"/>
          </a:p>
        </p:txBody>
      </p:sp>
    </p:spTree>
    <p:extLst>
      <p:ext uri="{BB962C8B-B14F-4D97-AF65-F5344CB8AC3E}">
        <p14:creationId xmlns:p14="http://schemas.microsoft.com/office/powerpoint/2010/main" val="150953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9959" y="698228"/>
            <a:ext cx="9376954" cy="703821"/>
          </a:xfrm>
        </p:spPr>
        <p:txBody>
          <a:bodyPr>
            <a:normAutofit/>
          </a:bodyPr>
          <a:lstStyle/>
          <a:p>
            <a:r>
              <a:rPr lang="en-US" sz="4000" b="1" dirty="0" smtClean="0">
                <a:solidFill>
                  <a:srgbClr val="C00000"/>
                </a:solidFill>
                <a:latin typeface="Arial" panose="020B0604020202020204" pitchFamily="34" charset="0"/>
                <a:cs typeface="Arial" panose="020B0604020202020204" pitchFamily="34" charset="0"/>
              </a:rPr>
              <a:t>I. VÀI NÉT VỀ BỐI CẢNH LỊCH SỬ</a:t>
            </a:r>
            <a:endParaRPr lang="en-US" sz="4000" b="1" dirty="0">
              <a:solidFill>
                <a:srgbClr val="C0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7883" y="2270129"/>
            <a:ext cx="10515600" cy="2785197"/>
          </a:xfrm>
        </p:spPr>
        <p:txBody>
          <a:bodyPr>
            <a:noAutofit/>
          </a:bodyPr>
          <a:lstStyle/>
          <a:p>
            <a:r>
              <a:rPr lang="vi-VN" sz="3800" dirty="0"/>
              <a:t>Nhà Lê xây dựng một chính quyền phong kiến trung ương tập quyền ngày càng hoàn thiện và chặt chẽ. Khôi phục sản xuất nông nghiệp, đắp đê và xây dựng những công trình thủy lợi lớn.</a:t>
            </a:r>
            <a:endParaRPr lang="en-US" sz="3800" dirty="0"/>
          </a:p>
          <a:p>
            <a:pPr marL="0" indent="0">
              <a:buNone/>
            </a:pPr>
            <a:endParaRPr lang="en-US" sz="3800" dirty="0"/>
          </a:p>
        </p:txBody>
      </p:sp>
    </p:spTree>
    <p:extLst>
      <p:ext uri="{BB962C8B-B14F-4D97-AF65-F5344CB8AC3E}">
        <p14:creationId xmlns:p14="http://schemas.microsoft.com/office/powerpoint/2010/main" val="412261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31963" y="0"/>
            <a:ext cx="10515600" cy="1325563"/>
          </a:xfrm>
        </p:spPr>
        <p:txBody>
          <a:bodyPr>
            <a:normAutofit/>
          </a:bodyPr>
          <a:lstStyle/>
          <a:p>
            <a:r>
              <a:rPr lang="vi-VN" sz="4000" b="1" dirty="0">
                <a:solidFill>
                  <a:srgbClr val="C00000"/>
                </a:solidFill>
                <a:latin typeface="+mn-lt"/>
              </a:rPr>
              <a:t>II. Sơ lược về mĩ thuật thời </a:t>
            </a:r>
            <a:r>
              <a:rPr lang="vi-VN" sz="4000" b="1" dirty="0" smtClean="0">
                <a:solidFill>
                  <a:srgbClr val="C00000"/>
                </a:solidFill>
                <a:latin typeface="+mn-lt"/>
              </a:rPr>
              <a:t>Lê</a:t>
            </a:r>
            <a:endParaRPr lang="en-US" sz="4000" b="1" dirty="0">
              <a:solidFill>
                <a:srgbClr val="C00000"/>
              </a:solidFill>
              <a:latin typeface="+mn-lt"/>
            </a:endParaRPr>
          </a:p>
        </p:txBody>
      </p:sp>
      <p:sp>
        <p:nvSpPr>
          <p:cNvPr id="3" name="Content Placeholder 2"/>
          <p:cNvSpPr>
            <a:spLocks noGrp="1"/>
          </p:cNvSpPr>
          <p:nvPr>
            <p:ph idx="1"/>
          </p:nvPr>
        </p:nvSpPr>
        <p:spPr>
          <a:xfrm>
            <a:off x="1140655" y="1770861"/>
            <a:ext cx="10515600" cy="4351338"/>
          </a:xfrm>
        </p:spPr>
        <p:txBody>
          <a:bodyPr>
            <a:normAutofit/>
          </a:bodyPr>
          <a:lstStyle/>
          <a:p>
            <a:pPr marL="0" indent="0">
              <a:buNone/>
            </a:pPr>
            <a:r>
              <a:rPr lang="vi-VN" sz="3500" b="1" dirty="0">
                <a:solidFill>
                  <a:srgbClr val="002060"/>
                </a:solidFill>
              </a:rPr>
              <a:t>1. Nghệ thuật kiến trúc:</a:t>
            </a:r>
            <a:endParaRPr lang="en-US" sz="3500" b="1" dirty="0">
              <a:solidFill>
                <a:srgbClr val="002060"/>
              </a:solidFill>
            </a:endParaRPr>
          </a:p>
          <a:p>
            <a:pPr marL="0" indent="0">
              <a:buNone/>
            </a:pPr>
            <a:r>
              <a:rPr lang="vi-VN" sz="3500" b="1" dirty="0"/>
              <a:t>a. Kiến trúc cung </a:t>
            </a:r>
            <a:r>
              <a:rPr lang="vi-VN" sz="3500" b="1" dirty="0" smtClean="0"/>
              <a:t>đình</a:t>
            </a:r>
            <a:endParaRPr lang="en-US" sz="3500" b="1" dirty="0" smtClean="0">
              <a:effectLst/>
            </a:endParaRPr>
          </a:p>
          <a:p>
            <a:pPr marL="0" indent="0">
              <a:buNone/>
            </a:pPr>
            <a:r>
              <a:rPr lang="vi-VN" sz="3500" b="1" dirty="0"/>
              <a:t>b. Kiến trúc tôn </a:t>
            </a:r>
            <a:r>
              <a:rPr lang="vi-VN" sz="3500" b="1" dirty="0" smtClean="0"/>
              <a:t>giáo</a:t>
            </a:r>
            <a:endParaRPr lang="en-US" sz="3500" b="1" dirty="0" smtClean="0"/>
          </a:p>
          <a:p>
            <a:pPr marL="0" indent="0">
              <a:buNone/>
            </a:pPr>
            <a:r>
              <a:rPr lang="vi-VN" sz="3500" b="1" dirty="0">
                <a:solidFill>
                  <a:srgbClr val="002060"/>
                </a:solidFill>
              </a:rPr>
              <a:t>2. Nghệ thuật điêu khắc và chạm khắc trang trí:</a:t>
            </a:r>
            <a:endParaRPr lang="en-US" sz="3500" b="1" dirty="0">
              <a:solidFill>
                <a:srgbClr val="002060"/>
              </a:solidFill>
            </a:endParaRPr>
          </a:p>
          <a:p>
            <a:pPr marL="514350" indent="-514350">
              <a:buAutoNum type="alphaLcPeriod"/>
            </a:pPr>
            <a:r>
              <a:rPr lang="vi-VN" sz="3500" b="1" dirty="0" smtClean="0"/>
              <a:t>Điêu khắc</a:t>
            </a:r>
            <a:endParaRPr lang="en-US" sz="3500" b="1" dirty="0" smtClean="0"/>
          </a:p>
          <a:p>
            <a:pPr marL="514350" indent="-514350">
              <a:buFont typeface="Arial" panose="020B0604020202020204" pitchFamily="34" charset="0"/>
              <a:buAutoNum type="alphaLcPeriod"/>
            </a:pPr>
            <a:r>
              <a:rPr lang="vi-VN" sz="3500" b="1" dirty="0" smtClean="0"/>
              <a:t>Chạm </a:t>
            </a:r>
            <a:r>
              <a:rPr lang="vi-VN" sz="3500" b="1" dirty="0"/>
              <a:t>khắc trang trí:</a:t>
            </a:r>
            <a:endParaRPr lang="en-US" sz="3500" b="1" dirty="0" smtClean="0">
              <a:effectLst/>
            </a:endParaRPr>
          </a:p>
          <a:p>
            <a:pPr marL="0" indent="0">
              <a:buNone/>
            </a:pPr>
            <a:r>
              <a:rPr lang="vi-VN" sz="3500" b="1" dirty="0">
                <a:solidFill>
                  <a:srgbClr val="002060"/>
                </a:solidFill>
              </a:rPr>
              <a:t>3. Nghệ thuật gốm:</a:t>
            </a:r>
            <a:endParaRPr lang="en-US" sz="3500" b="1" dirty="0" smtClean="0">
              <a:solidFill>
                <a:srgbClr val="002060"/>
              </a:solidFill>
              <a:effectLst/>
            </a:endParaRPr>
          </a:p>
          <a:p>
            <a:pPr marL="0" indent="0">
              <a:buNone/>
            </a:pPr>
            <a:endParaRPr lang="en-US" sz="3500" b="1" dirty="0" smtClean="0">
              <a:effectLst/>
            </a:endParaRPr>
          </a:p>
          <a:p>
            <a:pPr marL="0" indent="0">
              <a:buNone/>
            </a:pPr>
            <a:endParaRPr lang="en-US" sz="3500" b="1" dirty="0" smtClean="0">
              <a:effectLst/>
            </a:endParaRPr>
          </a:p>
          <a:p>
            <a:pPr marL="0" indent="0">
              <a:buNone/>
            </a:pPr>
            <a:endParaRPr lang="en-US" sz="3500" b="1" dirty="0"/>
          </a:p>
        </p:txBody>
      </p:sp>
    </p:spTree>
    <p:extLst>
      <p:ext uri="{BB962C8B-B14F-4D97-AF65-F5344CB8AC3E}">
        <p14:creationId xmlns:p14="http://schemas.microsoft.com/office/powerpoint/2010/main" val="224670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16499" y="216486"/>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
        <p:nvSpPr>
          <p:cNvPr id="5" name="Rectangle 4"/>
          <p:cNvSpPr/>
          <p:nvPr/>
        </p:nvSpPr>
        <p:spPr>
          <a:xfrm>
            <a:off x="1063280" y="1066852"/>
            <a:ext cx="5596404" cy="677108"/>
          </a:xfrm>
          <a:prstGeom prst="rect">
            <a:avLst/>
          </a:prstGeom>
        </p:spPr>
        <p:txBody>
          <a:bodyPr wrap="none">
            <a:spAutoFit/>
          </a:bodyPr>
          <a:lstStyle/>
          <a:p>
            <a:r>
              <a:rPr lang="vi-VN" sz="3800" b="1" dirty="0" smtClean="0">
                <a:solidFill>
                  <a:srgbClr val="002060"/>
                </a:solidFill>
              </a:rPr>
              <a:t>1. Nghệ thuật kiến trúc:</a:t>
            </a:r>
            <a:endParaRPr lang="en-US" sz="3800" b="1" dirty="0">
              <a:solidFill>
                <a:srgbClr val="002060"/>
              </a:solidFill>
            </a:endParaRPr>
          </a:p>
        </p:txBody>
      </p:sp>
      <p:sp>
        <p:nvSpPr>
          <p:cNvPr id="6" name="Rectangle 5"/>
          <p:cNvSpPr/>
          <p:nvPr/>
        </p:nvSpPr>
        <p:spPr>
          <a:xfrm>
            <a:off x="1571694" y="3489426"/>
            <a:ext cx="5299849" cy="677108"/>
          </a:xfrm>
          <a:prstGeom prst="rect">
            <a:avLst/>
          </a:prstGeom>
        </p:spPr>
        <p:txBody>
          <a:bodyPr wrap="none">
            <a:spAutoFit/>
          </a:bodyPr>
          <a:lstStyle/>
          <a:p>
            <a:r>
              <a:rPr lang="vi-VN" sz="3800" b="1" dirty="0" smtClean="0">
                <a:solidFill>
                  <a:srgbClr val="398739"/>
                </a:solidFill>
              </a:rPr>
              <a:t>a. Kiến trúc cung đình</a:t>
            </a:r>
            <a:endParaRPr lang="en-US" sz="3800" b="1" dirty="0" smtClean="0">
              <a:solidFill>
                <a:srgbClr val="398739"/>
              </a:solidFill>
              <a:effectLst/>
            </a:endParaRPr>
          </a:p>
        </p:txBody>
      </p:sp>
      <p:sp>
        <p:nvSpPr>
          <p:cNvPr id="2" name="Rectangle 1"/>
          <p:cNvSpPr/>
          <p:nvPr/>
        </p:nvSpPr>
        <p:spPr>
          <a:xfrm>
            <a:off x="257579" y="1851868"/>
            <a:ext cx="11694016" cy="1437317"/>
          </a:xfrm>
          <a:prstGeom prst="rect">
            <a:avLst/>
          </a:prstGeom>
        </p:spPr>
        <p:txBody>
          <a:bodyPr wrap="square">
            <a:spAutoFit/>
          </a:bodyPr>
          <a:lstStyle/>
          <a:p>
            <a:pPr marL="457200">
              <a:lnSpc>
                <a:spcPct val="115000"/>
              </a:lnSpc>
              <a:spcAft>
                <a:spcPts val="0"/>
              </a:spcAft>
            </a:pPr>
            <a:r>
              <a:rPr lang="vi-VN" sz="3800" dirty="0">
                <a:ea typeface="Calibri" panose="020F0502020204030204" pitchFamily="34" charset="0"/>
                <a:cs typeface="Times New Roman" panose="02020603050405020304" pitchFamily="18" charset="0"/>
              </a:rPr>
              <a:t>- Gồm 2 loại hình: kiến trúc cung đình, kiến trúc </a:t>
            </a:r>
            <a:r>
              <a:rPr lang="en-US" sz="3800" dirty="0" err="1" smtClean="0">
                <a:latin typeface="Arial" panose="020B0604020202020204" pitchFamily="34" charset="0"/>
                <a:ea typeface="Calibri" panose="020F0502020204030204" pitchFamily="34" charset="0"/>
                <a:cs typeface="Arial" panose="020B0604020202020204" pitchFamily="34" charset="0"/>
              </a:rPr>
              <a:t>phật</a:t>
            </a:r>
            <a:r>
              <a:rPr lang="vi-VN" sz="3800" dirty="0" smtClean="0">
                <a:ea typeface="Calibri" panose="020F0502020204030204" pitchFamily="34" charset="0"/>
                <a:cs typeface="Times New Roman" panose="02020603050405020304" pitchFamily="18" charset="0"/>
              </a:rPr>
              <a:t> </a:t>
            </a:r>
            <a:r>
              <a:rPr lang="vi-VN" sz="3800" dirty="0">
                <a:ea typeface="Calibri" panose="020F0502020204030204" pitchFamily="34" charset="0"/>
                <a:cs typeface="Times New Roman" panose="02020603050405020304" pitchFamily="18" charset="0"/>
              </a:rPr>
              <a:t>giáo.</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76765" y="4320609"/>
            <a:ext cx="9049815" cy="1261884"/>
          </a:xfrm>
          <a:prstGeom prst="rect">
            <a:avLst/>
          </a:prstGeom>
        </p:spPr>
        <p:txBody>
          <a:bodyPr wrap="square">
            <a:spAutoFit/>
          </a:bodyPr>
          <a:lstStyle/>
          <a:p>
            <a:pPr>
              <a:spcAft>
                <a:spcPts val="0"/>
              </a:spcAft>
            </a:pPr>
            <a:r>
              <a:rPr lang="vi-VN" sz="3800" dirty="0"/>
              <a:t>- Các cung điện lớn của Thăng Long.</a:t>
            </a:r>
            <a:endParaRPr lang="en-US" sz="3800" dirty="0"/>
          </a:p>
          <a:p>
            <a:pPr>
              <a:spcAft>
                <a:spcPts val="0"/>
              </a:spcAft>
            </a:pPr>
            <a:r>
              <a:rPr lang="vi-VN" sz="3800" dirty="0"/>
              <a:t>- Khu Lam Kinh</a:t>
            </a:r>
            <a:endParaRPr lang="en-US" sz="3800" dirty="0">
              <a:effectLst/>
            </a:endParaRPr>
          </a:p>
        </p:txBody>
      </p:sp>
    </p:spTree>
    <p:extLst>
      <p:ext uri="{BB962C8B-B14F-4D97-AF65-F5344CB8AC3E}">
        <p14:creationId xmlns:p14="http://schemas.microsoft.com/office/powerpoint/2010/main" val="154208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279" y="879638"/>
            <a:ext cx="10488470" cy="5264883"/>
          </a:xfrm>
          <a:prstGeom prst="rect">
            <a:avLst/>
          </a:prstGeom>
        </p:spPr>
      </p:pic>
      <p:sp>
        <p:nvSpPr>
          <p:cNvPr id="8" name="TextBox 7"/>
          <p:cNvSpPr txBox="1"/>
          <p:nvPr/>
        </p:nvSpPr>
        <p:spPr>
          <a:xfrm>
            <a:off x="4383904" y="6144521"/>
            <a:ext cx="3727938" cy="630942"/>
          </a:xfrm>
          <a:prstGeom prst="rect">
            <a:avLst/>
          </a:prstGeom>
          <a:noFill/>
        </p:spPr>
        <p:txBody>
          <a:bodyPr wrap="square" rtlCol="0">
            <a:spAutoFit/>
          </a:bodyPr>
          <a:lstStyle/>
          <a:p>
            <a:r>
              <a:rPr lang="en-US" sz="3500" dirty="0" err="1" smtClean="0">
                <a:latin typeface="Arial" panose="020B0604020202020204" pitchFamily="34" charset="0"/>
                <a:cs typeface="Arial" panose="020B0604020202020204" pitchFamily="34" charset="0"/>
              </a:rPr>
              <a:t>Điện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Kính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Thiên</a:t>
            </a:r>
            <a:endParaRPr lang="en-US" sz="35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279" y="868415"/>
            <a:ext cx="10488470" cy="5250599"/>
          </a:xfrm>
          <a:prstGeom prst="rect">
            <a:avLst/>
          </a:prstGeom>
        </p:spPr>
      </p:pic>
      <p:sp>
        <p:nvSpPr>
          <p:cNvPr id="10" name="TextBox 9"/>
          <p:cNvSpPr txBox="1"/>
          <p:nvPr/>
        </p:nvSpPr>
        <p:spPr>
          <a:xfrm>
            <a:off x="3423982" y="6166967"/>
            <a:ext cx="6190279" cy="630942"/>
          </a:xfrm>
          <a:prstGeom prst="rect">
            <a:avLst/>
          </a:prstGeom>
          <a:noFill/>
        </p:spPr>
        <p:txBody>
          <a:bodyPr wrap="square" rtlCol="0">
            <a:spAutoFit/>
          </a:bodyPr>
          <a:lstStyle/>
          <a:p>
            <a:r>
              <a:rPr lang="en-US" sz="3500" dirty="0" err="1" smtClean="0">
                <a:latin typeface="Arial" panose="020B0604020202020204" pitchFamily="34" charset="0"/>
                <a:cs typeface="Arial" panose="020B0604020202020204" pitchFamily="34" charset="0"/>
              </a:rPr>
              <a:t>Rồng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đá</a:t>
            </a:r>
            <a:r>
              <a:rPr lang="en-US" sz="3500" dirty="0">
                <a:latin typeface="Arial" panose="020B0604020202020204" pitchFamily="34" charset="0"/>
                <a:cs typeface="Arial" panose="020B0604020202020204" pitchFamily="34" charset="0"/>
              </a:rPr>
              <a:t> </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Khu</a:t>
            </a:r>
            <a:r>
              <a:rPr lang="en-US" sz="3500" dirty="0" smtClean="0">
                <a:latin typeface="Arial" panose="020B0604020202020204" pitchFamily="34" charset="0"/>
                <a:cs typeface="Arial" panose="020B0604020202020204" pitchFamily="34" charset="0"/>
              </a:rPr>
              <a:t> Lam </a:t>
            </a:r>
            <a:r>
              <a:rPr lang="en-US" sz="3500" dirty="0" err="1" smtClean="0">
                <a:latin typeface="Arial" panose="020B0604020202020204" pitchFamily="34" charset="0"/>
                <a:cs typeface="Arial" panose="020B0604020202020204" pitchFamily="34" charset="0"/>
              </a:rPr>
              <a:t>Kinh</a:t>
            </a:r>
            <a:endParaRPr lang="en-US" sz="35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79" y="879638"/>
            <a:ext cx="10488471" cy="5207876"/>
          </a:xfrm>
          <a:prstGeom prst="rect">
            <a:avLst/>
          </a:prstGeom>
        </p:spPr>
      </p:pic>
      <p:sp>
        <p:nvSpPr>
          <p:cNvPr id="12" name="TextBox 11"/>
          <p:cNvSpPr txBox="1"/>
          <p:nvPr/>
        </p:nvSpPr>
        <p:spPr>
          <a:xfrm>
            <a:off x="2819198" y="6155744"/>
            <a:ext cx="7399849" cy="630942"/>
          </a:xfrm>
          <a:prstGeom prst="rect">
            <a:avLst/>
          </a:prstGeom>
          <a:noFill/>
        </p:spPr>
        <p:txBody>
          <a:bodyPr wrap="square" rtlCol="0">
            <a:spAutoFit/>
          </a:bodyPr>
          <a:lstStyle/>
          <a:p>
            <a:r>
              <a:rPr lang="en-US" sz="3500" dirty="0" err="1" smtClean="0">
                <a:latin typeface="Arial" panose="020B0604020202020204" pitchFamily="34" charset="0"/>
                <a:cs typeface="Arial" panose="020B0604020202020204" pitchFamily="34" charset="0"/>
              </a:rPr>
              <a:t>Rồng</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đá</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trước</a:t>
            </a:r>
            <a:r>
              <a:rPr lang="en-US" sz="3500" dirty="0" smtClean="0">
                <a:latin typeface="Arial" panose="020B0604020202020204" pitchFamily="34" charset="0"/>
                <a:cs typeface="Arial" panose="020B0604020202020204" pitchFamily="34" charset="0"/>
              </a:rPr>
              <a:t> - </a:t>
            </a:r>
            <a:r>
              <a:rPr lang="en-US" sz="3500" dirty="0" err="1" smtClean="0">
                <a:latin typeface="Arial" panose="020B0604020202020204" pitchFamily="34" charset="0"/>
                <a:cs typeface="Arial" panose="020B0604020202020204" pitchFamily="34" charset="0"/>
              </a:rPr>
              <a:t>Điện</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Kính</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Thiên</a:t>
            </a:r>
            <a:endParaRPr lang="en-US" sz="3500" dirty="0">
              <a:latin typeface="Arial" panose="020B0604020202020204" pitchFamily="34" charset="0"/>
              <a:cs typeface="Arial" panose="020B0604020202020204" pitchFamily="34" charset="0"/>
            </a:endParaRPr>
          </a:p>
        </p:txBody>
      </p:sp>
      <p:sp>
        <p:nvSpPr>
          <p:cNvPr id="14" name="Title 1"/>
          <p:cNvSpPr txBox="1">
            <a:spLocks/>
          </p:cNvSpPr>
          <p:nvPr/>
        </p:nvSpPr>
        <p:spPr>
          <a:xfrm>
            <a:off x="1816499" y="216486"/>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000" b="1" smtClean="0">
                <a:solidFill>
                  <a:srgbClr val="C00000"/>
                </a:solidFill>
                <a:latin typeface="+mn-lt"/>
              </a:rPr>
              <a:t>II. Sơ lược về mĩ thuật thời Lê</a:t>
            </a:r>
            <a:endParaRPr lang="en-US" sz="3000" b="1" dirty="0">
              <a:solidFill>
                <a:srgbClr val="C00000"/>
              </a:solidFill>
              <a:latin typeface="+mn-lt"/>
            </a:endParaRPr>
          </a:p>
        </p:txBody>
      </p:sp>
    </p:spTree>
    <p:extLst>
      <p:ext uri="{BB962C8B-B14F-4D97-AF65-F5344CB8AC3E}">
        <p14:creationId xmlns:p14="http://schemas.microsoft.com/office/powerpoint/2010/main" val="124980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8"/>
                                        </p:tgtEl>
                                      </p:cBhvr>
                                    </p:animEffect>
                                    <p:set>
                                      <p:cBhvr>
                                        <p:cTn id="15" dur="1" fill="hold">
                                          <p:stCondLst>
                                            <p:cond delay="1999"/>
                                          </p:stCondLst>
                                        </p:cTn>
                                        <p:tgtEl>
                                          <p:spTgt spid="8"/>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7"/>
                                        </p:tgtEl>
                                      </p:cBhvr>
                                    </p:animEffect>
                                    <p:set>
                                      <p:cBhvr>
                                        <p:cTn id="18" dur="1" fill="hold">
                                          <p:stCondLst>
                                            <p:cond delay="1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1" nodeType="clickEffect">
                                  <p:stCondLst>
                                    <p:cond delay="0"/>
                                  </p:stCondLst>
                                  <p:childTnLst>
                                    <p:animEffect transition="out" filter="circle(out)">
                                      <p:cBhvr>
                                        <p:cTn id="30" dur="2000"/>
                                        <p:tgtEl>
                                          <p:spTgt spid="12"/>
                                        </p:tgtEl>
                                      </p:cBhvr>
                                    </p:animEffect>
                                    <p:set>
                                      <p:cBhvr>
                                        <p:cTn id="31" dur="1" fill="hold">
                                          <p:stCondLst>
                                            <p:cond delay="1999"/>
                                          </p:stCondLst>
                                        </p:cTn>
                                        <p:tgtEl>
                                          <p:spTgt spid="12"/>
                                        </p:tgtEl>
                                        <p:attrNameLst>
                                          <p:attrName>style.visibility</p:attrName>
                                        </p:attrNameLst>
                                      </p:cBhvr>
                                      <p:to>
                                        <p:strVal val="hidden"/>
                                      </p:to>
                                    </p:set>
                                  </p:childTnLst>
                                </p:cTn>
                              </p:par>
                              <p:par>
                                <p:cTn id="32" presetID="6" presetClass="exit" presetSubtype="32" fill="hold" nodeType="withEffect">
                                  <p:stCondLst>
                                    <p:cond delay="0"/>
                                  </p:stCondLst>
                                  <p:childTnLst>
                                    <p:animEffect transition="out" filter="circle(out)">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785913" y="218957"/>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
        <p:nvSpPr>
          <p:cNvPr id="5" name="Rectangle 4"/>
          <p:cNvSpPr/>
          <p:nvPr/>
        </p:nvSpPr>
        <p:spPr>
          <a:xfrm>
            <a:off x="1063280" y="1066852"/>
            <a:ext cx="3902030" cy="523220"/>
          </a:xfrm>
          <a:prstGeom prst="rect">
            <a:avLst/>
          </a:prstGeom>
        </p:spPr>
        <p:txBody>
          <a:bodyPr wrap="none">
            <a:spAutoFit/>
          </a:bodyPr>
          <a:lstStyle/>
          <a:p>
            <a:r>
              <a:rPr lang="vi-VN" sz="2800" dirty="0" smtClean="0">
                <a:solidFill>
                  <a:srgbClr val="002060"/>
                </a:solidFill>
              </a:rPr>
              <a:t>1. Nghệ thuật kiến trúc:</a:t>
            </a:r>
            <a:endParaRPr lang="en-US" sz="2800" dirty="0">
              <a:solidFill>
                <a:srgbClr val="002060"/>
              </a:solidFill>
            </a:endParaRPr>
          </a:p>
        </p:txBody>
      </p:sp>
      <p:sp>
        <p:nvSpPr>
          <p:cNvPr id="7" name="Rectangle 6"/>
          <p:cNvSpPr/>
          <p:nvPr/>
        </p:nvSpPr>
        <p:spPr>
          <a:xfrm>
            <a:off x="1766998" y="2324166"/>
            <a:ext cx="4892686" cy="677108"/>
          </a:xfrm>
          <a:prstGeom prst="rect">
            <a:avLst/>
          </a:prstGeom>
        </p:spPr>
        <p:txBody>
          <a:bodyPr wrap="none">
            <a:spAutoFit/>
          </a:bodyPr>
          <a:lstStyle/>
          <a:p>
            <a:r>
              <a:rPr lang="vi-VN" sz="3800" b="1" dirty="0">
                <a:solidFill>
                  <a:srgbClr val="398739"/>
                </a:solidFill>
              </a:rPr>
              <a:t>b. Kiến trúc tôn giáo</a:t>
            </a:r>
            <a:endParaRPr lang="en-US" sz="3800" b="1" dirty="0">
              <a:solidFill>
                <a:srgbClr val="398739"/>
              </a:solidFill>
            </a:endParaRPr>
          </a:p>
        </p:txBody>
      </p:sp>
      <p:sp>
        <p:nvSpPr>
          <p:cNvPr id="8" name="Rectangle 7"/>
          <p:cNvSpPr/>
          <p:nvPr/>
        </p:nvSpPr>
        <p:spPr>
          <a:xfrm>
            <a:off x="649267" y="3106711"/>
            <a:ext cx="10758153" cy="2785378"/>
          </a:xfrm>
          <a:prstGeom prst="rect">
            <a:avLst/>
          </a:prstGeom>
        </p:spPr>
        <p:txBody>
          <a:bodyPr wrap="square">
            <a:spAutoFit/>
          </a:bodyPr>
          <a:lstStyle/>
          <a:p>
            <a:pPr>
              <a:spcAft>
                <a:spcPts val="0"/>
              </a:spcAft>
            </a:pPr>
            <a:r>
              <a:rPr lang="vi-VN" sz="3500" dirty="0"/>
              <a:t>- Miếu thờ Khổng Tử.</a:t>
            </a:r>
            <a:endParaRPr lang="en-US" sz="3500" dirty="0"/>
          </a:p>
          <a:p>
            <a:pPr>
              <a:spcAft>
                <a:spcPts val="0"/>
              </a:spcAft>
            </a:pPr>
            <a:r>
              <a:rPr lang="vi-VN" sz="3500" dirty="0"/>
              <a:t>- Mở rộng Quốc Tử Giám.</a:t>
            </a:r>
            <a:endParaRPr lang="en-US" sz="3500" dirty="0"/>
          </a:p>
          <a:p>
            <a:pPr>
              <a:spcAft>
                <a:spcPts val="0"/>
              </a:spcAft>
            </a:pPr>
            <a:r>
              <a:rPr lang="vi-VN" sz="3500" dirty="0"/>
              <a:t>- Xây lại Văn Miếu.</a:t>
            </a:r>
            <a:endParaRPr lang="en-US" sz="3500" dirty="0"/>
          </a:p>
          <a:p>
            <a:pPr>
              <a:spcAft>
                <a:spcPts val="0"/>
              </a:spcAft>
            </a:pPr>
            <a:r>
              <a:rPr lang="vi-VN" sz="3500" dirty="0"/>
              <a:t>- Chùa Keo, chùa Thái Học, chùa Bút Tháp, chùa Thiên Mụ…</a:t>
            </a:r>
            <a:endParaRPr lang="en-US" sz="3500" dirty="0">
              <a:effectLst/>
            </a:endParaRPr>
          </a:p>
        </p:txBody>
      </p:sp>
      <p:sp>
        <p:nvSpPr>
          <p:cNvPr id="11" name="Rectangle 10"/>
          <p:cNvSpPr/>
          <p:nvPr/>
        </p:nvSpPr>
        <p:spPr>
          <a:xfrm>
            <a:off x="1766998" y="1695509"/>
            <a:ext cx="3682418" cy="523220"/>
          </a:xfrm>
          <a:prstGeom prst="rect">
            <a:avLst/>
          </a:prstGeom>
        </p:spPr>
        <p:txBody>
          <a:bodyPr wrap="none">
            <a:spAutoFit/>
          </a:bodyPr>
          <a:lstStyle/>
          <a:p>
            <a:r>
              <a:rPr lang="vi-VN" sz="2800" dirty="0" smtClean="0">
                <a:solidFill>
                  <a:srgbClr val="398739"/>
                </a:solidFill>
              </a:rPr>
              <a:t>a. Kiến trúc cung đình</a:t>
            </a:r>
            <a:endParaRPr lang="en-US" sz="2800" dirty="0" smtClean="0">
              <a:solidFill>
                <a:srgbClr val="398739"/>
              </a:solidFill>
              <a:effectLst/>
            </a:endParaRPr>
          </a:p>
        </p:txBody>
      </p:sp>
    </p:spTree>
    <p:extLst>
      <p:ext uri="{BB962C8B-B14F-4D97-AF65-F5344CB8AC3E}">
        <p14:creationId xmlns:p14="http://schemas.microsoft.com/office/powerpoint/2010/main" val="27251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63" y="819337"/>
            <a:ext cx="10491150" cy="5455783"/>
          </a:xfrm>
          <a:prstGeom prst="rect">
            <a:avLst/>
          </a:prstGeom>
        </p:spPr>
      </p:pic>
      <p:sp>
        <p:nvSpPr>
          <p:cNvPr id="10" name="TextBox 9"/>
          <p:cNvSpPr txBox="1"/>
          <p:nvPr/>
        </p:nvSpPr>
        <p:spPr>
          <a:xfrm>
            <a:off x="4268312" y="6216757"/>
            <a:ext cx="4705883" cy="630942"/>
          </a:xfrm>
          <a:prstGeom prst="rect">
            <a:avLst/>
          </a:prstGeom>
          <a:noFill/>
        </p:spPr>
        <p:txBody>
          <a:bodyPr wrap="square" rtlCol="0">
            <a:spAutoFit/>
          </a:bodyPr>
          <a:lstStyle/>
          <a:p>
            <a:r>
              <a:rPr lang="en-US" sz="3500" dirty="0" err="1" smtClean="0">
                <a:latin typeface="Arial" panose="020B0604020202020204" pitchFamily="34" charset="0"/>
                <a:cs typeface="Arial" panose="020B0604020202020204" pitchFamily="34" charset="0"/>
              </a:rPr>
              <a:t>Chùa</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Bút</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Tháp</a:t>
            </a:r>
            <a:endParaRPr lang="en-US" sz="35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963" y="777816"/>
            <a:ext cx="10491150" cy="5487916"/>
          </a:xfrm>
          <a:prstGeom prst="rect">
            <a:avLst/>
          </a:prstGeom>
        </p:spPr>
      </p:pic>
      <p:sp>
        <p:nvSpPr>
          <p:cNvPr id="12" name="TextBox 11"/>
          <p:cNvSpPr txBox="1"/>
          <p:nvPr/>
        </p:nvSpPr>
        <p:spPr>
          <a:xfrm>
            <a:off x="4754200" y="6264110"/>
            <a:ext cx="2502601" cy="630942"/>
          </a:xfrm>
          <a:prstGeom prst="rect">
            <a:avLst/>
          </a:prstGeom>
          <a:noFill/>
        </p:spPr>
        <p:txBody>
          <a:bodyPr wrap="square" rtlCol="0">
            <a:spAutoFit/>
          </a:bodyPr>
          <a:lstStyle/>
          <a:p>
            <a:r>
              <a:rPr lang="en-US" sz="3500" dirty="0" err="1" smtClean="0">
                <a:latin typeface="Arial" panose="020B0604020202020204" pitchFamily="34" charset="0"/>
                <a:cs typeface="Arial" panose="020B0604020202020204" pitchFamily="34" charset="0"/>
              </a:rPr>
              <a:t>Chùa</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Keo</a:t>
            </a:r>
            <a:endParaRPr lang="en-US" sz="35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6299" y="820141"/>
            <a:ext cx="10380814" cy="5450285"/>
          </a:xfrm>
          <a:prstGeom prst="rect">
            <a:avLst/>
          </a:prstGeom>
        </p:spPr>
      </p:pic>
      <p:sp>
        <p:nvSpPr>
          <p:cNvPr id="14" name="TextBox 13"/>
          <p:cNvSpPr txBox="1"/>
          <p:nvPr/>
        </p:nvSpPr>
        <p:spPr>
          <a:xfrm>
            <a:off x="4258528" y="6179126"/>
            <a:ext cx="4120688" cy="630942"/>
          </a:xfrm>
          <a:prstGeom prst="rect">
            <a:avLst/>
          </a:prstGeom>
          <a:noFill/>
        </p:spPr>
        <p:txBody>
          <a:bodyPr wrap="square" rtlCol="0">
            <a:spAutoFit/>
          </a:bodyPr>
          <a:lstStyle/>
          <a:p>
            <a:r>
              <a:rPr lang="en-US" sz="3500" dirty="0" err="1" smtClean="0">
                <a:latin typeface="Arial" panose="020B0604020202020204" pitchFamily="34" charset="0"/>
                <a:cs typeface="Arial" panose="020B0604020202020204" pitchFamily="34" charset="0"/>
              </a:rPr>
              <a:t>Chùa</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Thái</a:t>
            </a:r>
            <a:r>
              <a:rPr lang="en-US" sz="3500" dirty="0" smtClean="0">
                <a:latin typeface="Arial" panose="020B0604020202020204" pitchFamily="34" charset="0"/>
                <a:cs typeface="Arial" panose="020B0604020202020204" pitchFamily="34" charset="0"/>
              </a:rPr>
              <a:t> </a:t>
            </a:r>
            <a:r>
              <a:rPr lang="en-US" sz="3500" dirty="0" err="1" smtClean="0">
                <a:latin typeface="Arial" panose="020B0604020202020204" pitchFamily="34" charset="0"/>
                <a:cs typeface="Arial" panose="020B0604020202020204" pitchFamily="34" charset="0"/>
              </a:rPr>
              <a:t>Lạc</a:t>
            </a:r>
            <a:endParaRPr lang="en-US" sz="3500" dirty="0">
              <a:latin typeface="Arial" panose="020B0604020202020204" pitchFamily="34" charset="0"/>
              <a:cs typeface="Arial" panose="020B0604020202020204" pitchFamily="34" charset="0"/>
            </a:endParaRPr>
          </a:p>
        </p:txBody>
      </p:sp>
      <p:sp>
        <p:nvSpPr>
          <p:cNvPr id="16" name="Title 1"/>
          <p:cNvSpPr>
            <a:spLocks noGrp="1"/>
          </p:cNvSpPr>
          <p:nvPr>
            <p:ph type="title"/>
          </p:nvPr>
        </p:nvSpPr>
        <p:spPr>
          <a:xfrm>
            <a:off x="1816499" y="216486"/>
            <a:ext cx="7327006" cy="742458"/>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spTree>
    <p:extLst>
      <p:ext uri="{BB962C8B-B14F-4D97-AF65-F5344CB8AC3E}">
        <p14:creationId xmlns:p14="http://schemas.microsoft.com/office/powerpoint/2010/main" val="70644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1" nodeType="clickEffect">
                                  <p:stCondLst>
                                    <p:cond delay="0"/>
                                  </p:stCondLst>
                                  <p:childTnLst>
                                    <p:animEffect transition="out" filter="circle(out)">
                                      <p:cBhvr>
                                        <p:cTn id="14" dur="2000"/>
                                        <p:tgtEl>
                                          <p:spTgt spid="10"/>
                                        </p:tgtEl>
                                      </p:cBhvr>
                                    </p:animEffect>
                                    <p:set>
                                      <p:cBhvr>
                                        <p:cTn id="15" dur="1" fill="hold">
                                          <p:stCondLst>
                                            <p:cond delay="1999"/>
                                          </p:stCondLst>
                                        </p:cTn>
                                        <p:tgtEl>
                                          <p:spTgt spid="10"/>
                                        </p:tgtEl>
                                        <p:attrNameLst>
                                          <p:attrName>style.visibility</p:attrName>
                                        </p:attrNameLst>
                                      </p:cBhvr>
                                      <p:to>
                                        <p:strVal val="hidden"/>
                                      </p:to>
                                    </p:set>
                                  </p:childTnLst>
                                </p:cTn>
                              </p:par>
                              <p:par>
                                <p:cTn id="16" presetID="6" presetClass="exit" presetSubtype="32" fill="hold" nodeType="withEffect">
                                  <p:stCondLst>
                                    <p:cond delay="0"/>
                                  </p:stCondLst>
                                  <p:childTnLst>
                                    <p:animEffect transition="out" filter="circle(out)">
                                      <p:cBhvr>
                                        <p:cTn id="17" dur="2000"/>
                                        <p:tgtEl>
                                          <p:spTgt spid="9"/>
                                        </p:tgtEl>
                                      </p:cBhvr>
                                    </p:animEffect>
                                    <p:set>
                                      <p:cBhvr>
                                        <p:cTn id="18" dur="1" fill="hold">
                                          <p:stCondLst>
                                            <p:cond delay="19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par>
                                <p:cTn id="24" presetID="6"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xit" presetSubtype="32" fill="hold" grpId="1" nodeType="clickEffect">
                                  <p:stCondLst>
                                    <p:cond delay="0"/>
                                  </p:stCondLst>
                                  <p:childTnLst>
                                    <p:animEffect transition="out" filter="circle(out)">
                                      <p:cBhvr>
                                        <p:cTn id="30" dur="2000"/>
                                        <p:tgtEl>
                                          <p:spTgt spid="12"/>
                                        </p:tgtEl>
                                      </p:cBhvr>
                                    </p:animEffect>
                                    <p:set>
                                      <p:cBhvr>
                                        <p:cTn id="31" dur="1" fill="hold">
                                          <p:stCondLst>
                                            <p:cond delay="1999"/>
                                          </p:stCondLst>
                                        </p:cTn>
                                        <p:tgtEl>
                                          <p:spTgt spid="12"/>
                                        </p:tgtEl>
                                        <p:attrNameLst>
                                          <p:attrName>style.visibility</p:attrName>
                                        </p:attrNameLst>
                                      </p:cBhvr>
                                      <p:to>
                                        <p:strVal val="hidden"/>
                                      </p:to>
                                    </p:set>
                                  </p:childTnLst>
                                </p:cTn>
                              </p:par>
                              <p:par>
                                <p:cTn id="32" presetID="6" presetClass="exit" presetSubtype="32" fill="hold" nodeType="withEffect">
                                  <p:stCondLst>
                                    <p:cond delay="0"/>
                                  </p:stCondLst>
                                  <p:childTnLst>
                                    <p:animEffect transition="out" filter="circle(out)">
                                      <p:cBhvr>
                                        <p:cTn id="33" dur="2000"/>
                                        <p:tgtEl>
                                          <p:spTgt spid="11"/>
                                        </p:tgtEl>
                                      </p:cBhvr>
                                    </p:animEffect>
                                    <p:set>
                                      <p:cBhvr>
                                        <p:cTn id="34" dur="1" fill="hold">
                                          <p:stCondLst>
                                            <p:cond delay="1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a:xfrm>
            <a:off x="1081055" y="826250"/>
            <a:ext cx="3902030" cy="523220"/>
          </a:xfrm>
          <a:prstGeom prst="rect">
            <a:avLst/>
          </a:prstGeom>
        </p:spPr>
        <p:txBody>
          <a:bodyPr wrap="none">
            <a:spAutoFit/>
          </a:bodyPr>
          <a:lstStyle/>
          <a:p>
            <a:r>
              <a:rPr lang="vi-VN" sz="2800" dirty="0" smtClean="0">
                <a:solidFill>
                  <a:srgbClr val="002060"/>
                </a:solidFill>
              </a:rPr>
              <a:t>1. Nghệ thuật kiến trúc:</a:t>
            </a:r>
            <a:endParaRPr lang="en-US" sz="2800" dirty="0">
              <a:solidFill>
                <a:srgbClr val="002060"/>
              </a:solidFill>
            </a:endParaRPr>
          </a:p>
        </p:txBody>
      </p:sp>
      <p:sp>
        <p:nvSpPr>
          <p:cNvPr id="2" name="Rectangle 1"/>
          <p:cNvSpPr/>
          <p:nvPr/>
        </p:nvSpPr>
        <p:spPr>
          <a:xfrm>
            <a:off x="1074854" y="1320121"/>
            <a:ext cx="11117146" cy="677108"/>
          </a:xfrm>
          <a:prstGeom prst="rect">
            <a:avLst/>
          </a:prstGeom>
        </p:spPr>
        <p:txBody>
          <a:bodyPr wrap="none">
            <a:spAutoFit/>
          </a:bodyPr>
          <a:lstStyle/>
          <a:p>
            <a:r>
              <a:rPr lang="vi-VN" sz="3800" b="1" dirty="0">
                <a:solidFill>
                  <a:srgbClr val="002060"/>
                </a:solidFill>
              </a:rPr>
              <a:t>2. Nghệ thuật điêu khắc và chạm khắc trang trí:</a:t>
            </a:r>
            <a:endParaRPr lang="en-US" sz="3800" b="1" dirty="0">
              <a:solidFill>
                <a:srgbClr val="002060"/>
              </a:solidFill>
            </a:endParaRPr>
          </a:p>
        </p:txBody>
      </p:sp>
      <p:sp>
        <p:nvSpPr>
          <p:cNvPr id="3" name="Rectangle 2"/>
          <p:cNvSpPr/>
          <p:nvPr/>
        </p:nvSpPr>
        <p:spPr>
          <a:xfrm>
            <a:off x="1518675" y="1967879"/>
            <a:ext cx="3026791" cy="677108"/>
          </a:xfrm>
          <a:prstGeom prst="rect">
            <a:avLst/>
          </a:prstGeom>
        </p:spPr>
        <p:txBody>
          <a:bodyPr wrap="none">
            <a:spAutoFit/>
          </a:bodyPr>
          <a:lstStyle/>
          <a:p>
            <a:pPr>
              <a:spcAft>
                <a:spcPts val="0"/>
              </a:spcAft>
            </a:pPr>
            <a:r>
              <a:rPr lang="vi-VN" sz="3800" b="1" dirty="0">
                <a:solidFill>
                  <a:srgbClr val="398739"/>
                </a:solidFill>
              </a:rPr>
              <a:t>a. Điêu </a:t>
            </a:r>
            <a:r>
              <a:rPr lang="vi-VN" sz="3800" b="1" dirty="0" smtClean="0">
                <a:solidFill>
                  <a:srgbClr val="398739"/>
                </a:solidFill>
              </a:rPr>
              <a:t>khắc</a:t>
            </a:r>
            <a:endParaRPr lang="en-US" sz="3800" b="1" dirty="0">
              <a:solidFill>
                <a:srgbClr val="398739"/>
              </a:solidFill>
              <a:effectLst/>
            </a:endParaRPr>
          </a:p>
        </p:txBody>
      </p:sp>
      <p:sp>
        <p:nvSpPr>
          <p:cNvPr id="6" name="Rectangle 5"/>
          <p:cNvSpPr/>
          <p:nvPr/>
        </p:nvSpPr>
        <p:spPr>
          <a:xfrm>
            <a:off x="562376" y="2598821"/>
            <a:ext cx="11118761" cy="4416594"/>
          </a:xfrm>
          <a:prstGeom prst="rect">
            <a:avLst/>
          </a:prstGeom>
        </p:spPr>
        <p:txBody>
          <a:bodyPr wrap="square">
            <a:spAutoFit/>
          </a:bodyPr>
          <a:lstStyle/>
          <a:p>
            <a:pPr>
              <a:spcAft>
                <a:spcPts val="0"/>
              </a:spcAft>
            </a:pPr>
            <a:r>
              <a:rPr lang="vi-VN" sz="3500" dirty="0"/>
              <a:t>-Các pho tượng đá tạc người và các con vật ở khu Lăng Miếu.</a:t>
            </a:r>
            <a:endParaRPr lang="en-US" sz="3500" dirty="0"/>
          </a:p>
          <a:p>
            <a:pPr>
              <a:spcAft>
                <a:spcPts val="0"/>
              </a:spcAft>
            </a:pPr>
            <a:r>
              <a:rPr lang="vi-VN" sz="3500" dirty="0"/>
              <a:t>- Một số tượng phật tại các chùa như:</a:t>
            </a:r>
            <a:endParaRPr lang="en-US" sz="3500" dirty="0"/>
          </a:p>
          <a:p>
            <a:pPr>
              <a:spcAft>
                <a:spcPts val="0"/>
              </a:spcAft>
            </a:pPr>
            <a:r>
              <a:rPr lang="vi-VN" sz="3500" dirty="0"/>
              <a:t>+ Tượng Phật bà Quan Âm nghìn mắt nghìn tay</a:t>
            </a:r>
            <a:r>
              <a:rPr lang="vi-VN" sz="3500" dirty="0" smtClean="0"/>
              <a:t>.( </a:t>
            </a:r>
            <a:r>
              <a:rPr lang="vi-VN" sz="3500" dirty="0"/>
              <a:t>chùa Bút Tháp ).</a:t>
            </a:r>
            <a:endParaRPr lang="en-US" sz="3500" dirty="0"/>
          </a:p>
          <a:p>
            <a:pPr>
              <a:spcAft>
                <a:spcPts val="0"/>
              </a:spcAft>
            </a:pPr>
            <a:r>
              <a:rPr lang="vi-VN" sz="3500" dirty="0"/>
              <a:t>+ Tượng Quan Âm Thiên Phủ ( Chùa Kim Liên </a:t>
            </a:r>
            <a:r>
              <a:rPr lang="vi-VN" sz="3500" dirty="0" smtClean="0"/>
              <a:t>).</a:t>
            </a:r>
            <a:endParaRPr lang="en-US" sz="3500" dirty="0" smtClean="0"/>
          </a:p>
          <a:p>
            <a:r>
              <a:rPr lang="vi-VN" sz="3600" dirty="0"/>
              <a:t>+ Phật Nhập Nát Bàn ( chùa Phổ Minh).</a:t>
            </a:r>
            <a:endParaRPr lang="en-US" sz="3600" dirty="0"/>
          </a:p>
          <a:p>
            <a:pPr>
              <a:spcAft>
                <a:spcPts val="0"/>
              </a:spcAft>
            </a:pPr>
            <a:endParaRPr lang="en-US" sz="3500" dirty="0">
              <a:effectLst/>
            </a:endParaRPr>
          </a:p>
        </p:txBody>
      </p:sp>
      <p:sp>
        <p:nvSpPr>
          <p:cNvPr id="10" name="Title 1"/>
          <p:cNvSpPr txBox="1">
            <a:spLocks/>
          </p:cNvSpPr>
          <p:nvPr/>
        </p:nvSpPr>
        <p:spPr>
          <a:xfrm>
            <a:off x="1816499" y="216486"/>
            <a:ext cx="7327006" cy="7424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sz="3000" b="1" smtClean="0">
                <a:solidFill>
                  <a:srgbClr val="C00000"/>
                </a:solidFill>
                <a:latin typeface="+mn-lt"/>
              </a:rPr>
              <a:t>II. Sơ lược về mĩ thuật thời Lê</a:t>
            </a:r>
            <a:endParaRPr lang="en-US" sz="3000" b="1" dirty="0">
              <a:solidFill>
                <a:srgbClr val="C00000"/>
              </a:solidFill>
              <a:latin typeface="+mn-lt"/>
            </a:endParaRPr>
          </a:p>
        </p:txBody>
      </p:sp>
    </p:spTree>
    <p:extLst>
      <p:ext uri="{BB962C8B-B14F-4D97-AF65-F5344CB8AC3E}">
        <p14:creationId xmlns:p14="http://schemas.microsoft.com/office/powerpoint/2010/main" val="40326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74560" y="108668"/>
            <a:ext cx="7327006" cy="622852"/>
          </a:xfrm>
        </p:spPr>
        <p:txBody>
          <a:bodyPr>
            <a:normAutofit/>
          </a:bodyPr>
          <a:lstStyle/>
          <a:p>
            <a:r>
              <a:rPr lang="vi-VN" sz="3000" b="1" dirty="0">
                <a:solidFill>
                  <a:srgbClr val="C00000"/>
                </a:solidFill>
                <a:latin typeface="+mn-lt"/>
              </a:rPr>
              <a:t>II. Sơ lược về mĩ thuật thời </a:t>
            </a:r>
            <a:r>
              <a:rPr lang="vi-VN" sz="3000" b="1" dirty="0" smtClean="0">
                <a:solidFill>
                  <a:srgbClr val="C00000"/>
                </a:solidFill>
                <a:latin typeface="+mn-lt"/>
              </a:rPr>
              <a:t>Lê</a:t>
            </a:r>
            <a:endParaRPr lang="en-US" sz="3000" b="1" dirty="0">
              <a:solidFill>
                <a:srgbClr val="C00000"/>
              </a:solidFill>
              <a:latin typeface="+mn-l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574" y="731520"/>
            <a:ext cx="4549140" cy="5264331"/>
          </a:xfrm>
          <a:prstGeom prst="rect">
            <a:avLst/>
          </a:prstGeom>
        </p:spPr>
      </p:pic>
      <p:sp>
        <p:nvSpPr>
          <p:cNvPr id="8" name="TextBox 7"/>
          <p:cNvSpPr txBox="1"/>
          <p:nvPr/>
        </p:nvSpPr>
        <p:spPr>
          <a:xfrm>
            <a:off x="1187087" y="6100354"/>
            <a:ext cx="4101736" cy="630942"/>
          </a:xfrm>
          <a:prstGeom prst="rect">
            <a:avLst/>
          </a:prstGeom>
          <a:noFill/>
        </p:spPr>
        <p:txBody>
          <a:bodyPr wrap="square" rtlCol="0">
            <a:spAutoFit/>
          </a:bodyPr>
          <a:lstStyle/>
          <a:p>
            <a:pPr algn="ctr"/>
            <a:r>
              <a:rPr lang="en-US" sz="3500" dirty="0" smtClean="0">
                <a:latin typeface="Arial" panose="020B0604020202020204" pitchFamily="34" charset="0"/>
                <a:cs typeface="Arial" panose="020B0604020202020204" pitchFamily="34" charset="0"/>
              </a:rPr>
              <a:t>LÊ THÁNH TÔNG</a:t>
            </a:r>
            <a:endParaRPr lang="en-US" sz="35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429" y="237094"/>
            <a:ext cx="5360126" cy="5863260"/>
          </a:xfrm>
          <a:prstGeom prst="rect">
            <a:avLst/>
          </a:prstGeom>
        </p:spPr>
      </p:pic>
      <p:sp>
        <p:nvSpPr>
          <p:cNvPr id="10" name="TextBox 9"/>
          <p:cNvSpPr txBox="1"/>
          <p:nvPr/>
        </p:nvSpPr>
        <p:spPr>
          <a:xfrm>
            <a:off x="6725624" y="6100354"/>
            <a:ext cx="4101736" cy="630942"/>
          </a:xfrm>
          <a:prstGeom prst="rect">
            <a:avLst/>
          </a:prstGeom>
          <a:noFill/>
        </p:spPr>
        <p:txBody>
          <a:bodyPr wrap="square" rtlCol="0">
            <a:spAutoFit/>
          </a:bodyPr>
          <a:lstStyle/>
          <a:p>
            <a:pPr algn="ctr"/>
            <a:r>
              <a:rPr lang="en-US" sz="3500" dirty="0" smtClean="0">
                <a:latin typeface="Arial" panose="020B0604020202020204" pitchFamily="34" charset="0"/>
                <a:cs typeface="Arial" panose="020B0604020202020204" pitchFamily="34" charset="0"/>
              </a:rPr>
              <a:t>HOÀNG HẬU</a:t>
            </a:r>
            <a:endParaRPr lang="en-US" sz="35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8750" y="420094"/>
            <a:ext cx="5407805" cy="6311202"/>
          </a:xfrm>
          <a:prstGeom prst="rect">
            <a:avLst/>
          </a:prstGeom>
        </p:spPr>
      </p:pic>
      <p:sp>
        <p:nvSpPr>
          <p:cNvPr id="12" name="TextBox 11"/>
          <p:cNvSpPr txBox="1"/>
          <p:nvPr/>
        </p:nvSpPr>
        <p:spPr>
          <a:xfrm>
            <a:off x="3473733" y="4998228"/>
            <a:ext cx="2651760" cy="630942"/>
          </a:xfrm>
          <a:prstGeom prst="rect">
            <a:avLst/>
          </a:prstGeom>
          <a:noFill/>
        </p:spPr>
        <p:txBody>
          <a:bodyPr wrap="square" rtlCol="0">
            <a:spAutoFit/>
          </a:bodyPr>
          <a:lstStyle/>
          <a:p>
            <a:r>
              <a:rPr lang="en-US" sz="3500" dirty="0" smtClean="0">
                <a:latin typeface="Arial" panose="020B0604020202020204" pitchFamily="34" charset="0"/>
                <a:cs typeface="Arial" panose="020B0604020202020204" pitchFamily="34" charset="0"/>
              </a:rPr>
              <a:t>CHÓ ĐÁ</a:t>
            </a:r>
            <a:endParaRPr lang="en-US" sz="3500"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82403" y="0"/>
            <a:ext cx="5871187" cy="6858000"/>
          </a:xfrm>
          <a:prstGeom prst="rect">
            <a:avLst/>
          </a:prstGeom>
        </p:spPr>
      </p:pic>
      <p:sp>
        <p:nvSpPr>
          <p:cNvPr id="14" name="TextBox 13"/>
          <p:cNvSpPr txBox="1"/>
          <p:nvPr/>
        </p:nvSpPr>
        <p:spPr>
          <a:xfrm>
            <a:off x="841074" y="5134198"/>
            <a:ext cx="5265318" cy="1169551"/>
          </a:xfrm>
          <a:prstGeom prst="rect">
            <a:avLst/>
          </a:prstGeom>
          <a:noFill/>
        </p:spPr>
        <p:txBody>
          <a:bodyPr wrap="square" rtlCol="0">
            <a:spAutoFit/>
          </a:bodyPr>
          <a:lstStyle/>
          <a:p>
            <a:pPr algn="ctr"/>
            <a:r>
              <a:rPr lang="en-US" sz="3500" dirty="0" smtClean="0">
                <a:latin typeface="Arial" panose="020B0604020202020204" pitchFamily="34" charset="0"/>
                <a:cs typeface="Arial" panose="020B0604020202020204" pitchFamily="34" charset="0"/>
              </a:rPr>
              <a:t>TƯỢNG PHẬT NGHÌN MẮT NGHÌN TAY</a:t>
            </a:r>
            <a:endParaRPr lang="en-US" sz="3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82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nodeType="clickEffect">
                                  <p:stCondLst>
                                    <p:cond delay="0"/>
                                  </p:stCondLst>
                                  <p:childTnLst>
                                    <p:animEffect transition="out" filter="circle(out)">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par>
                                <p:cTn id="22" presetID="6" presetClass="exit" presetSubtype="32" fill="hold" grpId="1" nodeType="withEffect">
                                  <p:stCondLst>
                                    <p:cond delay="0"/>
                                  </p:stCondLst>
                                  <p:childTnLst>
                                    <p:animEffect transition="out" filter="circle(out)">
                                      <p:cBhvr>
                                        <p:cTn id="23" dur="2000"/>
                                        <p:tgtEl>
                                          <p:spTgt spid="8"/>
                                        </p:tgtEl>
                                      </p:cBhvr>
                                    </p:animEffect>
                                    <p:set>
                                      <p:cBhvr>
                                        <p:cTn id="24" dur="1" fill="hold">
                                          <p:stCondLst>
                                            <p:cond delay="1999"/>
                                          </p:stCondLst>
                                        </p:cTn>
                                        <p:tgtEl>
                                          <p:spTgt spid="8"/>
                                        </p:tgtEl>
                                        <p:attrNameLst>
                                          <p:attrName>style.visibility</p:attrName>
                                        </p:attrNameLst>
                                      </p:cBhvr>
                                      <p:to>
                                        <p:strVal val="hidden"/>
                                      </p:to>
                                    </p:set>
                                  </p:childTnLst>
                                </p:cTn>
                              </p:par>
                              <p:par>
                                <p:cTn id="25" presetID="6" presetClass="exit" presetSubtype="32" fill="hold" nodeType="withEffect">
                                  <p:stCondLst>
                                    <p:cond delay="0"/>
                                  </p:stCondLst>
                                  <p:childTnLst>
                                    <p:animEffect transition="out" filter="circle(out)">
                                      <p:cBhvr>
                                        <p:cTn id="26" dur="2000"/>
                                        <p:tgtEl>
                                          <p:spTgt spid="9"/>
                                        </p:tgtEl>
                                      </p:cBhvr>
                                    </p:animEffect>
                                    <p:set>
                                      <p:cBhvr>
                                        <p:cTn id="27" dur="1" fill="hold">
                                          <p:stCondLst>
                                            <p:cond delay="1999"/>
                                          </p:stCondLst>
                                        </p:cTn>
                                        <p:tgtEl>
                                          <p:spTgt spid="9"/>
                                        </p:tgtEl>
                                        <p:attrNameLst>
                                          <p:attrName>style.visibility</p:attrName>
                                        </p:attrNameLst>
                                      </p:cBhvr>
                                      <p:to>
                                        <p:strVal val="hidden"/>
                                      </p:to>
                                    </p:set>
                                  </p:childTnLst>
                                </p:cTn>
                              </p:par>
                              <p:par>
                                <p:cTn id="28" presetID="6" presetClass="exit" presetSubtype="32" fill="hold" grpId="1" nodeType="withEffect">
                                  <p:stCondLst>
                                    <p:cond delay="0"/>
                                  </p:stCondLst>
                                  <p:childTnLst>
                                    <p:animEffect transition="out" filter="circle(out)">
                                      <p:cBhvr>
                                        <p:cTn id="29" dur="2000"/>
                                        <p:tgtEl>
                                          <p:spTgt spid="10"/>
                                        </p:tgtEl>
                                      </p:cBhvr>
                                    </p:animEffect>
                                    <p:set>
                                      <p:cBhvr>
                                        <p:cTn id="30" dur="1" fill="hold">
                                          <p:stCondLst>
                                            <p:cond delay="1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par>
                                <p:cTn id="36" presetID="6" presetClass="entr" presetSubtype="16"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circle(in)">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grpId="1" nodeType="clickEffect">
                                  <p:stCondLst>
                                    <p:cond delay="0"/>
                                  </p:stCondLst>
                                  <p:childTnLst>
                                    <p:animEffect transition="out" filter="circle(out)">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par>
                                <p:cTn id="44" presetID="6" presetClass="exit" presetSubtype="32" fill="hold" nodeType="withEffect">
                                  <p:stCondLst>
                                    <p:cond delay="0"/>
                                  </p:stCondLst>
                                  <p:childTnLst>
                                    <p:animEffect transition="out" filter="circle(out)">
                                      <p:cBhvr>
                                        <p:cTn id="45" dur="2000"/>
                                        <p:tgtEl>
                                          <p:spTgt spid="11"/>
                                        </p:tgtEl>
                                      </p:cBhvr>
                                    </p:animEffect>
                                    <p:set>
                                      <p:cBhvr>
                                        <p:cTn id="46" dur="1" fill="hold">
                                          <p:stCondLst>
                                            <p:cond delay="19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ircle(in)">
                                      <p:cBhvr>
                                        <p:cTn id="51" dur="2000"/>
                                        <p:tgtEl>
                                          <p:spTgt spid="14"/>
                                        </p:tgtEl>
                                      </p:cBhvr>
                                    </p:animEffect>
                                  </p:childTnLst>
                                </p:cTn>
                              </p:par>
                              <p:par>
                                <p:cTn id="52" presetID="6" presetClass="entr" presetSubtype="16"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P spid="12" grpId="1"/>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TotalTime>
  <Words>617</Words>
  <Application>Microsoft Office PowerPoint</Application>
  <PresentationFormat>Widescreen</PresentationFormat>
  <Paragraphs>75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Bài 2:  SƠ LƯỢC VỀ MĨ THUẬT THỜI LÊ TỪ TK XV ĐẾN ĐẦU TK XVIII</vt:lpstr>
      <vt:lpstr>I. VÀI NÉT VỀ BỐI CẢNH LỊCH SỬ</vt:lpstr>
      <vt:lpstr>II. Sơ lược về mĩ thuật thời Lê</vt:lpstr>
      <vt:lpstr>II. Sơ lược về mĩ thuật thời Lê</vt:lpstr>
      <vt:lpstr>PowerPoint Presentation</vt:lpstr>
      <vt:lpstr>II. Sơ lược về mĩ thuật thời Lê</vt:lpstr>
      <vt:lpstr>II. Sơ lược về mĩ thuật thời Lê</vt:lpstr>
      <vt:lpstr>PowerPoint Presentation</vt:lpstr>
      <vt:lpstr>II. Sơ lược về mĩ thuật thời Lê</vt:lpstr>
      <vt:lpstr>II. Sơ lược về mĩ thuật thời Lê</vt:lpstr>
      <vt:lpstr>II. Sơ lược về mĩ thuật thời Lê</vt:lpstr>
      <vt:lpstr>II. Sơ lược về mĩ thuật thời Lê</vt:lpstr>
      <vt:lpstr>II. Sơ lược về mĩ thuật thời Lê</vt:lpstr>
      <vt:lpstr>II. Sơ lược về mĩ thuật thời Lê</vt:lpstr>
      <vt:lpstr>III. Đặc điểm của mĩ thuật thời Lê: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20</cp:revision>
  <dcterms:created xsi:type="dcterms:W3CDTF">2020-09-20T07:05:22Z</dcterms:created>
  <dcterms:modified xsi:type="dcterms:W3CDTF">2020-09-20T11:57:39Z</dcterms:modified>
</cp:coreProperties>
</file>