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4" r:id="rId1"/>
    <p:sldMasterId id="2147483689" r:id="rId2"/>
    <p:sldMasterId id="2147483702" r:id="rId3"/>
  </p:sldMasterIdLst>
  <p:notesMasterIdLst>
    <p:notesMasterId r:id="rId36"/>
  </p:notesMasterIdLst>
  <p:sldIdLst>
    <p:sldId id="297" r:id="rId4"/>
    <p:sldId id="473" r:id="rId5"/>
    <p:sldId id="469" r:id="rId6"/>
    <p:sldId id="470" r:id="rId7"/>
    <p:sldId id="472" r:id="rId8"/>
    <p:sldId id="459" r:id="rId9"/>
    <p:sldId id="460" r:id="rId10"/>
    <p:sldId id="461" r:id="rId11"/>
    <p:sldId id="462" r:id="rId12"/>
    <p:sldId id="405" r:id="rId13"/>
    <p:sldId id="467" r:id="rId14"/>
    <p:sldId id="464" r:id="rId15"/>
    <p:sldId id="408" r:id="rId16"/>
    <p:sldId id="483" r:id="rId17"/>
    <p:sldId id="481" r:id="rId18"/>
    <p:sldId id="484" r:id="rId19"/>
    <p:sldId id="478" r:id="rId20"/>
    <p:sldId id="475" r:id="rId21"/>
    <p:sldId id="476" r:id="rId22"/>
    <p:sldId id="430" r:id="rId23"/>
    <p:sldId id="407" r:id="rId24"/>
    <p:sldId id="480" r:id="rId25"/>
    <p:sldId id="427" r:id="rId26"/>
    <p:sldId id="468" r:id="rId27"/>
    <p:sldId id="428" r:id="rId28"/>
    <p:sldId id="458" r:id="rId29"/>
    <p:sldId id="452" r:id="rId30"/>
    <p:sldId id="453" r:id="rId31"/>
    <p:sldId id="454" r:id="rId32"/>
    <p:sldId id="455" r:id="rId33"/>
    <p:sldId id="456" r:id="rId34"/>
    <p:sldId id="424" r:id="rId35"/>
  </p:sldIdLst>
  <p:sldSz cx="12192000" cy="6858000"/>
  <p:notesSz cx="6858000" cy="9144000"/>
  <p:embeddedFontLst>
    <p:embeddedFont>
      <p:font typeface="#9Slide03 Bebas Neue Bold" panose="020B0606020202050201" pitchFamily="34" charset="-93"/>
      <p:bold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#9Slide03 SVNAguda Black" pitchFamily="2" charset="0"/>
      <p:bold r:id="rId42"/>
    </p:embeddedFont>
    <p:embeddedFont>
      <p:font typeface="Microsoft YaHei" panose="020B0503020204020204" pitchFamily="34" charset="-122"/>
      <p:regular r:id="rId43"/>
      <p:bold r:id="rId44"/>
    </p:embeddedFont>
    <p:embeddedFont>
      <p:font typeface="Taviraj ExtraLight" panose="00000300000000000000" pitchFamily="2" charset="-34"/>
      <p:regular r:id="rId45"/>
      <p:italic r:id="rId46"/>
    </p:embeddedFont>
    <p:embeddedFont>
      <p:font typeface="#9Slide03 SVNJustice League" panose="02000500000000000000" pitchFamily="2" charset="0"/>
      <p:regular r:id="rId47"/>
    </p:embeddedFont>
    <p:embeddedFont>
      <p:font typeface="#9Slide03 SFU Helvetica Black" panose="00000900000000000000" pitchFamily="2" charset="-93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#9Slide03 IcielPanton Light" panose="00000400000000000000" pitchFamily="2" charset="-93"/>
      <p:regular r:id="rId53"/>
    </p:embeddedFont>
    <p:embeddedFont>
      <p:font typeface="#9Slide05 SVNCookie" panose="020B0606040200020203" pitchFamily="34" charset="0"/>
      <p:regular r:id="rId54"/>
    </p:embeddedFont>
    <p:embeddedFont>
      <p:font typeface="#9Slide03 Arima Madurai Black" panose="00000A00000000000000" pitchFamily="2" charset="-93"/>
      <p:bold r:id="rId55"/>
    </p:embeddedFont>
    <p:embeddedFont>
      <p:font typeface="#9Slide05 SantElia Script Light" panose="03010300040707000504" pitchFamily="66" charset="-93"/>
      <p:regular r:id="rId56"/>
    </p:embeddedFont>
    <p:embeddedFont>
      <p:font typeface="SimSun" panose="02010600030101010101" pitchFamily="2" charset="-122"/>
      <p:regular r:id="rId57"/>
    </p:embeddedFont>
    <p:embeddedFont>
      <p:font typeface="Segoe UI" panose="020B0502040204020203" pitchFamily="34" charset="0"/>
      <p:regular r:id="rId58"/>
      <p:bold r:id="rId59"/>
      <p:italic r:id="rId60"/>
      <p:boldItalic r:id="rId61"/>
    </p:embeddedFont>
    <p:embeddedFont>
      <p:font typeface="SimSun" panose="02010600030101010101" pitchFamily="2" charset="-122"/>
      <p:regular r:id="rId57"/>
    </p:embeddedFont>
    <p:embeddedFont>
      <p:font typeface="#9Slide07 HLT Fall For You" panose="02000506000000020003" pitchFamily="2" charset="0"/>
      <p:regular r:id="rId62"/>
    </p:embeddedFont>
    <p:embeddedFont>
      <p:font typeface="#9Slide03 IcielPanton Black" panose="00000A00000000000000" pitchFamily="2" charset="-93"/>
      <p:bold r:id="rId63"/>
    </p:embeddedFont>
    <p:embeddedFont>
      <p:font typeface="SVN-The Voice Light" panose="02040603050506020204" pitchFamily="18" charset="0"/>
      <p:regular r:id="rId64"/>
    </p:embeddedFont>
    <p:embeddedFont>
      <p:font typeface="#9Slide03 SVNBeast" panose="02040603050506020204" pitchFamily="18" charset="0"/>
      <p:regular r:id="rId65"/>
    </p:embeddedFont>
    <p:embeddedFont>
      <p:font typeface="#9Slide03 BoosterNextFYBlack" panose="02000A03000000020004" pitchFamily="2" charset="-93"/>
      <p:regular r:id="rId66"/>
    </p:embeddedFont>
    <p:embeddedFont>
      <p:font typeface="#9Slide03 AllRoundGothic" panose="020B0703020202020104" pitchFamily="34" charset="-93"/>
      <p:regular r:id="rId67"/>
    </p:embeddedFont>
    <p:embeddedFont>
      <p:font typeface="#9Slide03 Arima Madurai Medium" panose="00000600000000000000" pitchFamily="2" charset="-93"/>
      <p:regular r:id="rId68"/>
    </p:embeddedFont>
    <p:embeddedFont>
      <p:font typeface="Calibri Light" panose="020F0302020204030204" pitchFamily="34" charset="0"/>
      <p:regular r:id="rId69"/>
      <p:italic r:id="rId70"/>
    </p:embeddedFont>
    <p:embeddedFont>
      <p:font typeface="Palatino Linotype" panose="02040502050505030304" pitchFamily="18" charset="0"/>
      <p:regular r:id="rId71"/>
      <p:bold r:id="rId72"/>
      <p:italic r:id="rId73"/>
      <p:boldItalic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c Loc Tran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E436C9"/>
    <a:srgbClr val="FB6A5F"/>
    <a:srgbClr val="4472C4"/>
    <a:srgbClr val="B0D0DE"/>
    <a:srgbClr val="FFFFFF"/>
    <a:srgbClr val="2C0CB4"/>
    <a:srgbClr val="008000"/>
    <a:srgbClr val="0033CC"/>
    <a:srgbClr val="F973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595FEEB-3D6B-4C05-AA62-1377FA13F6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99" autoAdjust="0"/>
    <p:restoredTop sz="94162" autoAdjust="0"/>
  </p:normalViewPr>
  <p:slideViewPr>
    <p:cSldViewPr snapToGrid="0">
      <p:cViewPr varScale="1">
        <p:scale>
          <a:sx n="70" d="100"/>
          <a:sy n="70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font" Target="fonts/font32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font" Target="fonts/font30.fntdata"/><Relationship Id="rId74" Type="http://schemas.openxmlformats.org/officeDocument/2006/relationships/font" Target="fonts/font38.fntdata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font" Target="fonts/font2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font" Target="fonts/font33.fntdata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72" Type="http://schemas.openxmlformats.org/officeDocument/2006/relationships/font" Target="fonts/font3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font" Target="fonts/font31.fntdata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font" Target="fonts/font34.fntdata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73" Type="http://schemas.openxmlformats.org/officeDocument/2006/relationships/font" Target="fonts/font37.fntdata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3.fntdata"/><Relationship Id="rId34" Type="http://schemas.openxmlformats.org/officeDocument/2006/relationships/slide" Target="slides/slide31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font" Target="fonts/font3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1E31A-E824-49E7-8A00-4BE101D3201E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71FFE-1A61-4049-A37B-790E77A0433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Giáo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viên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chia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lớp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thành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3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nhóm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Giáo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viên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chuẩn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bị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các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chất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: Chai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dầu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ăn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, chai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giấm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,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cát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mịn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, than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hoa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,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viên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phấn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,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muối</a:t>
            </a:r>
            <a:r>
              <a:rPr lang="en-US" altLang="zh-CN" sz="1200" b="1" dirty="0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 </a:t>
            </a:r>
            <a:r>
              <a:rPr lang="en-US" altLang="zh-CN" sz="1200" b="1" dirty="0" err="1">
                <a:solidFill>
                  <a:srgbClr val="345200"/>
                </a:solidFill>
                <a:latin typeface="#9Slide07 HLT Fall For You" panose="02000506000000020003" pitchFamily="2" charset="0"/>
                <a:cs typeface="+mn-ea"/>
              </a:rPr>
              <a:t>ăn</a:t>
            </a:r>
            <a:endParaRPr lang="zh-CN" altLang="en-US" sz="1200" b="1" dirty="0">
              <a:solidFill>
                <a:srgbClr val="345200"/>
              </a:solidFill>
              <a:latin typeface="#9Slide07 HLT Fall For You" panose="02000506000000020003" pitchFamily="2" charset="0"/>
              <a:cs typeface="+mn-ea"/>
            </a:endParaRPr>
          </a:p>
          <a:p>
            <a:r>
              <a:rPr lang="en-US" altLang="zh-CN" b="1" dirty="0" err="1"/>
              <a:t>Dụng</a:t>
            </a:r>
            <a:r>
              <a:rPr lang="en-US" altLang="zh-CN" b="1" dirty="0"/>
              <a:t> </a:t>
            </a:r>
            <a:r>
              <a:rPr lang="en-US" altLang="zh-CN" b="1" dirty="0" err="1"/>
              <a:t>cụ</a:t>
            </a:r>
            <a:r>
              <a:rPr lang="en-US" altLang="zh-CN" b="1" dirty="0"/>
              <a:t>: </a:t>
            </a:r>
            <a:r>
              <a:rPr lang="en-US" altLang="zh-CN" b="1" dirty="0" err="1"/>
              <a:t>Các</a:t>
            </a:r>
            <a:r>
              <a:rPr lang="en-US" altLang="zh-CN" b="1" dirty="0"/>
              <a:t> </a:t>
            </a:r>
            <a:r>
              <a:rPr lang="en-US" altLang="zh-CN" b="1" dirty="0" err="1"/>
              <a:t>loại</a:t>
            </a:r>
            <a:r>
              <a:rPr lang="en-US" altLang="zh-CN" b="1" dirty="0"/>
              <a:t> </a:t>
            </a:r>
            <a:r>
              <a:rPr lang="en-US" altLang="zh-CN" b="1" dirty="0" err="1"/>
              <a:t>bình</a:t>
            </a:r>
            <a:r>
              <a:rPr lang="en-US" altLang="zh-CN" b="1" dirty="0"/>
              <a:t> </a:t>
            </a:r>
            <a:r>
              <a:rPr lang="en-US" altLang="zh-CN" b="1" dirty="0" err="1"/>
              <a:t>đựng</a:t>
            </a:r>
            <a:r>
              <a:rPr lang="en-US" altLang="zh-CN" b="1" dirty="0"/>
              <a:t> </a:t>
            </a:r>
            <a:r>
              <a:rPr lang="en-US" altLang="zh-CN" b="1" dirty="0" err="1"/>
              <a:t>có</a:t>
            </a:r>
            <a:r>
              <a:rPr lang="en-US" altLang="zh-CN" b="1" dirty="0"/>
              <a:t> </a:t>
            </a:r>
            <a:r>
              <a:rPr lang="en-US" altLang="zh-CN" b="1" dirty="0" err="1"/>
              <a:t>hình</a:t>
            </a:r>
            <a:r>
              <a:rPr lang="en-US" altLang="zh-CN" b="1" dirty="0"/>
              <a:t> </a:t>
            </a:r>
            <a:r>
              <a:rPr lang="en-US" altLang="zh-CN" b="1" dirty="0" err="1"/>
              <a:t>dáng</a:t>
            </a:r>
            <a:r>
              <a:rPr lang="en-US" altLang="zh-CN" b="1" dirty="0"/>
              <a:t> </a:t>
            </a:r>
            <a:r>
              <a:rPr lang="en-US" altLang="zh-CN" b="1" dirty="0" err="1"/>
              <a:t>khác</a:t>
            </a:r>
            <a:r>
              <a:rPr lang="en-US" altLang="zh-CN" b="1" dirty="0"/>
              <a:t> </a:t>
            </a:r>
            <a:r>
              <a:rPr lang="en-US" altLang="zh-CN" b="1" dirty="0" err="1"/>
              <a:t>nhau</a:t>
            </a:r>
            <a:r>
              <a:rPr lang="en-US" altLang="zh-CN" b="1" dirty="0"/>
              <a:t>.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5" name="Google Shape;6065;g7736e98c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6" name="Google Shape;6066;g7736e98c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7601" y="1752600"/>
            <a:ext cx="73152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7601" y="2743200"/>
            <a:ext cx="7315200" cy="457200"/>
          </a:xfrm>
        </p:spPr>
        <p:txBody>
          <a:bodyPr/>
          <a:lstStyle>
            <a:lvl1pPr marL="0" indent="0">
              <a:buFontTx/>
              <a:buNone/>
              <a:defRPr sz="2424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1934AF2-9ECE-456C-A94C-1BD7D0EFB21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4E13B-8324-4D91-B7E0-3D5CC83DEE0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1883" y="762000"/>
            <a:ext cx="1826684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5485" y="762000"/>
            <a:ext cx="52832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A3F09-D1E8-4251-AE15-EA31DD7B950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655488" y="762000"/>
            <a:ext cx="7313082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200" y="5886450"/>
            <a:ext cx="2336800" cy="381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5886450"/>
            <a:ext cx="3860800" cy="381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36000" y="5886450"/>
            <a:ext cx="2336800" cy="381000"/>
          </a:xfrm>
        </p:spPr>
        <p:txBody>
          <a:bodyPr/>
          <a:lstStyle>
            <a:lvl1pPr>
              <a:defRPr/>
            </a:lvl1pPr>
          </a:lstStyle>
          <a:p>
            <a:fld id="{C92B1CC3-6217-4455-8BBD-243F40C99EC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38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73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56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76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48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74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63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C0244-3CEC-4670-AC3C-EDBCF594441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57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1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22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2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9/5/2021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250698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9/5/2021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290073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9/5/2021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577305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9/5/2021</a:t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160107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9/5/2021</a:t>
            </a:fld>
            <a:endParaRPr 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758620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9/5/2021</a:t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52106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13"/>
            <a:ext cx="10363200" cy="1362075"/>
          </a:xfrm>
        </p:spPr>
        <p:txBody>
          <a:bodyPr anchor="t"/>
          <a:lstStyle>
            <a:lvl1pPr algn="l">
              <a:defRPr sz="4848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424"/>
            </a:lvl1pPr>
            <a:lvl2pPr marL="554172" indent="0">
              <a:buNone/>
              <a:defRPr sz="2182"/>
            </a:lvl2pPr>
            <a:lvl3pPr marL="1108344" indent="0">
              <a:buNone/>
              <a:defRPr sz="1939"/>
            </a:lvl3pPr>
            <a:lvl4pPr marL="1662516" indent="0">
              <a:buNone/>
              <a:defRPr sz="1697"/>
            </a:lvl4pPr>
            <a:lvl5pPr marL="2216688" indent="0">
              <a:buNone/>
              <a:defRPr sz="1697"/>
            </a:lvl5pPr>
            <a:lvl6pPr marL="2770861" indent="0">
              <a:buNone/>
              <a:defRPr sz="1697"/>
            </a:lvl6pPr>
            <a:lvl7pPr marL="3325033" indent="0">
              <a:buNone/>
              <a:defRPr sz="1697"/>
            </a:lvl7pPr>
            <a:lvl8pPr marL="3879205" indent="0">
              <a:buNone/>
              <a:defRPr sz="1697"/>
            </a:lvl8pPr>
            <a:lvl9pPr marL="4433377" indent="0">
              <a:buNone/>
              <a:defRPr sz="169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290B4-6659-4FD3-AF4F-27D36D3BFE2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9/5/2021</a:t>
            </a:fld>
            <a:endParaRPr 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4203973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9/5/2021</a:t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221886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9/5/2021</a:t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956029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9/5/2021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336606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F4076AFE-CF06-4751-92CB-7A94861F96C1}" type="datetimeFigureOut">
              <a:rPr lang="en-US" strike="noStrike" noProof="1" smtClean="0">
                <a:latin typeface="+mn-lt"/>
                <a:ea typeface="+mn-ea"/>
                <a:cs typeface="+mn-cs"/>
              </a:rPr>
              <a:t>9/5/2021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EA13D70-D5E2-4C71-82EF-82CA96178F75}" type="slidenum">
              <a:rPr 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458321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5485" y="1828800"/>
            <a:ext cx="3553884" cy="3886200"/>
          </a:xfrm>
        </p:spPr>
        <p:txBody>
          <a:bodyPr/>
          <a:lstStyle>
            <a:lvl1pPr>
              <a:defRPr sz="3394"/>
            </a:lvl1pPr>
            <a:lvl2pPr>
              <a:defRPr sz="2909"/>
            </a:lvl2pPr>
            <a:lvl3pPr>
              <a:defRPr sz="2424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12567" y="1828800"/>
            <a:ext cx="3556000" cy="3886200"/>
          </a:xfrm>
        </p:spPr>
        <p:txBody>
          <a:bodyPr/>
          <a:lstStyle>
            <a:lvl1pPr>
              <a:defRPr sz="3394"/>
            </a:lvl1pPr>
            <a:lvl2pPr>
              <a:defRPr sz="2909"/>
            </a:lvl2pPr>
            <a:lvl3pPr>
              <a:defRPr sz="2424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44D55-3E00-49BA-9663-435BD908B67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6" cy="639762"/>
          </a:xfrm>
        </p:spPr>
        <p:txBody>
          <a:bodyPr anchor="b"/>
          <a:lstStyle>
            <a:lvl1pPr marL="0" indent="0">
              <a:buNone/>
              <a:defRPr sz="2909" b="1"/>
            </a:lvl1pPr>
            <a:lvl2pPr marL="554172" indent="0">
              <a:buNone/>
              <a:defRPr sz="2424" b="1"/>
            </a:lvl2pPr>
            <a:lvl3pPr marL="1108344" indent="0">
              <a:buNone/>
              <a:defRPr sz="2182" b="1"/>
            </a:lvl3pPr>
            <a:lvl4pPr marL="1662516" indent="0">
              <a:buNone/>
              <a:defRPr sz="1939" b="1"/>
            </a:lvl4pPr>
            <a:lvl5pPr marL="2216688" indent="0">
              <a:buNone/>
              <a:defRPr sz="1939" b="1"/>
            </a:lvl5pPr>
            <a:lvl6pPr marL="2770861" indent="0">
              <a:buNone/>
              <a:defRPr sz="1939" b="1"/>
            </a:lvl6pPr>
            <a:lvl7pPr marL="3325033" indent="0">
              <a:buNone/>
              <a:defRPr sz="1939" b="1"/>
            </a:lvl7pPr>
            <a:lvl8pPr marL="3879205" indent="0">
              <a:buNone/>
              <a:defRPr sz="1939" b="1"/>
            </a:lvl8pPr>
            <a:lvl9pPr marL="4433377" indent="0">
              <a:buNone/>
              <a:defRPr sz="193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6" cy="3951288"/>
          </a:xfrm>
        </p:spPr>
        <p:txBody>
          <a:bodyPr/>
          <a:lstStyle>
            <a:lvl1pPr>
              <a:defRPr sz="2909"/>
            </a:lvl1pPr>
            <a:lvl2pPr>
              <a:defRPr sz="2424"/>
            </a:lvl2pPr>
            <a:lvl3pPr>
              <a:defRPr sz="2182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4" cy="639762"/>
          </a:xfrm>
        </p:spPr>
        <p:txBody>
          <a:bodyPr anchor="b"/>
          <a:lstStyle>
            <a:lvl1pPr marL="0" indent="0">
              <a:buNone/>
              <a:defRPr sz="2909" b="1"/>
            </a:lvl1pPr>
            <a:lvl2pPr marL="554172" indent="0">
              <a:buNone/>
              <a:defRPr sz="2424" b="1"/>
            </a:lvl2pPr>
            <a:lvl3pPr marL="1108344" indent="0">
              <a:buNone/>
              <a:defRPr sz="2182" b="1"/>
            </a:lvl3pPr>
            <a:lvl4pPr marL="1662516" indent="0">
              <a:buNone/>
              <a:defRPr sz="1939" b="1"/>
            </a:lvl4pPr>
            <a:lvl5pPr marL="2216688" indent="0">
              <a:buNone/>
              <a:defRPr sz="1939" b="1"/>
            </a:lvl5pPr>
            <a:lvl6pPr marL="2770861" indent="0">
              <a:buNone/>
              <a:defRPr sz="1939" b="1"/>
            </a:lvl6pPr>
            <a:lvl7pPr marL="3325033" indent="0">
              <a:buNone/>
              <a:defRPr sz="1939" b="1"/>
            </a:lvl7pPr>
            <a:lvl8pPr marL="3879205" indent="0">
              <a:buNone/>
              <a:defRPr sz="1939" b="1"/>
            </a:lvl8pPr>
            <a:lvl9pPr marL="4433377" indent="0">
              <a:buNone/>
              <a:defRPr sz="193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909"/>
            </a:lvl1pPr>
            <a:lvl2pPr>
              <a:defRPr sz="2424"/>
            </a:lvl2pPr>
            <a:lvl3pPr>
              <a:defRPr sz="2182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21BBB-85CD-4F56-8433-693C4198C70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2D6E9-536F-414E-B44C-9A7044B761C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01E21-2A1B-40F6-815A-F1340EB073C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63"/>
            <a:ext cx="6815667" cy="5853113"/>
          </a:xfrm>
        </p:spPr>
        <p:txBody>
          <a:bodyPr/>
          <a:lstStyle>
            <a:lvl1pPr>
              <a:defRPr sz="3879"/>
            </a:lvl1pPr>
            <a:lvl2pPr>
              <a:defRPr sz="3394"/>
            </a:lvl2pPr>
            <a:lvl3pPr>
              <a:defRPr sz="2909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697"/>
            </a:lvl1pPr>
            <a:lvl2pPr marL="554172" indent="0">
              <a:buNone/>
              <a:defRPr sz="1455"/>
            </a:lvl2pPr>
            <a:lvl3pPr marL="1108344" indent="0">
              <a:buNone/>
              <a:defRPr sz="1212"/>
            </a:lvl3pPr>
            <a:lvl4pPr marL="1662516" indent="0">
              <a:buNone/>
              <a:defRPr sz="1091"/>
            </a:lvl4pPr>
            <a:lvl5pPr marL="2216688" indent="0">
              <a:buNone/>
              <a:defRPr sz="1091"/>
            </a:lvl5pPr>
            <a:lvl6pPr marL="2770861" indent="0">
              <a:buNone/>
              <a:defRPr sz="1091"/>
            </a:lvl6pPr>
            <a:lvl7pPr marL="3325033" indent="0">
              <a:buNone/>
              <a:defRPr sz="1091"/>
            </a:lvl7pPr>
            <a:lvl8pPr marL="3879205" indent="0">
              <a:buNone/>
              <a:defRPr sz="1091"/>
            </a:lvl8pPr>
            <a:lvl9pPr marL="4433377" indent="0">
              <a:buNone/>
              <a:defRPr sz="109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4C4B2-6B1B-4C8D-BE1C-F02F5BB1CE8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200" cy="566738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200" cy="4114800"/>
          </a:xfrm>
        </p:spPr>
        <p:txBody>
          <a:bodyPr/>
          <a:lstStyle>
            <a:lvl1pPr marL="0" indent="0">
              <a:buNone/>
              <a:defRPr sz="3879"/>
            </a:lvl1pPr>
            <a:lvl2pPr marL="554172" indent="0">
              <a:buNone/>
              <a:defRPr sz="3394"/>
            </a:lvl2pPr>
            <a:lvl3pPr marL="1108344" indent="0">
              <a:buNone/>
              <a:defRPr sz="2909"/>
            </a:lvl3pPr>
            <a:lvl4pPr marL="1662516" indent="0">
              <a:buNone/>
              <a:defRPr sz="2424"/>
            </a:lvl4pPr>
            <a:lvl5pPr marL="2216688" indent="0">
              <a:buNone/>
              <a:defRPr sz="2424"/>
            </a:lvl5pPr>
            <a:lvl6pPr marL="2770861" indent="0">
              <a:buNone/>
              <a:defRPr sz="2424"/>
            </a:lvl6pPr>
            <a:lvl7pPr marL="3325033" indent="0">
              <a:buNone/>
              <a:defRPr sz="2424"/>
            </a:lvl7pPr>
            <a:lvl8pPr marL="3879205" indent="0">
              <a:buNone/>
              <a:defRPr sz="2424"/>
            </a:lvl8pPr>
            <a:lvl9pPr marL="4433377" indent="0">
              <a:buNone/>
              <a:defRPr sz="242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200" cy="804862"/>
          </a:xfrm>
        </p:spPr>
        <p:txBody>
          <a:bodyPr/>
          <a:lstStyle>
            <a:lvl1pPr marL="0" indent="0">
              <a:buNone/>
              <a:defRPr sz="1697"/>
            </a:lvl1pPr>
            <a:lvl2pPr marL="554172" indent="0">
              <a:buNone/>
              <a:defRPr sz="1455"/>
            </a:lvl2pPr>
            <a:lvl3pPr marL="1108344" indent="0">
              <a:buNone/>
              <a:defRPr sz="1212"/>
            </a:lvl3pPr>
            <a:lvl4pPr marL="1662516" indent="0">
              <a:buNone/>
              <a:defRPr sz="1091"/>
            </a:lvl4pPr>
            <a:lvl5pPr marL="2216688" indent="0">
              <a:buNone/>
              <a:defRPr sz="1091"/>
            </a:lvl5pPr>
            <a:lvl6pPr marL="2770861" indent="0">
              <a:buNone/>
              <a:defRPr sz="1091"/>
            </a:lvl6pPr>
            <a:lvl7pPr marL="3325033" indent="0">
              <a:buNone/>
              <a:defRPr sz="1091"/>
            </a:lvl7pPr>
            <a:lvl8pPr marL="3879205" indent="0">
              <a:buNone/>
              <a:defRPr sz="1091"/>
            </a:lvl8pPr>
            <a:lvl9pPr marL="4433377" indent="0">
              <a:buNone/>
              <a:defRPr sz="109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00FFD-E0AC-4DFE-8CBB-B9FE5EA96CE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5488" y="762000"/>
            <a:ext cx="731308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5488" y="1828800"/>
            <a:ext cx="7313082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6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5886450"/>
            <a:ext cx="233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55" b="0">
                <a:solidFill>
                  <a:srgbClr val="79551B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206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5886450"/>
            <a:ext cx="3860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55" b="0">
                <a:solidFill>
                  <a:srgbClr val="79551B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206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36000" y="5886450"/>
            <a:ext cx="233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55" b="0">
                <a:solidFill>
                  <a:srgbClr val="79551B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B6BF12-9CB1-4038-943F-945B14ED3878}" type="slidenum">
              <a:rPr lang="en-US" smtClean="0"/>
              <a:t>‹#›</a:t>
            </a:fld>
            <a:endParaRPr lang="en-US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ransition>
    <p:random/>
  </p:transition>
  <p:txStyles>
    <p:titleStyle>
      <a:lvl1pPr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Palatino Linotype" panose="0204050205050503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Palatino Linotype" panose="0204050205050503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Palatino Linotype" panose="0204050205050503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Palatino Linotype" panose="02040502050505030304" pitchFamily="18" charset="0"/>
        </a:defRPr>
      </a:lvl5pPr>
      <a:lvl6pPr marL="554172"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Palatino Linotype" panose="02040502050505030304" pitchFamily="18" charset="0"/>
        </a:defRPr>
      </a:lvl6pPr>
      <a:lvl7pPr marL="1108344"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Palatino Linotype" panose="02040502050505030304" pitchFamily="18" charset="0"/>
        </a:defRPr>
      </a:lvl7pPr>
      <a:lvl8pPr marL="1662516"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Palatino Linotype" panose="02040502050505030304" pitchFamily="18" charset="0"/>
        </a:defRPr>
      </a:lvl8pPr>
      <a:lvl9pPr marL="2216688"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Palatino Linotype" panose="02040502050505030304" pitchFamily="18" charset="0"/>
        </a:defRPr>
      </a:lvl9pPr>
    </p:titleStyle>
    <p:bodyStyle>
      <a:lvl1pPr marL="415629" indent="-415629" algn="l" rtl="0" fontAlgn="base">
        <a:spcBef>
          <a:spcPct val="20000"/>
        </a:spcBef>
        <a:spcAft>
          <a:spcPct val="0"/>
        </a:spcAft>
        <a:buChar char="•"/>
        <a:defRPr sz="3394">
          <a:solidFill>
            <a:srgbClr val="79551B"/>
          </a:solidFill>
          <a:latin typeface="+mn-lt"/>
          <a:ea typeface="+mn-ea"/>
          <a:cs typeface="+mn-cs"/>
        </a:defRPr>
      </a:lvl1pPr>
      <a:lvl2pPr marL="900530" indent="-346358" algn="l" rtl="0" fontAlgn="base">
        <a:spcBef>
          <a:spcPct val="20000"/>
        </a:spcBef>
        <a:spcAft>
          <a:spcPct val="0"/>
        </a:spcAft>
        <a:buChar char="–"/>
        <a:defRPr sz="2909">
          <a:solidFill>
            <a:srgbClr val="79551B"/>
          </a:solidFill>
          <a:latin typeface="+mn-lt"/>
        </a:defRPr>
      </a:lvl2pPr>
      <a:lvl3pPr marL="1385430" indent="-277086" algn="l" rtl="0" fontAlgn="base">
        <a:spcBef>
          <a:spcPct val="20000"/>
        </a:spcBef>
        <a:spcAft>
          <a:spcPct val="0"/>
        </a:spcAft>
        <a:buChar char="•"/>
        <a:defRPr sz="2424">
          <a:solidFill>
            <a:srgbClr val="79551B"/>
          </a:solidFill>
          <a:latin typeface="+mn-lt"/>
        </a:defRPr>
      </a:lvl3pPr>
      <a:lvl4pPr marL="1939602" indent="-277086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79551B"/>
          </a:solidFill>
          <a:latin typeface="+mn-lt"/>
        </a:defRPr>
      </a:lvl4pPr>
      <a:lvl5pPr marL="2493775" indent="-277086" algn="l" rtl="0" fontAlgn="base">
        <a:spcBef>
          <a:spcPct val="20000"/>
        </a:spcBef>
        <a:spcAft>
          <a:spcPct val="0"/>
        </a:spcAft>
        <a:buChar char="»"/>
        <a:defRPr sz="1939">
          <a:solidFill>
            <a:srgbClr val="79551B"/>
          </a:solidFill>
          <a:latin typeface="+mn-lt"/>
        </a:defRPr>
      </a:lvl5pPr>
      <a:lvl6pPr marL="3047947" indent="-277086" algn="l" rtl="0" fontAlgn="base">
        <a:spcBef>
          <a:spcPct val="20000"/>
        </a:spcBef>
        <a:spcAft>
          <a:spcPct val="0"/>
        </a:spcAft>
        <a:buChar char="»"/>
        <a:defRPr sz="1939">
          <a:solidFill>
            <a:srgbClr val="79551B"/>
          </a:solidFill>
          <a:latin typeface="+mn-lt"/>
        </a:defRPr>
      </a:lvl6pPr>
      <a:lvl7pPr marL="3602119" indent="-277086" algn="l" rtl="0" fontAlgn="base">
        <a:spcBef>
          <a:spcPct val="20000"/>
        </a:spcBef>
        <a:spcAft>
          <a:spcPct val="0"/>
        </a:spcAft>
        <a:buChar char="»"/>
        <a:defRPr sz="1939">
          <a:solidFill>
            <a:srgbClr val="79551B"/>
          </a:solidFill>
          <a:latin typeface="+mn-lt"/>
        </a:defRPr>
      </a:lvl7pPr>
      <a:lvl8pPr marL="4156291" indent="-277086" algn="l" rtl="0" fontAlgn="base">
        <a:spcBef>
          <a:spcPct val="20000"/>
        </a:spcBef>
        <a:spcAft>
          <a:spcPct val="0"/>
        </a:spcAft>
        <a:buChar char="»"/>
        <a:defRPr sz="1939">
          <a:solidFill>
            <a:srgbClr val="79551B"/>
          </a:solidFill>
          <a:latin typeface="+mn-lt"/>
        </a:defRPr>
      </a:lvl8pPr>
      <a:lvl9pPr marL="4710463" indent="-277086" algn="l" rtl="0" fontAlgn="base">
        <a:spcBef>
          <a:spcPct val="20000"/>
        </a:spcBef>
        <a:spcAft>
          <a:spcPct val="0"/>
        </a:spcAft>
        <a:buChar char="»"/>
        <a:defRPr sz="1939">
          <a:solidFill>
            <a:srgbClr val="79551B"/>
          </a:solidFill>
          <a:latin typeface="+mn-lt"/>
        </a:defRPr>
      </a:lvl9pPr>
    </p:bodyStyle>
    <p:otherStyle>
      <a:defPPr>
        <a:defRPr lang="en-US"/>
      </a:defPPr>
      <a:lvl1pPr marL="0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1pPr>
      <a:lvl2pPr marL="554172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2pPr>
      <a:lvl3pPr marL="1108344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3pPr>
      <a:lvl4pPr marL="1662516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4pPr>
      <a:lvl5pPr marL="2216688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5pPr>
      <a:lvl6pPr marL="2770861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6pPr>
      <a:lvl7pPr marL="3325033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7pPr>
      <a:lvl8pPr marL="3879205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8pPr>
      <a:lvl9pPr marL="4433377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9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B6BF12-9CB1-4038-943F-945B14ED3878}" type="slidenum">
              <a:rPr lang="en-US" smtClean="0"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776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microsoft.com/office/2007/relationships/hdphoto" Target="../media/hdphoto3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3.jpe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microsoft.com/office/2007/relationships/hdphoto" Target="../media/hdphoto2.wdp"/><Relationship Id="rId11" Type="http://schemas.openxmlformats.org/officeDocument/2006/relationships/image" Target="../media/image30.wmf"/><Relationship Id="rId5" Type="http://schemas.openxmlformats.org/officeDocument/2006/relationships/image" Target="../media/image32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1.png"/><Relationship Id="rId9" Type="http://schemas.openxmlformats.org/officeDocument/2006/relationships/image" Target="../media/image2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jpeg"/><Relationship Id="rId11" Type="http://schemas.openxmlformats.org/officeDocument/2006/relationships/image" Target="../media/image43.png"/><Relationship Id="rId5" Type="http://schemas.openxmlformats.org/officeDocument/2006/relationships/image" Target="../media/image39.wmf"/><Relationship Id="rId10" Type="http://schemas.openxmlformats.org/officeDocument/2006/relationships/image" Target="../media/image41.wmf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4.png"/><Relationship Id="rId7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microsoft.com/office/2007/relationships/hdphoto" Target="../media/hdphoto9.wdp"/><Relationship Id="rId5" Type="http://schemas.openxmlformats.org/officeDocument/2006/relationships/image" Target="../media/image55.jpeg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microsoft.com/office/2007/relationships/hdphoto" Target="../media/hdphoto8.wdp"/><Relationship Id="rId1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microsoft.com/office/2007/relationships/hdphoto" Target="../media/hdphoto7.wdp"/><Relationship Id="rId12" Type="http://schemas.openxmlformats.org/officeDocument/2006/relationships/image" Target="../media/image61.png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microsoft.com/office/2007/relationships/hdphoto" Target="../media/hdphoto9.wdp"/><Relationship Id="rId5" Type="http://schemas.openxmlformats.org/officeDocument/2006/relationships/image" Target="../media/image62.jpeg"/><Relationship Id="rId1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microsoft.com/office/2007/relationships/hdphoto" Target="../media/hdphoto8.wdp"/><Relationship Id="rId1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microsoft.com/office/2007/relationships/hdphoto" Target="../media/hdphoto9.wdp"/><Relationship Id="rId5" Type="http://schemas.openxmlformats.org/officeDocument/2006/relationships/image" Target="../media/image62.jpeg"/><Relationship Id="rId1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microsoft.com/office/2007/relationships/hdphoto" Target="../media/hdphoto8.wdp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3.png"/><Relationship Id="rId3" Type="http://schemas.openxmlformats.org/officeDocument/2006/relationships/audio" Target="../media/audio3.wav"/><Relationship Id="rId7" Type="http://schemas.microsoft.com/office/2007/relationships/hdphoto" Target="../media/hdphoto7.wdp"/><Relationship Id="rId12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microsoft.com/office/2007/relationships/hdphoto" Target="../media/hdphoto9.wdp"/><Relationship Id="rId5" Type="http://schemas.openxmlformats.org/officeDocument/2006/relationships/image" Target="../media/image62.jpeg"/><Relationship Id="rId15" Type="http://schemas.microsoft.com/office/2007/relationships/hdphoto" Target="../media/hdphoto6.wdp"/><Relationship Id="rId10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microsoft.com/office/2007/relationships/hdphoto" Target="../media/hdphoto8.wdp"/><Relationship Id="rId1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microsoft.com/office/2007/relationships/hdphoto" Target="../media/hdphoto7.wdp"/><Relationship Id="rId12" Type="http://schemas.openxmlformats.org/officeDocument/2006/relationships/image" Target="../media/image61.png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microsoft.com/office/2007/relationships/hdphoto" Target="../media/hdphoto9.wdp"/><Relationship Id="rId5" Type="http://schemas.openxmlformats.org/officeDocument/2006/relationships/image" Target="../media/image62.jpeg"/><Relationship Id="rId1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microsoft.com/office/2007/relationships/hdphoto" Target="../media/hdphoto8.wdp"/><Relationship Id="rId1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LINHVUC_KHTN.mp4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N&#432;&#7899;c%20v&#244;i%20trong%20v&#224;%20kh&#237;%20cacbonic.webm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openxmlformats.org/officeDocument/2006/relationships/hyperlink" Target="NAYMAM_DAUTUONG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NGAYDEM_TRAIDAT.webm" TargetMode="Externa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GIF"/><Relationship Id="rId5" Type="http://schemas.openxmlformats.org/officeDocument/2006/relationships/image" Target="../media/image16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01477"/>
            <a:ext cx="12192000" cy="183062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0836" tIns="55418" rIns="110836" bIns="554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2182"/>
          </a:p>
        </p:txBody>
      </p:sp>
      <p:sp>
        <p:nvSpPr>
          <p:cNvPr id="18" name="Google Shape;5915;p37"/>
          <p:cNvSpPr txBox="1">
            <a:spLocks noGrp="1"/>
          </p:cNvSpPr>
          <p:nvPr>
            <p:ph type="title"/>
          </p:nvPr>
        </p:nvSpPr>
        <p:spPr>
          <a:xfrm>
            <a:off x="715940" y="1126600"/>
            <a:ext cx="10515600" cy="1606743"/>
          </a:xfrm>
          <a:prstGeom prst="rect">
            <a:avLst/>
          </a:prstGeom>
        </p:spPr>
        <p:txBody>
          <a:bodyPr spcFirstLastPara="1" vert="horz" wrap="square" lIns="110818" tIns="110818" rIns="110818" bIns="110818" rtlCol="0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ct val="100000"/>
              </a:lnSpc>
            </a:pPr>
            <a:r>
              <a:rPr lang="en-US" sz="4848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IcielPanton Black" panose="00000A00000000000000" pitchFamily="2" charset="0"/>
              </a:rPr>
              <a:t>Bài</a:t>
            </a:r>
            <a:r>
              <a:rPr lang="en-US" sz="4848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IcielPanton Black" panose="00000A00000000000000" pitchFamily="2" charset="0"/>
              </a:rPr>
              <a:t> </a:t>
            </a:r>
            <a:r>
              <a:rPr lang="vi-VN" altLang="en-US" sz="4848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IcielPanton Black" panose="00000A00000000000000" pitchFamily="2" charset="0"/>
              </a:rPr>
              <a:t>2: CÁC LĨNH VỰC CHỦ YẾU CỦA KHOA HỌC TỰ </a:t>
            </a:r>
            <a:r>
              <a:rPr lang="vi-VN" altLang="en-US" sz="4848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IcielPanton Black" panose="00000A00000000000000" pitchFamily="2" charset="0"/>
              </a:rPr>
              <a:t>NHIÊN (tt) </a:t>
            </a:r>
            <a:endParaRPr lang="vi-VN" altLang="en-US" sz="4848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IcielPanton Black" panose="00000A00000000000000" pitchFamily="2" charset="0"/>
            </a:endParaRPr>
          </a:p>
        </p:txBody>
      </p:sp>
      <p:pic>
        <p:nvPicPr>
          <p:cNvPr id="29" name="Content Placeholder 28" descr="depositphotos_165647962-stock-illustration-bacterial-microorganism-in-a-circle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277158" y="3629385"/>
            <a:ext cx="3137138" cy="3228615"/>
          </a:xfrm>
          <a:prstGeom prst="rect">
            <a:avLst/>
          </a:prstGeom>
        </p:spPr>
      </p:pic>
      <p:pic>
        <p:nvPicPr>
          <p:cNvPr id="24" name="Picture 23" descr="hat-nhan-nguyen-tu-1"/>
          <p:cNvPicPr>
            <a:picLocks noChangeAspect="1"/>
          </p:cNvPicPr>
          <p:nvPr/>
        </p:nvPicPr>
        <p:blipFill>
          <a:blip r:embed="rId4"/>
          <a:srcRect l="20789" r="18344"/>
          <a:stretch>
            <a:fillRect/>
          </a:stretch>
        </p:blipFill>
        <p:spPr>
          <a:xfrm>
            <a:off x="-1" y="3944203"/>
            <a:ext cx="3398293" cy="2913797"/>
          </a:xfrm>
          <a:prstGeom prst="rect">
            <a:avLst/>
          </a:prstGeom>
        </p:spPr>
      </p:pic>
      <p:pic>
        <p:nvPicPr>
          <p:cNvPr id="25" name="Picture 24" descr="Tuong_tac_thuoc_Acenocoumarol_va_Fenofibra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849" y="2717800"/>
            <a:ext cx="5717309" cy="4140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279895"/>
            <a:ext cx="2479795" cy="67842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/>
          <p:nvPr/>
        </p:nvSpPr>
        <p:spPr>
          <a:xfrm>
            <a:off x="1033132" y="158677"/>
            <a:ext cx="2904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#9Slide05 SVNCookie" panose="020B0606040200020203" pitchFamily="34" charset="0"/>
                <a:cs typeface="#9Slide03 SVNAguda Black" pitchFamily="2" charset="0"/>
              </a:rPr>
              <a:t>Tiết</a:t>
            </a:r>
            <a:r>
              <a:rPr lang="en-US" sz="5400" b="1" dirty="0" smtClean="0">
                <a:solidFill>
                  <a:schemeClr val="bg1"/>
                </a:solidFill>
                <a:latin typeface="#9Slide05 SVNCookie" panose="020B0606040200020203" pitchFamily="34" charset="0"/>
                <a:cs typeface="#9Slide03 SVNAguda Black" pitchFamily="2" charset="0"/>
              </a:rPr>
              <a:t> 4</a:t>
            </a:r>
            <a:endParaRPr lang="vi-VN" sz="5400" b="1" dirty="0">
              <a:solidFill>
                <a:schemeClr val="bg1"/>
              </a:solidFill>
              <a:latin typeface="#9Slide05 SantElia Script Light" panose="03010300040707000504" pitchFamily="66" charset="-93"/>
              <a:cs typeface="#9Slide03 SVNAguda Black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538"/>
            <a:ext cx="6823881" cy="69845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099" y="235351"/>
            <a:ext cx="3578662" cy="2615411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213451"/>
              </p:ext>
            </p:extLst>
          </p:nvPr>
        </p:nvGraphicFramePr>
        <p:xfrm>
          <a:off x="6999484" y="3062614"/>
          <a:ext cx="5023893" cy="3108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36337">
                  <a:extLst>
                    <a:ext uri="{9D8B030D-6E8A-4147-A177-3AD203B41FA5}">
                      <a16:colId xmlns:a16="http://schemas.microsoft.com/office/drawing/2014/main" val="744775324"/>
                    </a:ext>
                  </a:extLst>
                </a:gridCol>
                <a:gridCol w="1787556">
                  <a:extLst>
                    <a:ext uri="{9D8B030D-6E8A-4147-A177-3AD203B41FA5}">
                      <a16:colId xmlns:a16="http://schemas.microsoft.com/office/drawing/2014/main" val="33376605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#9Slide03 AllRoundGothic" panose="020B0703020202020104" pitchFamily="34" charset="-93"/>
                        </a:rPr>
                        <a:t>Lĩnh</a:t>
                      </a:r>
                      <a:r>
                        <a:rPr lang="en-US" sz="2800" baseline="0" dirty="0" smtClean="0">
                          <a:latin typeface="#9Slide03 AllRoundGothic" panose="020B0703020202020104" pitchFamily="34" charset="-93"/>
                        </a:rPr>
                        <a:t> </a:t>
                      </a:r>
                      <a:r>
                        <a:rPr lang="en-US" sz="2800" baseline="0" dirty="0" err="1" smtClean="0">
                          <a:latin typeface="#9Slide03 AllRoundGothic" panose="020B0703020202020104" pitchFamily="34" charset="-93"/>
                        </a:rPr>
                        <a:t>vực</a:t>
                      </a:r>
                      <a:endParaRPr lang="vi-VN" sz="2800" dirty="0">
                        <a:latin typeface="#9Slide03 AllRoundGothic" panose="020B0703020202020104" pitchFamily="34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#9Slide03 AllRoundGothic" panose="020B0703020202020104" pitchFamily="34" charset="-93"/>
                        </a:rPr>
                        <a:t>Hình</a:t>
                      </a:r>
                      <a:endParaRPr lang="vi-VN" sz="2800" dirty="0">
                        <a:latin typeface="#9Slide03 AllRoundGothic" panose="020B0703020202020104" pitchFamily="34" charset="-93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8495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err="1" smtClean="0">
                          <a:latin typeface="#9Slide03 AllRoundGothic" panose="020B0703020202020104" pitchFamily="34" charset="-93"/>
                        </a:rPr>
                        <a:t>Sinh</a:t>
                      </a:r>
                      <a:r>
                        <a:rPr lang="en-US" sz="2600" baseline="0" dirty="0" smtClean="0">
                          <a:latin typeface="#9Slide03 AllRoundGothic" panose="020B0703020202020104" pitchFamily="34" charset="-93"/>
                        </a:rPr>
                        <a:t> </a:t>
                      </a:r>
                      <a:r>
                        <a:rPr lang="en-US" sz="2600" baseline="0" dirty="0" err="1" smtClean="0">
                          <a:latin typeface="#9Slide03 AllRoundGothic" panose="020B0703020202020104" pitchFamily="34" charset="-93"/>
                        </a:rPr>
                        <a:t>học</a:t>
                      </a:r>
                      <a:endParaRPr lang="vi-VN" sz="2600" dirty="0">
                        <a:latin typeface="#9Slide03 AllRoundGothic" panose="020B0703020202020104" pitchFamily="34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#9Slide03 AllRoundGothic" panose="020B0703020202020104" pitchFamily="34" charset="-93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97526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err="1" smtClean="0">
                          <a:latin typeface="#9Slide03 AllRoundGothic" panose="020B0703020202020104" pitchFamily="34" charset="-93"/>
                        </a:rPr>
                        <a:t>Hóa</a:t>
                      </a:r>
                      <a:r>
                        <a:rPr lang="en-US" sz="2600" baseline="0" dirty="0" smtClean="0">
                          <a:latin typeface="#9Slide03 AllRoundGothic" panose="020B0703020202020104" pitchFamily="34" charset="-93"/>
                        </a:rPr>
                        <a:t> </a:t>
                      </a:r>
                      <a:r>
                        <a:rPr lang="en-US" sz="2600" baseline="0" dirty="0" err="1" smtClean="0">
                          <a:latin typeface="#9Slide03 AllRoundGothic" panose="020B0703020202020104" pitchFamily="34" charset="-93"/>
                        </a:rPr>
                        <a:t>học</a:t>
                      </a:r>
                      <a:endParaRPr lang="vi-VN" sz="2600" dirty="0">
                        <a:latin typeface="#9Slide03 AllRoundGothic" panose="020B0703020202020104" pitchFamily="34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vi-VN" sz="2800">
                        <a:latin typeface="#9Slide03 AllRoundGothic" panose="020B0703020202020104" pitchFamily="34" charset="-93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82277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err="1" smtClean="0">
                          <a:latin typeface="#9Slide03 AllRoundGothic" panose="020B0703020202020104" pitchFamily="34" charset="-93"/>
                        </a:rPr>
                        <a:t>Vật</a:t>
                      </a:r>
                      <a:r>
                        <a:rPr lang="en-US" sz="2600" baseline="0" dirty="0" smtClean="0">
                          <a:latin typeface="#9Slide03 AllRoundGothic" panose="020B0703020202020104" pitchFamily="34" charset="-93"/>
                        </a:rPr>
                        <a:t> </a:t>
                      </a:r>
                      <a:r>
                        <a:rPr lang="en-US" sz="2600" baseline="0" dirty="0" err="1" smtClean="0">
                          <a:latin typeface="#9Slide03 AllRoundGothic" panose="020B0703020202020104" pitchFamily="34" charset="-93"/>
                        </a:rPr>
                        <a:t>lý</a:t>
                      </a:r>
                      <a:endParaRPr lang="vi-VN" sz="2600" dirty="0">
                        <a:latin typeface="#9Slide03 AllRoundGothic" panose="020B0703020202020104" pitchFamily="34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#9Slide03 AllRoundGothic" panose="020B0703020202020104" pitchFamily="34" charset="-93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16809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err="1" smtClean="0">
                          <a:latin typeface="#9Slide03 AllRoundGothic" panose="020B0703020202020104" pitchFamily="34" charset="-93"/>
                        </a:rPr>
                        <a:t>Khoa</a:t>
                      </a:r>
                      <a:r>
                        <a:rPr lang="en-US" sz="2600" dirty="0" smtClean="0">
                          <a:latin typeface="#9Slide03 AllRoundGothic" panose="020B0703020202020104" pitchFamily="34" charset="-93"/>
                        </a:rPr>
                        <a:t> </a:t>
                      </a:r>
                      <a:r>
                        <a:rPr lang="en-US" sz="2600" dirty="0" err="1" smtClean="0">
                          <a:latin typeface="#9Slide03 AllRoundGothic" panose="020B0703020202020104" pitchFamily="34" charset="-93"/>
                        </a:rPr>
                        <a:t>học</a:t>
                      </a:r>
                      <a:r>
                        <a:rPr lang="en-US" sz="2600" baseline="0" dirty="0" smtClean="0">
                          <a:latin typeface="#9Slide03 AllRoundGothic" panose="020B0703020202020104" pitchFamily="34" charset="-93"/>
                        </a:rPr>
                        <a:t> </a:t>
                      </a:r>
                      <a:r>
                        <a:rPr lang="en-US" sz="2600" baseline="0" dirty="0" err="1" smtClean="0">
                          <a:latin typeface="#9Slide03 AllRoundGothic" panose="020B0703020202020104" pitchFamily="34" charset="-93"/>
                        </a:rPr>
                        <a:t>Trái</a:t>
                      </a:r>
                      <a:r>
                        <a:rPr lang="en-US" sz="2600" baseline="0" dirty="0" smtClean="0">
                          <a:latin typeface="#9Slide03 AllRoundGothic" panose="020B0703020202020104" pitchFamily="34" charset="-93"/>
                        </a:rPr>
                        <a:t> </a:t>
                      </a:r>
                      <a:r>
                        <a:rPr lang="en-US" sz="2600" baseline="0" dirty="0" err="1" smtClean="0">
                          <a:latin typeface="#9Slide03 AllRoundGothic" panose="020B0703020202020104" pitchFamily="34" charset="-93"/>
                        </a:rPr>
                        <a:t>Đất</a:t>
                      </a:r>
                      <a:endParaRPr lang="vi-VN" sz="2600" dirty="0">
                        <a:latin typeface="#9Slide03 AllRoundGothic" panose="020B0703020202020104" pitchFamily="34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#9Slide03 AllRoundGothic" panose="020B0703020202020104" pitchFamily="34" charset="-93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79312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err="1" smtClean="0">
                          <a:latin typeface="#9Slide03 AllRoundGothic" panose="020B0703020202020104" pitchFamily="34" charset="-93"/>
                        </a:rPr>
                        <a:t>Thiên</a:t>
                      </a:r>
                      <a:r>
                        <a:rPr lang="en-US" sz="2600" baseline="0" dirty="0" smtClean="0">
                          <a:latin typeface="#9Slide03 AllRoundGothic" panose="020B0703020202020104" pitchFamily="34" charset="-93"/>
                        </a:rPr>
                        <a:t> </a:t>
                      </a:r>
                      <a:r>
                        <a:rPr lang="en-US" sz="2600" baseline="0" dirty="0" err="1" smtClean="0">
                          <a:latin typeface="#9Slide03 AllRoundGothic" panose="020B0703020202020104" pitchFamily="34" charset="-93"/>
                        </a:rPr>
                        <a:t>văn</a:t>
                      </a:r>
                      <a:r>
                        <a:rPr lang="en-US" sz="2600" baseline="0" dirty="0" smtClean="0">
                          <a:latin typeface="#9Slide03 AllRoundGothic" panose="020B0703020202020104" pitchFamily="34" charset="-93"/>
                        </a:rPr>
                        <a:t> </a:t>
                      </a:r>
                      <a:r>
                        <a:rPr lang="en-US" sz="2600" baseline="0" dirty="0" err="1" smtClean="0">
                          <a:latin typeface="#9Slide03 AllRoundGothic" panose="020B0703020202020104" pitchFamily="34" charset="-93"/>
                        </a:rPr>
                        <a:t>học</a:t>
                      </a:r>
                      <a:endParaRPr lang="vi-VN" sz="2600" dirty="0">
                        <a:latin typeface="#9Slide03 AllRoundGothic" panose="020B0703020202020104" pitchFamily="34" charset="-93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#9Slide03 AllRoundGothic" panose="020B0703020202020104" pitchFamily="34" charset="-93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9056936"/>
                  </a:ext>
                </a:extLst>
              </a:tr>
            </a:tbl>
          </a:graphicData>
        </a:graphic>
      </p:graphicFrame>
      <p:sp>
        <p:nvSpPr>
          <p:cNvPr id="22" name="Text Box 28"/>
          <p:cNvSpPr txBox="1"/>
          <p:nvPr/>
        </p:nvSpPr>
        <p:spPr>
          <a:xfrm>
            <a:off x="10561540" y="3600495"/>
            <a:ext cx="1114408" cy="46538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24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2.3, 2.5</a:t>
            </a:r>
            <a:endParaRPr lang="en-US" sz="2424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Text Box 28"/>
          <p:cNvSpPr txBox="1"/>
          <p:nvPr/>
        </p:nvSpPr>
        <p:spPr>
          <a:xfrm>
            <a:off x="10841999" y="4097127"/>
            <a:ext cx="631447" cy="4653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24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2.6</a:t>
            </a:r>
            <a:endParaRPr lang="en-US" sz="2424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Text Box 28"/>
          <p:cNvSpPr txBox="1"/>
          <p:nvPr/>
        </p:nvSpPr>
        <p:spPr>
          <a:xfrm>
            <a:off x="10841998" y="4613063"/>
            <a:ext cx="631447" cy="4653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24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2.7</a:t>
            </a:r>
            <a:endParaRPr lang="en-US" sz="2424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" name="Text Box 28"/>
          <p:cNvSpPr txBox="1"/>
          <p:nvPr/>
        </p:nvSpPr>
        <p:spPr>
          <a:xfrm>
            <a:off x="10803020" y="5240806"/>
            <a:ext cx="631447" cy="4653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24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2.4</a:t>
            </a:r>
            <a:endParaRPr lang="en-US" sz="2424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6" name="Text Box 28"/>
          <p:cNvSpPr txBox="1"/>
          <p:nvPr/>
        </p:nvSpPr>
        <p:spPr>
          <a:xfrm>
            <a:off x="10803020" y="5731466"/>
            <a:ext cx="631447" cy="4653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24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2.8</a:t>
            </a:r>
            <a:endParaRPr lang="en-US" sz="2424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22"/>
          <a:stretch/>
        </p:blipFill>
        <p:spPr>
          <a:xfrm>
            <a:off x="3957852" y="287028"/>
            <a:ext cx="8215952" cy="5963647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>
            <a:off x="0" y="0"/>
            <a:ext cx="12874388" cy="7820167"/>
          </a:xfrm>
          <a:custGeom>
            <a:avLst/>
            <a:gdLst>
              <a:gd name="connsiteX0" fmla="*/ 10719889 w 12192000"/>
              <a:gd name="connsiteY0" fmla="*/ 2265528 h 7820167"/>
              <a:gd name="connsiteX1" fmla="*/ 10719889 w 12192000"/>
              <a:gd name="connsiteY1" fmla="*/ 4885899 h 7820167"/>
              <a:gd name="connsiteX2" fmla="*/ 11115674 w 12192000"/>
              <a:gd name="connsiteY2" fmla="*/ 4885899 h 7820167"/>
              <a:gd name="connsiteX3" fmla="*/ 11115674 w 12192000"/>
              <a:gd name="connsiteY3" fmla="*/ 2265528 h 7820167"/>
              <a:gd name="connsiteX4" fmla="*/ 6759053 w 12192000"/>
              <a:gd name="connsiteY4" fmla="*/ 2265528 h 7820167"/>
              <a:gd name="connsiteX5" fmla="*/ 6759053 w 12192000"/>
              <a:gd name="connsiteY5" fmla="*/ 4885899 h 7820167"/>
              <a:gd name="connsiteX6" fmla="*/ 7154838 w 12192000"/>
              <a:gd name="connsiteY6" fmla="*/ 4885899 h 7820167"/>
              <a:gd name="connsiteX7" fmla="*/ 7154838 w 12192000"/>
              <a:gd name="connsiteY7" fmla="*/ 2265528 h 7820167"/>
              <a:gd name="connsiteX8" fmla="*/ 7253784 w 12192000"/>
              <a:gd name="connsiteY8" fmla="*/ 1924335 h 7820167"/>
              <a:gd name="connsiteX9" fmla="*/ 7253784 w 12192000"/>
              <a:gd name="connsiteY9" fmla="*/ 5090615 h 7820167"/>
              <a:gd name="connsiteX10" fmla="*/ 7649569 w 12192000"/>
              <a:gd name="connsiteY10" fmla="*/ 5090615 h 7820167"/>
              <a:gd name="connsiteX11" fmla="*/ 7649569 w 12192000"/>
              <a:gd name="connsiteY11" fmla="*/ 1924335 h 7820167"/>
              <a:gd name="connsiteX12" fmla="*/ 10205682 w 12192000"/>
              <a:gd name="connsiteY12" fmla="*/ 1924334 h 7820167"/>
              <a:gd name="connsiteX13" fmla="*/ 10205682 w 12192000"/>
              <a:gd name="connsiteY13" fmla="*/ 5090615 h 7820167"/>
              <a:gd name="connsiteX14" fmla="*/ 10601467 w 12192000"/>
              <a:gd name="connsiteY14" fmla="*/ 5090615 h 7820167"/>
              <a:gd name="connsiteX15" fmla="*/ 10601467 w 12192000"/>
              <a:gd name="connsiteY15" fmla="*/ 1924334 h 7820167"/>
              <a:gd name="connsiteX16" fmla="*/ 7748516 w 12192000"/>
              <a:gd name="connsiteY16" fmla="*/ 1583142 h 7820167"/>
              <a:gd name="connsiteX17" fmla="*/ 7748516 w 12192000"/>
              <a:gd name="connsiteY17" fmla="*/ 5349923 h 7820167"/>
              <a:gd name="connsiteX18" fmla="*/ 8144301 w 12192000"/>
              <a:gd name="connsiteY18" fmla="*/ 5349923 h 7820167"/>
              <a:gd name="connsiteX19" fmla="*/ 8144301 w 12192000"/>
              <a:gd name="connsiteY19" fmla="*/ 1583142 h 7820167"/>
              <a:gd name="connsiteX20" fmla="*/ 9710951 w 12192000"/>
              <a:gd name="connsiteY20" fmla="*/ 1583141 h 7820167"/>
              <a:gd name="connsiteX21" fmla="*/ 9710951 w 12192000"/>
              <a:gd name="connsiteY21" fmla="*/ 5349923 h 7820167"/>
              <a:gd name="connsiteX22" fmla="*/ 10106736 w 12192000"/>
              <a:gd name="connsiteY22" fmla="*/ 5349923 h 7820167"/>
              <a:gd name="connsiteX23" fmla="*/ 10106736 w 12192000"/>
              <a:gd name="connsiteY23" fmla="*/ 1583141 h 7820167"/>
              <a:gd name="connsiteX24" fmla="*/ 8243247 w 12192000"/>
              <a:gd name="connsiteY24" fmla="*/ 1269243 h 7820167"/>
              <a:gd name="connsiteX25" fmla="*/ 8243247 w 12192000"/>
              <a:gd name="connsiteY25" fmla="*/ 5650173 h 7820167"/>
              <a:gd name="connsiteX26" fmla="*/ 8639032 w 12192000"/>
              <a:gd name="connsiteY26" fmla="*/ 5650173 h 7820167"/>
              <a:gd name="connsiteX27" fmla="*/ 8639032 w 12192000"/>
              <a:gd name="connsiteY27" fmla="*/ 1269243 h 7820167"/>
              <a:gd name="connsiteX28" fmla="*/ 9216220 w 12192000"/>
              <a:gd name="connsiteY28" fmla="*/ 1269242 h 7820167"/>
              <a:gd name="connsiteX29" fmla="*/ 9216220 w 12192000"/>
              <a:gd name="connsiteY29" fmla="*/ 5650173 h 7820167"/>
              <a:gd name="connsiteX30" fmla="*/ 9612005 w 12192000"/>
              <a:gd name="connsiteY30" fmla="*/ 5650173 h 7820167"/>
              <a:gd name="connsiteX31" fmla="*/ 9612005 w 12192000"/>
              <a:gd name="connsiteY31" fmla="*/ 1269242 h 7820167"/>
              <a:gd name="connsiteX32" fmla="*/ 8737978 w 12192000"/>
              <a:gd name="connsiteY32" fmla="*/ 723333 h 7820167"/>
              <a:gd name="connsiteX33" fmla="*/ 8737978 w 12192000"/>
              <a:gd name="connsiteY33" fmla="*/ 6155140 h 7820167"/>
              <a:gd name="connsiteX34" fmla="*/ 9133763 w 12192000"/>
              <a:gd name="connsiteY34" fmla="*/ 6155140 h 7820167"/>
              <a:gd name="connsiteX35" fmla="*/ 9133763 w 12192000"/>
              <a:gd name="connsiteY35" fmla="*/ 723333 h 7820167"/>
              <a:gd name="connsiteX36" fmla="*/ 0 w 12192000"/>
              <a:gd name="connsiteY36" fmla="*/ 0 h 7820167"/>
              <a:gd name="connsiteX37" fmla="*/ 12192000 w 12192000"/>
              <a:gd name="connsiteY37" fmla="*/ 0 h 7820167"/>
              <a:gd name="connsiteX38" fmla="*/ 12192000 w 12192000"/>
              <a:gd name="connsiteY38" fmla="*/ 7820167 h 7820167"/>
              <a:gd name="connsiteX39" fmla="*/ 0 w 12192000"/>
              <a:gd name="connsiteY39" fmla="*/ 7820167 h 782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192000" h="7820167">
                <a:moveTo>
                  <a:pt x="10719889" y="2265528"/>
                </a:moveTo>
                <a:lnTo>
                  <a:pt x="10719889" y="4885899"/>
                </a:lnTo>
                <a:lnTo>
                  <a:pt x="11115674" y="4885899"/>
                </a:lnTo>
                <a:lnTo>
                  <a:pt x="11115674" y="2265528"/>
                </a:lnTo>
                <a:close/>
                <a:moveTo>
                  <a:pt x="6759053" y="2265528"/>
                </a:moveTo>
                <a:lnTo>
                  <a:pt x="6759053" y="4885899"/>
                </a:lnTo>
                <a:lnTo>
                  <a:pt x="7154838" y="4885899"/>
                </a:lnTo>
                <a:lnTo>
                  <a:pt x="7154838" y="2265528"/>
                </a:lnTo>
                <a:close/>
                <a:moveTo>
                  <a:pt x="7253784" y="1924335"/>
                </a:moveTo>
                <a:lnTo>
                  <a:pt x="7253784" y="5090615"/>
                </a:lnTo>
                <a:lnTo>
                  <a:pt x="7649569" y="5090615"/>
                </a:lnTo>
                <a:lnTo>
                  <a:pt x="7649569" y="1924335"/>
                </a:lnTo>
                <a:close/>
                <a:moveTo>
                  <a:pt x="10205682" y="1924334"/>
                </a:moveTo>
                <a:lnTo>
                  <a:pt x="10205682" y="5090615"/>
                </a:lnTo>
                <a:lnTo>
                  <a:pt x="10601467" y="5090615"/>
                </a:lnTo>
                <a:lnTo>
                  <a:pt x="10601467" y="1924334"/>
                </a:lnTo>
                <a:close/>
                <a:moveTo>
                  <a:pt x="7748516" y="1583142"/>
                </a:moveTo>
                <a:lnTo>
                  <a:pt x="7748516" y="5349923"/>
                </a:lnTo>
                <a:lnTo>
                  <a:pt x="8144301" y="5349923"/>
                </a:lnTo>
                <a:lnTo>
                  <a:pt x="8144301" y="1583142"/>
                </a:lnTo>
                <a:close/>
                <a:moveTo>
                  <a:pt x="9710951" y="1583141"/>
                </a:moveTo>
                <a:lnTo>
                  <a:pt x="9710951" y="5349923"/>
                </a:lnTo>
                <a:lnTo>
                  <a:pt x="10106736" y="5349923"/>
                </a:lnTo>
                <a:lnTo>
                  <a:pt x="10106736" y="1583141"/>
                </a:lnTo>
                <a:close/>
                <a:moveTo>
                  <a:pt x="8243247" y="1269243"/>
                </a:moveTo>
                <a:lnTo>
                  <a:pt x="8243247" y="5650173"/>
                </a:lnTo>
                <a:lnTo>
                  <a:pt x="8639032" y="5650173"/>
                </a:lnTo>
                <a:lnTo>
                  <a:pt x="8639032" y="1269243"/>
                </a:lnTo>
                <a:close/>
                <a:moveTo>
                  <a:pt x="9216220" y="1269242"/>
                </a:moveTo>
                <a:lnTo>
                  <a:pt x="9216220" y="5650173"/>
                </a:lnTo>
                <a:lnTo>
                  <a:pt x="9612005" y="5650173"/>
                </a:lnTo>
                <a:lnTo>
                  <a:pt x="9612005" y="1269242"/>
                </a:lnTo>
                <a:close/>
                <a:moveTo>
                  <a:pt x="8737978" y="723333"/>
                </a:moveTo>
                <a:lnTo>
                  <a:pt x="8737978" y="6155140"/>
                </a:lnTo>
                <a:lnTo>
                  <a:pt x="9133763" y="6155140"/>
                </a:lnTo>
                <a:lnTo>
                  <a:pt x="9133763" y="72333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7820167"/>
                </a:lnTo>
                <a:lnTo>
                  <a:pt x="0" y="782016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Rectangle 38"/>
          <p:cNvSpPr/>
          <p:nvPr/>
        </p:nvSpPr>
        <p:spPr>
          <a:xfrm>
            <a:off x="650544" y="248402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1" dirty="0" err="1">
                <a:solidFill>
                  <a:srgbClr val="FB6A5F"/>
                </a:solidFill>
                <a:latin typeface="SVN-The Voice Light" panose="02040603050506020204" pitchFamily="18" charset="0"/>
                <a:cs typeface="Segoe UI" panose="020B0502040204020203" charset="0"/>
              </a:rPr>
              <a:t>Làm</a:t>
            </a:r>
            <a:r>
              <a:rPr lang="en-US" sz="4800" b="1" dirty="0">
                <a:solidFill>
                  <a:srgbClr val="FB6A5F"/>
                </a:solidFill>
                <a:latin typeface="SVN-The Voice Light" panose="02040603050506020204" pitchFamily="18" charset="0"/>
                <a:cs typeface="Segoe UI" panose="020B0502040204020203" charset="0"/>
              </a:rPr>
              <a:t> </a:t>
            </a:r>
            <a:r>
              <a:rPr lang="en-US" sz="4800" b="1" dirty="0" err="1">
                <a:solidFill>
                  <a:srgbClr val="FB6A5F"/>
                </a:solidFill>
                <a:latin typeface="SVN-The Voice Light" panose="02040603050506020204" pitchFamily="18" charset="0"/>
                <a:cs typeface="Segoe UI" panose="020B0502040204020203" charset="0"/>
              </a:rPr>
              <a:t>sữa</a:t>
            </a:r>
            <a:r>
              <a:rPr lang="en-US" sz="4800" b="1" dirty="0">
                <a:solidFill>
                  <a:srgbClr val="FB6A5F"/>
                </a:solidFill>
                <a:latin typeface="SVN-The Voice Light" panose="02040603050506020204" pitchFamily="18" charset="0"/>
                <a:cs typeface="Segoe UI" panose="020B0502040204020203" charset="0"/>
              </a:rPr>
              <a:t> </a:t>
            </a:r>
            <a:r>
              <a:rPr lang="en-US" sz="4800" b="1" dirty="0" err="1" smtClean="0">
                <a:solidFill>
                  <a:srgbClr val="FB6A5F"/>
                </a:solidFill>
                <a:latin typeface="SVN-The Voice Light" panose="02040603050506020204" pitchFamily="18" charset="0"/>
                <a:cs typeface="Segoe UI" panose="020B0502040204020203" charset="0"/>
              </a:rPr>
              <a:t>chua</a:t>
            </a:r>
            <a:r>
              <a:rPr lang="en-US" sz="4800" b="1" dirty="0" smtClean="0">
                <a:solidFill>
                  <a:srgbClr val="FB6A5F"/>
                </a:solidFill>
                <a:latin typeface="SVN-The Voice Light" panose="02040603050506020204" pitchFamily="18" charset="0"/>
                <a:cs typeface="Segoe UI" panose="020B0502040204020203" charset="0"/>
              </a:rPr>
              <a:t> </a:t>
            </a:r>
            <a:endParaRPr lang="en-US" sz="4800" b="1" dirty="0">
              <a:solidFill>
                <a:srgbClr val="FB6A5F"/>
              </a:solidFill>
              <a:latin typeface="SVN-The Voice Light" panose="02040603050506020204" pitchFamily="18" charset="0"/>
              <a:cs typeface="Segoe UI" panose="020B0502040204020203" charset="0"/>
            </a:endParaRPr>
          </a:p>
          <a:p>
            <a:pPr algn="ctr"/>
            <a:r>
              <a:rPr lang="en-US" sz="4800" dirty="0" err="1">
                <a:latin typeface="SVN-The Voice Light" panose="02040603050506020204" pitchFamily="18" charset="0"/>
                <a:cs typeface="Segoe UI" panose="020B0502040204020203" charset="0"/>
              </a:rPr>
              <a:t>Hoá</a:t>
            </a:r>
            <a:r>
              <a:rPr lang="en-US" sz="4800" dirty="0">
                <a:latin typeface="SVN-The Voice Light" panose="02040603050506020204" pitchFamily="18" charset="0"/>
                <a:cs typeface="Segoe UI" panose="020B0502040204020203" charset="0"/>
              </a:rPr>
              <a:t> </a:t>
            </a:r>
            <a:r>
              <a:rPr lang="en-US" sz="4800" dirty="0" err="1">
                <a:latin typeface="SVN-The Voice Light" panose="02040603050506020204" pitchFamily="18" charset="0"/>
                <a:cs typeface="Segoe UI" panose="020B0502040204020203" charset="0"/>
              </a:rPr>
              <a:t>học</a:t>
            </a:r>
            <a:r>
              <a:rPr lang="en-US" sz="4800" dirty="0">
                <a:latin typeface="SVN-The Voice Light" panose="02040603050506020204" pitchFamily="18" charset="0"/>
                <a:cs typeface="Segoe UI" panose="020B0502040204020203" charset="0"/>
              </a:rPr>
              <a:t>, </a:t>
            </a:r>
            <a:r>
              <a:rPr lang="en-US" sz="4800" dirty="0" err="1">
                <a:latin typeface="SVN-The Voice Light" panose="02040603050506020204" pitchFamily="18" charset="0"/>
                <a:cs typeface="Segoe UI" panose="020B0502040204020203" charset="0"/>
              </a:rPr>
              <a:t>Sinh</a:t>
            </a:r>
            <a:r>
              <a:rPr lang="en-US" sz="4800" dirty="0">
                <a:latin typeface="SVN-The Voice Light" panose="02040603050506020204" pitchFamily="18" charset="0"/>
                <a:cs typeface="Segoe UI" panose="020B0502040204020203" charset="0"/>
              </a:rPr>
              <a:t> </a:t>
            </a:r>
            <a:r>
              <a:rPr lang="en-US" sz="4800" dirty="0" err="1">
                <a:latin typeface="SVN-The Voice Light" panose="02040603050506020204" pitchFamily="18" charset="0"/>
                <a:cs typeface="Segoe UI" panose="020B0502040204020203" charset="0"/>
              </a:rPr>
              <a:t>học</a:t>
            </a:r>
            <a:endParaRPr lang="en-US" sz="4800" dirty="0">
              <a:latin typeface="SVN-The Voice Light" panose="02040603050506020204" pitchFamily="18" charset="0"/>
              <a:cs typeface="Segoe UI" panose="020B05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7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Content Placeholder 5" descr="09_izc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206" y="682388"/>
            <a:ext cx="5865463" cy="3518205"/>
          </a:xfrm>
          <a:prstGeom prst="rect">
            <a:avLst/>
          </a:prstGeom>
        </p:spPr>
      </p:pic>
      <p:sp>
        <p:nvSpPr>
          <p:cNvPr id="7" name="Text Box 12"/>
          <p:cNvSpPr txBox="1"/>
          <p:nvPr/>
        </p:nvSpPr>
        <p:spPr>
          <a:xfrm>
            <a:off x="6240703" y="4513759"/>
            <a:ext cx="5951297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200" dirty="0" err="1">
                <a:solidFill>
                  <a:srgbClr val="FB6A5F"/>
                </a:solidFill>
                <a:latin typeface="SVN-The Voice Light" panose="02040603050506020204" pitchFamily="18" charset="0"/>
                <a:ea typeface="SimSun" panose="02010600030101010101" pitchFamily="2" charset="-122"/>
              </a:rPr>
              <a:t>Sản</a:t>
            </a:r>
            <a:r>
              <a:rPr lang="en-US" sz="4200" dirty="0">
                <a:solidFill>
                  <a:srgbClr val="FB6A5F"/>
                </a:solidFill>
                <a:latin typeface="SVN-The Voice Light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FB6A5F"/>
                </a:solidFill>
                <a:latin typeface="SVN-The Voice Light" panose="02040603050506020204" pitchFamily="18" charset="0"/>
                <a:ea typeface="SimSun" panose="02010600030101010101" pitchFamily="2" charset="-122"/>
              </a:rPr>
              <a:t>xuất</a:t>
            </a:r>
            <a:r>
              <a:rPr lang="en-US" sz="4200" dirty="0">
                <a:solidFill>
                  <a:srgbClr val="FB6A5F"/>
                </a:solidFill>
                <a:latin typeface="SVN-The Voice Light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FB6A5F"/>
                </a:solidFill>
                <a:latin typeface="SVN-The Voice Light" panose="02040603050506020204" pitchFamily="18" charset="0"/>
                <a:ea typeface="SimSun" panose="02010600030101010101" pitchFamily="2" charset="-122"/>
              </a:rPr>
              <a:t>phân</a:t>
            </a:r>
            <a:r>
              <a:rPr lang="en-US" sz="4200" dirty="0">
                <a:solidFill>
                  <a:srgbClr val="FB6A5F"/>
                </a:solidFill>
                <a:latin typeface="SVN-The Voice Light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FB6A5F"/>
                </a:solidFill>
                <a:latin typeface="SVN-The Voice Light" panose="02040603050506020204" pitchFamily="18" charset="0"/>
                <a:ea typeface="SimSun" panose="02010600030101010101" pitchFamily="2" charset="-122"/>
              </a:rPr>
              <a:t>bón</a:t>
            </a:r>
            <a:r>
              <a:rPr lang="en-US" sz="4200" dirty="0">
                <a:latin typeface="SVN-The Voice Light" panose="02040603050506020204" pitchFamily="18" charset="0"/>
                <a:ea typeface="SimSun" panose="02010600030101010101" pitchFamily="2" charset="-122"/>
              </a:rPr>
              <a:t>: </a:t>
            </a:r>
            <a:r>
              <a:rPr lang="en-US" sz="4200" dirty="0" err="1">
                <a:latin typeface="SVN-The Voice Light" panose="02040603050506020204" pitchFamily="18" charset="0"/>
                <a:ea typeface="SimSun" panose="02010600030101010101" pitchFamily="2" charset="-122"/>
              </a:rPr>
              <a:t>Hoá</a:t>
            </a:r>
            <a:r>
              <a:rPr lang="en-US" sz="4200" dirty="0">
                <a:latin typeface="SVN-The Voice Light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latin typeface="SVN-The Voice Light" panose="02040603050506020204" pitchFamily="18" charset="0"/>
                <a:ea typeface="SimSun" panose="02010600030101010101" pitchFamily="2" charset="-122"/>
              </a:rPr>
              <a:t>học</a:t>
            </a:r>
            <a:r>
              <a:rPr lang="en-US" sz="4200" dirty="0">
                <a:latin typeface="SVN-The Voice Light" panose="02040603050506020204" pitchFamily="18" charset="0"/>
                <a:ea typeface="SimSun" panose="02010600030101010101" pitchFamily="2" charset="-122"/>
              </a:rPr>
              <a:t>, </a:t>
            </a:r>
            <a:r>
              <a:rPr lang="en-US" sz="4200" dirty="0" err="1">
                <a:latin typeface="SVN-The Voice Light" panose="02040603050506020204" pitchFamily="18" charset="0"/>
                <a:ea typeface="SimSun" panose="02010600030101010101" pitchFamily="2" charset="-122"/>
              </a:rPr>
              <a:t>Sinh</a:t>
            </a:r>
            <a:r>
              <a:rPr lang="en-US" sz="4200" dirty="0">
                <a:latin typeface="SVN-The Voice Light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latin typeface="SVN-The Voice Light" panose="02040603050506020204" pitchFamily="18" charset="0"/>
                <a:ea typeface="SimSun" panose="02010600030101010101" pitchFamily="2" charset="-122"/>
              </a:rPr>
              <a:t>học</a:t>
            </a:r>
            <a:endParaRPr lang="en-US" sz="4200" dirty="0">
              <a:latin typeface="SVN-The Voice Light" panose="02040603050506020204" pitchFamily="18" charset="0"/>
              <a:ea typeface="SimSun" panose="02010600030101010101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21" y="682388"/>
            <a:ext cx="5580254" cy="3518205"/>
          </a:xfrm>
          <a:prstGeom prst="rect">
            <a:avLst/>
          </a:prstGeom>
        </p:spPr>
      </p:pic>
      <p:sp>
        <p:nvSpPr>
          <p:cNvPr id="10" name="Text Box 13"/>
          <p:cNvSpPr txBox="1"/>
          <p:nvPr/>
        </p:nvSpPr>
        <p:spPr>
          <a:xfrm>
            <a:off x="528421" y="4513759"/>
            <a:ext cx="5173903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200" dirty="0" err="1">
                <a:solidFill>
                  <a:srgbClr val="FB6A5F"/>
                </a:solidFill>
                <a:latin typeface="SVN-The Voice Light" panose="02040603050506020204" pitchFamily="18" charset="0"/>
                <a:ea typeface="SimSun" panose="02010600030101010101" pitchFamily="2" charset="-122"/>
              </a:rPr>
              <a:t>Sản</a:t>
            </a:r>
            <a:r>
              <a:rPr lang="en-US" sz="4200" dirty="0">
                <a:solidFill>
                  <a:srgbClr val="FB6A5F"/>
                </a:solidFill>
                <a:latin typeface="SVN-The Voice Light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FB6A5F"/>
                </a:solidFill>
                <a:latin typeface="SVN-The Voice Light" panose="02040603050506020204" pitchFamily="18" charset="0"/>
                <a:ea typeface="SimSun" panose="02010600030101010101" pitchFamily="2" charset="-122"/>
              </a:rPr>
              <a:t>xuất</a:t>
            </a:r>
            <a:r>
              <a:rPr lang="en-US" sz="4200" dirty="0">
                <a:solidFill>
                  <a:srgbClr val="FB6A5F"/>
                </a:solidFill>
                <a:latin typeface="SVN-The Voice Light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FB6A5F"/>
                </a:solidFill>
                <a:latin typeface="SVN-The Voice Light" panose="02040603050506020204" pitchFamily="18" charset="0"/>
                <a:ea typeface="SimSun" panose="02010600030101010101" pitchFamily="2" charset="-122"/>
              </a:rPr>
              <a:t>điện</a:t>
            </a:r>
            <a:r>
              <a:rPr lang="en-US" sz="4200" dirty="0">
                <a:solidFill>
                  <a:srgbClr val="FB6A5F"/>
                </a:solidFill>
                <a:latin typeface="SVN-The Voice Light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solidFill>
                  <a:srgbClr val="FB6A5F"/>
                </a:solidFill>
                <a:latin typeface="SVN-The Voice Light" panose="02040603050506020204" pitchFamily="18" charset="0"/>
                <a:ea typeface="SimSun" panose="02010600030101010101" pitchFamily="2" charset="-122"/>
              </a:rPr>
              <a:t>thoại</a:t>
            </a:r>
            <a:r>
              <a:rPr lang="en-US" sz="4200" dirty="0">
                <a:solidFill>
                  <a:srgbClr val="FB6A5F"/>
                </a:solidFill>
                <a:latin typeface="SVN-The Voice Light" panose="02040603050506020204" pitchFamily="18" charset="0"/>
                <a:ea typeface="SimSun" panose="02010600030101010101" pitchFamily="2" charset="-122"/>
              </a:rPr>
              <a:t>, </a:t>
            </a:r>
            <a:r>
              <a:rPr lang="en-US" sz="4200" dirty="0" err="1">
                <a:solidFill>
                  <a:srgbClr val="FB6A5F"/>
                </a:solidFill>
                <a:latin typeface="SVN-The Voice Light" panose="02040603050506020204" pitchFamily="18" charset="0"/>
                <a:ea typeface="SimSun" panose="02010600030101010101" pitchFamily="2" charset="-122"/>
              </a:rPr>
              <a:t>ti</a:t>
            </a:r>
            <a:r>
              <a:rPr lang="en-US" sz="4200" dirty="0">
                <a:solidFill>
                  <a:srgbClr val="FB6A5F"/>
                </a:solidFill>
                <a:latin typeface="SVN-The Voice Light" panose="02040603050506020204" pitchFamily="18" charset="0"/>
                <a:ea typeface="SimSun" panose="02010600030101010101" pitchFamily="2" charset="-122"/>
              </a:rPr>
              <a:t> vi</a:t>
            </a:r>
            <a:r>
              <a:rPr lang="en-US" sz="4200" dirty="0">
                <a:latin typeface="SVN-The Voice Light" panose="02040603050506020204" pitchFamily="18" charset="0"/>
                <a:ea typeface="SimSun" panose="02010600030101010101" pitchFamily="2" charset="-122"/>
              </a:rPr>
              <a:t>: </a:t>
            </a:r>
            <a:r>
              <a:rPr lang="en-US" sz="4200" dirty="0" err="1">
                <a:latin typeface="SVN-The Voice Light" panose="02040603050506020204" pitchFamily="18" charset="0"/>
                <a:ea typeface="SimSun" panose="02010600030101010101" pitchFamily="2" charset="-122"/>
              </a:rPr>
              <a:t>Vật</a:t>
            </a:r>
            <a:r>
              <a:rPr lang="en-US" sz="4200" dirty="0">
                <a:latin typeface="SVN-The Voice Light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4200" dirty="0" err="1">
                <a:latin typeface="SVN-The Voice Light" panose="02040603050506020204" pitchFamily="18" charset="0"/>
                <a:ea typeface="SimSun" panose="02010600030101010101" pitchFamily="2" charset="-122"/>
              </a:rPr>
              <a:t>lí</a:t>
            </a:r>
            <a:endParaRPr lang="en-US" sz="4200" dirty="0">
              <a:latin typeface="SVN-The Voice Light" panose="020406030505060202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792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207851" y="1765557"/>
            <a:ext cx="28826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Vật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lí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nghiên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quy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luật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64417" y="1807955"/>
            <a:ext cx="24674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Hoá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học</a:t>
            </a:r>
            <a:endParaRPr lang="en-US" sz="2800" b="1" dirty="0" smtClean="0">
              <a:solidFill>
                <a:srgbClr val="0033CC"/>
              </a:solidFill>
              <a:latin typeface="Times New Roman" panose="02020603050405020304" pitchFamily="18" charset="0"/>
              <a:cs typeface="Segoe UI" panose="020B0502040204020203" charset="0"/>
              <a:sym typeface="+mn-ea"/>
            </a:endParaRPr>
          </a:p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nghiên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.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Segoe UI" panose="020B0502040204020203" charset="0"/>
              <a:sym typeface="+mn-e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45178" y="4443278"/>
            <a:ext cx="33948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Sinh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học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hay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nghiên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mối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môi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.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Segoe UI" panose="020B0502040204020203" charset="0"/>
              <a:sym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05851" y="1794093"/>
            <a:ext cx="28826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Khoa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học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Trái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Đất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nghiên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bẩu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quyển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nó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.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34142" y="4279569"/>
            <a:ext cx="32683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Thiên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văn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nghiên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quy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luật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bầu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endParaRPr lang="vi-VN" altLang="en-US" sz="2800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3327" y="92671"/>
            <a:ext cx="589961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altLang="en-US" sz="4267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Lĩnh </a:t>
            </a:r>
            <a:r>
              <a:rPr lang="vi-VN" altLang="en-US" sz="42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vực chủ yếu </a:t>
            </a:r>
            <a:r>
              <a:rPr lang="vi-VN" altLang="en-US" sz="4267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của </a:t>
            </a:r>
            <a:r>
              <a:rPr lang="vi-VN" altLang="en-US" sz="42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khoa học tự nhiên</a:t>
            </a:r>
          </a:p>
        </p:txBody>
      </p:sp>
      <p:sp>
        <p:nvSpPr>
          <p:cNvPr id="21" name="Freeform 20"/>
          <p:cNvSpPr/>
          <p:nvPr/>
        </p:nvSpPr>
        <p:spPr>
          <a:xfrm>
            <a:off x="11219963" y="337595"/>
            <a:ext cx="736980" cy="915792"/>
          </a:xfrm>
          <a:custGeom>
            <a:avLst/>
            <a:gdLst/>
            <a:ahLst/>
            <a:cxnLst/>
            <a:rect l="l" t="t" r="r" b="b"/>
            <a:pathLst>
              <a:path w="736980" h="915792">
                <a:moveTo>
                  <a:pt x="369041" y="267377"/>
                </a:moveTo>
                <a:cubicBezTo>
                  <a:pt x="365060" y="267377"/>
                  <a:pt x="360717" y="268101"/>
                  <a:pt x="356011" y="269549"/>
                </a:cubicBezTo>
                <a:cubicBezTo>
                  <a:pt x="350220" y="271358"/>
                  <a:pt x="344429" y="274616"/>
                  <a:pt x="338638" y="279321"/>
                </a:cubicBezTo>
                <a:lnTo>
                  <a:pt x="247426" y="357502"/>
                </a:lnTo>
                <a:cubicBezTo>
                  <a:pt x="243083" y="361122"/>
                  <a:pt x="239463" y="365465"/>
                  <a:pt x="236568" y="370533"/>
                </a:cubicBezTo>
                <a:cubicBezTo>
                  <a:pt x="233310" y="375962"/>
                  <a:pt x="231681" y="382115"/>
                  <a:pt x="231681" y="388992"/>
                </a:cubicBezTo>
                <a:cubicBezTo>
                  <a:pt x="231681" y="400574"/>
                  <a:pt x="235482" y="410166"/>
                  <a:pt x="243083" y="417767"/>
                </a:cubicBezTo>
                <a:cubicBezTo>
                  <a:pt x="250684" y="425368"/>
                  <a:pt x="259914" y="429169"/>
                  <a:pt x="270772" y="429169"/>
                </a:cubicBezTo>
                <a:cubicBezTo>
                  <a:pt x="275477" y="429169"/>
                  <a:pt x="280364" y="428083"/>
                  <a:pt x="285431" y="425911"/>
                </a:cubicBezTo>
                <a:cubicBezTo>
                  <a:pt x="291222" y="423377"/>
                  <a:pt x="295385" y="421025"/>
                  <a:pt x="297918" y="418853"/>
                </a:cubicBezTo>
                <a:lnTo>
                  <a:pt x="326693" y="394964"/>
                </a:lnTo>
                <a:lnTo>
                  <a:pt x="326693" y="601819"/>
                </a:lnTo>
                <a:cubicBezTo>
                  <a:pt x="326693" y="614487"/>
                  <a:pt x="330675" y="624260"/>
                  <a:pt x="338638" y="631137"/>
                </a:cubicBezTo>
                <a:cubicBezTo>
                  <a:pt x="346963" y="638376"/>
                  <a:pt x="356735" y="641995"/>
                  <a:pt x="367956" y="641995"/>
                </a:cubicBezTo>
                <a:cubicBezTo>
                  <a:pt x="379900" y="641995"/>
                  <a:pt x="389673" y="638195"/>
                  <a:pt x="397274" y="630594"/>
                </a:cubicBezTo>
                <a:cubicBezTo>
                  <a:pt x="404875" y="622993"/>
                  <a:pt x="408675" y="613582"/>
                  <a:pt x="408675" y="602362"/>
                </a:cubicBezTo>
                <a:lnTo>
                  <a:pt x="410304" y="602362"/>
                </a:lnTo>
                <a:lnTo>
                  <a:pt x="410304" y="308096"/>
                </a:lnTo>
                <a:cubicBezTo>
                  <a:pt x="410304" y="296152"/>
                  <a:pt x="406503" y="286379"/>
                  <a:pt x="398902" y="278778"/>
                </a:cubicBezTo>
                <a:cubicBezTo>
                  <a:pt x="391301" y="271177"/>
                  <a:pt x="381348" y="267377"/>
                  <a:pt x="369041" y="267377"/>
                </a:cubicBezTo>
                <a:close/>
                <a:moveTo>
                  <a:pt x="368490" y="0"/>
                </a:moveTo>
                <a:cubicBezTo>
                  <a:pt x="572001" y="0"/>
                  <a:pt x="736980" y="205007"/>
                  <a:pt x="736980" y="457896"/>
                </a:cubicBezTo>
                <a:cubicBezTo>
                  <a:pt x="736980" y="710785"/>
                  <a:pt x="572001" y="915792"/>
                  <a:pt x="368490" y="915792"/>
                </a:cubicBezTo>
                <a:cubicBezTo>
                  <a:pt x="164979" y="915792"/>
                  <a:pt x="0" y="710785"/>
                  <a:pt x="0" y="457896"/>
                </a:cubicBezTo>
                <a:cubicBezTo>
                  <a:pt x="0" y="205007"/>
                  <a:pt x="164979" y="0"/>
                  <a:pt x="36849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177421" y="1108716"/>
            <a:ext cx="4673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Gồm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các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lĩnh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vực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chính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như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: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Segoe UI" panose="020B0502040204020203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3910" cy="68345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3605" y="2914159"/>
            <a:ext cx="28826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Vật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lí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học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Segoe UI" panose="020B0502040204020203" charset="0"/>
              <a:sym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03605" y="3621946"/>
            <a:ext cx="24674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Hoá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học</a:t>
            </a:r>
            <a:endParaRPr lang="en-US" sz="3200" b="1" dirty="0" smtClean="0">
              <a:solidFill>
                <a:srgbClr val="0033CC"/>
              </a:solidFill>
              <a:latin typeface="Times New Roman" panose="02020603050405020304" pitchFamily="18" charset="0"/>
              <a:cs typeface="Segoe UI" panose="020B0502040204020203" charset="0"/>
              <a:sym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03605" y="4409787"/>
            <a:ext cx="3394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Sinh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học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Segoe UI" panose="020B0502040204020203" charset="0"/>
              <a:sym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63590" y="3621946"/>
            <a:ext cx="36822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Khoa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học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Trái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Đất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charset="0"/>
              <a:sym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63590" y="2914159"/>
            <a:ext cx="3268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Thiên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văn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học</a:t>
            </a:r>
            <a:endParaRPr lang="vi-VN" altLang="en-US" sz="3200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1417" y="325085"/>
            <a:ext cx="589961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altLang="en-US" sz="4267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Lĩnh </a:t>
            </a:r>
            <a:r>
              <a:rPr lang="vi-VN" altLang="en-US" sz="42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vực chủ yếu </a:t>
            </a:r>
            <a:r>
              <a:rPr lang="vi-VN" altLang="en-US" sz="4267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của </a:t>
            </a:r>
            <a:r>
              <a:rPr lang="vi-VN" altLang="en-US" sz="42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khoa học tự nhiên</a:t>
            </a:r>
          </a:p>
        </p:txBody>
      </p:sp>
      <p:sp>
        <p:nvSpPr>
          <p:cNvPr id="12" name="Freeform 11"/>
          <p:cNvSpPr/>
          <p:nvPr/>
        </p:nvSpPr>
        <p:spPr>
          <a:xfrm>
            <a:off x="11229826" y="519304"/>
            <a:ext cx="736980" cy="915792"/>
          </a:xfrm>
          <a:custGeom>
            <a:avLst/>
            <a:gdLst/>
            <a:ahLst/>
            <a:cxnLst/>
            <a:rect l="l" t="t" r="r" b="b"/>
            <a:pathLst>
              <a:path w="736980" h="915792">
                <a:moveTo>
                  <a:pt x="369041" y="267377"/>
                </a:moveTo>
                <a:cubicBezTo>
                  <a:pt x="365060" y="267377"/>
                  <a:pt x="360717" y="268101"/>
                  <a:pt x="356011" y="269549"/>
                </a:cubicBezTo>
                <a:cubicBezTo>
                  <a:pt x="350220" y="271358"/>
                  <a:pt x="344429" y="274616"/>
                  <a:pt x="338638" y="279321"/>
                </a:cubicBezTo>
                <a:lnTo>
                  <a:pt x="247426" y="357502"/>
                </a:lnTo>
                <a:cubicBezTo>
                  <a:pt x="243083" y="361122"/>
                  <a:pt x="239463" y="365465"/>
                  <a:pt x="236568" y="370533"/>
                </a:cubicBezTo>
                <a:cubicBezTo>
                  <a:pt x="233310" y="375962"/>
                  <a:pt x="231681" y="382115"/>
                  <a:pt x="231681" y="388992"/>
                </a:cubicBezTo>
                <a:cubicBezTo>
                  <a:pt x="231681" y="400574"/>
                  <a:pt x="235482" y="410166"/>
                  <a:pt x="243083" y="417767"/>
                </a:cubicBezTo>
                <a:cubicBezTo>
                  <a:pt x="250684" y="425368"/>
                  <a:pt x="259914" y="429169"/>
                  <a:pt x="270772" y="429169"/>
                </a:cubicBezTo>
                <a:cubicBezTo>
                  <a:pt x="275477" y="429169"/>
                  <a:pt x="280364" y="428083"/>
                  <a:pt x="285431" y="425911"/>
                </a:cubicBezTo>
                <a:cubicBezTo>
                  <a:pt x="291222" y="423377"/>
                  <a:pt x="295385" y="421025"/>
                  <a:pt x="297918" y="418853"/>
                </a:cubicBezTo>
                <a:lnTo>
                  <a:pt x="326693" y="394964"/>
                </a:lnTo>
                <a:lnTo>
                  <a:pt x="326693" y="601819"/>
                </a:lnTo>
                <a:cubicBezTo>
                  <a:pt x="326693" y="614487"/>
                  <a:pt x="330675" y="624260"/>
                  <a:pt x="338638" y="631137"/>
                </a:cubicBezTo>
                <a:cubicBezTo>
                  <a:pt x="346963" y="638376"/>
                  <a:pt x="356735" y="641995"/>
                  <a:pt x="367956" y="641995"/>
                </a:cubicBezTo>
                <a:cubicBezTo>
                  <a:pt x="379900" y="641995"/>
                  <a:pt x="389673" y="638195"/>
                  <a:pt x="397274" y="630594"/>
                </a:cubicBezTo>
                <a:cubicBezTo>
                  <a:pt x="404875" y="622993"/>
                  <a:pt x="408675" y="613582"/>
                  <a:pt x="408675" y="602362"/>
                </a:cubicBezTo>
                <a:lnTo>
                  <a:pt x="410304" y="602362"/>
                </a:lnTo>
                <a:lnTo>
                  <a:pt x="410304" y="308096"/>
                </a:lnTo>
                <a:cubicBezTo>
                  <a:pt x="410304" y="296152"/>
                  <a:pt x="406503" y="286379"/>
                  <a:pt x="398902" y="278778"/>
                </a:cubicBezTo>
                <a:cubicBezTo>
                  <a:pt x="391301" y="271177"/>
                  <a:pt x="381348" y="267377"/>
                  <a:pt x="369041" y="267377"/>
                </a:cubicBezTo>
                <a:close/>
                <a:moveTo>
                  <a:pt x="368490" y="0"/>
                </a:moveTo>
                <a:cubicBezTo>
                  <a:pt x="572001" y="0"/>
                  <a:pt x="736980" y="205007"/>
                  <a:pt x="736980" y="457896"/>
                </a:cubicBezTo>
                <a:cubicBezTo>
                  <a:pt x="736980" y="710785"/>
                  <a:pt x="572001" y="915792"/>
                  <a:pt x="368490" y="915792"/>
                </a:cubicBezTo>
                <a:cubicBezTo>
                  <a:pt x="164979" y="915792"/>
                  <a:pt x="0" y="710785"/>
                  <a:pt x="0" y="457896"/>
                </a:cubicBezTo>
                <a:cubicBezTo>
                  <a:pt x="0" y="205007"/>
                  <a:pt x="164979" y="0"/>
                  <a:pt x="36849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1525317" y="1873957"/>
            <a:ext cx="5624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Gồm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các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lĩnh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vực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chính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như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charset="0"/>
                <a:sym typeface="+mn-ea"/>
              </a:rPr>
              <a:t>: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Segoe UI" panose="020B0502040204020203" charset="0"/>
              <a:sym typeface="+mn-e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1" b="96032" l="0" r="992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8697" y="519304"/>
            <a:ext cx="1184520" cy="11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0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9" y="-9770"/>
            <a:ext cx="12174682" cy="68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6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37" y="10618"/>
            <a:ext cx="12210938" cy="6847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8937" y="247104"/>
            <a:ext cx="2594265" cy="67842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1128666" y="125886"/>
            <a:ext cx="2904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#9Slide05 SVNCookie" panose="020B0606040200020203" pitchFamily="34" charset="0"/>
                <a:cs typeface="#9Slide03 SVNAguda Black" pitchFamily="2" charset="0"/>
              </a:rPr>
              <a:t>Tiết</a:t>
            </a:r>
            <a:r>
              <a:rPr lang="en-US" sz="5400" b="1" dirty="0" smtClean="0">
                <a:solidFill>
                  <a:schemeClr val="bg1"/>
                </a:solidFill>
                <a:latin typeface="#9Slide05 SVNCookie" panose="020B0606040200020203" pitchFamily="34" charset="0"/>
                <a:cs typeface="#9Slide03 SVNAguda Black" pitchFamily="2" charset="0"/>
              </a:rPr>
              <a:t> 5</a:t>
            </a:r>
            <a:endParaRPr lang="vi-VN" sz="5400" b="1" dirty="0">
              <a:solidFill>
                <a:schemeClr val="bg1"/>
              </a:solidFill>
              <a:latin typeface="#9Slide05 SantElia Script Light" panose="03010300040707000504" pitchFamily="66" charset="-93"/>
              <a:cs typeface="#9Slide03 SVNAguda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8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182" y="0"/>
            <a:ext cx="12301181" cy="6840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224" y="4282706"/>
            <a:ext cx="6943946" cy="12132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3391" y="1763294"/>
            <a:ext cx="6946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Tùy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điểm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danh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viên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888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57" y="0"/>
            <a:ext cx="5188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48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829" y="0"/>
            <a:ext cx="5339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37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182" y="0"/>
            <a:ext cx="12301181" cy="6840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224" y="4282706"/>
            <a:ext cx="6943946" cy="12132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3391" y="1763294"/>
            <a:ext cx="6946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Tùy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điểm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danh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viên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100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8663611" y="1324381"/>
            <a:ext cx="3712034" cy="1861035"/>
            <a:chOff x="6647837" y="1220205"/>
            <a:chExt cx="2850131" cy="1416454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7837" y="1719878"/>
              <a:ext cx="2275024" cy="547587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6665402" y="1220205"/>
              <a:ext cx="2832566" cy="524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3879" dirty="0" err="1">
                  <a:solidFill>
                    <a:srgbClr val="C00000"/>
                  </a:solidFill>
                  <a:latin typeface="#9Slide03 SVNJustice League" panose="02000500000000000000" pitchFamily="2" charset="0"/>
                  <a:cs typeface="+mn-ea"/>
                </a:rPr>
                <a:t>sinh trưởng, phát triển</a:t>
              </a: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7044811" y="1884905"/>
              <a:ext cx="2453157" cy="751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2909" b="1" dirty="0">
                  <a:solidFill>
                    <a:srgbClr val="2C0CB4"/>
                  </a:solidFill>
                  <a:latin typeface="#9Slide07 HLT Fall For You" panose="02000506000000020003" pitchFamily="2" charset="0"/>
                  <a:cs typeface="+mn-ea"/>
                </a:rPr>
                <a:t>Sinh vật lớn lên, tăng trưởng về kích thước....</a:t>
              </a: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-55908" y="3802650"/>
            <a:ext cx="5202523" cy="2938391"/>
            <a:chOff x="555188" y="2112704"/>
            <a:chExt cx="3628923" cy="2609799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994958" y="2689988"/>
              <a:ext cx="2100852" cy="662569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555188" y="2112704"/>
              <a:ext cx="2540622" cy="612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879" dirty="0">
                  <a:solidFill>
                    <a:srgbClr val="C00000"/>
                  </a:solidFill>
                  <a:latin typeface="#9Slide03 SVNJustice League" panose="02000500000000000000" pitchFamily="2" charset="0"/>
                  <a:cs typeface="+mn-ea"/>
                  <a:sym typeface="+mn-ea"/>
                </a:rPr>
                <a:t>vận động - cảm ứng</a:t>
              </a: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564951" y="3447626"/>
              <a:ext cx="3619160" cy="1274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altLang="en-US" sz="2909" b="1" dirty="0" smtClean="0">
                  <a:solidFill>
                    <a:srgbClr val="2C0CB4"/>
                  </a:solidFill>
                  <a:latin typeface="#9Slide07 HLT Fall For You" panose="02000506000000020003" pitchFamily="2" charset="0"/>
                  <a:cs typeface="+mn-ea"/>
                  <a:sym typeface="+mn-ea"/>
                </a:rPr>
                <a:t>- Sinh </a:t>
              </a:r>
              <a:r>
                <a:rPr lang="vi-VN" altLang="en-US" sz="2909" b="1" dirty="0">
                  <a:solidFill>
                    <a:srgbClr val="2C0CB4"/>
                  </a:solidFill>
                  <a:latin typeface="#9Slide07 HLT Fall For You" panose="02000506000000020003" pitchFamily="2" charset="0"/>
                  <a:cs typeface="+mn-ea"/>
                  <a:sym typeface="+mn-ea"/>
                </a:rPr>
                <a:t>vật di chuyển, trao đổi </a:t>
              </a:r>
              <a:r>
                <a:rPr lang="vi-VN" altLang="en-US" sz="2909" b="1" dirty="0" smtClean="0">
                  <a:solidFill>
                    <a:srgbClr val="2C0CB4"/>
                  </a:solidFill>
                  <a:latin typeface="#9Slide07 HLT Fall For You" panose="02000506000000020003" pitchFamily="2" charset="0"/>
                  <a:cs typeface="+mn-ea"/>
                  <a:sym typeface="+mn-ea"/>
                </a:rPr>
                <a:t>chất </a:t>
              </a:r>
            </a:p>
            <a:p>
              <a:pPr algn="l"/>
              <a:r>
                <a:rPr lang="vi-VN" altLang="en-US" sz="2909" b="1" dirty="0" smtClean="0">
                  <a:solidFill>
                    <a:srgbClr val="2C0CB4"/>
                  </a:solidFill>
                  <a:latin typeface="#9Slide07 HLT Fall For You" panose="02000506000000020003" pitchFamily="2" charset="0"/>
                  <a:cs typeface="+mn-ea"/>
                  <a:sym typeface="+mn-ea"/>
                </a:rPr>
                <a:t>để </a:t>
              </a:r>
              <a:r>
                <a:rPr lang="vi-VN" altLang="en-US" sz="2909" b="1" dirty="0">
                  <a:solidFill>
                    <a:srgbClr val="2C0CB4"/>
                  </a:solidFill>
                  <a:latin typeface="#9Slide07 HLT Fall For You" panose="02000506000000020003" pitchFamily="2" charset="0"/>
                  <a:cs typeface="+mn-ea"/>
                  <a:sym typeface="+mn-ea"/>
                </a:rPr>
                <a:t>sinh trưởng và phát triển</a:t>
              </a:r>
              <a:endParaRPr lang="vi-VN" altLang="en-US" sz="2909" b="1" dirty="0">
                <a:solidFill>
                  <a:srgbClr val="2C0CB4"/>
                </a:solidFill>
                <a:latin typeface="#9Slide07 HLT Fall For You" panose="02000506000000020003" pitchFamily="2" charset="0"/>
                <a:cs typeface="+mn-ea"/>
              </a:endParaRPr>
            </a:p>
            <a:p>
              <a:pPr algn="l"/>
              <a:r>
                <a:rPr lang="vi-VN" altLang="en-US" sz="2909" b="1" dirty="0" smtClean="0">
                  <a:solidFill>
                    <a:srgbClr val="2C0CB4"/>
                  </a:solidFill>
                  <a:latin typeface="#9Slide07 HLT Fall For You" panose="02000506000000020003" pitchFamily="2" charset="0"/>
                  <a:cs typeface="+mn-ea"/>
                  <a:sym typeface="+mn-ea"/>
                </a:rPr>
                <a:t>- Phản </a:t>
              </a:r>
              <a:r>
                <a:rPr lang="vi-VN" altLang="en-US" sz="2909" b="1" dirty="0">
                  <a:solidFill>
                    <a:srgbClr val="2C0CB4"/>
                  </a:solidFill>
                  <a:latin typeface="#9Slide07 HLT Fall For You" panose="02000506000000020003" pitchFamily="2" charset="0"/>
                  <a:cs typeface="+mn-ea"/>
                  <a:sym typeface="+mn-ea"/>
                </a:rPr>
                <a:t>ứng với tác động của môi trường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842713" y="3504169"/>
            <a:ext cx="5828165" cy="3174534"/>
            <a:chOff x="-1665770" y="3749989"/>
            <a:chExt cx="4318983" cy="2416172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54117" y="4653760"/>
              <a:ext cx="2354997" cy="374435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-609586" y="3749989"/>
              <a:ext cx="3262799" cy="978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879" dirty="0">
                  <a:solidFill>
                    <a:srgbClr val="C00000"/>
                  </a:solidFill>
                  <a:latin typeface="#9Slide03 SVNJustice League" panose="02000500000000000000" pitchFamily="2" charset="0"/>
                  <a:cs typeface="+mn-ea"/>
                  <a:sym typeface="+mn-ea"/>
                </a:rPr>
                <a:t>TRAO ĐỔI CHẤT </a:t>
              </a:r>
            </a:p>
            <a:p>
              <a:pPr algn="ctr"/>
              <a:r>
                <a:rPr lang="vi-VN" altLang="en-US" sz="3879" dirty="0" smtClean="0">
                  <a:solidFill>
                    <a:srgbClr val="C00000"/>
                  </a:solidFill>
                  <a:latin typeface="#9Slide03 SVNJustice League" panose="02000500000000000000" pitchFamily="2" charset="0"/>
                  <a:cs typeface="+mn-ea"/>
                  <a:sym typeface="+mn-ea"/>
                </a:rPr>
                <a:t>CHUYỂN </a:t>
              </a:r>
              <a:r>
                <a:rPr lang="vi-VN" altLang="en-US" sz="3879" dirty="0">
                  <a:solidFill>
                    <a:srgbClr val="C00000"/>
                  </a:solidFill>
                  <a:latin typeface="#9Slide03 SVNJustice League" panose="02000500000000000000" pitchFamily="2" charset="0"/>
                  <a:cs typeface="+mn-ea"/>
                  <a:sym typeface="+mn-ea"/>
                </a:rPr>
                <a:t>HÓA NĂNG LƯỢNG</a:t>
              </a: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-1665770" y="5112026"/>
              <a:ext cx="3871422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altLang="en-US" sz="2800" b="1" dirty="0" err="1">
                  <a:solidFill>
                    <a:srgbClr val="2C0CB4"/>
                  </a:solidFill>
                  <a:latin typeface="#9Slide07 HLT Fall For You" panose="02000506000000020003" pitchFamily="2" charset="0"/>
                  <a:cs typeface="+mn-ea"/>
                </a:rPr>
                <a:t>Sinh vật lấy thức ăn, chất dinh dưỡng, nước để tích lũy và chuyển hóa năng lượng đồng thời thải chất thải ra môi trường </a:t>
              </a:r>
            </a:p>
          </p:txBody>
        </p:sp>
      </p:grpSp>
      <p:sp>
        <p:nvSpPr>
          <p:cNvPr id="67" name="矩形 21"/>
          <p:cNvSpPr/>
          <p:nvPr/>
        </p:nvSpPr>
        <p:spPr>
          <a:xfrm>
            <a:off x="3169648" y="945296"/>
            <a:ext cx="7361418" cy="644289"/>
          </a:xfrm>
          <a:prstGeom prst="rect">
            <a:avLst/>
          </a:prstGeom>
        </p:spPr>
        <p:txBody>
          <a:bodyPr wrap="square" lIns="89419" tIns="44709" rIns="89419" bIns="44709" anchor="ctr">
            <a:spAutoFit/>
          </a:bodyPr>
          <a:lstStyle/>
          <a:p>
            <a:r>
              <a:rPr lang="vi-VN" altLang="en-US" sz="3600" b="1" dirty="0" err="1">
                <a:solidFill>
                  <a:srgbClr val="008000"/>
                </a:solidFill>
                <a:latin typeface="#9Slide03 Bebas Neue Bold" panose="020B0606020202050201" pitchFamily="34" charset="-93"/>
                <a:ea typeface="Calibri" panose="020F0502020204030204" charset="0"/>
              </a:rPr>
              <a:t>Dấu hiệu đặc trưng của vật sống</a:t>
            </a:r>
            <a:r>
              <a:rPr lang="en-US" sz="3600" b="1" dirty="0">
                <a:solidFill>
                  <a:srgbClr val="008000"/>
                </a:solidFill>
                <a:latin typeface="#9Slide03 Bebas Neue Bold" panose="020B0606020202050201" pitchFamily="34" charset="-93"/>
                <a:ea typeface="Calibri" panose="020F0502020204030204" charset="0"/>
              </a:rPr>
              <a:t>?</a:t>
            </a:r>
          </a:p>
        </p:txBody>
      </p:sp>
      <p:grpSp>
        <p:nvGrpSpPr>
          <p:cNvPr id="65" name="组合 64"/>
          <p:cNvGrpSpPr/>
          <p:nvPr/>
        </p:nvGrpSpPr>
        <p:grpSpPr>
          <a:xfrm>
            <a:off x="630129" y="1734489"/>
            <a:ext cx="3513997" cy="1650156"/>
            <a:chOff x="905627" y="3746116"/>
            <a:chExt cx="2915271" cy="105093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158863" y="4128828"/>
              <a:ext cx="2521411" cy="668225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905627" y="3746116"/>
              <a:ext cx="2406470" cy="524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879" dirty="0">
                  <a:solidFill>
                    <a:srgbClr val="C00000"/>
                  </a:solidFill>
                  <a:latin typeface="#9Slide03 SVNJustice League" panose="02000500000000000000" pitchFamily="2" charset="0"/>
                  <a:cs typeface="+mn-ea"/>
                  <a:sym typeface="+mn-ea"/>
                </a:rPr>
                <a:t>SINH SẢN</a:t>
              </a: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176855" y="4211078"/>
              <a:ext cx="2644043" cy="411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altLang="en-US" sz="2909" b="1" dirty="0" err="1">
                  <a:solidFill>
                    <a:srgbClr val="2C0CB4"/>
                  </a:solidFill>
                  <a:latin typeface="#9Slide07 HLT Fall For You" panose="02000506000000020003" pitchFamily="2" charset="0"/>
                  <a:cs typeface="+mn-ea"/>
                  <a:sym typeface="+mn-ea"/>
                </a:rPr>
                <a:t>Duy trì lòi giống</a:t>
              </a:r>
            </a:p>
          </p:txBody>
        </p:sp>
      </p:grpSp>
      <p:pic>
        <p:nvPicPr>
          <p:cNvPr id="71" name="Content Placeholder 70" descr="unnamed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667" l="2000" r="98667">
                        <a14:foregroundMark x1="3556" y1="70000" x2="7778" y2="66667"/>
                        <a14:foregroundMark x1="12667" y1="66667" x2="22444" y2="71000"/>
                        <a14:foregroundMark x1="23556" y1="73333" x2="43556" y2="66667"/>
                        <a14:foregroundMark x1="49333" y1="63667" x2="58667" y2="66667"/>
                        <a14:foregroundMark x1="60222" y1="67667" x2="71111" y2="73333"/>
                        <a14:foregroundMark x1="71111" y1="73333" x2="84444" y2="64333"/>
                        <a14:foregroundMark x1="87333" y1="65333" x2="96889" y2="67667"/>
                        <a14:foregroundMark x1="4000" y1="71667" x2="26667" y2="92000"/>
                        <a14:foregroundMark x1="6667" y1="92667" x2="38667" y2="80667"/>
                        <a14:foregroundMark x1="34889" y1="88000" x2="71556" y2="86333"/>
                        <a14:foregroundMark x1="82889" y1="84000" x2="97556" y2="86333"/>
                        <a14:foregroundMark x1="91556" y1="86333" x2="92667" y2="94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7061" y="1944811"/>
            <a:ext cx="2526915" cy="1684867"/>
          </a:xfrm>
          <a:prstGeom prst="rect">
            <a:avLst/>
          </a:prstGeom>
        </p:spPr>
      </p:pic>
      <p:pic>
        <p:nvPicPr>
          <p:cNvPr id="73" name="Content Placeholder 72" descr="7vUt5nV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3723579" y="3670270"/>
            <a:ext cx="2358028" cy="1593273"/>
          </a:xfrm>
          <a:prstGeom prst="rect">
            <a:avLst/>
          </a:prstGeom>
        </p:spPr>
      </p:pic>
      <p:graphicFrame>
        <p:nvGraphicFramePr>
          <p:cNvPr id="75" name="Object 74"/>
          <p:cNvGraphicFramePr/>
          <p:nvPr>
            <p:extLst>
              <p:ext uri="{D42A27DB-BD31-4B8C-83A1-F6EECF244321}">
                <p14:modId xmlns:p14="http://schemas.microsoft.com/office/powerpoint/2010/main" val="511397772"/>
              </p:ext>
            </p:extLst>
          </p:nvPr>
        </p:nvGraphicFramePr>
        <p:xfrm>
          <a:off x="6136349" y="3625041"/>
          <a:ext cx="2556549" cy="1683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r:id="rId8" imgW="4178300" imgH="2559050" progId="Paint.Picture">
                  <p:embed/>
                </p:oleObj>
              </mc:Choice>
              <mc:Fallback>
                <p:oleObj r:id="rId8" imgW="4178300" imgH="2559050" progId="Paint.Picture">
                  <p:embed/>
                  <p:pic>
                    <p:nvPicPr>
                      <p:cNvPr id="0" name="Picture 75"/>
                      <p:cNvPicPr/>
                      <p:nvPr/>
                    </p:nvPicPr>
                    <p:blipFill>
                      <a:blip r:embed="rId9">
                        <a:lum bright="-6000" contrast="18000"/>
                      </a:blip>
                      <a:stretch>
                        <a:fillRect/>
                      </a:stretch>
                    </p:blipFill>
                    <p:spPr>
                      <a:xfrm>
                        <a:off x="6136349" y="3625041"/>
                        <a:ext cx="2556549" cy="1683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76"/>
          <p:cNvGraphicFramePr/>
          <p:nvPr>
            <p:extLst>
              <p:ext uri="{D42A27DB-BD31-4B8C-83A1-F6EECF244321}">
                <p14:modId xmlns:p14="http://schemas.microsoft.com/office/powerpoint/2010/main" val="983303912"/>
              </p:ext>
            </p:extLst>
          </p:nvPr>
        </p:nvGraphicFramePr>
        <p:xfrm>
          <a:off x="4911722" y="5268727"/>
          <a:ext cx="1195339" cy="1594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r:id="rId10" imgW="1752600" imgH="2432050" progId="Paint.Picture">
                  <p:embed/>
                </p:oleObj>
              </mc:Choice>
              <mc:Fallback>
                <p:oleObj r:id="rId10" imgW="1752600" imgH="2432050" progId="Paint.Picture">
                  <p:embed/>
                  <p:pic>
                    <p:nvPicPr>
                      <p:cNvPr id="0" name="Picture 77"/>
                      <p:cNvPicPr/>
                      <p:nvPr/>
                    </p:nvPicPr>
                    <p:blipFill>
                      <a:blip r:embed="rId11">
                        <a:lum bright="6000" contrast="12000"/>
                      </a:blip>
                      <a:stretch>
                        <a:fillRect/>
                      </a:stretch>
                    </p:blipFill>
                    <p:spPr>
                      <a:xfrm>
                        <a:off x="4911722" y="5268727"/>
                        <a:ext cx="1195339" cy="1594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Freeform 24"/>
          <p:cNvSpPr/>
          <p:nvPr/>
        </p:nvSpPr>
        <p:spPr>
          <a:xfrm>
            <a:off x="668302" y="68503"/>
            <a:ext cx="736980" cy="915792"/>
          </a:xfrm>
          <a:custGeom>
            <a:avLst/>
            <a:gdLst/>
            <a:ahLst/>
            <a:cxnLst/>
            <a:rect l="l" t="t" r="r" b="b"/>
            <a:pathLst>
              <a:path w="736980" h="915792">
                <a:moveTo>
                  <a:pt x="364698" y="265748"/>
                </a:moveTo>
                <a:cubicBezTo>
                  <a:pt x="345515" y="265748"/>
                  <a:pt x="328322" y="268463"/>
                  <a:pt x="313120" y="273892"/>
                </a:cubicBezTo>
                <a:cubicBezTo>
                  <a:pt x="298280" y="279321"/>
                  <a:pt x="285250" y="286198"/>
                  <a:pt x="274030" y="294523"/>
                </a:cubicBezTo>
                <a:cubicBezTo>
                  <a:pt x="262809" y="302848"/>
                  <a:pt x="254303" y="312078"/>
                  <a:pt x="248512" y="322212"/>
                </a:cubicBezTo>
                <a:cubicBezTo>
                  <a:pt x="242359" y="332709"/>
                  <a:pt x="239282" y="343024"/>
                  <a:pt x="239282" y="353159"/>
                </a:cubicBezTo>
                <a:cubicBezTo>
                  <a:pt x="239282" y="366913"/>
                  <a:pt x="243083" y="377048"/>
                  <a:pt x="250684" y="383563"/>
                </a:cubicBezTo>
                <a:cubicBezTo>
                  <a:pt x="257923" y="389716"/>
                  <a:pt x="266972" y="393154"/>
                  <a:pt x="277830" y="393878"/>
                </a:cubicBezTo>
                <a:cubicBezTo>
                  <a:pt x="293394" y="394602"/>
                  <a:pt x="306243" y="386820"/>
                  <a:pt x="316378" y="370533"/>
                </a:cubicBezTo>
                <a:cubicBezTo>
                  <a:pt x="321083" y="363656"/>
                  <a:pt x="327055" y="358045"/>
                  <a:pt x="334294" y="353702"/>
                </a:cubicBezTo>
                <a:cubicBezTo>
                  <a:pt x="341171" y="349359"/>
                  <a:pt x="350944" y="347187"/>
                  <a:pt x="363612" y="347187"/>
                </a:cubicBezTo>
                <a:cubicBezTo>
                  <a:pt x="377004" y="347187"/>
                  <a:pt x="386958" y="350444"/>
                  <a:pt x="393473" y="356959"/>
                </a:cubicBezTo>
                <a:cubicBezTo>
                  <a:pt x="399988" y="363475"/>
                  <a:pt x="403246" y="371437"/>
                  <a:pt x="403246" y="380848"/>
                </a:cubicBezTo>
                <a:cubicBezTo>
                  <a:pt x="403246" y="385192"/>
                  <a:pt x="402341" y="390440"/>
                  <a:pt x="400531" y="396593"/>
                </a:cubicBezTo>
                <a:cubicBezTo>
                  <a:pt x="398721" y="402022"/>
                  <a:pt x="396007" y="407994"/>
                  <a:pt x="392387" y="414510"/>
                </a:cubicBezTo>
                <a:cubicBezTo>
                  <a:pt x="389130" y="420301"/>
                  <a:pt x="384243" y="427540"/>
                  <a:pt x="377728" y="436227"/>
                </a:cubicBezTo>
                <a:cubicBezTo>
                  <a:pt x="371575" y="444551"/>
                  <a:pt x="363974" y="453781"/>
                  <a:pt x="354925" y="463916"/>
                </a:cubicBezTo>
                <a:lnTo>
                  <a:pt x="355468" y="458486"/>
                </a:lnTo>
                <a:lnTo>
                  <a:pt x="253941" y="569786"/>
                </a:lnTo>
                <a:cubicBezTo>
                  <a:pt x="250322" y="573406"/>
                  <a:pt x="247064" y="578654"/>
                  <a:pt x="244169" y="585531"/>
                </a:cubicBezTo>
                <a:cubicBezTo>
                  <a:pt x="241273" y="592408"/>
                  <a:pt x="239825" y="598742"/>
                  <a:pt x="239825" y="604533"/>
                </a:cubicBezTo>
                <a:cubicBezTo>
                  <a:pt x="239825" y="612496"/>
                  <a:pt x="241454" y="618830"/>
                  <a:pt x="244712" y="623536"/>
                </a:cubicBezTo>
                <a:cubicBezTo>
                  <a:pt x="247607" y="628241"/>
                  <a:pt x="251408" y="632222"/>
                  <a:pt x="256113" y="635480"/>
                </a:cubicBezTo>
                <a:cubicBezTo>
                  <a:pt x="260456" y="638738"/>
                  <a:pt x="264981" y="640909"/>
                  <a:pt x="269686" y="641995"/>
                </a:cubicBezTo>
                <a:cubicBezTo>
                  <a:pt x="274392" y="643081"/>
                  <a:pt x="278735" y="643624"/>
                  <a:pt x="282716" y="643624"/>
                </a:cubicBezTo>
                <a:lnTo>
                  <a:pt x="459710" y="643624"/>
                </a:lnTo>
                <a:cubicBezTo>
                  <a:pt x="471292" y="643624"/>
                  <a:pt x="481065" y="640004"/>
                  <a:pt x="489028" y="632765"/>
                </a:cubicBezTo>
                <a:cubicBezTo>
                  <a:pt x="496629" y="625888"/>
                  <a:pt x="500429" y="616659"/>
                  <a:pt x="500429" y="605076"/>
                </a:cubicBezTo>
                <a:cubicBezTo>
                  <a:pt x="500429" y="593856"/>
                  <a:pt x="496629" y="584626"/>
                  <a:pt x="489028" y="577387"/>
                </a:cubicBezTo>
                <a:cubicBezTo>
                  <a:pt x="481065" y="570148"/>
                  <a:pt x="471292" y="566529"/>
                  <a:pt x="459710" y="566529"/>
                </a:cubicBezTo>
                <a:lnTo>
                  <a:pt x="361983" y="566529"/>
                </a:lnTo>
                <a:lnTo>
                  <a:pt x="424963" y="496491"/>
                </a:lnTo>
                <a:cubicBezTo>
                  <a:pt x="435097" y="484547"/>
                  <a:pt x="444327" y="473688"/>
                  <a:pt x="452652" y="463916"/>
                </a:cubicBezTo>
                <a:cubicBezTo>
                  <a:pt x="456633" y="458848"/>
                  <a:pt x="460253" y="453962"/>
                  <a:pt x="463510" y="449257"/>
                </a:cubicBezTo>
                <a:cubicBezTo>
                  <a:pt x="466768" y="444551"/>
                  <a:pt x="469845" y="439846"/>
                  <a:pt x="472740" y="435141"/>
                </a:cubicBezTo>
                <a:cubicBezTo>
                  <a:pt x="477807" y="426454"/>
                  <a:pt x="481789" y="417043"/>
                  <a:pt x="484684" y="406909"/>
                </a:cubicBezTo>
                <a:cubicBezTo>
                  <a:pt x="487218" y="397860"/>
                  <a:pt x="488485" y="387544"/>
                  <a:pt x="488485" y="375962"/>
                </a:cubicBezTo>
                <a:cubicBezTo>
                  <a:pt x="488485" y="359312"/>
                  <a:pt x="485408" y="343929"/>
                  <a:pt x="479255" y="329813"/>
                </a:cubicBezTo>
                <a:cubicBezTo>
                  <a:pt x="473464" y="316783"/>
                  <a:pt x="464958" y="305201"/>
                  <a:pt x="453738" y="295066"/>
                </a:cubicBezTo>
                <a:cubicBezTo>
                  <a:pt x="443241" y="285655"/>
                  <a:pt x="430211" y="278416"/>
                  <a:pt x="414647" y="273349"/>
                </a:cubicBezTo>
                <a:cubicBezTo>
                  <a:pt x="398721" y="268282"/>
                  <a:pt x="382072" y="265748"/>
                  <a:pt x="364698" y="265748"/>
                </a:cubicBezTo>
                <a:close/>
                <a:moveTo>
                  <a:pt x="368490" y="0"/>
                </a:moveTo>
                <a:cubicBezTo>
                  <a:pt x="572001" y="0"/>
                  <a:pt x="736980" y="205007"/>
                  <a:pt x="736980" y="457896"/>
                </a:cubicBezTo>
                <a:cubicBezTo>
                  <a:pt x="736980" y="710785"/>
                  <a:pt x="572001" y="915792"/>
                  <a:pt x="368490" y="915792"/>
                </a:cubicBezTo>
                <a:cubicBezTo>
                  <a:pt x="164979" y="915792"/>
                  <a:pt x="0" y="710785"/>
                  <a:pt x="0" y="457896"/>
                </a:cubicBezTo>
                <a:cubicBezTo>
                  <a:pt x="0" y="205007"/>
                  <a:pt x="164979" y="0"/>
                  <a:pt x="36849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26" name="TextBox 25"/>
          <p:cNvSpPr txBox="1"/>
          <p:nvPr/>
        </p:nvSpPr>
        <p:spPr>
          <a:xfrm>
            <a:off x="1405282" y="263319"/>
            <a:ext cx="59372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000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VẬT </a:t>
            </a:r>
            <a:r>
              <a:rPr lang="vi-VN" altLang="en-US" sz="300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SỐNG </a:t>
            </a:r>
            <a:r>
              <a:rPr lang="vi-VN" altLang="en-US" sz="3000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&amp; VẬT </a:t>
            </a:r>
            <a:r>
              <a:rPr lang="vi-VN" altLang="en-US" sz="300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KHÔNG SỐNG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019" b="90625" l="20496" r="88430">
                        <a14:foregroundMark x1="63967" y1="85096" x2="63967" y2="85096"/>
                        <a14:foregroundMark x1="61488" y1="87260" x2="61488" y2="87260"/>
                        <a14:foregroundMark x1="65455" y1="87981" x2="65455" y2="87981"/>
                        <a14:foregroundMark x1="69587" y1="88462" x2="69587" y2="88462"/>
                        <a14:foregroundMark x1="79174" y1="86779" x2="79174" y2="86779"/>
                        <a14:foregroundMark x1="76694" y1="89183" x2="76694" y2="89183"/>
                        <a14:foregroundMark x1="73223" y1="88462" x2="73223" y2="88462"/>
                        <a14:foregroundMark x1="82810" y1="87981" x2="82810" y2="87981"/>
                        <a14:backgroundMark x1="26116" y1="87981" x2="26116" y2="87981"/>
                      </a14:backgroundRemoval>
                    </a14:imgEffect>
                  </a14:imgLayer>
                </a14:imgProps>
              </a:ext>
            </a:extLst>
          </a:blip>
          <a:srcRect l="20948" t="10304" r="9660" b="8066"/>
          <a:stretch/>
        </p:blipFill>
        <p:spPr>
          <a:xfrm>
            <a:off x="4158944" y="2146368"/>
            <a:ext cx="1826476" cy="1477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380753" y="314653"/>
            <a:ext cx="736980" cy="915792"/>
          </a:xfrm>
          <a:custGeom>
            <a:avLst/>
            <a:gdLst/>
            <a:ahLst/>
            <a:cxnLst/>
            <a:rect l="l" t="t" r="r" b="b"/>
            <a:pathLst>
              <a:path w="736980" h="915792">
                <a:moveTo>
                  <a:pt x="364698" y="265748"/>
                </a:moveTo>
                <a:cubicBezTo>
                  <a:pt x="345515" y="265748"/>
                  <a:pt x="328322" y="268463"/>
                  <a:pt x="313120" y="273892"/>
                </a:cubicBezTo>
                <a:cubicBezTo>
                  <a:pt x="298280" y="279321"/>
                  <a:pt x="285250" y="286198"/>
                  <a:pt x="274030" y="294523"/>
                </a:cubicBezTo>
                <a:cubicBezTo>
                  <a:pt x="262809" y="302848"/>
                  <a:pt x="254303" y="312078"/>
                  <a:pt x="248512" y="322212"/>
                </a:cubicBezTo>
                <a:cubicBezTo>
                  <a:pt x="242359" y="332709"/>
                  <a:pt x="239282" y="343024"/>
                  <a:pt x="239282" y="353159"/>
                </a:cubicBezTo>
                <a:cubicBezTo>
                  <a:pt x="239282" y="366913"/>
                  <a:pt x="243083" y="377048"/>
                  <a:pt x="250684" y="383563"/>
                </a:cubicBezTo>
                <a:cubicBezTo>
                  <a:pt x="257923" y="389716"/>
                  <a:pt x="266972" y="393154"/>
                  <a:pt x="277830" y="393878"/>
                </a:cubicBezTo>
                <a:cubicBezTo>
                  <a:pt x="293394" y="394602"/>
                  <a:pt x="306243" y="386820"/>
                  <a:pt x="316378" y="370533"/>
                </a:cubicBezTo>
                <a:cubicBezTo>
                  <a:pt x="321083" y="363656"/>
                  <a:pt x="327055" y="358045"/>
                  <a:pt x="334294" y="353702"/>
                </a:cubicBezTo>
                <a:cubicBezTo>
                  <a:pt x="341171" y="349359"/>
                  <a:pt x="350944" y="347187"/>
                  <a:pt x="363612" y="347187"/>
                </a:cubicBezTo>
                <a:cubicBezTo>
                  <a:pt x="377004" y="347187"/>
                  <a:pt x="386958" y="350444"/>
                  <a:pt x="393473" y="356959"/>
                </a:cubicBezTo>
                <a:cubicBezTo>
                  <a:pt x="399988" y="363475"/>
                  <a:pt x="403246" y="371437"/>
                  <a:pt x="403246" y="380848"/>
                </a:cubicBezTo>
                <a:cubicBezTo>
                  <a:pt x="403246" y="385192"/>
                  <a:pt x="402341" y="390440"/>
                  <a:pt x="400531" y="396593"/>
                </a:cubicBezTo>
                <a:cubicBezTo>
                  <a:pt x="398721" y="402022"/>
                  <a:pt x="396007" y="407994"/>
                  <a:pt x="392387" y="414510"/>
                </a:cubicBezTo>
                <a:cubicBezTo>
                  <a:pt x="389130" y="420301"/>
                  <a:pt x="384243" y="427540"/>
                  <a:pt x="377728" y="436227"/>
                </a:cubicBezTo>
                <a:cubicBezTo>
                  <a:pt x="371575" y="444551"/>
                  <a:pt x="363974" y="453781"/>
                  <a:pt x="354925" y="463916"/>
                </a:cubicBezTo>
                <a:lnTo>
                  <a:pt x="355468" y="458486"/>
                </a:lnTo>
                <a:lnTo>
                  <a:pt x="253941" y="569786"/>
                </a:lnTo>
                <a:cubicBezTo>
                  <a:pt x="250322" y="573406"/>
                  <a:pt x="247064" y="578654"/>
                  <a:pt x="244169" y="585531"/>
                </a:cubicBezTo>
                <a:cubicBezTo>
                  <a:pt x="241273" y="592408"/>
                  <a:pt x="239825" y="598742"/>
                  <a:pt x="239825" y="604533"/>
                </a:cubicBezTo>
                <a:cubicBezTo>
                  <a:pt x="239825" y="612496"/>
                  <a:pt x="241454" y="618830"/>
                  <a:pt x="244712" y="623536"/>
                </a:cubicBezTo>
                <a:cubicBezTo>
                  <a:pt x="247607" y="628241"/>
                  <a:pt x="251408" y="632222"/>
                  <a:pt x="256113" y="635480"/>
                </a:cubicBezTo>
                <a:cubicBezTo>
                  <a:pt x="260456" y="638738"/>
                  <a:pt x="264981" y="640909"/>
                  <a:pt x="269686" y="641995"/>
                </a:cubicBezTo>
                <a:cubicBezTo>
                  <a:pt x="274392" y="643081"/>
                  <a:pt x="278735" y="643624"/>
                  <a:pt x="282716" y="643624"/>
                </a:cubicBezTo>
                <a:lnTo>
                  <a:pt x="459710" y="643624"/>
                </a:lnTo>
                <a:cubicBezTo>
                  <a:pt x="471292" y="643624"/>
                  <a:pt x="481065" y="640004"/>
                  <a:pt x="489028" y="632765"/>
                </a:cubicBezTo>
                <a:cubicBezTo>
                  <a:pt x="496629" y="625888"/>
                  <a:pt x="500429" y="616659"/>
                  <a:pt x="500429" y="605076"/>
                </a:cubicBezTo>
                <a:cubicBezTo>
                  <a:pt x="500429" y="593856"/>
                  <a:pt x="496629" y="584626"/>
                  <a:pt x="489028" y="577387"/>
                </a:cubicBezTo>
                <a:cubicBezTo>
                  <a:pt x="481065" y="570148"/>
                  <a:pt x="471292" y="566529"/>
                  <a:pt x="459710" y="566529"/>
                </a:cubicBezTo>
                <a:lnTo>
                  <a:pt x="361983" y="566529"/>
                </a:lnTo>
                <a:lnTo>
                  <a:pt x="424963" y="496491"/>
                </a:lnTo>
                <a:cubicBezTo>
                  <a:pt x="435097" y="484547"/>
                  <a:pt x="444327" y="473688"/>
                  <a:pt x="452652" y="463916"/>
                </a:cubicBezTo>
                <a:cubicBezTo>
                  <a:pt x="456633" y="458848"/>
                  <a:pt x="460253" y="453962"/>
                  <a:pt x="463510" y="449257"/>
                </a:cubicBezTo>
                <a:cubicBezTo>
                  <a:pt x="466768" y="444551"/>
                  <a:pt x="469845" y="439846"/>
                  <a:pt x="472740" y="435141"/>
                </a:cubicBezTo>
                <a:cubicBezTo>
                  <a:pt x="477807" y="426454"/>
                  <a:pt x="481789" y="417043"/>
                  <a:pt x="484684" y="406909"/>
                </a:cubicBezTo>
                <a:cubicBezTo>
                  <a:pt x="487218" y="397860"/>
                  <a:pt x="488485" y="387544"/>
                  <a:pt x="488485" y="375962"/>
                </a:cubicBezTo>
                <a:cubicBezTo>
                  <a:pt x="488485" y="359312"/>
                  <a:pt x="485408" y="343929"/>
                  <a:pt x="479255" y="329813"/>
                </a:cubicBezTo>
                <a:cubicBezTo>
                  <a:pt x="473464" y="316783"/>
                  <a:pt x="464958" y="305201"/>
                  <a:pt x="453738" y="295066"/>
                </a:cubicBezTo>
                <a:cubicBezTo>
                  <a:pt x="443241" y="285655"/>
                  <a:pt x="430211" y="278416"/>
                  <a:pt x="414647" y="273349"/>
                </a:cubicBezTo>
                <a:cubicBezTo>
                  <a:pt x="398721" y="268282"/>
                  <a:pt x="382072" y="265748"/>
                  <a:pt x="364698" y="265748"/>
                </a:cubicBezTo>
                <a:close/>
                <a:moveTo>
                  <a:pt x="368490" y="0"/>
                </a:moveTo>
                <a:cubicBezTo>
                  <a:pt x="572001" y="0"/>
                  <a:pt x="736980" y="205007"/>
                  <a:pt x="736980" y="457896"/>
                </a:cubicBezTo>
                <a:cubicBezTo>
                  <a:pt x="736980" y="710785"/>
                  <a:pt x="572001" y="915792"/>
                  <a:pt x="368490" y="915792"/>
                </a:cubicBezTo>
                <a:cubicBezTo>
                  <a:pt x="164979" y="915792"/>
                  <a:pt x="0" y="710785"/>
                  <a:pt x="0" y="457896"/>
                </a:cubicBezTo>
                <a:cubicBezTo>
                  <a:pt x="0" y="205007"/>
                  <a:pt x="164979" y="0"/>
                  <a:pt x="36849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8" name="TextBox 137"/>
          <p:cNvSpPr txBox="1"/>
          <p:nvPr/>
        </p:nvSpPr>
        <p:spPr>
          <a:xfrm>
            <a:off x="1117733" y="105920"/>
            <a:ext cx="504902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267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VẬT </a:t>
            </a:r>
            <a:r>
              <a:rPr lang="vi-VN" altLang="en-US" sz="42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SỐNG </a:t>
            </a:r>
          </a:p>
          <a:p>
            <a:r>
              <a:rPr lang="vi-VN" altLang="en-US" sz="4267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VẬT </a:t>
            </a:r>
            <a:r>
              <a:rPr lang="vi-VN" altLang="en-US" sz="42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KHÔNG SỐNG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029728" y="1439177"/>
            <a:ext cx="3759865" cy="20326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Vật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nào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là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vật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sống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,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vật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không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sống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trong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hình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từ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2.9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đến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2.12</a:t>
            </a:r>
            <a:r>
              <a:rPr lang="vi-VN" sz="2909" b="1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?</a:t>
            </a:r>
            <a:endParaRPr sz="2909" b="1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pic>
        <p:nvPicPr>
          <p:cNvPr id="22" name="Picture 4" descr="confused sticker by WeTransfer"/>
          <p:cNvPicPr>
            <a:picLocks noChangeAspect="1" noChangeArrowheads="1" noCrop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948176" y="3602232"/>
            <a:ext cx="2509212" cy="25092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79280" y="1439177"/>
            <a:ext cx="3543045" cy="273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2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807727" y="1439177"/>
            <a:ext cx="3411940" cy="275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25"/>
          <p:cNvPicPr>
            <a:picLocks noChangeAspect="1"/>
          </p:cNvPicPr>
          <p:nvPr/>
        </p:nvPicPr>
        <p:blipFill>
          <a:blip r:embed="rId6"/>
          <a:srcRect t="16566" r="15655"/>
          <a:stretch>
            <a:fillRect/>
          </a:stretch>
        </p:blipFill>
        <p:spPr>
          <a:xfrm>
            <a:off x="65352" y="4325979"/>
            <a:ext cx="3387532" cy="247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7189" y="4164159"/>
            <a:ext cx="3353545" cy="2693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46009" y="957443"/>
            <a:ext cx="3904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VẬT </a:t>
            </a:r>
          </a:p>
          <a:p>
            <a:pPr algn="ctr"/>
            <a:r>
              <a:rPr lang="vi-VN" altLang="en-US" sz="3200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KHÔNG </a:t>
            </a:r>
            <a:r>
              <a:rPr lang="vi-VN" altLang="en-US" sz="320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SỐNG</a:t>
            </a:r>
          </a:p>
        </p:txBody>
      </p:sp>
      <p:pic>
        <p:nvPicPr>
          <p:cNvPr id="10" name="Picture 2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05780" y="3914240"/>
            <a:ext cx="3076914" cy="2371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06715" y="3914240"/>
            <a:ext cx="2963058" cy="239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5"/>
          <p:cNvPicPr>
            <a:picLocks noChangeAspect="1"/>
          </p:cNvPicPr>
          <p:nvPr/>
        </p:nvPicPr>
        <p:blipFill>
          <a:blip r:embed="rId4"/>
          <a:srcRect t="16566" r="15655"/>
          <a:stretch>
            <a:fillRect/>
          </a:stretch>
        </p:blipFill>
        <p:spPr>
          <a:xfrm>
            <a:off x="8744314" y="522574"/>
            <a:ext cx="2941861" cy="21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346" y="468506"/>
            <a:ext cx="2912345" cy="233943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434932" y="4789030"/>
            <a:ext cx="23198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VẬT SỐNG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3275462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243341" y="-5063376"/>
            <a:ext cx="108984" cy="124918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240770" y="682593"/>
            <a:ext cx="1892811" cy="2052504"/>
          </a:xfrm>
          <a:prstGeom prst="ellipse">
            <a:avLst/>
          </a:prstGeom>
          <a:solidFill>
            <a:srgbClr val="FB6A5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extBox 22"/>
          <p:cNvSpPr txBox="1"/>
          <p:nvPr/>
        </p:nvSpPr>
        <p:spPr>
          <a:xfrm>
            <a:off x="3344435" y="1182534"/>
            <a:ext cx="18283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#9Slide03 AllRoundGothic" panose="020B0703020202020104" pitchFamily="34" charset="-93"/>
              </a:rPr>
              <a:t>C</a:t>
            </a:r>
            <a:r>
              <a:rPr lang="vi-VN" sz="2600" dirty="0" smtClean="0">
                <a:latin typeface="#9Slide03 AllRoundGothic" panose="020B0703020202020104" pitchFamily="34" charset="-93"/>
              </a:rPr>
              <a:t>ác biểu hiện sống</a:t>
            </a:r>
            <a:endParaRPr lang="vi-VN" sz="2600" dirty="0">
              <a:latin typeface="#9Slide03 AllRoundGothic" panose="020B0703020202020104" pitchFamily="34" charset="-93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55944" y="4248819"/>
            <a:ext cx="1892811" cy="2052504"/>
          </a:xfrm>
          <a:prstGeom prst="ellipse">
            <a:avLst/>
          </a:prstGeom>
          <a:solidFill>
            <a:srgbClr val="FB6A5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TextBox 25"/>
          <p:cNvSpPr txBox="1"/>
          <p:nvPr/>
        </p:nvSpPr>
        <p:spPr>
          <a:xfrm>
            <a:off x="3159609" y="4748760"/>
            <a:ext cx="18283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#9Slide03 AllRoundGothic" panose="020B0703020202020104" pitchFamily="34" charset="-93"/>
              </a:rPr>
              <a:t>C</a:t>
            </a:r>
            <a:r>
              <a:rPr lang="vi-VN" sz="2600" dirty="0" smtClean="0">
                <a:latin typeface="#9Slide03 AllRoundGothic" panose="020B0703020202020104" pitchFamily="34" charset="-93"/>
              </a:rPr>
              <a:t>ác biểu hiện sống</a:t>
            </a:r>
            <a:endParaRPr lang="vi-VN" sz="2600" dirty="0">
              <a:latin typeface="#9Slide03 AllRoundGothic" panose="020B0703020202020104" pitchFamily="34" charset="-93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480179" y="791570"/>
            <a:ext cx="1468576" cy="181762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344435" y="791570"/>
            <a:ext cx="1604320" cy="182388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5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 animBg="1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41"/>
          <p:cNvGrpSpPr/>
          <p:nvPr/>
        </p:nvGrpSpPr>
        <p:grpSpPr>
          <a:xfrm>
            <a:off x="9130858" y="3299633"/>
            <a:ext cx="2633512" cy="3537405"/>
            <a:chOff x="6121827" y="2364084"/>
            <a:chExt cx="1442014" cy="2090685"/>
          </a:xfrm>
        </p:grpSpPr>
        <p:grpSp>
          <p:nvGrpSpPr>
            <p:cNvPr id="64" name="组合 32"/>
            <p:cNvGrpSpPr/>
            <p:nvPr/>
          </p:nvGrpSpPr>
          <p:grpSpPr>
            <a:xfrm>
              <a:off x="6123148" y="2364084"/>
              <a:ext cx="1440693" cy="2086502"/>
              <a:chOff x="1187091" y="2429464"/>
              <a:chExt cx="1440693" cy="2086502"/>
            </a:xfrm>
          </p:grpSpPr>
          <p:sp>
            <p:nvSpPr>
              <p:cNvPr id="73" name="矩形 36"/>
              <p:cNvSpPr/>
              <p:nvPr/>
            </p:nvSpPr>
            <p:spPr>
              <a:xfrm>
                <a:off x="1187091" y="2429464"/>
                <a:ext cx="1440693" cy="375647"/>
              </a:xfrm>
              <a:prstGeom prst="rect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n>
                <a:noFill/>
              </a:ln>
            </p:spPr>
            <p:txBody>
              <a:bodyPr vert="horz" wrap="square" lIns="91439" tIns="45719" rIns="91439" bIns="45719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72" name="矩形 35"/>
              <p:cNvSpPr/>
              <p:nvPr/>
            </p:nvSpPr>
            <p:spPr>
              <a:xfrm>
                <a:off x="1187091" y="2805111"/>
                <a:ext cx="1440693" cy="171085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65" name="任意多边形 40"/>
            <p:cNvSpPr/>
            <p:nvPr/>
          </p:nvSpPr>
          <p:spPr>
            <a:xfrm>
              <a:off x="6121827" y="2737350"/>
              <a:ext cx="1435161" cy="1717419"/>
            </a:xfrm>
            <a:custGeom>
              <a:avLst/>
              <a:gdLst>
                <a:gd name="connsiteX0" fmla="*/ 0 w 1418492"/>
                <a:gd name="connsiteY0" fmla="*/ 1688123 h 1688123"/>
                <a:gd name="connsiteX1" fmla="*/ 1418492 w 1418492"/>
                <a:gd name="connsiteY1" fmla="*/ 0 h 1688123"/>
                <a:gd name="connsiteX2" fmla="*/ 23446 w 1418492"/>
                <a:gd name="connsiteY2" fmla="*/ 0 h 1688123"/>
                <a:gd name="connsiteX3" fmla="*/ 0 w 1418492"/>
                <a:gd name="connsiteY3" fmla="*/ 1688123 h 1688123"/>
                <a:gd name="connsiteX0-1" fmla="*/ 0 w 1418492"/>
                <a:gd name="connsiteY0-2" fmla="*/ 1688123 h 1688123"/>
                <a:gd name="connsiteX1-3" fmla="*/ 1418492 w 1418492"/>
                <a:gd name="connsiteY1-4" fmla="*/ 0 h 1688123"/>
                <a:gd name="connsiteX2-5" fmla="*/ 4396 w 1418492"/>
                <a:gd name="connsiteY2-6" fmla="*/ 0 h 1688123"/>
                <a:gd name="connsiteX3-7" fmla="*/ 0 w 1418492"/>
                <a:gd name="connsiteY3-8" fmla="*/ 1688123 h 1688123"/>
                <a:gd name="connsiteX0-9" fmla="*/ 0 w 1437542"/>
                <a:gd name="connsiteY0-10" fmla="*/ 1690467 h 1690467"/>
                <a:gd name="connsiteX1-11" fmla="*/ 1437542 w 1437542"/>
                <a:gd name="connsiteY1-12" fmla="*/ 0 h 1690467"/>
                <a:gd name="connsiteX2-13" fmla="*/ 4396 w 1437542"/>
                <a:gd name="connsiteY2-14" fmla="*/ 2344 h 1690467"/>
                <a:gd name="connsiteX3-15" fmla="*/ 0 w 1437542"/>
                <a:gd name="connsiteY3-16" fmla="*/ 1690467 h 1690467"/>
                <a:gd name="connsiteX0-17" fmla="*/ 0 w 1435161"/>
                <a:gd name="connsiteY0-18" fmla="*/ 1690467 h 1690467"/>
                <a:gd name="connsiteX1-19" fmla="*/ 1435161 w 1435161"/>
                <a:gd name="connsiteY1-20" fmla="*/ 0 h 1690467"/>
                <a:gd name="connsiteX2-21" fmla="*/ 2015 w 1435161"/>
                <a:gd name="connsiteY2-22" fmla="*/ 2344 h 1690467"/>
                <a:gd name="connsiteX3-23" fmla="*/ 0 w 1435161"/>
                <a:gd name="connsiteY3-24" fmla="*/ 1690467 h 16904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435161" h="1690467">
                  <a:moveTo>
                    <a:pt x="0" y="1690467"/>
                  </a:moveTo>
                  <a:lnTo>
                    <a:pt x="1435161" y="0"/>
                  </a:lnTo>
                  <a:lnTo>
                    <a:pt x="2015" y="2344"/>
                  </a:lnTo>
                  <a:cubicBezTo>
                    <a:pt x="550" y="565052"/>
                    <a:pt x="1465" y="1127759"/>
                    <a:pt x="0" y="1690467"/>
                  </a:cubicBezTo>
                  <a:close/>
                </a:path>
              </a:pathLst>
            </a:custGeom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  <a:lin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66" name="矩形 33"/>
            <p:cNvSpPr/>
            <p:nvPr/>
          </p:nvSpPr>
          <p:spPr>
            <a:xfrm>
              <a:off x="6198499" y="2884247"/>
              <a:ext cx="1280342" cy="4413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2800" dirty="0">
                <a:solidFill>
                  <a:srgbClr val="FF9900"/>
                </a:solidFill>
                <a:latin typeface="#9Slide03 SVNJustice League" panose="02000500000000000000" pitchFamily="2" charset="0"/>
                <a:ea typeface="Microsoft YaHei" panose="020B050302020402020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2207735" y="1296346"/>
            <a:ext cx="9233161" cy="1956177"/>
            <a:chOff x="1899130" y="1086428"/>
            <a:chExt cx="5665021" cy="1265715"/>
          </a:xfrm>
        </p:grpSpPr>
        <p:grpSp>
          <p:nvGrpSpPr>
            <p:cNvPr id="2" name="组合 1"/>
            <p:cNvGrpSpPr/>
            <p:nvPr/>
          </p:nvGrpSpPr>
          <p:grpSpPr>
            <a:xfrm>
              <a:off x="2042545" y="1445546"/>
              <a:ext cx="4872625" cy="906597"/>
              <a:chOff x="2054268" y="1611135"/>
              <a:chExt cx="4872625" cy="906597"/>
            </a:xfrm>
          </p:grpSpPr>
          <p:cxnSp>
            <p:nvCxnSpPr>
              <p:cNvPr id="3" name="直接连接符 2"/>
              <p:cNvCxnSpPr>
                <a:stCxn id="6" idx="2"/>
              </p:cNvCxnSpPr>
              <p:nvPr/>
            </p:nvCxnSpPr>
            <p:spPr>
              <a:xfrm>
                <a:off x="2774949" y="1627664"/>
                <a:ext cx="0" cy="72722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任意多边形 3"/>
              <p:cNvSpPr/>
              <p:nvPr/>
            </p:nvSpPr>
            <p:spPr>
              <a:xfrm>
                <a:off x="2054268" y="2354893"/>
                <a:ext cx="4872625" cy="162839"/>
              </a:xfrm>
              <a:custGeom>
                <a:avLst/>
                <a:gdLst>
                  <a:gd name="connsiteX0" fmla="*/ 0 w 4872625"/>
                  <a:gd name="connsiteY0" fmla="*/ 162839 h 162839"/>
                  <a:gd name="connsiteX1" fmla="*/ 100208 w 4872625"/>
                  <a:gd name="connsiteY1" fmla="*/ 0 h 162839"/>
                  <a:gd name="connsiteX2" fmla="*/ 4772416 w 4872625"/>
                  <a:gd name="connsiteY2" fmla="*/ 0 h 162839"/>
                  <a:gd name="connsiteX3" fmla="*/ 4872625 w 4872625"/>
                  <a:gd name="connsiteY3" fmla="*/ 162839 h 162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2625" h="162839">
                    <a:moveTo>
                      <a:pt x="0" y="162839"/>
                    </a:moveTo>
                    <a:lnTo>
                      <a:pt x="100208" y="0"/>
                    </a:lnTo>
                    <a:lnTo>
                      <a:pt x="4772416" y="0"/>
                    </a:lnTo>
                    <a:lnTo>
                      <a:pt x="4872625" y="162839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cxnSp>
            <p:nvCxnSpPr>
              <p:cNvPr id="69" name="直接连接符 2"/>
              <p:cNvCxnSpPr/>
              <p:nvPr/>
            </p:nvCxnSpPr>
            <p:spPr>
              <a:xfrm>
                <a:off x="5982964" y="1611135"/>
                <a:ext cx="0" cy="72722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4"/>
            <p:cNvGrpSpPr/>
            <p:nvPr/>
          </p:nvGrpSpPr>
          <p:grpSpPr>
            <a:xfrm>
              <a:off x="1899130" y="1086428"/>
              <a:ext cx="3080330" cy="375647"/>
              <a:chOff x="1710437" y="1620039"/>
              <a:chExt cx="3080330" cy="375647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1710437" y="1620039"/>
                <a:ext cx="1728192" cy="37564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39" tIns="45719" rIns="91439" bIns="45719" numCol="1" anchor="t" anchorCtr="0" compatLnSpc="1"/>
              <a:lstStyle/>
              <a:p>
                <a:pPr algn="ctr"/>
                <a:r>
                  <a:rPr lang="en-US" altLang="zh-CN" sz="3394" dirty="0" err="1">
                    <a:solidFill>
                      <a:schemeClr val="bg1"/>
                    </a:solidFill>
                    <a:latin typeface="#9Slide03 SVNJustice League" panose="02000500000000000000" pitchFamily="2" charset="0"/>
                    <a:ea typeface="+mj-ea"/>
                  </a:rPr>
                  <a:t>Nhóm</a:t>
                </a:r>
                <a:r>
                  <a:rPr lang="en-US" altLang="zh-CN" sz="3394" dirty="0">
                    <a:solidFill>
                      <a:schemeClr val="bg1"/>
                    </a:solidFill>
                    <a:latin typeface="#9Slide03 SVNJustice League" panose="02000500000000000000" pitchFamily="2" charset="0"/>
                    <a:ea typeface="+mj-ea"/>
                  </a:rPr>
                  <a:t> </a:t>
                </a:r>
                <a:r>
                  <a:rPr lang="vi-VN" altLang="en-US" sz="3394" dirty="0">
                    <a:solidFill>
                      <a:schemeClr val="bg1"/>
                    </a:solidFill>
                    <a:latin typeface="#9Slide03 SVNJustice League" panose="02000500000000000000" pitchFamily="2" charset="0"/>
                    <a:ea typeface="+mj-ea"/>
                  </a:rPr>
                  <a:t>vật sống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921185" y="1653973"/>
                <a:ext cx="869582" cy="288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903" dirty="0">
                    <a:solidFill>
                      <a:schemeClr val="bg1"/>
                    </a:solidFill>
                    <a:latin typeface="+mj-ea"/>
                    <a:ea typeface="+mj-ea"/>
                  </a:rPr>
                  <a:t>添加标题</a:t>
                </a: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109878" y="1086428"/>
              <a:ext cx="3454273" cy="848905"/>
              <a:chOff x="3921185" y="1093945"/>
              <a:chExt cx="3454273" cy="848905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926348" y="1093945"/>
                <a:ext cx="2449110" cy="3758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39" tIns="45719" rIns="91439" bIns="45719" numCol="1" anchor="t" anchorCtr="0" compatLnSpc="1"/>
              <a:lstStyle/>
              <a:p>
                <a:pPr algn="ctr"/>
                <a:r>
                  <a:rPr lang="en-US" altLang="zh-CN" sz="3394" dirty="0" err="1">
                    <a:solidFill>
                      <a:schemeClr val="bg1"/>
                    </a:solidFill>
                    <a:latin typeface="#9Slide03 SVNJustice League" panose="02000500000000000000" pitchFamily="2" charset="0"/>
                    <a:ea typeface="+mj-ea"/>
                  </a:rPr>
                  <a:t>Nhóm</a:t>
                </a:r>
                <a:r>
                  <a:rPr lang="en-US" altLang="zh-CN" sz="3394" dirty="0">
                    <a:solidFill>
                      <a:schemeClr val="bg1"/>
                    </a:solidFill>
                    <a:latin typeface="#9Slide03 SVNJustice League" panose="02000500000000000000" pitchFamily="2" charset="0"/>
                    <a:ea typeface="+mj-ea"/>
                  </a:rPr>
                  <a:t> </a:t>
                </a:r>
                <a:r>
                  <a:rPr lang="vi-VN" altLang="en-US" sz="3394" dirty="0">
                    <a:solidFill>
                      <a:schemeClr val="bg1"/>
                    </a:solidFill>
                    <a:latin typeface="#9Slide03 SVNJustice League" panose="02000500000000000000" pitchFamily="2" charset="0"/>
                    <a:ea typeface="+mj-ea"/>
                  </a:rPr>
                  <a:t>vật không sống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921185" y="1653973"/>
                <a:ext cx="869582" cy="288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903" dirty="0">
                    <a:solidFill>
                      <a:schemeClr val="bg1"/>
                    </a:solidFill>
                    <a:latin typeface="+mj-ea"/>
                    <a:ea typeface="+mj-ea"/>
                  </a:rPr>
                  <a:t>添加标题</a:t>
                </a: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372682" y="3306310"/>
            <a:ext cx="2640789" cy="3538732"/>
            <a:chOff x="6121827" y="2364084"/>
            <a:chExt cx="1442014" cy="2090685"/>
          </a:xfrm>
        </p:grpSpPr>
        <p:grpSp>
          <p:nvGrpSpPr>
            <p:cNvPr id="44" name="组合 43"/>
            <p:cNvGrpSpPr/>
            <p:nvPr/>
          </p:nvGrpSpPr>
          <p:grpSpPr>
            <a:xfrm>
              <a:off x="6123148" y="2364084"/>
              <a:ext cx="1440693" cy="2086502"/>
              <a:chOff x="1187091" y="2429464"/>
              <a:chExt cx="1440693" cy="2086502"/>
            </a:xfrm>
          </p:grpSpPr>
          <p:sp>
            <p:nvSpPr>
              <p:cNvPr id="49" name="矩形 48"/>
              <p:cNvSpPr/>
              <p:nvPr/>
            </p:nvSpPr>
            <p:spPr>
              <a:xfrm>
                <a:off x="1187091" y="2429464"/>
                <a:ext cx="1440693" cy="375647"/>
              </a:xfrm>
              <a:prstGeom prst="rect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n>
                <a:noFill/>
              </a:ln>
            </p:spPr>
            <p:txBody>
              <a:bodyPr vert="horz" wrap="square" lIns="91439" tIns="45719" rIns="91439" bIns="45719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1187091" y="2805111"/>
                <a:ext cx="1440693" cy="171085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45" name="任意多边形 44"/>
            <p:cNvSpPr/>
            <p:nvPr/>
          </p:nvSpPr>
          <p:spPr>
            <a:xfrm>
              <a:off x="6121827" y="2737350"/>
              <a:ext cx="1435161" cy="1717419"/>
            </a:xfrm>
            <a:custGeom>
              <a:avLst/>
              <a:gdLst>
                <a:gd name="connsiteX0" fmla="*/ 0 w 1418492"/>
                <a:gd name="connsiteY0" fmla="*/ 1688123 h 1688123"/>
                <a:gd name="connsiteX1" fmla="*/ 1418492 w 1418492"/>
                <a:gd name="connsiteY1" fmla="*/ 0 h 1688123"/>
                <a:gd name="connsiteX2" fmla="*/ 23446 w 1418492"/>
                <a:gd name="connsiteY2" fmla="*/ 0 h 1688123"/>
                <a:gd name="connsiteX3" fmla="*/ 0 w 1418492"/>
                <a:gd name="connsiteY3" fmla="*/ 1688123 h 1688123"/>
                <a:gd name="connsiteX0-1" fmla="*/ 0 w 1418492"/>
                <a:gd name="connsiteY0-2" fmla="*/ 1688123 h 1688123"/>
                <a:gd name="connsiteX1-3" fmla="*/ 1418492 w 1418492"/>
                <a:gd name="connsiteY1-4" fmla="*/ 0 h 1688123"/>
                <a:gd name="connsiteX2-5" fmla="*/ 4396 w 1418492"/>
                <a:gd name="connsiteY2-6" fmla="*/ 0 h 1688123"/>
                <a:gd name="connsiteX3-7" fmla="*/ 0 w 1418492"/>
                <a:gd name="connsiteY3-8" fmla="*/ 1688123 h 1688123"/>
                <a:gd name="connsiteX0-9" fmla="*/ 0 w 1437542"/>
                <a:gd name="connsiteY0-10" fmla="*/ 1690467 h 1690467"/>
                <a:gd name="connsiteX1-11" fmla="*/ 1437542 w 1437542"/>
                <a:gd name="connsiteY1-12" fmla="*/ 0 h 1690467"/>
                <a:gd name="connsiteX2-13" fmla="*/ 4396 w 1437542"/>
                <a:gd name="connsiteY2-14" fmla="*/ 2344 h 1690467"/>
                <a:gd name="connsiteX3-15" fmla="*/ 0 w 1437542"/>
                <a:gd name="connsiteY3-16" fmla="*/ 1690467 h 1690467"/>
                <a:gd name="connsiteX0-17" fmla="*/ 0 w 1435161"/>
                <a:gd name="connsiteY0-18" fmla="*/ 1690467 h 1690467"/>
                <a:gd name="connsiteX1-19" fmla="*/ 1435161 w 1435161"/>
                <a:gd name="connsiteY1-20" fmla="*/ 0 h 1690467"/>
                <a:gd name="connsiteX2-21" fmla="*/ 2015 w 1435161"/>
                <a:gd name="connsiteY2-22" fmla="*/ 2344 h 1690467"/>
                <a:gd name="connsiteX3-23" fmla="*/ 0 w 1435161"/>
                <a:gd name="connsiteY3-24" fmla="*/ 1690467 h 16904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435161" h="1690467">
                  <a:moveTo>
                    <a:pt x="0" y="1690467"/>
                  </a:moveTo>
                  <a:lnTo>
                    <a:pt x="1435161" y="0"/>
                  </a:lnTo>
                  <a:lnTo>
                    <a:pt x="2015" y="2344"/>
                  </a:lnTo>
                  <a:cubicBezTo>
                    <a:pt x="550" y="565052"/>
                    <a:pt x="1465" y="1127759"/>
                    <a:pt x="0" y="1690467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2400177" y="224851"/>
            <a:ext cx="7809204" cy="1107984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vi-VN" altLang="en-US" sz="3200" b="1" dirty="0" smtClean="0">
                <a:solidFill>
                  <a:srgbClr val="FF0000"/>
                </a:solidFill>
                <a:latin typeface="#9Slide03 IcielPanton Light" panose="00000400000000000000" pitchFamily="2" charset="-93"/>
                <a:ea typeface="Roboto" panose="02000000000000000000" pitchFamily="2" charset="0"/>
                <a:cs typeface="+mn-ea"/>
              </a:rPr>
              <a:t>Hãy xác định vật </a:t>
            </a:r>
            <a:r>
              <a:rPr lang="vi-VN" altLang="en-US" sz="3200" b="1" dirty="0">
                <a:solidFill>
                  <a:srgbClr val="FF0000"/>
                </a:solidFill>
                <a:latin typeface="#9Slide03 IcielPanton Light" panose="00000400000000000000" pitchFamily="2" charset="-93"/>
                <a:ea typeface="Roboto" panose="02000000000000000000" pitchFamily="2" charset="0"/>
                <a:cs typeface="+mn-ea"/>
              </a:rPr>
              <a:t>sống và vật </a:t>
            </a:r>
            <a:r>
              <a:rPr lang="vi-VN" altLang="en-US" sz="3200" b="1" dirty="0" smtClean="0">
                <a:solidFill>
                  <a:srgbClr val="FF0000"/>
                </a:solidFill>
                <a:latin typeface="#9Slide03 IcielPanton Light" panose="00000400000000000000" pitchFamily="2" charset="-93"/>
                <a:ea typeface="Roboto" panose="02000000000000000000" pitchFamily="2" charset="0"/>
                <a:cs typeface="+mn-ea"/>
              </a:rPr>
              <a:t>không sống</a:t>
            </a:r>
            <a:endParaRPr lang="vi-VN" altLang="en-US" sz="3200" b="1" dirty="0" smtClean="0">
              <a:solidFill>
                <a:srgbClr val="FF0000"/>
              </a:solidFill>
              <a:latin typeface="#9Slide03 IcielPanton Light" panose="00000400000000000000" pitchFamily="2" charset="-93"/>
              <a:ea typeface="Roboto" panose="02000000000000000000" pitchFamily="2" charset="0"/>
              <a:cs typeface="+mn-ea"/>
            </a:endParaRPr>
          </a:p>
          <a:p>
            <a:pPr algn="ctr"/>
            <a:r>
              <a:rPr lang="vi-VN" altLang="en-US" sz="3200" b="1" dirty="0" smtClean="0">
                <a:solidFill>
                  <a:srgbClr val="FF0000"/>
                </a:solidFill>
                <a:latin typeface="#9Slide03 IcielPanton Light" panose="00000400000000000000" pitchFamily="2" charset="-93"/>
                <a:ea typeface="Roboto" panose="02000000000000000000" pitchFamily="2" charset="0"/>
                <a:cs typeface="+mn-ea"/>
              </a:rPr>
              <a:t> qua các ví dụ sau đây </a:t>
            </a:r>
            <a:endParaRPr lang="vi-VN" altLang="en-US" sz="3200" b="1" dirty="0">
              <a:solidFill>
                <a:srgbClr val="FF0000"/>
              </a:solidFill>
              <a:latin typeface="#9Slide03 IcielPanton Light" panose="00000400000000000000" pitchFamily="2" charset="-93"/>
              <a:ea typeface="Roboto" panose="02000000000000000000" pitchFamily="2" charset="0"/>
              <a:cs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272727" y="4553131"/>
            <a:ext cx="1353897" cy="4281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182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182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ong</a:t>
            </a:r>
            <a:r>
              <a:rPr lang="en-US" sz="2182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41418116"/>
              </p:ext>
            </p:extLst>
          </p:nvPr>
        </p:nvGraphicFramePr>
        <p:xfrm>
          <a:off x="4007706" y="3039876"/>
          <a:ext cx="1865345" cy="164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0" r:id="rId4" imgW="2425700" imgH="1593850" progId="Paint.Picture">
                  <p:embed/>
                </p:oleObj>
              </mc:Choice>
              <mc:Fallback>
                <p:oleObj r:id="rId4" imgW="2425700" imgH="1593850" progId="Paint.Picture">
                  <p:embed/>
                  <p:pic>
                    <p:nvPicPr>
                      <p:cNvPr id="0" name="Picture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07706" y="3039876"/>
                        <a:ext cx="1865345" cy="164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Content Placeholder 13" descr="ky-thuat-trong-cam-ngon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3880533" y="4961929"/>
            <a:ext cx="1930400" cy="1620982"/>
          </a:xfrm>
          <a:prstGeom prst="rect">
            <a:avLst/>
          </a:prstGeom>
        </p:spPr>
      </p:pic>
      <p:sp>
        <p:nvSpPr>
          <p:cNvPr id="18" name="Text Box 17"/>
          <p:cNvSpPr txBox="1"/>
          <p:nvPr/>
        </p:nvSpPr>
        <p:spPr>
          <a:xfrm>
            <a:off x="4175978" y="6513756"/>
            <a:ext cx="1353897" cy="4281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182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C</a:t>
            </a:r>
            <a:r>
              <a:rPr lang="vi-VN" altLang="en-US" sz="2182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ây cam</a:t>
            </a:r>
            <a:r>
              <a:rPr lang="en-US" sz="2182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graphicFrame>
        <p:nvGraphicFramePr>
          <p:cNvPr id="19" name="Object 18"/>
          <p:cNvGraphicFramePr/>
          <p:nvPr>
            <p:extLst>
              <p:ext uri="{D42A27DB-BD31-4B8C-83A1-F6EECF244321}">
                <p14:modId xmlns:p14="http://schemas.microsoft.com/office/powerpoint/2010/main" val="2137637174"/>
              </p:ext>
            </p:extLst>
          </p:nvPr>
        </p:nvGraphicFramePr>
        <p:xfrm>
          <a:off x="6304779" y="3024095"/>
          <a:ext cx="1965036" cy="1699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" r:id="rId7" imgW="2362200" imgH="1854200" progId="Paint.Picture">
                  <p:embed/>
                </p:oleObj>
              </mc:Choice>
              <mc:Fallback>
                <p:oleObj r:id="rId7" imgW="2362200" imgH="1854200" progId="Paint.Picture">
                  <p:embed/>
                  <p:pic>
                    <p:nvPicPr>
                      <p:cNvPr id="0" name="Picture 1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04779" y="3024095"/>
                        <a:ext cx="1965036" cy="1699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20"/>
          <p:cNvSpPr txBox="1"/>
          <p:nvPr/>
        </p:nvSpPr>
        <p:spPr>
          <a:xfrm>
            <a:off x="6653418" y="4593568"/>
            <a:ext cx="1353897" cy="4281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182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altLang="en-US" sz="2182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Than củi</a:t>
            </a:r>
            <a:r>
              <a:rPr lang="en-US" sz="2182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6789957" y="6513756"/>
            <a:ext cx="1318491" cy="4281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182" b="1" dirty="0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Vi </a:t>
            </a:r>
            <a:r>
              <a:rPr lang="en-US" sz="2182" b="1" dirty="0" err="1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khuẩn</a:t>
            </a:r>
            <a:endParaRPr lang="en-US" sz="2182" b="1" dirty="0">
              <a:ln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23" name="Object 22"/>
          <p:cNvGraphicFramePr/>
          <p:nvPr>
            <p:extLst>
              <p:ext uri="{D42A27DB-BD31-4B8C-83A1-F6EECF244321}">
                <p14:modId xmlns:p14="http://schemas.microsoft.com/office/powerpoint/2010/main" val="946082051"/>
              </p:ext>
            </p:extLst>
          </p:nvPr>
        </p:nvGraphicFramePr>
        <p:xfrm>
          <a:off x="6304779" y="5021699"/>
          <a:ext cx="1965806" cy="1603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r:id="rId9" imgW="2546350" imgH="1841500" progId="Paint.Picture">
                  <p:embed/>
                </p:oleObj>
              </mc:Choice>
              <mc:Fallback>
                <p:oleObj r:id="rId9" imgW="2546350" imgH="1841500" progId="Paint.Picture">
                  <p:embed/>
                  <p:pic>
                    <p:nvPicPr>
                      <p:cNvPr id="0" name="Picture 2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04779" y="5021699"/>
                        <a:ext cx="1965806" cy="1603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418" y="3268353"/>
            <a:ext cx="1170533" cy="85961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63553" y="3299633"/>
            <a:ext cx="1170533" cy="859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0.01574 L -0.26263 -0.0321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26745 -0.0495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26146 -0.2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73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89 -0.00509 L -0.14414 -0.00509 L -0.15039 -0.00347 L -0.15664 -0.00185 L -0.16289 -0.00023 L -0.16914 -0.00023 L -0.17552 -0.00023 L -0.18177 -0.00023 L -0.18802 -0.00023 L -0.19427 -0.00023 L -0.20052 -0.00023 L -0.20677 -0.00023 L -0.21315 -0.00023 L -0.2194 -0.00023 L -0.22552 -0.00023 L -0.23177 -0.00023 L -0.23802 -0.00023 L -0.2444 -0.00023 L -0.25156 -0.00023 L -0.25873 -0.00023 L -0.26602 -0.00023 L -0.27214 -0.00023 L -0.27839 -0.00023 L -0.28464 -0.00509 L -0.29089 -0.00833 L -0.29714 -0.00833 L -0.30352 -0.00833 L -0.30977 -0.00833 L -0.31602 -0.00996 L -0.32227 -0.01158 L -0.32852 -0.01482 L -0.33477 -0.01852 L -0.34115 -0.02338 L -0.3474 -0.02824 L -0.35352 -0.0331 L -0.35977 -0.03796 L -0.36602 -0.04121 L -0.37227 -0.04769 L -0.37865 -0.05093 L -0.38581 -0.05903 L -0.39115 -0.07014 L -0.39558 -0.08195 L -0.40183 -0.09167 L -0.40821 -0.10139 L -0.41446 -0.11111 L -0.41979 -0.12246 L -0.42604 -0.13357 L -0.43047 -0.14491 L -0.43412 -0.15671 L -0.43867 -0.16806 L -0.44492 -0.1794 L -0.45117 -0.18588 L -0.45742 -0.18912 L -0.46367 -0.19213 L -0.46992 -0.19213 " pathEditMode="relative" rAng="0" ptsTypes="AAAAAA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100" grpId="0"/>
      <p:bldP spid="100" grpId="1"/>
      <p:bldP spid="18" grpId="0"/>
      <p:bldP spid="18" grpId="1"/>
      <p:bldP spid="21" grpId="0"/>
      <p:bldP spid="21" grpId="1"/>
      <p:bldP spid="22" grpId="0"/>
      <p:bldP spid="2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1" b="96032" l="0" r="992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8733" y="600598"/>
            <a:ext cx="1369457" cy="128291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0970772" y="784180"/>
            <a:ext cx="736980" cy="915792"/>
          </a:xfrm>
          <a:custGeom>
            <a:avLst/>
            <a:gdLst/>
            <a:ahLst/>
            <a:cxnLst/>
            <a:rect l="l" t="t" r="r" b="b"/>
            <a:pathLst>
              <a:path w="736980" h="915792">
                <a:moveTo>
                  <a:pt x="364698" y="265748"/>
                </a:moveTo>
                <a:cubicBezTo>
                  <a:pt x="345515" y="265748"/>
                  <a:pt x="328322" y="268463"/>
                  <a:pt x="313120" y="273892"/>
                </a:cubicBezTo>
                <a:cubicBezTo>
                  <a:pt x="298280" y="279321"/>
                  <a:pt x="285250" y="286198"/>
                  <a:pt x="274030" y="294523"/>
                </a:cubicBezTo>
                <a:cubicBezTo>
                  <a:pt x="262809" y="302848"/>
                  <a:pt x="254303" y="312078"/>
                  <a:pt x="248512" y="322212"/>
                </a:cubicBezTo>
                <a:cubicBezTo>
                  <a:pt x="242359" y="332709"/>
                  <a:pt x="239282" y="343024"/>
                  <a:pt x="239282" y="353159"/>
                </a:cubicBezTo>
                <a:cubicBezTo>
                  <a:pt x="239282" y="366913"/>
                  <a:pt x="243083" y="377048"/>
                  <a:pt x="250684" y="383563"/>
                </a:cubicBezTo>
                <a:cubicBezTo>
                  <a:pt x="257923" y="389716"/>
                  <a:pt x="266972" y="393154"/>
                  <a:pt x="277830" y="393878"/>
                </a:cubicBezTo>
                <a:cubicBezTo>
                  <a:pt x="293394" y="394602"/>
                  <a:pt x="306243" y="386820"/>
                  <a:pt x="316378" y="370533"/>
                </a:cubicBezTo>
                <a:cubicBezTo>
                  <a:pt x="321083" y="363656"/>
                  <a:pt x="327055" y="358045"/>
                  <a:pt x="334294" y="353702"/>
                </a:cubicBezTo>
                <a:cubicBezTo>
                  <a:pt x="341171" y="349359"/>
                  <a:pt x="350944" y="347187"/>
                  <a:pt x="363612" y="347187"/>
                </a:cubicBezTo>
                <a:cubicBezTo>
                  <a:pt x="377004" y="347187"/>
                  <a:pt x="386958" y="350444"/>
                  <a:pt x="393473" y="356959"/>
                </a:cubicBezTo>
                <a:cubicBezTo>
                  <a:pt x="399988" y="363475"/>
                  <a:pt x="403246" y="371437"/>
                  <a:pt x="403246" y="380848"/>
                </a:cubicBezTo>
                <a:cubicBezTo>
                  <a:pt x="403246" y="385192"/>
                  <a:pt x="402341" y="390440"/>
                  <a:pt x="400531" y="396593"/>
                </a:cubicBezTo>
                <a:cubicBezTo>
                  <a:pt x="398721" y="402022"/>
                  <a:pt x="396007" y="407994"/>
                  <a:pt x="392387" y="414510"/>
                </a:cubicBezTo>
                <a:cubicBezTo>
                  <a:pt x="389130" y="420301"/>
                  <a:pt x="384243" y="427540"/>
                  <a:pt x="377728" y="436227"/>
                </a:cubicBezTo>
                <a:cubicBezTo>
                  <a:pt x="371575" y="444551"/>
                  <a:pt x="363974" y="453781"/>
                  <a:pt x="354925" y="463916"/>
                </a:cubicBezTo>
                <a:lnTo>
                  <a:pt x="355468" y="458486"/>
                </a:lnTo>
                <a:lnTo>
                  <a:pt x="253941" y="569786"/>
                </a:lnTo>
                <a:cubicBezTo>
                  <a:pt x="250322" y="573406"/>
                  <a:pt x="247064" y="578654"/>
                  <a:pt x="244169" y="585531"/>
                </a:cubicBezTo>
                <a:cubicBezTo>
                  <a:pt x="241273" y="592408"/>
                  <a:pt x="239825" y="598742"/>
                  <a:pt x="239825" y="604533"/>
                </a:cubicBezTo>
                <a:cubicBezTo>
                  <a:pt x="239825" y="612496"/>
                  <a:pt x="241454" y="618830"/>
                  <a:pt x="244712" y="623536"/>
                </a:cubicBezTo>
                <a:cubicBezTo>
                  <a:pt x="247607" y="628241"/>
                  <a:pt x="251408" y="632222"/>
                  <a:pt x="256113" y="635480"/>
                </a:cubicBezTo>
                <a:cubicBezTo>
                  <a:pt x="260456" y="638738"/>
                  <a:pt x="264981" y="640909"/>
                  <a:pt x="269686" y="641995"/>
                </a:cubicBezTo>
                <a:cubicBezTo>
                  <a:pt x="274392" y="643081"/>
                  <a:pt x="278735" y="643624"/>
                  <a:pt x="282716" y="643624"/>
                </a:cubicBezTo>
                <a:lnTo>
                  <a:pt x="459710" y="643624"/>
                </a:lnTo>
                <a:cubicBezTo>
                  <a:pt x="471292" y="643624"/>
                  <a:pt x="481065" y="640004"/>
                  <a:pt x="489028" y="632765"/>
                </a:cubicBezTo>
                <a:cubicBezTo>
                  <a:pt x="496629" y="625888"/>
                  <a:pt x="500429" y="616659"/>
                  <a:pt x="500429" y="605076"/>
                </a:cubicBezTo>
                <a:cubicBezTo>
                  <a:pt x="500429" y="593856"/>
                  <a:pt x="496629" y="584626"/>
                  <a:pt x="489028" y="577387"/>
                </a:cubicBezTo>
                <a:cubicBezTo>
                  <a:pt x="481065" y="570148"/>
                  <a:pt x="471292" y="566529"/>
                  <a:pt x="459710" y="566529"/>
                </a:cubicBezTo>
                <a:lnTo>
                  <a:pt x="361983" y="566529"/>
                </a:lnTo>
                <a:lnTo>
                  <a:pt x="424963" y="496491"/>
                </a:lnTo>
                <a:cubicBezTo>
                  <a:pt x="435097" y="484547"/>
                  <a:pt x="444327" y="473688"/>
                  <a:pt x="452652" y="463916"/>
                </a:cubicBezTo>
                <a:cubicBezTo>
                  <a:pt x="456633" y="458848"/>
                  <a:pt x="460253" y="453962"/>
                  <a:pt x="463510" y="449257"/>
                </a:cubicBezTo>
                <a:cubicBezTo>
                  <a:pt x="466768" y="444551"/>
                  <a:pt x="469845" y="439846"/>
                  <a:pt x="472740" y="435141"/>
                </a:cubicBezTo>
                <a:cubicBezTo>
                  <a:pt x="477807" y="426454"/>
                  <a:pt x="481789" y="417043"/>
                  <a:pt x="484684" y="406909"/>
                </a:cubicBezTo>
                <a:cubicBezTo>
                  <a:pt x="487218" y="397860"/>
                  <a:pt x="488485" y="387544"/>
                  <a:pt x="488485" y="375962"/>
                </a:cubicBezTo>
                <a:cubicBezTo>
                  <a:pt x="488485" y="359312"/>
                  <a:pt x="485408" y="343929"/>
                  <a:pt x="479255" y="329813"/>
                </a:cubicBezTo>
                <a:cubicBezTo>
                  <a:pt x="473464" y="316783"/>
                  <a:pt x="464958" y="305201"/>
                  <a:pt x="453738" y="295066"/>
                </a:cubicBezTo>
                <a:cubicBezTo>
                  <a:pt x="443241" y="285655"/>
                  <a:pt x="430211" y="278416"/>
                  <a:pt x="414647" y="273349"/>
                </a:cubicBezTo>
                <a:cubicBezTo>
                  <a:pt x="398721" y="268282"/>
                  <a:pt x="382072" y="265748"/>
                  <a:pt x="364698" y="265748"/>
                </a:cubicBezTo>
                <a:close/>
                <a:moveTo>
                  <a:pt x="368490" y="0"/>
                </a:moveTo>
                <a:cubicBezTo>
                  <a:pt x="572001" y="0"/>
                  <a:pt x="736980" y="205007"/>
                  <a:pt x="736980" y="457896"/>
                </a:cubicBezTo>
                <a:cubicBezTo>
                  <a:pt x="736980" y="710785"/>
                  <a:pt x="572001" y="915792"/>
                  <a:pt x="368490" y="915792"/>
                </a:cubicBezTo>
                <a:cubicBezTo>
                  <a:pt x="164979" y="915792"/>
                  <a:pt x="0" y="710785"/>
                  <a:pt x="0" y="457896"/>
                </a:cubicBezTo>
                <a:cubicBezTo>
                  <a:pt x="0" y="205007"/>
                  <a:pt x="164979" y="0"/>
                  <a:pt x="36849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5621494" y="539256"/>
            <a:ext cx="504902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altLang="en-US" sz="4267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VẬT </a:t>
            </a:r>
            <a:r>
              <a:rPr lang="vi-VN" altLang="en-US" sz="42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SỐNG </a:t>
            </a:r>
          </a:p>
          <a:p>
            <a:pPr algn="r"/>
            <a:r>
              <a:rPr lang="vi-VN" altLang="en-US" sz="4267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VẬT </a:t>
            </a:r>
            <a:r>
              <a:rPr lang="vi-VN" altLang="en-US" sz="42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KHÔNG SỐNG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94" b="94937" l="2190" r="956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0734" y="2655334"/>
            <a:ext cx="945534" cy="1090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70" b="95076" l="2899" r="95290">
                        <a14:foregroundMark x1="67391" y1="48106" x2="67391" y2="48106"/>
                        <a14:foregroundMark x1="81159" y1="32576" x2="81159" y2="32576"/>
                        <a14:foregroundMark x1="86957" y1="26136" x2="86957" y2="26136"/>
                        <a14:foregroundMark x1="86957" y1="39394" x2="86957" y2="393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0198" y="2859268"/>
            <a:ext cx="848535" cy="8116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3182" y="3105035"/>
            <a:ext cx="4456562" cy="23227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9903" y="2920655"/>
            <a:ext cx="4395597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7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96181" y="1588196"/>
            <a:ext cx="5086150" cy="5086812"/>
            <a:chOff x="4761793" y="1193377"/>
            <a:chExt cx="5086812" cy="5086812"/>
          </a:xfrm>
          <a:solidFill>
            <a:srgbClr val="088EFB"/>
          </a:solidFill>
        </p:grpSpPr>
        <p:sp>
          <p:nvSpPr>
            <p:cNvPr id="18" name="空心弧 17"/>
            <p:cNvSpPr/>
            <p:nvPr/>
          </p:nvSpPr>
          <p:spPr>
            <a:xfrm rot="18932598">
              <a:off x="4761793" y="1193377"/>
              <a:ext cx="5086812" cy="5086812"/>
            </a:xfrm>
            <a:prstGeom prst="blockArc">
              <a:avLst>
                <a:gd name="adj1" fmla="val 6892585"/>
                <a:gd name="adj2" fmla="val 21573093"/>
                <a:gd name="adj3" fmla="val 142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7800137">
              <a:off x="8984404" y="1884169"/>
              <a:ext cx="269694" cy="23249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cs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471335" y="2587092"/>
            <a:ext cx="3103418" cy="2362970"/>
            <a:chOff x="8605771" y="2530473"/>
            <a:chExt cx="3309508" cy="2754313"/>
          </a:xfrm>
        </p:grpSpPr>
        <p:sp>
          <p:nvSpPr>
            <p:cNvPr id="12" name="六边形 11"/>
            <p:cNvSpPr/>
            <p:nvPr/>
          </p:nvSpPr>
          <p:spPr bwMode="auto">
            <a:xfrm>
              <a:off x="8605771" y="2530473"/>
              <a:ext cx="3309508" cy="2754313"/>
            </a:xfrm>
            <a:prstGeom prst="hexagon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cs typeface="+mn-ea"/>
              </a:endParaRPr>
            </a:p>
          </p:txBody>
        </p:sp>
        <p:sp>
          <p:nvSpPr>
            <p:cNvPr id="28681" name="文本框 19"/>
            <p:cNvSpPr txBox="1">
              <a:spLocks noChangeArrowheads="1"/>
            </p:cNvSpPr>
            <p:nvPr/>
          </p:nvSpPr>
          <p:spPr bwMode="auto">
            <a:xfrm>
              <a:off x="8699713" y="2930187"/>
              <a:ext cx="3097718" cy="2116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vi-VN" altLang="en-US" sz="2800" b="1" dirty="0">
                  <a:solidFill>
                    <a:schemeClr val="bg1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Các lĩnh vực chủ yếu của khoa học </a:t>
              </a:r>
              <a:endParaRPr lang="vi-VN" altLang="en-US" sz="2800" b="1" dirty="0" smtClean="0">
                <a:solidFill>
                  <a:schemeClr val="bg1"/>
                </a:solidFill>
                <a:latin typeface="+mn-lt"/>
                <a:ea typeface="+mn-ea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vi-VN" altLang="en-US" sz="2800" b="1" dirty="0" smtClean="0">
                  <a:solidFill>
                    <a:schemeClr val="bg1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tự </a:t>
              </a:r>
              <a:r>
                <a:rPr lang="vi-VN" altLang="en-US" sz="2800" b="1" dirty="0">
                  <a:solidFill>
                    <a:schemeClr val="bg1"/>
                  </a:solidFill>
                  <a:latin typeface="+mn-lt"/>
                  <a:ea typeface="+mn-ea"/>
                  <a:cs typeface="Times New Roman" panose="02020603050405020304" pitchFamily="18" charset="0"/>
                </a:rPr>
                <a:t>nhiên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370104" y="1966329"/>
            <a:ext cx="1576183" cy="1358901"/>
            <a:chOff x="7470860" y="1834710"/>
            <a:chExt cx="1576183" cy="1358900"/>
          </a:xfrm>
        </p:grpSpPr>
        <p:sp>
          <p:nvSpPr>
            <p:cNvPr id="13" name="六边形 12"/>
            <p:cNvSpPr/>
            <p:nvPr/>
          </p:nvSpPr>
          <p:spPr bwMode="auto">
            <a:xfrm>
              <a:off x="7470860" y="1834710"/>
              <a:ext cx="1576183" cy="1358900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cs typeface="+mn-ea"/>
              </a:endParaRPr>
            </a:p>
          </p:txBody>
        </p:sp>
        <p:sp>
          <p:nvSpPr>
            <p:cNvPr id="28682" name="文本框 20"/>
            <p:cNvSpPr txBox="1">
              <a:spLocks noChangeArrowheads="1"/>
            </p:cNvSpPr>
            <p:nvPr/>
          </p:nvSpPr>
          <p:spPr bwMode="auto">
            <a:xfrm>
              <a:off x="7828648" y="1975626"/>
              <a:ext cx="885710" cy="120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vi-VN" altLang="en-US" sz="2400" b="1" dirty="0" err="1">
                  <a:solidFill>
                    <a:schemeClr val="bg1"/>
                  </a:solidFill>
                  <a:latin typeface="+mn-lt"/>
                  <a:ea typeface="+mn-ea"/>
                  <a:cs typeface="+mn-ea"/>
                </a:rPr>
                <a:t>Vật lý học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137119" y="2572898"/>
            <a:ext cx="1576183" cy="1357312"/>
            <a:chOff x="6197851" y="2522098"/>
            <a:chExt cx="1576183" cy="1357312"/>
          </a:xfrm>
        </p:grpSpPr>
        <p:sp>
          <p:nvSpPr>
            <p:cNvPr id="14" name="六边形 13"/>
            <p:cNvSpPr/>
            <p:nvPr/>
          </p:nvSpPr>
          <p:spPr bwMode="auto">
            <a:xfrm>
              <a:off x="6197851" y="2522098"/>
              <a:ext cx="1576183" cy="1357312"/>
            </a:xfrm>
            <a:prstGeom prst="hexagon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cs typeface="+mn-ea"/>
              </a:endParaRPr>
            </a:p>
          </p:txBody>
        </p:sp>
        <p:sp>
          <p:nvSpPr>
            <p:cNvPr id="28683" name="文本框 21"/>
            <p:cNvSpPr txBox="1">
              <a:spLocks noChangeArrowheads="1"/>
            </p:cNvSpPr>
            <p:nvPr/>
          </p:nvSpPr>
          <p:spPr bwMode="auto">
            <a:xfrm>
              <a:off x="6542293" y="2695460"/>
              <a:ext cx="88729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vi-VN" altLang="en-US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</a:rPr>
                <a:t>H</a:t>
              </a:r>
              <a:r>
                <a:rPr lang="vi-VN" altLang="en-US" sz="2400" b="1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</a:rPr>
                <a:t>óa </a:t>
              </a:r>
              <a:r>
                <a:rPr lang="vi-VN" altLang="en-US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</a:rPr>
                <a:t>học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09410" y="3918857"/>
            <a:ext cx="1576183" cy="1357312"/>
            <a:chOff x="6197851" y="3911160"/>
            <a:chExt cx="1576183" cy="1357313"/>
          </a:xfrm>
        </p:grpSpPr>
        <p:sp>
          <p:nvSpPr>
            <p:cNvPr id="15" name="六边形 14"/>
            <p:cNvSpPr/>
            <p:nvPr/>
          </p:nvSpPr>
          <p:spPr bwMode="auto">
            <a:xfrm>
              <a:off x="6197851" y="3911160"/>
              <a:ext cx="1576183" cy="1357313"/>
            </a:xfrm>
            <a:prstGeom prst="hexagon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cs typeface="+mn-ea"/>
              </a:endParaRPr>
            </a:p>
          </p:txBody>
        </p:sp>
        <p:sp>
          <p:nvSpPr>
            <p:cNvPr id="28684" name="文本框 22"/>
            <p:cNvSpPr txBox="1">
              <a:spLocks noChangeArrowheads="1"/>
            </p:cNvSpPr>
            <p:nvPr/>
          </p:nvSpPr>
          <p:spPr bwMode="auto">
            <a:xfrm>
              <a:off x="6570866" y="4284581"/>
              <a:ext cx="88729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vi-VN" altLang="en-US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</a:rPr>
                <a:t>S</a:t>
              </a:r>
              <a:r>
                <a:rPr lang="vi-VN" altLang="en-US" sz="2400" b="1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</a:rPr>
                <a:t>inh </a:t>
              </a:r>
              <a:r>
                <a:rPr lang="vi-VN" altLang="en-US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</a:rPr>
                <a:t>học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389734" y="4589936"/>
            <a:ext cx="1576183" cy="1392290"/>
            <a:chOff x="7458162" y="4619185"/>
            <a:chExt cx="1576183" cy="139229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6" name="六边形 15"/>
            <p:cNvSpPr/>
            <p:nvPr/>
          </p:nvSpPr>
          <p:spPr bwMode="auto">
            <a:xfrm>
              <a:off x="7458162" y="4619185"/>
              <a:ext cx="1576183" cy="1392290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cs typeface="+mn-ea"/>
              </a:endParaRPr>
            </a:p>
          </p:txBody>
        </p:sp>
        <p:sp>
          <p:nvSpPr>
            <p:cNvPr id="28685" name="文本框 23"/>
            <p:cNvSpPr txBox="1">
              <a:spLocks noChangeArrowheads="1"/>
            </p:cNvSpPr>
            <p:nvPr/>
          </p:nvSpPr>
          <p:spPr bwMode="auto">
            <a:xfrm>
              <a:off x="7577670" y="4720746"/>
              <a:ext cx="1308712" cy="120032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vi-VN" altLang="zh-CN" sz="2400" b="1" dirty="0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+mn-lt"/>
                  <a:ea typeface="+mn-ea"/>
                  <a:cs typeface="+mn-ea"/>
                </a:rPr>
                <a:t>K</a:t>
              </a:r>
              <a:r>
                <a:rPr lang="vi-VN" altLang="zh-CN" sz="2400" b="1" dirty="0" smtClean="0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+mn-lt"/>
                  <a:ea typeface="+mn-ea"/>
                  <a:cs typeface="+mn-ea"/>
                </a:rPr>
                <a:t>hoa </a:t>
              </a:r>
              <a:r>
                <a:rPr lang="vi-VN" altLang="zh-CN" sz="2400" b="1" dirty="0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+mn-lt"/>
                  <a:ea typeface="+mn-ea"/>
                  <a:cs typeface="+mn-ea"/>
                </a:rPr>
                <a:t>học T</a:t>
              </a:r>
              <a:r>
                <a:rPr lang="vi-VN" altLang="zh-CN" sz="2400" b="1" dirty="0" smtClean="0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+mn-lt"/>
                  <a:ea typeface="+mn-ea"/>
                  <a:cs typeface="+mn-ea"/>
                </a:rPr>
                <a:t>rái </a:t>
              </a:r>
              <a:r>
                <a:rPr lang="vi-VN" altLang="zh-CN" sz="2400" b="1" dirty="0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+mn-lt"/>
                  <a:ea typeface="+mn-ea"/>
                  <a:cs typeface="+mn-ea"/>
                </a:rPr>
                <a:t>Đ</a:t>
              </a:r>
              <a:r>
                <a:rPr lang="vi-VN" altLang="zh-CN" sz="2400" b="1" dirty="0" smtClean="0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+mn-lt"/>
                  <a:ea typeface="+mn-ea"/>
                  <a:cs typeface="+mn-ea"/>
                </a:rPr>
                <a:t>ất</a:t>
              </a:r>
              <a:endParaRPr lang="vi-VN" altLang="zh-CN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+mn-lt"/>
                <a:ea typeface="+mn-ea"/>
                <a:cs typeface="+mn-ea"/>
              </a:endParaRPr>
            </a:p>
          </p:txBody>
        </p:sp>
      </p:grpSp>
      <p:grpSp>
        <p:nvGrpSpPr>
          <p:cNvPr id="8" name="组合 2"/>
          <p:cNvGrpSpPr/>
          <p:nvPr/>
        </p:nvGrpSpPr>
        <p:grpSpPr>
          <a:xfrm>
            <a:off x="3713231" y="5051623"/>
            <a:ext cx="1692755" cy="1419520"/>
            <a:chOff x="7719257" y="4715048"/>
            <a:chExt cx="1847879" cy="141364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六边形 15"/>
            <p:cNvSpPr/>
            <p:nvPr/>
          </p:nvSpPr>
          <p:spPr bwMode="auto">
            <a:xfrm>
              <a:off x="7719257" y="4715048"/>
              <a:ext cx="1847879" cy="1413647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cs typeface="+mn-ea"/>
              </a:endParaRPr>
            </a:p>
          </p:txBody>
        </p:sp>
        <p:sp>
          <p:nvSpPr>
            <p:cNvPr id="10" name="文本框 23"/>
            <p:cNvSpPr txBox="1">
              <a:spLocks noChangeArrowheads="1"/>
            </p:cNvSpPr>
            <p:nvPr/>
          </p:nvSpPr>
          <p:spPr bwMode="auto">
            <a:xfrm>
              <a:off x="7871499" y="5015811"/>
              <a:ext cx="1520687" cy="83099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vi-VN" altLang="zh-CN" sz="2400" b="1" dirty="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+mn-lt"/>
                  <a:ea typeface="+mn-ea"/>
                  <a:cs typeface="+mn-ea"/>
                </a:rPr>
                <a:t>T</a:t>
              </a:r>
              <a:r>
                <a:rPr lang="vi-VN" altLang="zh-CN" sz="2400" b="1" dirty="0" smtClean="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+mn-lt"/>
                  <a:ea typeface="+mn-ea"/>
                  <a:cs typeface="+mn-ea"/>
                </a:rPr>
                <a:t>hiên </a:t>
              </a:r>
              <a:r>
                <a:rPr lang="vi-VN" altLang="zh-CN" sz="2400" b="1" dirty="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+mn-lt"/>
                  <a:ea typeface="+mn-ea"/>
                  <a:cs typeface="+mn-ea"/>
                </a:rPr>
                <a:t>văn học</a:t>
              </a:r>
            </a:p>
          </p:txBody>
        </p:sp>
      </p:grpSp>
      <p:pic>
        <p:nvPicPr>
          <p:cNvPr id="24" name="Content Placeholder 2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7920000" flipV="1">
            <a:off x="8029406" y="2560917"/>
            <a:ext cx="804333" cy="655012"/>
          </a:xfrm>
          <a:prstGeom prst="rect">
            <a:avLst/>
          </a:prstGeom>
        </p:spPr>
      </p:pic>
      <p:sp>
        <p:nvSpPr>
          <p:cNvPr id="26" name="Text Box 25"/>
          <p:cNvSpPr txBox="1"/>
          <p:nvPr/>
        </p:nvSpPr>
        <p:spPr>
          <a:xfrm>
            <a:off x="8811417" y="1307041"/>
            <a:ext cx="3266851" cy="540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vi-VN" altLang="en-US" sz="2909" b="1" dirty="0" err="1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  <a:sym typeface="+mn-ea"/>
              </a:rPr>
              <a:t>Vật không sống </a:t>
            </a:r>
          </a:p>
        </p:txBody>
      </p:sp>
      <p:pic>
        <p:nvPicPr>
          <p:cNvPr id="29" name="Content Placeholder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00000">
            <a:off x="6537734" y="3364480"/>
            <a:ext cx="1244600" cy="838970"/>
          </a:xfrm>
          <a:prstGeom prst="rect">
            <a:avLst/>
          </a:prstGeom>
        </p:spPr>
      </p:pic>
      <p:sp>
        <p:nvSpPr>
          <p:cNvPr id="30" name="Cloud 29"/>
          <p:cNvSpPr/>
          <p:nvPr/>
        </p:nvSpPr>
        <p:spPr bwMode="auto">
          <a:xfrm>
            <a:off x="7212757" y="3217468"/>
            <a:ext cx="3011055" cy="1648691"/>
          </a:xfrm>
          <a:prstGeom prst="cloud">
            <a:avLst/>
          </a:prstGeom>
          <a:solidFill>
            <a:srgbClr val="E509B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altLang="en-US" sz="2909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Khoa học</a:t>
            </a:r>
          </a:p>
          <a:p>
            <a:pPr algn="ctr">
              <a:defRPr/>
            </a:pPr>
            <a:r>
              <a:rPr lang="vi-VN" altLang="en-US" sz="2909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 tự nhiên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9563148" y="2253919"/>
            <a:ext cx="2454716" cy="540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altLang="en-US" sz="2909" b="1" dirty="0" smtClean="0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  <a:sym typeface="+mn-ea"/>
              </a:rPr>
              <a:t>Vật </a:t>
            </a:r>
            <a:r>
              <a:rPr lang="vi-VN" altLang="en-US" sz="2909" b="1" dirty="0">
                <a:ln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  <a:sym typeface="+mn-ea"/>
              </a:rPr>
              <a:t>sống </a:t>
            </a:r>
          </a:p>
        </p:txBody>
      </p:sp>
      <p:pic>
        <p:nvPicPr>
          <p:cNvPr id="33" name="Picture 25" descr="image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0000">
            <a:off x="8048292" y="1874348"/>
            <a:ext cx="1246909" cy="37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3" descr="image0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0000">
            <a:off x="8623205" y="2084141"/>
            <a:ext cx="912091" cy="97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117" y="393909"/>
            <a:ext cx="5572227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bldLvl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3268143" y="1955224"/>
            <a:ext cx="5655715" cy="132343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auto"/>
            <a:r>
              <a:rPr lang="vi-VN" altLang="en-US" sz="8000" b="1" dirty="0" smtClean="0">
                <a:solidFill>
                  <a:srgbClr val="FF0000"/>
                </a:solidFill>
                <a:sym typeface="+mn-ea"/>
              </a:rPr>
              <a:t>VẬN </a:t>
            </a:r>
            <a:r>
              <a:rPr lang="vi-VN" altLang="en-US" sz="8000" b="1" dirty="0">
                <a:solidFill>
                  <a:srgbClr val="FF0000"/>
                </a:solidFill>
                <a:sym typeface="+mn-ea"/>
              </a:rPr>
              <a:t>DỤNG</a:t>
            </a:r>
            <a:endParaRPr lang="en-US" altLang="zh-CN" sz="8000" b="1" noProof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3" name="Picture 4" descr="Cậu Bé Ngồi đọc Sách Hình ảnh | Định dạng hình ảnh PNG 401071842|  vn.lovepik.co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30321"/>
            <a:ext cx="2619279" cy="261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1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6012916"/>
            <a:ext cx="812888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6627449"/>
            <a:ext cx="520392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396983" y="2362661"/>
            <a:ext cx="6314021" cy="1069282"/>
          </a:xfrm>
          <a:prstGeom prst="snip2Diag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lvl="0">
              <a:defRPr/>
            </a:pPr>
            <a:r>
              <a:rPr lang="en-US" sz="3000" b="1" dirty="0" err="1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1: </a:t>
            </a:r>
            <a:r>
              <a:rPr lang="vi-VN" sz="30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Khoa </a:t>
            </a:r>
            <a:r>
              <a:rPr lang="vi-VN" sz="30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học tự nhiên không bao gồm lĩnh vực nào sau đây?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93482" y="347952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90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909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pt-BR" sz="290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 loài </a:t>
            </a:r>
            <a:r>
              <a:rPr lang="pt-BR" sz="2909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pt-BR" sz="2909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6399257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0834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1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0834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93482" y="434161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909" b="1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US" sz="2909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90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9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9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9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9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909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3482" y="5227101"/>
            <a:ext cx="7065048" cy="7704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909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C.</a:t>
            </a:r>
            <a:r>
              <a:rPr lang="en-US" sz="2909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909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90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9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9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90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9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0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9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9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90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9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0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9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909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93482" y="6091274"/>
            <a:ext cx="4906798" cy="6571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909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D. </a:t>
            </a:r>
            <a:r>
              <a:rPr lang="en-US" sz="2909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9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90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9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909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4144992" y="354661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6553994" y="526029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992" y="6039054"/>
            <a:ext cx="804742" cy="7071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93" y="4395559"/>
            <a:ext cx="804742" cy="707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951" y="5191531"/>
            <a:ext cx="1086501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726" y="5938255"/>
            <a:ext cx="812888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66" y="6552789"/>
            <a:ext cx="520392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826891" y="1467154"/>
            <a:ext cx="8368145" cy="1866515"/>
          </a:xfrm>
          <a:prstGeom prst="snip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GB" sz="4000" b="1" dirty="0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2</a:t>
            </a:r>
            <a:r>
              <a:rPr lang="en-US" sz="4000" b="1" dirty="0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. </a:t>
            </a:r>
            <a:r>
              <a:rPr lang="vi-VN" sz="4000" b="1" dirty="0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Nhà máy </a:t>
            </a:r>
            <a:r>
              <a:rPr lang="vi-VN" sz="4000" b="1" dirty="0" smtClean="0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điện hạt nhân </a:t>
            </a:r>
            <a:r>
              <a:rPr lang="vi-VN" sz="4000" b="1" dirty="0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là </a:t>
            </a:r>
            <a:endParaRPr lang="vi-VN" sz="4000" b="1" dirty="0" smtClean="0">
              <a:solidFill>
                <a:schemeClr val="tx1"/>
              </a:solidFill>
              <a:latin typeface="Taviraj ExtraLight" panose="00000300000000000000" pitchFamily="2" charset="-34"/>
              <a:cs typeface="Taviraj ExtraLight" panose="00000300000000000000" pitchFamily="2" charset="-34"/>
            </a:endParaRPr>
          </a:p>
          <a:p>
            <a:pPr lvl="0" algn="ctr">
              <a:defRPr/>
            </a:pPr>
            <a:r>
              <a:rPr lang="vi-VN" sz="4000" b="1" dirty="0" smtClean="0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ứng </a:t>
            </a:r>
            <a:r>
              <a:rPr lang="vi-VN" sz="4000" b="1" dirty="0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dụng không thuộc lĩnh vực nào của khoa học tự nhiên?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21691" y="3372043"/>
            <a:ext cx="4102485" cy="7704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394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394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394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4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394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501219" y="63245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0834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4044389" y="6124899"/>
            <a:ext cx="891421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0834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85346" y="3372043"/>
            <a:ext cx="4620491" cy="7750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394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394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94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4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394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21691" y="4779820"/>
            <a:ext cx="4101715" cy="7704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394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394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394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4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394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11574" y="4746630"/>
            <a:ext cx="4687455" cy="7704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394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D. Thiên văn </a:t>
            </a:r>
            <a:r>
              <a:rPr lang="vi-VN" sz="3394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3394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981" y="344879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9969230" y="341246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287" y="4756843"/>
            <a:ext cx="804742" cy="7071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981" y="4770914"/>
            <a:ext cx="804742" cy="643793"/>
          </a:xfrm>
          <a:prstGeom prst="rect">
            <a:avLst/>
          </a:prstGeom>
        </p:spPr>
      </p:pic>
      <p:pic>
        <p:nvPicPr>
          <p:cNvPr id="23" name="Picture 4" descr="Cậu Bé Ngồi đọc Sách Hình ảnh | Định dạng hình ảnh PNG 401071842|  vn.lovepik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430261"/>
            <a:ext cx="17272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575" y="5067610"/>
            <a:ext cx="1086501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350" y="5814334"/>
            <a:ext cx="812888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391" y="6428868"/>
            <a:ext cx="520392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655413" y="1717050"/>
            <a:ext cx="8681412" cy="1604818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lvl="0" algn="ctr">
              <a:defRPr/>
            </a:pPr>
            <a:r>
              <a:rPr lang="en-US" sz="3879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Câu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GB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3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.  </a:t>
            </a:r>
            <a:r>
              <a:rPr lang="en-US" sz="3879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Lĩnh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US" sz="3879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vực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US" sz="3879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chuyên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US" sz="3879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nghiên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US" sz="3879" b="1" dirty="0" err="1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cứu</a:t>
            </a:r>
            <a:endParaRPr lang="en-US" sz="3879" b="1" dirty="0" smtClean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viraj ExtraLight" panose="00000300000000000000" pitchFamily="2" charset="-34"/>
              <a:cs typeface="Taviraj ExtraLight" panose="00000300000000000000" pitchFamily="2" charset="-34"/>
            </a:endParaRPr>
          </a:p>
          <a:p>
            <a:pPr lvl="0" algn="ctr">
              <a:defRPr/>
            </a:pPr>
            <a:r>
              <a:rPr lang="en-US" sz="3879" b="1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US" sz="3879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về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US" sz="3879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thực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US" sz="3879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vật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US" sz="3879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thuộc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US" sz="3879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lĩnh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US" sz="3879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vực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US" sz="3879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nào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US" sz="3879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của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US" sz="3879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khoa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US" sz="3879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học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US" sz="3879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tự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US" sz="3879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nhiên</a:t>
            </a:r>
            <a:r>
              <a:rPr lang="en-US" sz="3879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?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409315" y="3545893"/>
            <a:ext cx="4104024" cy="7704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3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394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3394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4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394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3933" y="6200675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0834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932013" y="6000978"/>
            <a:ext cx="891421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0834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01388" y="3411297"/>
            <a:ext cx="4779818" cy="7704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3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394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3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4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3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endParaRPr lang="vi-VN" sz="3394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09315" y="4682376"/>
            <a:ext cx="4103255" cy="7704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3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394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3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4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394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01502" y="4708020"/>
            <a:ext cx="4692073" cy="7704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3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sz="33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</a:t>
            </a:r>
            <a:r>
              <a:rPr sz="3394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sz="33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394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sz="3394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4667754" y="34734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686798" y="47592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712" y="4771289"/>
            <a:ext cx="804742" cy="7071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442" y="3419364"/>
            <a:ext cx="804742" cy="7071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661391" y="7092939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4" descr="Cậu Bé Ngồi đọc Sách Hình ảnh | Định dạng hình ảnh PNG 401071842|  vn.lovepik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194" y="-56958"/>
            <a:ext cx="17272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79" y="0"/>
            <a:ext cx="5248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1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8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2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320637" y="1728681"/>
            <a:ext cx="9008268" cy="1604818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lvl="0" algn="ctr">
              <a:defRPr/>
            </a:pPr>
            <a:r>
              <a:rPr lang="en-US" sz="3600" b="1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Câu</a:t>
            </a:r>
            <a:r>
              <a:rPr lang="en-US" sz="36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GB" sz="36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4</a:t>
            </a:r>
            <a:r>
              <a:rPr lang="en-US" sz="36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. </a:t>
            </a:r>
            <a:r>
              <a:rPr lang="vi-VN" sz="36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Một chú robot có thể cười, nói và hành động như một con người. </a:t>
            </a:r>
            <a:r>
              <a:rPr lang="vi-VN" sz="3600" b="1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viraj ExtraLight" panose="00000300000000000000" pitchFamily="2" charset="-34"/>
                <a:cs typeface="Taviraj ExtraLight" panose="00000300000000000000" pitchFamily="2" charset="-34"/>
              </a:rPr>
              <a:t>Robot là:</a:t>
            </a:r>
            <a:endParaRPr lang="vi-VN" sz="3600" b="1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viraj ExtraLight" panose="00000300000000000000" pitchFamily="2" charset="-34"/>
              <a:cs typeface="Taviraj ExtraLight" panose="00000300000000000000" pitchFamily="2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20637" y="3706861"/>
            <a:ext cx="6353848" cy="7704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 sống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0834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1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0834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20637" y="4793673"/>
            <a:ext cx="6353848" cy="7704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lvl="0">
              <a:defRPr/>
            </a:pPr>
            <a:r>
              <a:rPr lang="vi-VN" altLang="en-US" sz="32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</a:t>
            </a:r>
            <a:r>
              <a:rPr lang="vi-VN" sz="36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 không sống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291" y="376898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46" y="4857142"/>
            <a:ext cx="804536" cy="643628"/>
          </a:xfrm>
          <a:prstGeom prst="rect">
            <a:avLst/>
          </a:prstGeom>
        </p:spPr>
      </p:pic>
      <p:pic>
        <p:nvPicPr>
          <p:cNvPr id="23" name="Picture 4" descr="Cậu Bé Ngồi đọc Sách Hình ảnh | Định dạng hình ảnh PNG 401071842|  vn.lovepik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533" y="267855"/>
            <a:ext cx="17272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3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908" y="4830543"/>
            <a:ext cx="1086501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683" y="5577267"/>
            <a:ext cx="812888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724" y="6191801"/>
            <a:ext cx="520392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459440" y="1543594"/>
            <a:ext cx="8528242" cy="1604818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en-US" sz="3600" b="1" dirty="0" err="1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   </a:t>
            </a:r>
            <a:r>
              <a:rPr lang="en-US" sz="3600" b="1" dirty="0" err="1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en-GB" sz="3600" b="1" dirty="0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5</a:t>
            </a:r>
            <a:r>
              <a:rPr lang="en-US" sz="3600" b="1" dirty="0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. </a:t>
            </a:r>
            <a:r>
              <a:rPr lang="vi-VN" sz="3600" b="1" dirty="0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Vật nào sau đây gọi </a:t>
            </a:r>
            <a:r>
              <a:rPr lang="vi-VN" sz="3600" b="1" dirty="0" smtClean="0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là</a:t>
            </a:r>
          </a:p>
          <a:p>
            <a:pPr lvl="0" algn="ctr">
              <a:defRPr/>
            </a:pPr>
            <a:r>
              <a:rPr lang="vi-VN" sz="3600" b="1" dirty="0" smtClean="0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Taviraj ExtraLight" panose="00000300000000000000" pitchFamily="2" charset="-34"/>
                <a:cs typeface="Taviraj ExtraLight" panose="00000300000000000000" pitchFamily="2" charset="-34"/>
              </a:rPr>
              <a:t>vật không sống?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11685" y="3303640"/>
            <a:ext cx="4592782" cy="7704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vi-V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12230" y="5963608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0834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1960819" y="5863972"/>
            <a:ext cx="891421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08344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18380" y="3275192"/>
            <a:ext cx="4458085" cy="7704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vở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1685" y="4403922"/>
            <a:ext cx="4592782" cy="7704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hoa hồng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218381" y="4326567"/>
            <a:ext cx="4458085" cy="7704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vi-V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28" y="335013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159518" y="443711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530" y="4366263"/>
            <a:ext cx="804742" cy="7071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683" y="3386984"/>
            <a:ext cx="804742" cy="64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49724" y="7583236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4" descr="Cậu Bé Ngồi đọc Sách Hình ảnh | Định dạng hình ảnh PNG 401071842|  vn.lovepik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485" y="224752"/>
            <a:ext cx="17272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6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413;p45"/>
          <p:cNvSpPr/>
          <p:nvPr/>
        </p:nvSpPr>
        <p:spPr>
          <a:xfrm>
            <a:off x="309299" y="2167191"/>
            <a:ext cx="1190218" cy="974525"/>
          </a:xfrm>
          <a:custGeom>
            <a:avLst/>
            <a:gdLst/>
            <a:ahLst/>
            <a:cxnLst/>
            <a:rect l="l" t="t" r="r" b="b"/>
            <a:pathLst>
              <a:path w="46011" h="38219" extrusionOk="0">
                <a:moveTo>
                  <a:pt x="23976" y="0"/>
                </a:moveTo>
                <a:cubicBezTo>
                  <a:pt x="22274" y="0"/>
                  <a:pt x="20576" y="155"/>
                  <a:pt x="18965" y="391"/>
                </a:cubicBezTo>
                <a:cubicBezTo>
                  <a:pt x="11702" y="1407"/>
                  <a:pt x="1340" y="3836"/>
                  <a:pt x="472" y="12612"/>
                </a:cubicBezTo>
                <a:cubicBezTo>
                  <a:pt x="1" y="17198"/>
                  <a:pt x="4017" y="22428"/>
                  <a:pt x="7016" y="25577"/>
                </a:cubicBezTo>
                <a:cubicBezTo>
                  <a:pt x="11008" y="29791"/>
                  <a:pt x="14676" y="33757"/>
                  <a:pt x="19882" y="36484"/>
                </a:cubicBezTo>
                <a:cubicBezTo>
                  <a:pt x="22198" y="37697"/>
                  <a:pt x="24817" y="38218"/>
                  <a:pt x="27460" y="38218"/>
                </a:cubicBezTo>
                <a:cubicBezTo>
                  <a:pt x="30758" y="38218"/>
                  <a:pt x="34091" y="37406"/>
                  <a:pt x="36913" y="36112"/>
                </a:cubicBezTo>
                <a:cubicBezTo>
                  <a:pt x="40681" y="34377"/>
                  <a:pt x="42986" y="30336"/>
                  <a:pt x="44250" y="26469"/>
                </a:cubicBezTo>
                <a:cubicBezTo>
                  <a:pt x="46011" y="21090"/>
                  <a:pt x="44176" y="15512"/>
                  <a:pt x="41152" y="10976"/>
                </a:cubicBezTo>
                <a:cubicBezTo>
                  <a:pt x="39466" y="8422"/>
                  <a:pt x="37508" y="6018"/>
                  <a:pt x="35326" y="3861"/>
                </a:cubicBezTo>
                <a:cubicBezTo>
                  <a:pt x="33566" y="2175"/>
                  <a:pt x="31385" y="1035"/>
                  <a:pt x="29005" y="539"/>
                </a:cubicBezTo>
                <a:cubicBezTo>
                  <a:pt x="27381" y="155"/>
                  <a:pt x="25677" y="0"/>
                  <a:pt x="239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9" tIns="121899" rIns="121899" bIns="121899" anchor="ctr" anchorCtr="0">
            <a:noAutofit/>
          </a:bodyPr>
          <a:lstStyle/>
          <a:p>
            <a:endParaRPr sz="2400"/>
          </a:p>
        </p:txBody>
      </p:sp>
      <p:sp>
        <p:nvSpPr>
          <p:cNvPr id="719" name="Google Shape;7413;p45"/>
          <p:cNvSpPr/>
          <p:nvPr/>
        </p:nvSpPr>
        <p:spPr>
          <a:xfrm>
            <a:off x="103021" y="4199961"/>
            <a:ext cx="1190218" cy="974525"/>
          </a:xfrm>
          <a:custGeom>
            <a:avLst/>
            <a:gdLst/>
            <a:ahLst/>
            <a:cxnLst/>
            <a:rect l="l" t="t" r="r" b="b"/>
            <a:pathLst>
              <a:path w="46011" h="38219" extrusionOk="0">
                <a:moveTo>
                  <a:pt x="23976" y="0"/>
                </a:moveTo>
                <a:cubicBezTo>
                  <a:pt x="22274" y="0"/>
                  <a:pt x="20576" y="155"/>
                  <a:pt x="18965" y="391"/>
                </a:cubicBezTo>
                <a:cubicBezTo>
                  <a:pt x="11702" y="1407"/>
                  <a:pt x="1340" y="3836"/>
                  <a:pt x="472" y="12612"/>
                </a:cubicBezTo>
                <a:cubicBezTo>
                  <a:pt x="1" y="17198"/>
                  <a:pt x="4017" y="22428"/>
                  <a:pt x="7016" y="25577"/>
                </a:cubicBezTo>
                <a:cubicBezTo>
                  <a:pt x="11008" y="29791"/>
                  <a:pt x="14676" y="33757"/>
                  <a:pt x="19882" y="36484"/>
                </a:cubicBezTo>
                <a:cubicBezTo>
                  <a:pt x="22198" y="37697"/>
                  <a:pt x="24817" y="38218"/>
                  <a:pt x="27460" y="38218"/>
                </a:cubicBezTo>
                <a:cubicBezTo>
                  <a:pt x="30758" y="38218"/>
                  <a:pt x="34091" y="37406"/>
                  <a:pt x="36913" y="36112"/>
                </a:cubicBezTo>
                <a:cubicBezTo>
                  <a:pt x="40681" y="34377"/>
                  <a:pt x="42986" y="30336"/>
                  <a:pt x="44250" y="26469"/>
                </a:cubicBezTo>
                <a:cubicBezTo>
                  <a:pt x="46011" y="21090"/>
                  <a:pt x="44176" y="15512"/>
                  <a:pt x="41152" y="10976"/>
                </a:cubicBezTo>
                <a:cubicBezTo>
                  <a:pt x="39466" y="8422"/>
                  <a:pt x="37508" y="6018"/>
                  <a:pt x="35326" y="3861"/>
                </a:cubicBezTo>
                <a:cubicBezTo>
                  <a:pt x="33566" y="2175"/>
                  <a:pt x="31385" y="1035"/>
                  <a:pt x="29005" y="539"/>
                </a:cubicBezTo>
                <a:cubicBezTo>
                  <a:pt x="27381" y="155"/>
                  <a:pt x="25677" y="0"/>
                  <a:pt x="239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9" tIns="121899" rIns="121899" bIns="121899" anchor="ctr" anchorCtr="0">
            <a:noAutofit/>
          </a:bodyPr>
          <a:lstStyle/>
          <a:p>
            <a:endParaRPr sz="2400"/>
          </a:p>
        </p:txBody>
      </p:sp>
      <p:sp>
        <p:nvSpPr>
          <p:cNvPr id="721" name="Rounded Rectangle 720"/>
          <p:cNvSpPr/>
          <p:nvPr/>
        </p:nvSpPr>
        <p:spPr>
          <a:xfrm>
            <a:off x="1897526" y="4470444"/>
            <a:ext cx="5014576" cy="737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altLang="en-US" sz="3394" b="1" dirty="0" smtClean="0">
                <a:solidFill>
                  <a:srgbClr val="002060"/>
                </a:solidFill>
                <a:latin typeface="#9Slide03 IcielPanton Light" panose="00000400000000000000" pitchFamily="2" charset="-93"/>
                <a:cs typeface="#9Slide03 Arima Madurai Medium" panose="00000600000000000000" pitchFamily="2" charset="0"/>
              </a:rPr>
              <a:t>Đọc trước bài 3</a:t>
            </a:r>
            <a:endParaRPr lang="vi-VN" altLang="en-US" sz="3394" b="1" dirty="0">
              <a:solidFill>
                <a:srgbClr val="002060"/>
              </a:solidFill>
              <a:latin typeface="#9Slide03 IcielPanton Light" panose="00000400000000000000" pitchFamily="2" charset="-93"/>
              <a:cs typeface="#9Slide03 Arima Madurai Medium" panose="00000600000000000000" pitchFamily="2" charset="0"/>
            </a:endParaRPr>
          </a:p>
        </p:txBody>
      </p:sp>
      <p:pic>
        <p:nvPicPr>
          <p:cNvPr id="2" name="Content Placeholder 1" descr="1513068968940-giao-an-mam-non-de-tai-ve-ngoi-nha-cua-be"/>
          <p:cNvPicPr preferRelativeResize="0"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200004" y="2988733"/>
            <a:ext cx="5272424" cy="3869267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</p:pic>
      <p:pic>
        <p:nvPicPr>
          <p:cNvPr id="9" name="Picture 2" descr="Làm thế nào để vẽ # một củ khoai tây nhân vật - YouTube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364" y="1440103"/>
            <a:ext cx="2423006" cy="136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àm thế nào để vẽ # một củ khoai tây nhân vật - YouTub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114" y="3648752"/>
            <a:ext cx="2116640" cy="119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57113" y="687308"/>
            <a:ext cx="7324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4472C4"/>
                </a:solidFill>
                <a:latin typeface="#9Slide03 SFU Helvetica Black" panose="00000900000000000000" pitchFamily="2" charset="-93"/>
              </a:rPr>
              <a:t>HƯỚNG DẪN VỀ NHÀ</a:t>
            </a:r>
            <a:endParaRPr lang="vi-VN" sz="4400" b="1" dirty="0">
              <a:solidFill>
                <a:srgbClr val="4472C4"/>
              </a:solidFill>
              <a:latin typeface="#9Slide03 SFU Helvetica Black" panose="00000900000000000000" pitchFamily="2" charset="-93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35199" y="1955425"/>
            <a:ext cx="6068930" cy="12271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 smtClean="0">
                <a:solidFill>
                  <a:srgbClr val="002060"/>
                </a:solidFill>
                <a:latin typeface="#9Slide03 IcielPanton Light" panose="00000400000000000000" pitchFamily="2" charset="-93"/>
                <a:cs typeface="#9Slide03 Arima Madurai Medium" panose="00000600000000000000" pitchFamily="2" charset="0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#9Slide03 IcielPanton Light" panose="00000400000000000000" pitchFamily="2" charset="-93"/>
                <a:cs typeface="#9Slide03 Arima Madurai Medium" panose="00000600000000000000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#9Slide03 IcielPanton Light" panose="00000400000000000000" pitchFamily="2" charset="-93"/>
                <a:cs typeface="#9Slide03 Arima Madurai Medium" panose="00000600000000000000" pitchFamily="2" charset="0"/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  <a:latin typeface="#9Slide03 IcielPanton Light" panose="00000400000000000000" pitchFamily="2" charset="-93"/>
                <a:cs typeface="#9Slide03 Arima Madurai Medium" panose="00000600000000000000" pitchFamily="2" charset="0"/>
              </a:rPr>
              <a:t> dung </a:t>
            </a:r>
            <a:r>
              <a:rPr lang="en-US" sz="3200" b="1" dirty="0" err="1" smtClean="0">
                <a:solidFill>
                  <a:srgbClr val="002060"/>
                </a:solidFill>
                <a:latin typeface="#9Slide03 IcielPanton Light" panose="00000400000000000000" pitchFamily="2" charset="-93"/>
                <a:cs typeface="#9Slide03 Arima Madurai Medium" panose="00000600000000000000" pitchFamily="2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#9Slide03 IcielPanton Light" panose="00000400000000000000" pitchFamily="2" charset="-93"/>
                <a:cs typeface="#9Slide03 Arima Madurai Medium" panose="00000600000000000000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#9Slide03 IcielPanton Light" panose="00000400000000000000" pitchFamily="2" charset="-93"/>
                <a:cs typeface="#9Slide03 Arima Madurai Medium" panose="00000600000000000000" pitchFamily="2" charset="0"/>
              </a:rPr>
              <a:t>ghi</a:t>
            </a:r>
            <a:r>
              <a:rPr lang="en-US" sz="3200" b="1" dirty="0" smtClean="0">
                <a:solidFill>
                  <a:srgbClr val="002060"/>
                </a:solidFill>
                <a:latin typeface="#9Slide03 IcielPanton Light" panose="00000400000000000000" pitchFamily="2" charset="-93"/>
                <a:cs typeface="#9Slide03 Arima Madurai Medium" panose="00000600000000000000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#9Slide03 IcielPanton Light" panose="00000400000000000000" pitchFamily="2" charset="-93"/>
                <a:cs typeface="#9Slide03 Arima Madurai Medium" panose="00000600000000000000" pitchFamily="2" charset="0"/>
              </a:rPr>
              <a:t>phần</a:t>
            </a:r>
            <a:r>
              <a:rPr lang="en-US" sz="3200" b="1" dirty="0" smtClean="0">
                <a:solidFill>
                  <a:srgbClr val="002060"/>
                </a:solidFill>
                <a:latin typeface="#9Slide03 IcielPanton Light" panose="00000400000000000000" pitchFamily="2" charset="-93"/>
                <a:cs typeface="#9Slide03 Arima Madurai Medium" panose="00000600000000000000" pitchFamily="2" charset="0"/>
              </a:rPr>
              <a:t> 1 &amp; 2</a:t>
            </a:r>
            <a:endParaRPr lang="en-US" sz="3200" b="1" dirty="0">
              <a:solidFill>
                <a:srgbClr val="002060"/>
              </a:solidFill>
              <a:latin typeface="#9Slide03 IcielPanton Light" panose="00000400000000000000" pitchFamily="2" charset="-93"/>
              <a:cs typeface="#9Slide03 Arima Madurai Medium" panose="00000600000000000000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97526" y="3457803"/>
            <a:ext cx="5014576" cy="737370"/>
          </a:xfrm>
          <a:prstGeom prst="roundRect">
            <a:avLst/>
          </a:prstGeom>
          <a:ln>
            <a:solidFill>
              <a:srgbClr val="E436C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altLang="en-US" sz="3394" b="1" dirty="0" smtClean="0">
                <a:solidFill>
                  <a:srgbClr val="002060"/>
                </a:solidFill>
                <a:latin typeface="#9Slide03 IcielPanton Light" panose="00000400000000000000" pitchFamily="2" charset="-93"/>
                <a:cs typeface="#9Slide03 Arima Madurai Medium" panose="00000600000000000000" pitchFamily="2" charset="0"/>
              </a:rPr>
              <a:t>Làm câu 1, 3 SGK/10</a:t>
            </a:r>
            <a:endParaRPr lang="vi-VN" altLang="en-US" sz="3394" b="1" dirty="0">
              <a:solidFill>
                <a:srgbClr val="002060"/>
              </a:solidFill>
              <a:latin typeface="#9Slide03 IcielPanton Light" panose="00000400000000000000" pitchFamily="2" charset="-93"/>
              <a:cs typeface="#9Slide03 Arima Madurai Medium" panose="00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57" y="0"/>
            <a:ext cx="5188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25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hlinkClick r:id="rId3" action="ppaction://hlinkfile"/>
          </p:cNvPr>
          <p:cNvSpPr/>
          <p:nvPr/>
        </p:nvSpPr>
        <p:spPr>
          <a:xfrm>
            <a:off x="5622877" y="1091821"/>
            <a:ext cx="6309815" cy="4107976"/>
          </a:xfrm>
          <a:prstGeom prst="ellipse">
            <a:avLst/>
          </a:prstGeom>
          <a:solidFill>
            <a:schemeClr val="accent4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6073254" y="2083980"/>
            <a:ext cx="56638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FFFFFF"/>
                </a:solidFill>
                <a:latin typeface="#9Slide03 SVNBeast" panose="02040603050506020204" pitchFamily="18" charset="0"/>
              </a:rPr>
              <a:t>VIDEO GIỚI THIỆU VỀ</a:t>
            </a:r>
          </a:p>
          <a:p>
            <a:pPr algn="just"/>
            <a:r>
              <a:rPr lang="en-US" sz="4400" b="1" dirty="0" smtClean="0">
                <a:solidFill>
                  <a:srgbClr val="FFFFFF"/>
                </a:solidFill>
                <a:latin typeface="#9Slide03 SVNBeast" panose="02040603050506020204" pitchFamily="18" charset="0"/>
              </a:rPr>
              <a:t>CÁC LĨNH VỰC CỦA KHOA HỌC TỰ NHIÊN</a:t>
            </a:r>
            <a:endParaRPr lang="vi-VN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65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8520" y="92673"/>
            <a:ext cx="589961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 </a:t>
            </a:r>
            <a:r>
              <a:rPr lang="vi-VN" altLang="en-US" sz="42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Lĩnh vực chủ yếu </a:t>
            </a:r>
            <a:endParaRPr lang="vi-VN" altLang="en-US" sz="4267" dirty="0" smtClean="0">
              <a:solidFill>
                <a:srgbClr val="C00000"/>
              </a:solidFill>
              <a:latin typeface="#9Slide03 BoosterNextFYBlack" panose="02000A03000000020004" pitchFamily="2" charset="0"/>
              <a:ea typeface="Segoe UI Black" panose="020B0A02040204020203" pitchFamily="34" charset="0"/>
              <a:sym typeface="+mn-ea"/>
            </a:endParaRPr>
          </a:p>
          <a:p>
            <a:r>
              <a:rPr lang="vi-VN" altLang="en-US" sz="4267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 của </a:t>
            </a:r>
            <a:r>
              <a:rPr lang="vi-VN" altLang="en-US" sz="42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khoa học tự nhiên</a:t>
            </a:r>
          </a:p>
        </p:txBody>
      </p:sp>
      <p:pic>
        <p:nvPicPr>
          <p:cNvPr id="6" name="Picture 4" descr="confused sticker by WeTransfer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2229270" y="4475384"/>
            <a:ext cx="2088958" cy="208895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107853" y="2145292"/>
            <a:ext cx="4149946" cy="2229008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Em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hãy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dự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đoán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thí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nghiệm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1,2,3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và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4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thuộc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lĩnh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vực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khoa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học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nào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?</a:t>
            </a:r>
          </a:p>
        </p:txBody>
      </p:sp>
      <p:pic>
        <p:nvPicPr>
          <p:cNvPr id="8" name="Content Placeholder 6" descr="pngtree-holding-a-blank-paper-in-the-right-hand-png-image_2607764"/>
          <p:cNvPicPr>
            <a:picLocks noGrp="1" noChangeAspect="1"/>
          </p:cNvPicPr>
          <p:nvPr>
            <p:ph sz="half" idx="1"/>
          </p:nvPr>
        </p:nvPicPr>
        <p:blipFill>
          <a:blip r:embed="rId3">
            <a:lum contrast="12000"/>
          </a:blip>
          <a:srcRect l="10625" t="17306" b="5560"/>
          <a:stretch>
            <a:fillRect/>
          </a:stretch>
        </p:blipFill>
        <p:spPr>
          <a:xfrm>
            <a:off x="7897523" y="1888187"/>
            <a:ext cx="3443575" cy="3443575"/>
          </a:xfrm>
          <a:prstGeom prst="rect">
            <a:avLst/>
          </a:prstGeom>
        </p:spPr>
      </p:pic>
      <p:sp>
        <p:nvSpPr>
          <p:cNvPr id="9" name="Text Box 21"/>
          <p:cNvSpPr txBox="1"/>
          <p:nvPr/>
        </p:nvSpPr>
        <p:spPr>
          <a:xfrm>
            <a:off x="6718132" y="1353255"/>
            <a:ext cx="494420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TN1: </a:t>
            </a:r>
            <a:r>
              <a:rPr lang="en-US" sz="32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Quan</a:t>
            </a:r>
            <a:r>
              <a:rPr lang="en-US" sz="32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32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sát</a:t>
            </a:r>
            <a:r>
              <a:rPr lang="en-US" sz="32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32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tờ</a:t>
            </a:r>
            <a:r>
              <a:rPr lang="en-US" sz="32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32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giấy</a:t>
            </a:r>
            <a:r>
              <a:rPr lang="en-US" sz="32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32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rơi</a:t>
            </a:r>
            <a:endParaRPr lang="en-US" sz="3200" dirty="0"/>
          </a:p>
        </p:txBody>
      </p:sp>
      <p:sp>
        <p:nvSpPr>
          <p:cNvPr id="10" name="Rounded Rectangle 9"/>
          <p:cNvSpPr/>
          <p:nvPr/>
        </p:nvSpPr>
        <p:spPr>
          <a:xfrm>
            <a:off x="5905500" y="4877796"/>
            <a:ext cx="4327243" cy="1274944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Lĩnh vực: </a:t>
            </a:r>
            <a:r>
              <a:rPr lang="vi-VN" sz="4400" b="1" dirty="0" smtClean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VẬT LÝ</a:t>
            </a:r>
            <a:endParaRPr sz="4400" b="1" dirty="0">
              <a:solidFill>
                <a:srgbClr val="FF000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cxnSp>
        <p:nvCxnSpPr>
          <p:cNvPr id="12" name="Curved Connector 11"/>
          <p:cNvCxnSpPr>
            <a:stCxn id="8" idx="1"/>
          </p:cNvCxnSpPr>
          <p:nvPr/>
        </p:nvCxnSpPr>
        <p:spPr>
          <a:xfrm rot="10800000" flipV="1">
            <a:off x="6933063" y="3609975"/>
            <a:ext cx="964460" cy="1275924"/>
          </a:xfrm>
          <a:prstGeom prst="curvedConnector2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5257799" y="5056134"/>
            <a:ext cx="6404541" cy="1359942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Hiện tượng: </a:t>
            </a:r>
            <a:r>
              <a:rPr lang="vi-VN" sz="3200" b="1" dirty="0" smtClean="0">
                <a:solidFill>
                  <a:schemeClr val="accent4">
                    <a:lumMod val="50000"/>
                  </a:schemeClr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tờ giấy rơi xuống đất, ảnh hưởng của lực hút Trái Đất</a:t>
            </a:r>
            <a:endParaRPr sz="3200" b="1" dirty="0">
              <a:solidFill>
                <a:schemeClr val="accent4">
                  <a:lumMod val="50000"/>
                </a:schemeClr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77421" y="337597"/>
            <a:ext cx="736980" cy="915792"/>
          </a:xfrm>
          <a:custGeom>
            <a:avLst/>
            <a:gdLst/>
            <a:ahLst/>
            <a:cxnLst/>
            <a:rect l="l" t="t" r="r" b="b"/>
            <a:pathLst>
              <a:path w="736980" h="915792">
                <a:moveTo>
                  <a:pt x="369041" y="267377"/>
                </a:moveTo>
                <a:cubicBezTo>
                  <a:pt x="365060" y="267377"/>
                  <a:pt x="360717" y="268101"/>
                  <a:pt x="356011" y="269549"/>
                </a:cubicBezTo>
                <a:cubicBezTo>
                  <a:pt x="350220" y="271358"/>
                  <a:pt x="344429" y="274616"/>
                  <a:pt x="338638" y="279321"/>
                </a:cubicBezTo>
                <a:lnTo>
                  <a:pt x="247426" y="357502"/>
                </a:lnTo>
                <a:cubicBezTo>
                  <a:pt x="243083" y="361122"/>
                  <a:pt x="239463" y="365465"/>
                  <a:pt x="236568" y="370533"/>
                </a:cubicBezTo>
                <a:cubicBezTo>
                  <a:pt x="233310" y="375962"/>
                  <a:pt x="231681" y="382115"/>
                  <a:pt x="231681" y="388992"/>
                </a:cubicBezTo>
                <a:cubicBezTo>
                  <a:pt x="231681" y="400574"/>
                  <a:pt x="235482" y="410166"/>
                  <a:pt x="243083" y="417767"/>
                </a:cubicBezTo>
                <a:cubicBezTo>
                  <a:pt x="250684" y="425368"/>
                  <a:pt x="259914" y="429169"/>
                  <a:pt x="270772" y="429169"/>
                </a:cubicBezTo>
                <a:cubicBezTo>
                  <a:pt x="275477" y="429169"/>
                  <a:pt x="280364" y="428083"/>
                  <a:pt x="285431" y="425911"/>
                </a:cubicBezTo>
                <a:cubicBezTo>
                  <a:pt x="291222" y="423377"/>
                  <a:pt x="295385" y="421025"/>
                  <a:pt x="297918" y="418853"/>
                </a:cubicBezTo>
                <a:lnTo>
                  <a:pt x="326693" y="394964"/>
                </a:lnTo>
                <a:lnTo>
                  <a:pt x="326693" y="601819"/>
                </a:lnTo>
                <a:cubicBezTo>
                  <a:pt x="326693" y="614487"/>
                  <a:pt x="330675" y="624260"/>
                  <a:pt x="338638" y="631137"/>
                </a:cubicBezTo>
                <a:cubicBezTo>
                  <a:pt x="346963" y="638376"/>
                  <a:pt x="356735" y="641995"/>
                  <a:pt x="367956" y="641995"/>
                </a:cubicBezTo>
                <a:cubicBezTo>
                  <a:pt x="379900" y="641995"/>
                  <a:pt x="389673" y="638195"/>
                  <a:pt x="397274" y="630594"/>
                </a:cubicBezTo>
                <a:cubicBezTo>
                  <a:pt x="404875" y="622993"/>
                  <a:pt x="408675" y="613582"/>
                  <a:pt x="408675" y="602362"/>
                </a:cubicBezTo>
                <a:lnTo>
                  <a:pt x="410304" y="602362"/>
                </a:lnTo>
                <a:lnTo>
                  <a:pt x="410304" y="308096"/>
                </a:lnTo>
                <a:cubicBezTo>
                  <a:pt x="410304" y="296152"/>
                  <a:pt x="406503" y="286379"/>
                  <a:pt x="398902" y="278778"/>
                </a:cubicBezTo>
                <a:cubicBezTo>
                  <a:pt x="391301" y="271177"/>
                  <a:pt x="381348" y="267377"/>
                  <a:pt x="369041" y="267377"/>
                </a:cubicBezTo>
                <a:close/>
                <a:moveTo>
                  <a:pt x="368490" y="0"/>
                </a:moveTo>
                <a:cubicBezTo>
                  <a:pt x="572001" y="0"/>
                  <a:pt x="736980" y="205007"/>
                  <a:pt x="736980" y="457896"/>
                </a:cubicBezTo>
                <a:cubicBezTo>
                  <a:pt x="736980" y="710785"/>
                  <a:pt x="572001" y="915792"/>
                  <a:pt x="368490" y="915792"/>
                </a:cubicBezTo>
                <a:cubicBezTo>
                  <a:pt x="164979" y="915792"/>
                  <a:pt x="0" y="710785"/>
                  <a:pt x="0" y="457896"/>
                </a:cubicBezTo>
                <a:cubicBezTo>
                  <a:pt x="0" y="205007"/>
                  <a:pt x="164979" y="0"/>
                  <a:pt x="36849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52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onfused sticker by WeTransfer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2229270" y="4475384"/>
            <a:ext cx="2088958" cy="208895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107853" y="2145292"/>
            <a:ext cx="4149946" cy="2229008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Em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hãy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dự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đoán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thí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nghiệm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1,2,3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và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4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thuộc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lĩnh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vực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khoa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học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nào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905500" y="5289398"/>
            <a:ext cx="5040004" cy="1274944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Lĩnh vực: </a:t>
            </a:r>
            <a:r>
              <a:rPr lang="vi-VN" sz="4400" b="1" dirty="0" smtClean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HÓA HỌC</a:t>
            </a:r>
            <a:endParaRPr sz="4400" b="1" dirty="0">
              <a:solidFill>
                <a:srgbClr val="FF000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10" name="Text Box 22"/>
          <p:cNvSpPr txBox="1"/>
          <p:nvPr/>
        </p:nvSpPr>
        <p:spPr>
          <a:xfrm>
            <a:off x="7297333" y="525004"/>
            <a:ext cx="445867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T</a:t>
            </a:r>
            <a:r>
              <a:rPr lang="vi-VN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</a:t>
            </a:r>
            <a:r>
              <a:rPr lang="vi-VN" altLang="en-US" sz="2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2:</a:t>
            </a:r>
            <a:endParaRPr lang="en-US" sz="2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vi-VN" alt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Sục khí carbon dioxide vào cốc đựng nước vôi trong</a:t>
            </a:r>
            <a:endParaRPr lang="en-US" sz="2400" dirty="0"/>
          </a:p>
        </p:txBody>
      </p:sp>
      <p:cxnSp>
        <p:nvCxnSpPr>
          <p:cNvPr id="11" name="Curved Connector 10"/>
          <p:cNvCxnSpPr/>
          <p:nvPr/>
        </p:nvCxnSpPr>
        <p:spPr>
          <a:xfrm rot="10800000" flipV="1">
            <a:off x="6446499" y="4205083"/>
            <a:ext cx="934994" cy="1084315"/>
          </a:xfrm>
          <a:prstGeom prst="curvedConnector2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5094997" y="5257486"/>
            <a:ext cx="6661010" cy="1359942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Hiện tượng: </a:t>
            </a:r>
            <a:r>
              <a:rPr lang="vi-VN" sz="3400" b="1" dirty="0" smtClean="0">
                <a:solidFill>
                  <a:schemeClr val="accent4">
                    <a:lumMod val="50000"/>
                  </a:schemeClr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nước vôi trong bị vẩn đục, dần tạo kết tủa trắng</a:t>
            </a:r>
            <a:endParaRPr sz="3400" b="1" dirty="0">
              <a:solidFill>
                <a:schemeClr val="accent4">
                  <a:lumMod val="50000"/>
                </a:schemeClr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8520" y="92673"/>
            <a:ext cx="589961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 </a:t>
            </a:r>
            <a:r>
              <a:rPr lang="vi-VN" altLang="en-US" sz="42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Lĩnh vực chủ yếu </a:t>
            </a:r>
            <a:endParaRPr lang="vi-VN" altLang="en-US" sz="4267" dirty="0" smtClean="0">
              <a:solidFill>
                <a:srgbClr val="C00000"/>
              </a:solidFill>
              <a:latin typeface="#9Slide03 BoosterNextFYBlack" panose="02000A03000000020004" pitchFamily="2" charset="0"/>
              <a:ea typeface="Segoe UI Black" panose="020B0A02040204020203" pitchFamily="34" charset="0"/>
              <a:sym typeface="+mn-ea"/>
            </a:endParaRPr>
          </a:p>
          <a:p>
            <a:r>
              <a:rPr lang="vi-VN" altLang="en-US" sz="4267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 của </a:t>
            </a:r>
            <a:r>
              <a:rPr lang="vi-VN" altLang="en-US" sz="42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khoa học tự nhiên</a:t>
            </a:r>
          </a:p>
        </p:txBody>
      </p:sp>
      <p:sp>
        <p:nvSpPr>
          <p:cNvPr id="14" name="Freeform 13"/>
          <p:cNvSpPr/>
          <p:nvPr/>
        </p:nvSpPr>
        <p:spPr>
          <a:xfrm>
            <a:off x="177421" y="337597"/>
            <a:ext cx="736980" cy="915792"/>
          </a:xfrm>
          <a:custGeom>
            <a:avLst/>
            <a:gdLst/>
            <a:ahLst/>
            <a:cxnLst/>
            <a:rect l="l" t="t" r="r" b="b"/>
            <a:pathLst>
              <a:path w="736980" h="915792">
                <a:moveTo>
                  <a:pt x="369041" y="267377"/>
                </a:moveTo>
                <a:cubicBezTo>
                  <a:pt x="365060" y="267377"/>
                  <a:pt x="360717" y="268101"/>
                  <a:pt x="356011" y="269549"/>
                </a:cubicBezTo>
                <a:cubicBezTo>
                  <a:pt x="350220" y="271358"/>
                  <a:pt x="344429" y="274616"/>
                  <a:pt x="338638" y="279321"/>
                </a:cubicBezTo>
                <a:lnTo>
                  <a:pt x="247426" y="357502"/>
                </a:lnTo>
                <a:cubicBezTo>
                  <a:pt x="243083" y="361122"/>
                  <a:pt x="239463" y="365465"/>
                  <a:pt x="236568" y="370533"/>
                </a:cubicBezTo>
                <a:cubicBezTo>
                  <a:pt x="233310" y="375962"/>
                  <a:pt x="231681" y="382115"/>
                  <a:pt x="231681" y="388992"/>
                </a:cubicBezTo>
                <a:cubicBezTo>
                  <a:pt x="231681" y="400574"/>
                  <a:pt x="235482" y="410166"/>
                  <a:pt x="243083" y="417767"/>
                </a:cubicBezTo>
                <a:cubicBezTo>
                  <a:pt x="250684" y="425368"/>
                  <a:pt x="259914" y="429169"/>
                  <a:pt x="270772" y="429169"/>
                </a:cubicBezTo>
                <a:cubicBezTo>
                  <a:pt x="275477" y="429169"/>
                  <a:pt x="280364" y="428083"/>
                  <a:pt x="285431" y="425911"/>
                </a:cubicBezTo>
                <a:cubicBezTo>
                  <a:pt x="291222" y="423377"/>
                  <a:pt x="295385" y="421025"/>
                  <a:pt x="297918" y="418853"/>
                </a:cubicBezTo>
                <a:lnTo>
                  <a:pt x="326693" y="394964"/>
                </a:lnTo>
                <a:lnTo>
                  <a:pt x="326693" y="601819"/>
                </a:lnTo>
                <a:cubicBezTo>
                  <a:pt x="326693" y="614487"/>
                  <a:pt x="330675" y="624260"/>
                  <a:pt x="338638" y="631137"/>
                </a:cubicBezTo>
                <a:cubicBezTo>
                  <a:pt x="346963" y="638376"/>
                  <a:pt x="356735" y="641995"/>
                  <a:pt x="367956" y="641995"/>
                </a:cubicBezTo>
                <a:cubicBezTo>
                  <a:pt x="379900" y="641995"/>
                  <a:pt x="389673" y="638195"/>
                  <a:pt x="397274" y="630594"/>
                </a:cubicBezTo>
                <a:cubicBezTo>
                  <a:pt x="404875" y="622993"/>
                  <a:pt x="408675" y="613582"/>
                  <a:pt x="408675" y="602362"/>
                </a:cubicBezTo>
                <a:lnTo>
                  <a:pt x="410304" y="602362"/>
                </a:lnTo>
                <a:lnTo>
                  <a:pt x="410304" y="308096"/>
                </a:lnTo>
                <a:cubicBezTo>
                  <a:pt x="410304" y="296152"/>
                  <a:pt x="406503" y="286379"/>
                  <a:pt x="398902" y="278778"/>
                </a:cubicBezTo>
                <a:cubicBezTo>
                  <a:pt x="391301" y="271177"/>
                  <a:pt x="381348" y="267377"/>
                  <a:pt x="369041" y="267377"/>
                </a:cubicBezTo>
                <a:close/>
                <a:moveTo>
                  <a:pt x="368490" y="0"/>
                </a:moveTo>
                <a:cubicBezTo>
                  <a:pt x="572001" y="0"/>
                  <a:pt x="736980" y="205007"/>
                  <a:pt x="736980" y="457896"/>
                </a:cubicBezTo>
                <a:cubicBezTo>
                  <a:pt x="736980" y="710785"/>
                  <a:pt x="572001" y="915792"/>
                  <a:pt x="368490" y="915792"/>
                </a:cubicBezTo>
                <a:cubicBezTo>
                  <a:pt x="164979" y="915792"/>
                  <a:pt x="0" y="710785"/>
                  <a:pt x="0" y="457896"/>
                </a:cubicBezTo>
                <a:cubicBezTo>
                  <a:pt x="0" y="205007"/>
                  <a:pt x="164979" y="0"/>
                  <a:pt x="36849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192" y="1800535"/>
            <a:ext cx="2142974" cy="340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0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onfused sticker by WeTransfer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2229270" y="4475384"/>
            <a:ext cx="2088958" cy="208895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107853" y="2145292"/>
            <a:ext cx="4149946" cy="2229008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Em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hãy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dự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đoán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thí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nghiệm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1,2,3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và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4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thuộc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lĩnh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vực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khoa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học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nào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905500" y="5289398"/>
            <a:ext cx="5326607" cy="1274944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Lĩnh vực: </a:t>
            </a:r>
            <a:r>
              <a:rPr lang="vi-VN" sz="4400" b="1" dirty="0" smtClean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SINH HỌC</a:t>
            </a:r>
            <a:endParaRPr sz="4400" b="1" dirty="0">
              <a:solidFill>
                <a:srgbClr val="FF000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cxnSp>
        <p:nvCxnSpPr>
          <p:cNvPr id="11" name="Curved Connector 10"/>
          <p:cNvCxnSpPr/>
          <p:nvPr/>
        </p:nvCxnSpPr>
        <p:spPr>
          <a:xfrm rot="10800000" flipV="1">
            <a:off x="6446499" y="4205083"/>
            <a:ext cx="934994" cy="1084315"/>
          </a:xfrm>
          <a:prstGeom prst="curvedConnector2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966562" y="5283098"/>
            <a:ext cx="6750937" cy="1287545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Hiện tượng: </a:t>
            </a:r>
            <a:r>
              <a:rPr lang="vi-VN" sz="3200" b="1" dirty="0" smtClean="0">
                <a:solidFill>
                  <a:schemeClr val="accent4">
                    <a:lumMod val="50000"/>
                  </a:schemeClr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hạt đậu dần phát triển thành các bộ phận: rễ, thân, lá</a:t>
            </a:r>
            <a:endParaRPr sz="3200" b="1" dirty="0">
              <a:solidFill>
                <a:schemeClr val="accent4">
                  <a:lumMod val="50000"/>
                </a:schemeClr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14" name="Text Box 20"/>
          <p:cNvSpPr txBox="1"/>
          <p:nvPr/>
        </p:nvSpPr>
        <p:spPr>
          <a:xfrm>
            <a:off x="7381492" y="857696"/>
            <a:ext cx="4458673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T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</a:t>
            </a:r>
            <a:r>
              <a:rPr lang="vi-VN" altLang="en-US" sz="28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3</a:t>
            </a:r>
            <a:endParaRPr lang="en-US" sz="28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vi-VN" altLang="en-US" sz="28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Sự nảy </a:t>
            </a:r>
            <a:r>
              <a:rPr lang="vi-VN" alt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mần của hạt đậu</a:t>
            </a:r>
            <a:endParaRPr lang="en-US" sz="2800" dirty="0"/>
          </a:p>
        </p:txBody>
      </p:sp>
      <p:graphicFrame>
        <p:nvGraphicFramePr>
          <p:cNvPr id="16" name="Object 15">
            <a:hlinkClick r:id="rId4" action="ppaction://hlinkfile"/>
          </p:cNvPr>
          <p:cNvGraphicFramePr/>
          <p:nvPr>
            <p:extLst>
              <p:ext uri="{D42A27DB-BD31-4B8C-83A1-F6EECF244321}">
                <p14:modId xmlns:p14="http://schemas.microsoft.com/office/powerpoint/2010/main" val="2229000705"/>
              </p:ext>
            </p:extLst>
          </p:nvPr>
        </p:nvGraphicFramePr>
        <p:xfrm>
          <a:off x="7381491" y="2117956"/>
          <a:ext cx="4458673" cy="2754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Bitmap Image" r:id="rId5" imgW="3911600" imgH="2355850" progId="Paint.Picture">
                  <p:embed/>
                </p:oleObj>
              </mc:Choice>
              <mc:Fallback>
                <p:oleObj name="Bitmap Image" r:id="rId5" imgW="3911600" imgH="2355850" progId="Paint.Picture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81491" y="2117956"/>
                        <a:ext cx="4458673" cy="2754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18520" y="92673"/>
            <a:ext cx="589961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 </a:t>
            </a:r>
            <a:r>
              <a:rPr lang="vi-VN" altLang="en-US" sz="42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Lĩnh vực chủ yếu </a:t>
            </a:r>
            <a:endParaRPr lang="vi-VN" altLang="en-US" sz="4267" dirty="0" smtClean="0">
              <a:solidFill>
                <a:srgbClr val="C00000"/>
              </a:solidFill>
              <a:latin typeface="#9Slide03 BoosterNextFYBlack" panose="02000A03000000020004" pitchFamily="2" charset="0"/>
              <a:ea typeface="Segoe UI Black" panose="020B0A02040204020203" pitchFamily="34" charset="0"/>
              <a:sym typeface="+mn-ea"/>
            </a:endParaRPr>
          </a:p>
          <a:p>
            <a:r>
              <a:rPr lang="vi-VN" altLang="en-US" sz="4267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 của </a:t>
            </a:r>
            <a:r>
              <a:rPr lang="vi-VN" altLang="en-US" sz="42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khoa học tự nhiên</a:t>
            </a:r>
          </a:p>
        </p:txBody>
      </p:sp>
      <p:sp>
        <p:nvSpPr>
          <p:cNvPr id="13" name="Freeform 12"/>
          <p:cNvSpPr/>
          <p:nvPr/>
        </p:nvSpPr>
        <p:spPr>
          <a:xfrm>
            <a:off x="177421" y="337597"/>
            <a:ext cx="736980" cy="915792"/>
          </a:xfrm>
          <a:custGeom>
            <a:avLst/>
            <a:gdLst/>
            <a:ahLst/>
            <a:cxnLst/>
            <a:rect l="l" t="t" r="r" b="b"/>
            <a:pathLst>
              <a:path w="736980" h="915792">
                <a:moveTo>
                  <a:pt x="369041" y="267377"/>
                </a:moveTo>
                <a:cubicBezTo>
                  <a:pt x="365060" y="267377"/>
                  <a:pt x="360717" y="268101"/>
                  <a:pt x="356011" y="269549"/>
                </a:cubicBezTo>
                <a:cubicBezTo>
                  <a:pt x="350220" y="271358"/>
                  <a:pt x="344429" y="274616"/>
                  <a:pt x="338638" y="279321"/>
                </a:cubicBezTo>
                <a:lnTo>
                  <a:pt x="247426" y="357502"/>
                </a:lnTo>
                <a:cubicBezTo>
                  <a:pt x="243083" y="361122"/>
                  <a:pt x="239463" y="365465"/>
                  <a:pt x="236568" y="370533"/>
                </a:cubicBezTo>
                <a:cubicBezTo>
                  <a:pt x="233310" y="375962"/>
                  <a:pt x="231681" y="382115"/>
                  <a:pt x="231681" y="388992"/>
                </a:cubicBezTo>
                <a:cubicBezTo>
                  <a:pt x="231681" y="400574"/>
                  <a:pt x="235482" y="410166"/>
                  <a:pt x="243083" y="417767"/>
                </a:cubicBezTo>
                <a:cubicBezTo>
                  <a:pt x="250684" y="425368"/>
                  <a:pt x="259914" y="429169"/>
                  <a:pt x="270772" y="429169"/>
                </a:cubicBezTo>
                <a:cubicBezTo>
                  <a:pt x="275477" y="429169"/>
                  <a:pt x="280364" y="428083"/>
                  <a:pt x="285431" y="425911"/>
                </a:cubicBezTo>
                <a:cubicBezTo>
                  <a:pt x="291222" y="423377"/>
                  <a:pt x="295385" y="421025"/>
                  <a:pt x="297918" y="418853"/>
                </a:cubicBezTo>
                <a:lnTo>
                  <a:pt x="326693" y="394964"/>
                </a:lnTo>
                <a:lnTo>
                  <a:pt x="326693" y="601819"/>
                </a:lnTo>
                <a:cubicBezTo>
                  <a:pt x="326693" y="614487"/>
                  <a:pt x="330675" y="624260"/>
                  <a:pt x="338638" y="631137"/>
                </a:cubicBezTo>
                <a:cubicBezTo>
                  <a:pt x="346963" y="638376"/>
                  <a:pt x="356735" y="641995"/>
                  <a:pt x="367956" y="641995"/>
                </a:cubicBezTo>
                <a:cubicBezTo>
                  <a:pt x="379900" y="641995"/>
                  <a:pt x="389673" y="638195"/>
                  <a:pt x="397274" y="630594"/>
                </a:cubicBezTo>
                <a:cubicBezTo>
                  <a:pt x="404875" y="622993"/>
                  <a:pt x="408675" y="613582"/>
                  <a:pt x="408675" y="602362"/>
                </a:cubicBezTo>
                <a:lnTo>
                  <a:pt x="410304" y="602362"/>
                </a:lnTo>
                <a:lnTo>
                  <a:pt x="410304" y="308096"/>
                </a:lnTo>
                <a:cubicBezTo>
                  <a:pt x="410304" y="296152"/>
                  <a:pt x="406503" y="286379"/>
                  <a:pt x="398902" y="278778"/>
                </a:cubicBezTo>
                <a:cubicBezTo>
                  <a:pt x="391301" y="271177"/>
                  <a:pt x="381348" y="267377"/>
                  <a:pt x="369041" y="267377"/>
                </a:cubicBezTo>
                <a:close/>
                <a:moveTo>
                  <a:pt x="368490" y="0"/>
                </a:moveTo>
                <a:cubicBezTo>
                  <a:pt x="572001" y="0"/>
                  <a:pt x="736980" y="205007"/>
                  <a:pt x="736980" y="457896"/>
                </a:cubicBezTo>
                <a:cubicBezTo>
                  <a:pt x="736980" y="710785"/>
                  <a:pt x="572001" y="915792"/>
                  <a:pt x="368490" y="915792"/>
                </a:cubicBezTo>
                <a:cubicBezTo>
                  <a:pt x="164979" y="915792"/>
                  <a:pt x="0" y="710785"/>
                  <a:pt x="0" y="457896"/>
                </a:cubicBezTo>
                <a:cubicBezTo>
                  <a:pt x="0" y="205007"/>
                  <a:pt x="164979" y="0"/>
                  <a:pt x="36849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48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hlinkClick r:id="rId3" action="ppaction://hlinkfile"/>
          </p:cNvPr>
          <p:cNvGraphicFramePr/>
          <p:nvPr>
            <p:extLst>
              <p:ext uri="{D42A27DB-BD31-4B8C-83A1-F6EECF244321}">
                <p14:modId xmlns:p14="http://schemas.microsoft.com/office/powerpoint/2010/main" val="3520890911"/>
              </p:ext>
            </p:extLst>
          </p:nvPr>
        </p:nvGraphicFramePr>
        <p:xfrm>
          <a:off x="7410733" y="2039178"/>
          <a:ext cx="4465886" cy="2629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r:id="rId4" imgW="3708400" imgH="2362200" progId="Paint.Picture">
                  <p:embed/>
                </p:oleObj>
              </mc:Choice>
              <mc:Fallback>
                <p:oleObj r:id="rId4" imgW="3708400" imgH="2362200" progId="Paint.Picture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10733" y="2039178"/>
                        <a:ext cx="4465886" cy="2629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3"/>
          <p:cNvSpPr txBox="1"/>
          <p:nvPr/>
        </p:nvSpPr>
        <p:spPr>
          <a:xfrm>
            <a:off x="7410733" y="465831"/>
            <a:ext cx="4394579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0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T</a:t>
            </a:r>
            <a:r>
              <a:rPr lang="vi-VN" sz="3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</a:t>
            </a:r>
            <a:r>
              <a:rPr lang="vi-VN" altLang="en-US" sz="30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4</a:t>
            </a:r>
            <a:endParaRPr lang="en-US" sz="30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vi-VN" altLang="en-US" sz="3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Mô tả hiện tượng </a:t>
            </a:r>
            <a:endParaRPr lang="vi-VN" altLang="en-US" sz="300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rima Madurai Black" panose="00000A00000000000000" pitchFamily="2" charset="0"/>
              <a:cs typeface="#9Slide03 Arima Madurai Black" panose="00000A00000000000000" pitchFamily="2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vi-VN" altLang="en-US" sz="30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ngày </a:t>
            </a:r>
            <a:r>
              <a:rPr lang="vi-VN" altLang="en-US" sz="3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và đêm</a:t>
            </a:r>
            <a:endParaRPr lang="en-US" sz="3000" dirty="0"/>
          </a:p>
        </p:txBody>
      </p:sp>
      <p:pic>
        <p:nvPicPr>
          <p:cNvPr id="8" name="Picture 4" descr="confused sticker by WeTransfer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 bwMode="auto">
          <a:xfrm>
            <a:off x="2229270" y="4475384"/>
            <a:ext cx="2088958" cy="208895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107853" y="2145292"/>
            <a:ext cx="4149946" cy="2229008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Em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hãy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dự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đoán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thí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nghiệm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1,2,3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và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4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thuộc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lĩnh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vực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khoa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học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7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nào</a:t>
            </a:r>
            <a:r>
              <a:rPr sz="27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10216" y="4764482"/>
            <a:ext cx="5326607" cy="1514902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Lĩnh vực: </a:t>
            </a:r>
            <a:r>
              <a:rPr lang="vi-VN" sz="4400" b="1" dirty="0" smtClean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KHOA HỌC TRÁI ĐẤT</a:t>
            </a:r>
            <a:endParaRPr sz="4400" b="1" dirty="0">
              <a:solidFill>
                <a:srgbClr val="FF000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cxnSp>
        <p:nvCxnSpPr>
          <p:cNvPr id="11" name="Curved Connector 10"/>
          <p:cNvCxnSpPr/>
          <p:nvPr/>
        </p:nvCxnSpPr>
        <p:spPr>
          <a:xfrm rot="10800000" flipV="1">
            <a:off x="6337317" y="3686468"/>
            <a:ext cx="934994" cy="1084315"/>
          </a:xfrm>
          <a:prstGeom prst="curvedConnector2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5054375" y="4766054"/>
            <a:ext cx="6750937" cy="1964258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Hiện tượng: </a:t>
            </a:r>
            <a:r>
              <a:rPr lang="vi-VN" sz="2900" b="1" dirty="0" smtClean="0">
                <a:solidFill>
                  <a:schemeClr val="accent4">
                    <a:lumMod val="50000"/>
                  </a:schemeClr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Đèn pin như Mặt Trời chiếu sáng vào Trái Đất. Bề mặt được chiếu sáng sẽ tạo nên NGÀY và bề mặt không được chiếu sáng sẽ tạo nên ĐÊM </a:t>
            </a:r>
            <a:endParaRPr sz="2900" b="1" dirty="0">
              <a:solidFill>
                <a:schemeClr val="accent4">
                  <a:lumMod val="50000"/>
                </a:schemeClr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1647" y="200644"/>
            <a:ext cx="589961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 </a:t>
            </a:r>
            <a:r>
              <a:rPr lang="vi-VN" altLang="en-US" sz="42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Lĩnh vực chủ yếu </a:t>
            </a:r>
            <a:endParaRPr lang="vi-VN" altLang="en-US" sz="4267" dirty="0" smtClean="0">
              <a:solidFill>
                <a:srgbClr val="C00000"/>
              </a:solidFill>
              <a:latin typeface="#9Slide03 BoosterNextFYBlack" panose="02000A03000000020004" pitchFamily="2" charset="0"/>
              <a:ea typeface="Segoe UI Black" panose="020B0A02040204020203" pitchFamily="34" charset="0"/>
              <a:sym typeface="+mn-ea"/>
            </a:endParaRPr>
          </a:p>
          <a:p>
            <a:r>
              <a:rPr lang="vi-VN" altLang="en-US" sz="4267" dirty="0" smtClean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 của </a:t>
            </a:r>
            <a:r>
              <a:rPr lang="vi-VN" altLang="en-US" sz="42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khoa học tự nhiên</a:t>
            </a:r>
          </a:p>
        </p:txBody>
      </p:sp>
      <p:sp>
        <p:nvSpPr>
          <p:cNvPr id="14" name="Freeform 13"/>
          <p:cNvSpPr/>
          <p:nvPr/>
        </p:nvSpPr>
        <p:spPr>
          <a:xfrm>
            <a:off x="177421" y="337597"/>
            <a:ext cx="736980" cy="915792"/>
          </a:xfrm>
          <a:custGeom>
            <a:avLst/>
            <a:gdLst/>
            <a:ahLst/>
            <a:cxnLst/>
            <a:rect l="l" t="t" r="r" b="b"/>
            <a:pathLst>
              <a:path w="736980" h="915792">
                <a:moveTo>
                  <a:pt x="369041" y="267377"/>
                </a:moveTo>
                <a:cubicBezTo>
                  <a:pt x="365060" y="267377"/>
                  <a:pt x="360717" y="268101"/>
                  <a:pt x="356011" y="269549"/>
                </a:cubicBezTo>
                <a:cubicBezTo>
                  <a:pt x="350220" y="271358"/>
                  <a:pt x="344429" y="274616"/>
                  <a:pt x="338638" y="279321"/>
                </a:cubicBezTo>
                <a:lnTo>
                  <a:pt x="247426" y="357502"/>
                </a:lnTo>
                <a:cubicBezTo>
                  <a:pt x="243083" y="361122"/>
                  <a:pt x="239463" y="365465"/>
                  <a:pt x="236568" y="370533"/>
                </a:cubicBezTo>
                <a:cubicBezTo>
                  <a:pt x="233310" y="375962"/>
                  <a:pt x="231681" y="382115"/>
                  <a:pt x="231681" y="388992"/>
                </a:cubicBezTo>
                <a:cubicBezTo>
                  <a:pt x="231681" y="400574"/>
                  <a:pt x="235482" y="410166"/>
                  <a:pt x="243083" y="417767"/>
                </a:cubicBezTo>
                <a:cubicBezTo>
                  <a:pt x="250684" y="425368"/>
                  <a:pt x="259914" y="429169"/>
                  <a:pt x="270772" y="429169"/>
                </a:cubicBezTo>
                <a:cubicBezTo>
                  <a:pt x="275477" y="429169"/>
                  <a:pt x="280364" y="428083"/>
                  <a:pt x="285431" y="425911"/>
                </a:cubicBezTo>
                <a:cubicBezTo>
                  <a:pt x="291222" y="423377"/>
                  <a:pt x="295385" y="421025"/>
                  <a:pt x="297918" y="418853"/>
                </a:cubicBezTo>
                <a:lnTo>
                  <a:pt x="326693" y="394964"/>
                </a:lnTo>
                <a:lnTo>
                  <a:pt x="326693" y="601819"/>
                </a:lnTo>
                <a:cubicBezTo>
                  <a:pt x="326693" y="614487"/>
                  <a:pt x="330675" y="624260"/>
                  <a:pt x="338638" y="631137"/>
                </a:cubicBezTo>
                <a:cubicBezTo>
                  <a:pt x="346963" y="638376"/>
                  <a:pt x="356735" y="641995"/>
                  <a:pt x="367956" y="641995"/>
                </a:cubicBezTo>
                <a:cubicBezTo>
                  <a:pt x="379900" y="641995"/>
                  <a:pt x="389673" y="638195"/>
                  <a:pt x="397274" y="630594"/>
                </a:cubicBezTo>
                <a:cubicBezTo>
                  <a:pt x="404875" y="622993"/>
                  <a:pt x="408675" y="613582"/>
                  <a:pt x="408675" y="602362"/>
                </a:cubicBezTo>
                <a:lnTo>
                  <a:pt x="410304" y="602362"/>
                </a:lnTo>
                <a:lnTo>
                  <a:pt x="410304" y="308096"/>
                </a:lnTo>
                <a:cubicBezTo>
                  <a:pt x="410304" y="296152"/>
                  <a:pt x="406503" y="286379"/>
                  <a:pt x="398902" y="278778"/>
                </a:cubicBezTo>
                <a:cubicBezTo>
                  <a:pt x="391301" y="271177"/>
                  <a:pt x="381348" y="267377"/>
                  <a:pt x="369041" y="267377"/>
                </a:cubicBezTo>
                <a:close/>
                <a:moveTo>
                  <a:pt x="368490" y="0"/>
                </a:moveTo>
                <a:cubicBezTo>
                  <a:pt x="572001" y="0"/>
                  <a:pt x="736980" y="205007"/>
                  <a:pt x="736980" y="457896"/>
                </a:cubicBezTo>
                <a:cubicBezTo>
                  <a:pt x="736980" y="710785"/>
                  <a:pt x="572001" y="915792"/>
                  <a:pt x="368490" y="915792"/>
                </a:cubicBezTo>
                <a:cubicBezTo>
                  <a:pt x="164979" y="915792"/>
                  <a:pt x="0" y="710785"/>
                  <a:pt x="0" y="457896"/>
                </a:cubicBezTo>
                <a:cubicBezTo>
                  <a:pt x="0" y="205007"/>
                  <a:pt x="164979" y="0"/>
                  <a:pt x="36849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035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01159439">
  <a:themeElements>
    <a:clrScheme name="01159439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01159439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200" b="1" i="0" u="none" strike="noStrike" cap="none" normalizeH="0" baseline="0" smtClean="0">
            <a:ln>
              <a:noFill/>
            </a:ln>
            <a:solidFill>
              <a:srgbClr val="0000DA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200" b="1" i="0" u="none" strike="noStrike" cap="none" normalizeH="0" baseline="0" smtClean="0">
            <a:ln>
              <a:noFill/>
            </a:ln>
            <a:solidFill>
              <a:srgbClr val="0000DA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0115943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3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3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3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3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3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968</Words>
  <Application>Microsoft Office PowerPoint</Application>
  <PresentationFormat>Widescreen</PresentationFormat>
  <Paragraphs>147</Paragraphs>
  <Slides>32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29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65" baseType="lpstr">
      <vt:lpstr>#9Slide03 Bebas Neue Bold</vt:lpstr>
      <vt:lpstr>Roboto</vt:lpstr>
      <vt:lpstr>Arial</vt:lpstr>
      <vt:lpstr>#9Slide03 SVNAguda Black</vt:lpstr>
      <vt:lpstr>Microsoft YaHei</vt:lpstr>
      <vt:lpstr>Taviraj ExtraLight</vt:lpstr>
      <vt:lpstr>#9Slide03 SVNJustice League</vt:lpstr>
      <vt:lpstr>等线</vt:lpstr>
      <vt:lpstr>Times New Roman</vt:lpstr>
      <vt:lpstr>#9Slide03 SFU Helvetica Black</vt:lpstr>
      <vt:lpstr>Calibri</vt:lpstr>
      <vt:lpstr>#9Slide03 IcielPanton Light</vt:lpstr>
      <vt:lpstr>#9Slide05 SVNCookie</vt:lpstr>
      <vt:lpstr>#9Slide03 Arima Madurai Black</vt:lpstr>
      <vt:lpstr>#9Slide05 SantElia Script Light</vt:lpstr>
      <vt:lpstr>SimSun</vt:lpstr>
      <vt:lpstr>Segoe UI</vt:lpstr>
      <vt:lpstr>SimSun</vt:lpstr>
      <vt:lpstr>#9Slide07 HLT Fall For You</vt:lpstr>
      <vt:lpstr>#9Slide03 IcielPanton Black</vt:lpstr>
      <vt:lpstr>等线 Light</vt:lpstr>
      <vt:lpstr>SVN-The Voice Light</vt:lpstr>
      <vt:lpstr>#9Slide03 SVNBeast</vt:lpstr>
      <vt:lpstr>#9Slide03 BoosterNextFYBlack</vt:lpstr>
      <vt:lpstr>#9Slide03 AllRoundGothic</vt:lpstr>
      <vt:lpstr>Segoe UI Black</vt:lpstr>
      <vt:lpstr>#9Slide03 Arima Madurai Medium</vt:lpstr>
      <vt:lpstr>Calibri Light</vt:lpstr>
      <vt:lpstr>Palatino Linotype</vt:lpstr>
      <vt:lpstr>01159439</vt:lpstr>
      <vt:lpstr>Office Theme</vt:lpstr>
      <vt:lpstr>2_Office Theme</vt:lpstr>
      <vt:lpstr>Bitmap Image</vt:lpstr>
      <vt:lpstr>Bài 2: CÁC LĨNH VỰC CHỦ YẾU CỦA KHOA HỌC TỰ NHIÊN (tt)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Q.E.N</cp:lastModifiedBy>
  <cp:revision>303</cp:revision>
  <dcterms:created xsi:type="dcterms:W3CDTF">2018-09-19T00:06:00Z</dcterms:created>
  <dcterms:modified xsi:type="dcterms:W3CDTF">2021-09-05T00:51:25Z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