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7" r:id="rId4"/>
    <p:sldId id="258" r:id="rId5"/>
    <p:sldId id="268" r:id="rId6"/>
    <p:sldId id="270" r:id="rId7"/>
    <p:sldId id="269" r:id="rId8"/>
    <p:sldId id="260" r:id="rId9"/>
    <p:sldId id="261" r:id="rId10"/>
    <p:sldId id="272" r:id="rId11"/>
    <p:sldId id="271" r:id="rId12"/>
    <p:sldId id="274" r:id="rId13"/>
    <p:sldId id="273"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088B59-9785-4DAE-835C-C2232F6506CD}"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26F97-F495-488C-A49C-B53439ABF0D9}" type="slidenum">
              <a:rPr lang="en-US" smtClean="0"/>
              <a:t>‹#›</a:t>
            </a:fld>
            <a:endParaRPr lang="en-US"/>
          </a:p>
        </p:txBody>
      </p:sp>
    </p:spTree>
    <p:extLst>
      <p:ext uri="{BB962C8B-B14F-4D97-AF65-F5344CB8AC3E}">
        <p14:creationId xmlns:p14="http://schemas.microsoft.com/office/powerpoint/2010/main" val="2212437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088B59-9785-4DAE-835C-C2232F6506CD}"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26F97-F495-488C-A49C-B53439ABF0D9}" type="slidenum">
              <a:rPr lang="en-US" smtClean="0"/>
              <a:t>‹#›</a:t>
            </a:fld>
            <a:endParaRPr lang="en-US"/>
          </a:p>
        </p:txBody>
      </p:sp>
    </p:spTree>
    <p:extLst>
      <p:ext uri="{BB962C8B-B14F-4D97-AF65-F5344CB8AC3E}">
        <p14:creationId xmlns:p14="http://schemas.microsoft.com/office/powerpoint/2010/main" val="1800515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088B59-9785-4DAE-835C-C2232F6506CD}"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26F97-F495-488C-A49C-B53439ABF0D9}" type="slidenum">
              <a:rPr lang="en-US" smtClean="0"/>
              <a:t>‹#›</a:t>
            </a:fld>
            <a:endParaRPr lang="en-US"/>
          </a:p>
        </p:txBody>
      </p:sp>
    </p:spTree>
    <p:extLst>
      <p:ext uri="{BB962C8B-B14F-4D97-AF65-F5344CB8AC3E}">
        <p14:creationId xmlns:p14="http://schemas.microsoft.com/office/powerpoint/2010/main" val="91353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088B59-9785-4DAE-835C-C2232F6506CD}"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26F97-F495-488C-A49C-B53439ABF0D9}" type="slidenum">
              <a:rPr lang="en-US" smtClean="0"/>
              <a:t>‹#›</a:t>
            </a:fld>
            <a:endParaRPr lang="en-US"/>
          </a:p>
        </p:txBody>
      </p:sp>
    </p:spTree>
    <p:extLst>
      <p:ext uri="{BB962C8B-B14F-4D97-AF65-F5344CB8AC3E}">
        <p14:creationId xmlns:p14="http://schemas.microsoft.com/office/powerpoint/2010/main" val="202624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088B59-9785-4DAE-835C-C2232F6506CD}"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26F97-F495-488C-A49C-B53439ABF0D9}" type="slidenum">
              <a:rPr lang="en-US" smtClean="0"/>
              <a:t>‹#›</a:t>
            </a:fld>
            <a:endParaRPr lang="en-US"/>
          </a:p>
        </p:txBody>
      </p:sp>
    </p:spTree>
    <p:extLst>
      <p:ext uri="{BB962C8B-B14F-4D97-AF65-F5344CB8AC3E}">
        <p14:creationId xmlns:p14="http://schemas.microsoft.com/office/powerpoint/2010/main" val="96947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088B59-9785-4DAE-835C-C2232F6506CD}"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26F97-F495-488C-A49C-B53439ABF0D9}" type="slidenum">
              <a:rPr lang="en-US" smtClean="0"/>
              <a:t>‹#›</a:t>
            </a:fld>
            <a:endParaRPr lang="en-US"/>
          </a:p>
        </p:txBody>
      </p:sp>
    </p:spTree>
    <p:extLst>
      <p:ext uri="{BB962C8B-B14F-4D97-AF65-F5344CB8AC3E}">
        <p14:creationId xmlns:p14="http://schemas.microsoft.com/office/powerpoint/2010/main" val="422976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088B59-9785-4DAE-835C-C2232F6506CD}" type="datetimeFigureOut">
              <a:rPr lang="en-US"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226F97-F495-488C-A49C-B53439ABF0D9}" type="slidenum">
              <a:rPr lang="en-US" smtClean="0"/>
              <a:t>‹#›</a:t>
            </a:fld>
            <a:endParaRPr lang="en-US"/>
          </a:p>
        </p:txBody>
      </p:sp>
    </p:spTree>
    <p:extLst>
      <p:ext uri="{BB962C8B-B14F-4D97-AF65-F5344CB8AC3E}">
        <p14:creationId xmlns:p14="http://schemas.microsoft.com/office/powerpoint/2010/main" val="287820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088B59-9785-4DAE-835C-C2232F6506CD}"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226F97-F495-488C-A49C-B53439ABF0D9}" type="slidenum">
              <a:rPr lang="en-US" smtClean="0"/>
              <a:t>‹#›</a:t>
            </a:fld>
            <a:endParaRPr lang="en-US"/>
          </a:p>
        </p:txBody>
      </p:sp>
    </p:spTree>
    <p:extLst>
      <p:ext uri="{BB962C8B-B14F-4D97-AF65-F5344CB8AC3E}">
        <p14:creationId xmlns:p14="http://schemas.microsoft.com/office/powerpoint/2010/main" val="184328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88B59-9785-4DAE-835C-C2232F6506CD}" type="datetimeFigureOut">
              <a:rPr lang="en-US" smtClean="0"/>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226F97-F495-488C-A49C-B53439ABF0D9}" type="slidenum">
              <a:rPr lang="en-US" smtClean="0"/>
              <a:t>‹#›</a:t>
            </a:fld>
            <a:endParaRPr lang="en-US"/>
          </a:p>
        </p:txBody>
      </p:sp>
    </p:spTree>
    <p:extLst>
      <p:ext uri="{BB962C8B-B14F-4D97-AF65-F5344CB8AC3E}">
        <p14:creationId xmlns:p14="http://schemas.microsoft.com/office/powerpoint/2010/main" val="206484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088B59-9785-4DAE-835C-C2232F6506CD}"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26F97-F495-488C-A49C-B53439ABF0D9}" type="slidenum">
              <a:rPr lang="en-US" smtClean="0"/>
              <a:t>‹#›</a:t>
            </a:fld>
            <a:endParaRPr lang="en-US"/>
          </a:p>
        </p:txBody>
      </p:sp>
    </p:spTree>
    <p:extLst>
      <p:ext uri="{BB962C8B-B14F-4D97-AF65-F5344CB8AC3E}">
        <p14:creationId xmlns:p14="http://schemas.microsoft.com/office/powerpoint/2010/main" val="109006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088B59-9785-4DAE-835C-C2232F6506CD}"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26F97-F495-488C-A49C-B53439ABF0D9}" type="slidenum">
              <a:rPr lang="en-US" smtClean="0"/>
              <a:t>‹#›</a:t>
            </a:fld>
            <a:endParaRPr lang="en-US"/>
          </a:p>
        </p:txBody>
      </p:sp>
    </p:spTree>
    <p:extLst>
      <p:ext uri="{BB962C8B-B14F-4D97-AF65-F5344CB8AC3E}">
        <p14:creationId xmlns:p14="http://schemas.microsoft.com/office/powerpoint/2010/main" val="348314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88B59-9785-4DAE-835C-C2232F6506CD}" type="datetimeFigureOut">
              <a:rPr lang="en-US" smtClean="0"/>
              <a:t>9/9/2021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26F97-F495-488C-A49C-B53439ABF0D9}" type="slidenum">
              <a:rPr lang="en-US" smtClean="0"/>
              <a:t>‹#›</a:t>
            </a:fld>
            <a:endParaRPr lang="en-US"/>
          </a:p>
        </p:txBody>
      </p:sp>
    </p:spTree>
    <p:extLst>
      <p:ext uri="{BB962C8B-B14F-4D97-AF65-F5344CB8AC3E}">
        <p14:creationId xmlns:p14="http://schemas.microsoft.com/office/powerpoint/2010/main" val="433374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0330" y="2124222"/>
            <a:ext cx="10255348" cy="2616591"/>
          </a:xfrm>
        </p:spPr>
        <p:txBody>
          <a:bodyPr>
            <a:noAutofit/>
          </a:bodyPr>
          <a:lstStyle/>
          <a:p>
            <a:pPr algn="ctr"/>
            <a:r>
              <a:rPr lang="en-US" sz="5000" b="1" dirty="0" err="1">
                <a:solidFill>
                  <a:schemeClr val="bg1"/>
                </a:solidFill>
                <a:latin typeface="Arial" pitchFamily="34" charset="0"/>
                <a:cs typeface="Arial" pitchFamily="34" charset="0"/>
              </a:rPr>
              <a:t>Bài</a:t>
            </a:r>
            <a:r>
              <a:rPr lang="en-US" sz="5000" b="1" dirty="0">
                <a:solidFill>
                  <a:schemeClr val="bg1"/>
                </a:solidFill>
                <a:latin typeface="Arial" pitchFamily="34" charset="0"/>
                <a:cs typeface="Arial" pitchFamily="34" charset="0"/>
              </a:rPr>
              <a:t> </a:t>
            </a:r>
            <a:r>
              <a:rPr lang="en-US" sz="5000" b="1" dirty="0" smtClean="0">
                <a:solidFill>
                  <a:schemeClr val="bg1"/>
                </a:solidFill>
                <a:latin typeface="Arial" pitchFamily="34" charset="0"/>
                <a:cs typeface="Arial" pitchFamily="34" charset="0"/>
              </a:rPr>
              <a:t>8: </a:t>
            </a:r>
            <a:br>
              <a:rPr lang="en-US" sz="5000" b="1" dirty="0" smtClean="0">
                <a:solidFill>
                  <a:schemeClr val="bg1"/>
                </a:solidFill>
                <a:latin typeface="Arial" pitchFamily="34" charset="0"/>
                <a:cs typeface="Arial" pitchFamily="34" charset="0"/>
              </a:rPr>
            </a:br>
            <a:r>
              <a:rPr lang="en-US" sz="5000" b="1" dirty="0" smtClean="0">
                <a:solidFill>
                  <a:schemeClr val="bg1"/>
                </a:solidFill>
                <a:latin typeface="Arial" pitchFamily="34" charset="0"/>
                <a:cs typeface="Arial" pitchFamily="34" charset="0"/>
              </a:rPr>
              <a:t>MỘT SỐ CÔNG TRÌNH MĨ THUẬT THỜI TRẦN ( 1226 – 1400 )</a:t>
            </a:r>
            <a:br>
              <a:rPr lang="en-US" sz="5000" b="1" dirty="0" smtClean="0">
                <a:solidFill>
                  <a:schemeClr val="bg1"/>
                </a:solidFill>
                <a:latin typeface="Arial" pitchFamily="34" charset="0"/>
                <a:cs typeface="Arial" pitchFamily="34" charset="0"/>
              </a:rPr>
            </a:br>
            <a:endParaRPr lang="en-US" sz="4000" dirty="0">
              <a:solidFill>
                <a:schemeClr val="bg1"/>
              </a:solidFill>
              <a:latin typeface="Arial" pitchFamily="34" charset="0"/>
              <a:cs typeface="Arial" pitchFamily="34" charset="0"/>
            </a:endParaRPr>
          </a:p>
        </p:txBody>
      </p:sp>
      <p:sp>
        <p:nvSpPr>
          <p:cNvPr id="4" name="TextBox 3"/>
          <p:cNvSpPr txBox="1"/>
          <p:nvPr/>
        </p:nvSpPr>
        <p:spPr>
          <a:xfrm>
            <a:off x="8569570" y="801395"/>
            <a:ext cx="1981200" cy="400110"/>
          </a:xfrm>
          <a:prstGeom prst="rect">
            <a:avLst/>
          </a:prstGeom>
          <a:noFill/>
        </p:spPr>
        <p:txBody>
          <a:bodyPr wrap="square" rtlCol="0">
            <a:spAutoFit/>
          </a:bodyPr>
          <a:lstStyle/>
          <a:p>
            <a:r>
              <a:rPr lang="en-US" sz="2000" dirty="0">
                <a:latin typeface="Arial" pitchFamily="34" charset="0"/>
                <a:cs typeface="Arial" pitchFamily="34" charset="0"/>
              </a:rPr>
              <a:t>MĨ THUẬT </a:t>
            </a:r>
            <a:r>
              <a:rPr lang="en-US" sz="2000" dirty="0" smtClean="0">
                <a:latin typeface="Arial" pitchFamily="34" charset="0"/>
                <a:cs typeface="Arial" pitchFamily="34" charset="0"/>
              </a:rPr>
              <a:t>7</a:t>
            </a:r>
            <a:endParaRPr lang="en-US" sz="2000" dirty="0">
              <a:latin typeface="Arial" pitchFamily="34" charset="0"/>
              <a:cs typeface="Arial" pitchFamily="34" charset="0"/>
            </a:endParaRPr>
          </a:p>
        </p:txBody>
      </p:sp>
      <p:sp>
        <p:nvSpPr>
          <p:cNvPr id="5" name="TextBox 4"/>
          <p:cNvSpPr txBox="1"/>
          <p:nvPr/>
        </p:nvSpPr>
        <p:spPr>
          <a:xfrm>
            <a:off x="2351986" y="757277"/>
            <a:ext cx="4205568" cy="430887"/>
          </a:xfrm>
          <a:prstGeom prst="rect">
            <a:avLst/>
          </a:prstGeom>
          <a:noFill/>
        </p:spPr>
        <p:txBody>
          <a:bodyPr wrap="square" rtlCol="0">
            <a:spAutoFit/>
          </a:bodyPr>
          <a:lstStyle/>
          <a:p>
            <a:r>
              <a:rPr lang="en-US" sz="2200" dirty="0">
                <a:latin typeface="Arial" pitchFamily="34" charset="0"/>
                <a:cs typeface="Arial" pitchFamily="34" charset="0"/>
              </a:rPr>
              <a:t>TRƯỜNG THCS BẠCH ĐẰNG</a:t>
            </a:r>
          </a:p>
        </p:txBody>
      </p:sp>
      <p:sp>
        <p:nvSpPr>
          <p:cNvPr id="6" name="TextBox 5"/>
          <p:cNvSpPr txBox="1"/>
          <p:nvPr/>
        </p:nvSpPr>
        <p:spPr>
          <a:xfrm>
            <a:off x="6666914" y="5818163"/>
            <a:ext cx="4038600" cy="369332"/>
          </a:xfrm>
          <a:prstGeom prst="rect">
            <a:avLst/>
          </a:prstGeom>
          <a:noFill/>
        </p:spPr>
        <p:txBody>
          <a:bodyPr wrap="square" rtlCol="0">
            <a:spAutoFit/>
          </a:bodyPr>
          <a:lstStyle/>
          <a:p>
            <a:r>
              <a:rPr lang="en-US" dirty="0" err="1">
                <a:latin typeface="Arial" pitchFamily="34" charset="0"/>
                <a:cs typeface="Arial" pitchFamily="34" charset="0"/>
              </a:rPr>
              <a:t>Giáo</a:t>
            </a:r>
            <a:r>
              <a:rPr lang="en-US" dirty="0">
                <a:latin typeface="Arial" pitchFamily="34" charset="0"/>
                <a:cs typeface="Arial" pitchFamily="34" charset="0"/>
              </a:rPr>
              <a:t> </a:t>
            </a:r>
            <a:r>
              <a:rPr lang="en-US" dirty="0" err="1">
                <a:latin typeface="Arial" pitchFamily="34" charset="0"/>
                <a:cs typeface="Arial" pitchFamily="34" charset="0"/>
              </a:rPr>
              <a:t>viên</a:t>
            </a:r>
            <a:r>
              <a:rPr lang="en-US" dirty="0">
                <a:latin typeface="Arial" pitchFamily="34" charset="0"/>
                <a:cs typeface="Arial" pitchFamily="34" charset="0"/>
              </a:rPr>
              <a:t> </a:t>
            </a:r>
            <a:r>
              <a:rPr lang="en-US" dirty="0" err="1">
                <a:latin typeface="Arial" pitchFamily="34" charset="0"/>
                <a:cs typeface="Arial" pitchFamily="34" charset="0"/>
              </a:rPr>
              <a:t>thực</a:t>
            </a:r>
            <a:r>
              <a:rPr lang="en-US" dirty="0">
                <a:latin typeface="Arial" pitchFamily="34" charset="0"/>
                <a:cs typeface="Arial" pitchFamily="34" charset="0"/>
              </a:rPr>
              <a:t> </a:t>
            </a:r>
            <a:r>
              <a:rPr lang="en-US" dirty="0" err="1">
                <a:latin typeface="Arial" pitchFamily="34" charset="0"/>
                <a:cs typeface="Arial" pitchFamily="34" charset="0"/>
              </a:rPr>
              <a:t>hiện</a:t>
            </a:r>
            <a:r>
              <a:rPr lang="en-US" dirty="0">
                <a:latin typeface="Arial" pitchFamily="34" charset="0"/>
                <a:cs typeface="Arial" pitchFamily="34" charset="0"/>
              </a:rPr>
              <a:t>: </a:t>
            </a:r>
            <a:r>
              <a:rPr lang="en-US" dirty="0" err="1">
                <a:latin typeface="Arial" pitchFamily="34" charset="0"/>
                <a:cs typeface="Arial" pitchFamily="34" charset="0"/>
              </a:rPr>
              <a:t>Đoàn</a:t>
            </a:r>
            <a:r>
              <a:rPr lang="en-US" dirty="0">
                <a:latin typeface="Arial" pitchFamily="34" charset="0"/>
                <a:cs typeface="Arial" pitchFamily="34" charset="0"/>
              </a:rPr>
              <a:t> Kim </a:t>
            </a:r>
            <a:r>
              <a:rPr lang="en-US" dirty="0" err="1">
                <a:latin typeface="Arial" pitchFamily="34" charset="0"/>
                <a:cs typeface="Arial" pitchFamily="34" charset="0"/>
              </a:rPr>
              <a:t>Xuân</a:t>
            </a:r>
            <a:endParaRPr lang="en-US" dirty="0">
              <a:latin typeface="Arial" pitchFamily="34" charset="0"/>
              <a:cs typeface="Arial" pitchFamily="34" charset="0"/>
            </a:endParaRPr>
          </a:p>
        </p:txBody>
      </p:sp>
    </p:spTree>
    <p:extLst>
      <p:ext uri="{BB962C8B-B14F-4D97-AF65-F5344CB8AC3E}">
        <p14:creationId xmlns:p14="http://schemas.microsoft.com/office/powerpoint/2010/main" val="60063444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85913" y="64409"/>
            <a:ext cx="7327006" cy="742458"/>
          </a:xfrm>
        </p:spPr>
        <p:txBody>
          <a:bodyPr>
            <a:normAutofit/>
          </a:bodyPr>
          <a:lstStyle/>
          <a:p>
            <a:r>
              <a:rPr lang="vi-VN" sz="2400" b="1" dirty="0">
                <a:solidFill>
                  <a:srgbClr val="C00000"/>
                </a:solidFill>
                <a:latin typeface="+mn-lt"/>
              </a:rPr>
              <a:t>II. </a:t>
            </a:r>
            <a:r>
              <a:rPr lang="en-US" sz="2400" b="1" dirty="0" smtClean="0">
                <a:solidFill>
                  <a:srgbClr val="C00000"/>
                </a:solidFill>
                <a:latin typeface="+mn-lt"/>
              </a:rPr>
              <a:t>ĐIÊU KHẮC VÀ CHẠM KHÁC TRANG TRÍ</a:t>
            </a:r>
            <a:endParaRPr lang="en-US" sz="2400" b="1" dirty="0">
              <a:solidFill>
                <a:srgbClr val="C00000"/>
              </a:solidFill>
              <a:latin typeface="+mn-lt"/>
            </a:endParaRPr>
          </a:p>
        </p:txBody>
      </p:sp>
      <p:sp>
        <p:nvSpPr>
          <p:cNvPr id="6" name="Rectangle 5"/>
          <p:cNvSpPr/>
          <p:nvPr/>
        </p:nvSpPr>
        <p:spPr>
          <a:xfrm>
            <a:off x="1262419" y="609652"/>
            <a:ext cx="5844292" cy="523220"/>
          </a:xfrm>
          <a:prstGeom prst="rect">
            <a:avLst/>
          </a:prstGeom>
        </p:spPr>
        <p:txBody>
          <a:bodyPr wrap="none">
            <a:spAutoFit/>
          </a:bodyPr>
          <a:lstStyle/>
          <a:p>
            <a:r>
              <a:rPr lang="vi-VN" sz="2800" b="1" dirty="0" smtClean="0">
                <a:solidFill>
                  <a:srgbClr val="002060"/>
                </a:solidFill>
              </a:rPr>
              <a:t>1. </a:t>
            </a:r>
            <a:r>
              <a:rPr lang="en-US" sz="2800" b="1" dirty="0" err="1" smtClean="0">
                <a:solidFill>
                  <a:srgbClr val="002060"/>
                </a:solidFill>
                <a:latin typeface="Arial" panose="020B0604020202020204" pitchFamily="34" charset="0"/>
                <a:cs typeface="Arial" panose="020B0604020202020204" pitchFamily="34" charset="0"/>
              </a:rPr>
              <a:t>Tượng</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Hổ</a:t>
            </a:r>
            <a:r>
              <a:rPr lang="en-US" sz="2800" b="1" dirty="0" smtClean="0">
                <a:solidFill>
                  <a:srgbClr val="002060"/>
                </a:solidFill>
                <a:latin typeface="Arial" panose="020B0604020202020204" pitchFamily="34" charset="0"/>
                <a:cs typeface="Arial" panose="020B0604020202020204" pitchFamily="34" charset="0"/>
              </a:rPr>
              <a:t> ở </a:t>
            </a:r>
            <a:r>
              <a:rPr lang="en-US" sz="2800" b="1" dirty="0" err="1" smtClean="0">
                <a:solidFill>
                  <a:srgbClr val="002060"/>
                </a:solidFill>
                <a:latin typeface="Arial" panose="020B0604020202020204" pitchFamily="34" charset="0"/>
                <a:cs typeface="Arial" panose="020B0604020202020204" pitchFamily="34" charset="0"/>
              </a:rPr>
              <a:t>Lăng</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Trần</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Thủ</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Độ</a:t>
            </a:r>
            <a:endParaRPr lang="en-US" sz="2800" b="1"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30" y="2983188"/>
            <a:ext cx="5612569" cy="373673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413" y="2987898"/>
            <a:ext cx="5598029" cy="373201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0485" y="1216242"/>
            <a:ext cx="4778061" cy="2853202"/>
          </a:xfrm>
          <a:prstGeom prst="rect">
            <a:avLst/>
          </a:prstGeom>
        </p:spPr>
      </p:pic>
    </p:spTree>
    <p:extLst>
      <p:ext uri="{BB962C8B-B14F-4D97-AF65-F5344CB8AC3E}">
        <p14:creationId xmlns:p14="http://schemas.microsoft.com/office/powerpoint/2010/main" val="271069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44246" y="50424"/>
            <a:ext cx="7327006" cy="742458"/>
          </a:xfrm>
        </p:spPr>
        <p:txBody>
          <a:bodyPr>
            <a:normAutofit/>
          </a:bodyPr>
          <a:lstStyle/>
          <a:p>
            <a:r>
              <a:rPr lang="vi-VN" sz="2400" b="1" dirty="0">
                <a:solidFill>
                  <a:srgbClr val="C00000"/>
                </a:solidFill>
                <a:latin typeface="+mn-lt"/>
              </a:rPr>
              <a:t>II. </a:t>
            </a:r>
            <a:r>
              <a:rPr lang="en-US" sz="2400" b="1" dirty="0" smtClean="0">
                <a:solidFill>
                  <a:srgbClr val="C00000"/>
                </a:solidFill>
                <a:latin typeface="+mn-lt"/>
              </a:rPr>
              <a:t>ĐIÊU KHẮC VÀ CHẠM KHÁC TRANG TRÍ</a:t>
            </a:r>
            <a:endParaRPr lang="en-US" sz="2400" b="1" dirty="0">
              <a:solidFill>
                <a:srgbClr val="C00000"/>
              </a:solidFill>
              <a:latin typeface="+mn-lt"/>
            </a:endParaRPr>
          </a:p>
        </p:txBody>
      </p:sp>
      <p:sp>
        <p:nvSpPr>
          <p:cNvPr id="6" name="Rectangle 5"/>
          <p:cNvSpPr/>
          <p:nvPr/>
        </p:nvSpPr>
        <p:spPr>
          <a:xfrm>
            <a:off x="622520" y="792882"/>
            <a:ext cx="6414192" cy="646331"/>
          </a:xfrm>
          <a:prstGeom prst="rect">
            <a:avLst/>
          </a:prstGeom>
        </p:spPr>
        <p:txBody>
          <a:bodyPr wrap="none">
            <a:spAutoFit/>
          </a:bodyPr>
          <a:lstStyle/>
          <a:p>
            <a:r>
              <a:rPr lang="vi-VN" sz="3500" b="1" dirty="0" smtClean="0">
                <a:solidFill>
                  <a:srgbClr val="002060"/>
                </a:solidFill>
              </a:rPr>
              <a:t>1. </a:t>
            </a:r>
            <a:r>
              <a:rPr lang="en-US" sz="3500" b="1" dirty="0" err="1" smtClean="0">
                <a:solidFill>
                  <a:srgbClr val="002060"/>
                </a:solidFill>
                <a:cs typeface="Arial" panose="020B0604020202020204" pitchFamily="34" charset="0"/>
              </a:rPr>
              <a:t>Tượng</a:t>
            </a:r>
            <a:r>
              <a:rPr lang="en-US" sz="3500" b="1" dirty="0" smtClean="0">
                <a:solidFill>
                  <a:srgbClr val="002060"/>
                </a:solidFill>
                <a:cs typeface="Arial" panose="020B0604020202020204" pitchFamily="34" charset="0"/>
              </a:rPr>
              <a:t> </a:t>
            </a:r>
            <a:r>
              <a:rPr lang="en-US" sz="3500" b="1" dirty="0" err="1" smtClean="0">
                <a:solidFill>
                  <a:srgbClr val="002060"/>
                </a:solidFill>
                <a:cs typeface="Arial" panose="020B0604020202020204" pitchFamily="34" charset="0"/>
              </a:rPr>
              <a:t>Hổ</a:t>
            </a:r>
            <a:r>
              <a:rPr lang="en-US" sz="3500" b="1" dirty="0" smtClean="0">
                <a:solidFill>
                  <a:srgbClr val="002060"/>
                </a:solidFill>
                <a:cs typeface="Arial" panose="020B0604020202020204" pitchFamily="34" charset="0"/>
              </a:rPr>
              <a:t> ở </a:t>
            </a:r>
            <a:r>
              <a:rPr lang="en-US" sz="3500" b="1" dirty="0" err="1" smtClean="0">
                <a:solidFill>
                  <a:srgbClr val="002060"/>
                </a:solidFill>
                <a:cs typeface="Arial" panose="020B0604020202020204" pitchFamily="34" charset="0"/>
              </a:rPr>
              <a:t>Lăng</a:t>
            </a:r>
            <a:r>
              <a:rPr lang="en-US" sz="3500" b="1" dirty="0" smtClean="0">
                <a:solidFill>
                  <a:srgbClr val="002060"/>
                </a:solidFill>
                <a:cs typeface="Arial" panose="020B0604020202020204" pitchFamily="34" charset="0"/>
              </a:rPr>
              <a:t> </a:t>
            </a:r>
            <a:r>
              <a:rPr lang="en-US" sz="3500" b="1" dirty="0" err="1" smtClean="0">
                <a:solidFill>
                  <a:srgbClr val="002060"/>
                </a:solidFill>
                <a:cs typeface="Arial" panose="020B0604020202020204" pitchFamily="34" charset="0"/>
              </a:rPr>
              <a:t>Trần</a:t>
            </a:r>
            <a:r>
              <a:rPr lang="en-US" sz="3500" b="1" dirty="0" smtClean="0">
                <a:solidFill>
                  <a:srgbClr val="002060"/>
                </a:solidFill>
                <a:cs typeface="Arial" panose="020B0604020202020204" pitchFamily="34" charset="0"/>
              </a:rPr>
              <a:t> </a:t>
            </a:r>
            <a:r>
              <a:rPr lang="en-US" sz="3500" b="1" dirty="0" err="1" smtClean="0">
                <a:solidFill>
                  <a:srgbClr val="002060"/>
                </a:solidFill>
                <a:cs typeface="Arial" panose="020B0604020202020204" pitchFamily="34" charset="0"/>
              </a:rPr>
              <a:t>Thủ</a:t>
            </a:r>
            <a:r>
              <a:rPr lang="en-US" sz="3500" b="1" dirty="0" smtClean="0">
                <a:solidFill>
                  <a:srgbClr val="002060"/>
                </a:solidFill>
                <a:cs typeface="Arial" panose="020B0604020202020204" pitchFamily="34" charset="0"/>
              </a:rPr>
              <a:t> </a:t>
            </a:r>
            <a:r>
              <a:rPr lang="en-US" sz="3500" b="1" dirty="0" err="1" smtClean="0">
                <a:solidFill>
                  <a:srgbClr val="002060"/>
                </a:solidFill>
                <a:cs typeface="Arial" panose="020B0604020202020204" pitchFamily="34" charset="0"/>
              </a:rPr>
              <a:t>Độ</a:t>
            </a:r>
            <a:endParaRPr lang="en-US" sz="3500" b="1" dirty="0">
              <a:solidFill>
                <a:srgbClr val="002060"/>
              </a:solidFill>
              <a:cs typeface="Arial" panose="020B0604020202020204" pitchFamily="34" charset="0"/>
            </a:endParaRPr>
          </a:p>
        </p:txBody>
      </p:sp>
      <p:sp>
        <p:nvSpPr>
          <p:cNvPr id="7" name="Rectangle 6"/>
          <p:cNvSpPr/>
          <p:nvPr/>
        </p:nvSpPr>
        <p:spPr>
          <a:xfrm>
            <a:off x="240406" y="1691820"/>
            <a:ext cx="10487696" cy="4552015"/>
          </a:xfrm>
          <a:prstGeom prst="rect">
            <a:avLst/>
          </a:prstGeom>
        </p:spPr>
        <p:txBody>
          <a:bodyPr wrap="square">
            <a:spAutoFit/>
          </a:bodyPr>
          <a:lstStyle/>
          <a:p>
            <a:pPr marL="742950" indent="-285750">
              <a:lnSpc>
                <a:spcPct val="115000"/>
              </a:lnSpc>
              <a:spcAft>
                <a:spcPts val="0"/>
              </a:spcAft>
              <a:buFont typeface="Arial" panose="020B0604020202020204" pitchFamily="34" charset="0"/>
              <a:buChar char="-"/>
            </a:pPr>
            <a:r>
              <a:rPr lang="vi-VN" sz="3600" dirty="0">
                <a:ea typeface="Arial" panose="020B0604020202020204" pitchFamily="34" charset="0"/>
                <a:cs typeface="Arial" panose="020B0604020202020204" pitchFamily="34" charset="0"/>
              </a:rPr>
              <a:t>Tượng có kích thước như thật 1m 43, thân thon, ngực nở, bắp căng tròn tạo nên sự dũng mãnh của chúa sơn lâm mặc dù ở thế nằm. </a:t>
            </a:r>
            <a:endParaRPr lang="en-US" sz="3600" dirty="0" smtClean="0">
              <a:ea typeface="Arial" panose="020B0604020202020204" pitchFamily="34" charset="0"/>
              <a:cs typeface="Arial" panose="020B0604020202020204" pitchFamily="34" charset="0"/>
            </a:endParaRPr>
          </a:p>
          <a:p>
            <a:pPr marL="742950" indent="-285750">
              <a:lnSpc>
                <a:spcPct val="115000"/>
              </a:lnSpc>
              <a:buFont typeface="Arial" panose="020B0604020202020204" pitchFamily="34" charset="0"/>
              <a:buChar char="-"/>
            </a:pPr>
            <a:r>
              <a:rPr lang="vi-VN" sz="3600" dirty="0">
                <a:ea typeface="Arial" panose="020B0604020202020204" pitchFamily="34" charset="0"/>
              </a:rPr>
              <a:t>Tác phẩm đã lột tả được tính cách, vẻ lẫm liệt uy phong của vị Thái sư tiền triều.</a:t>
            </a:r>
            <a:endParaRPr lang="en-US" sz="3600" dirty="0"/>
          </a:p>
          <a:p>
            <a:pPr marL="457200">
              <a:lnSpc>
                <a:spcPct val="115000"/>
              </a:lnSpc>
              <a:spcAft>
                <a:spcPts val="0"/>
              </a:spcAft>
            </a:pPr>
            <a:endParaRPr lang="en-US" sz="3600" dirty="0" smtClean="0">
              <a:ea typeface="Arial" panose="020B0604020202020204" pitchFamily="34" charset="0"/>
              <a:cs typeface="Arial" panose="020B0604020202020204" pitchFamily="34" charset="0"/>
            </a:endParaRPr>
          </a:p>
          <a:p>
            <a:pPr marL="742950" indent="-285750">
              <a:lnSpc>
                <a:spcPct val="115000"/>
              </a:lnSpc>
              <a:spcAft>
                <a:spcPts val="0"/>
              </a:spcAft>
              <a:buFont typeface="Arial" panose="020B0604020202020204" pitchFamily="34" charset="0"/>
              <a:buChar char="-"/>
            </a:pPr>
            <a:endParaRPr lang="en-US" sz="36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5332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44246" y="50424"/>
            <a:ext cx="7327006" cy="7424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b="1" dirty="0" smtClean="0">
                <a:solidFill>
                  <a:srgbClr val="C00000"/>
                </a:solidFill>
                <a:latin typeface="Arial" panose="020B0604020202020204" pitchFamily="34" charset="0"/>
                <a:cs typeface="Arial" panose="020B0604020202020204" pitchFamily="34" charset="0"/>
              </a:rPr>
              <a:t>II. </a:t>
            </a:r>
            <a:r>
              <a:rPr lang="en-US" sz="2400" b="1" dirty="0" smtClean="0">
                <a:solidFill>
                  <a:srgbClr val="C00000"/>
                </a:solidFill>
                <a:latin typeface="Arial" panose="020B0604020202020204" pitchFamily="34" charset="0"/>
                <a:cs typeface="Arial" panose="020B0604020202020204" pitchFamily="34" charset="0"/>
              </a:rPr>
              <a:t>ĐIÊU KHẮC VÀ CHẠM KHÁC TRANG TRÍ</a:t>
            </a:r>
            <a:endParaRPr lang="en-US" sz="2400" b="1" dirty="0">
              <a:solidFill>
                <a:srgbClr val="C00000"/>
              </a:solidFill>
              <a:latin typeface="Arial" panose="020B0604020202020204" pitchFamily="34" charset="0"/>
              <a:cs typeface="Arial" panose="020B0604020202020204" pitchFamily="34" charset="0"/>
            </a:endParaRPr>
          </a:p>
        </p:txBody>
      </p:sp>
      <p:sp>
        <p:nvSpPr>
          <p:cNvPr id="5" name="Rectangle 4"/>
          <p:cNvSpPr/>
          <p:nvPr/>
        </p:nvSpPr>
        <p:spPr>
          <a:xfrm>
            <a:off x="626316" y="786033"/>
            <a:ext cx="6013185" cy="523220"/>
          </a:xfrm>
          <a:prstGeom prst="rect">
            <a:avLst/>
          </a:prstGeom>
        </p:spPr>
        <p:txBody>
          <a:bodyPr wrap="none">
            <a:spAutoFit/>
          </a:bodyPr>
          <a:lstStyle/>
          <a:p>
            <a:r>
              <a:rPr lang="en-US" sz="2800" b="1" dirty="0" smtClean="0">
                <a:solidFill>
                  <a:srgbClr val="002060"/>
                </a:solidFill>
                <a:latin typeface="Arial" panose="020B0604020202020204" pitchFamily="34" charset="0"/>
                <a:cs typeface="Arial" panose="020B0604020202020204" pitchFamily="34" charset="0"/>
              </a:rPr>
              <a:t>2. </a:t>
            </a:r>
            <a:r>
              <a:rPr lang="en-US" sz="2800" b="1" dirty="0" err="1" smtClean="0">
                <a:solidFill>
                  <a:srgbClr val="002060"/>
                </a:solidFill>
                <a:latin typeface="Arial" panose="020B0604020202020204" pitchFamily="34" charset="0"/>
                <a:cs typeface="Arial" panose="020B0604020202020204" pitchFamily="34" charset="0"/>
              </a:rPr>
              <a:t>Chạm</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khắc</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gỗ</a:t>
            </a:r>
            <a:r>
              <a:rPr lang="en-US" sz="2800" b="1" dirty="0" smtClean="0">
                <a:solidFill>
                  <a:srgbClr val="002060"/>
                </a:solidFill>
                <a:latin typeface="Arial" panose="020B0604020202020204" pitchFamily="34" charset="0"/>
                <a:cs typeface="Arial" panose="020B0604020202020204" pitchFamily="34" charset="0"/>
              </a:rPr>
              <a:t> ở </a:t>
            </a:r>
            <a:r>
              <a:rPr lang="en-US" sz="2800" b="1" dirty="0" err="1" smtClean="0">
                <a:solidFill>
                  <a:srgbClr val="002060"/>
                </a:solidFill>
                <a:latin typeface="Arial" panose="020B0604020202020204" pitchFamily="34" charset="0"/>
                <a:cs typeface="Arial" panose="020B0604020202020204" pitchFamily="34" charset="0"/>
              </a:rPr>
              <a:t>chùa</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Thái</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Lạc</a:t>
            </a:r>
            <a:r>
              <a:rPr lang="en-US" sz="2800" b="1" dirty="0" smtClean="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246" y="1463177"/>
            <a:ext cx="8823206" cy="5128664"/>
          </a:xfrm>
          <a:prstGeom prst="rect">
            <a:avLst/>
          </a:prstGeom>
        </p:spPr>
      </p:pic>
    </p:spTree>
    <p:extLst>
      <p:ext uri="{BB962C8B-B14F-4D97-AF65-F5344CB8AC3E}">
        <p14:creationId xmlns:p14="http://schemas.microsoft.com/office/powerpoint/2010/main" val="3236203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vi-VN" sz="3200" dirty="0">
                <a:latin typeface="Arial" panose="020B0604020202020204" pitchFamily="34" charset="0"/>
                <a:ea typeface="Arial" panose="020B0604020202020204" pitchFamily="34" charset="0"/>
                <a:cs typeface="Arial" panose="020B0604020202020204" pitchFamily="34" charset="0"/>
              </a:rPr>
              <a:t>Hình ảnh chủ yếu là con người, con vật, sóng, mây, chim công, thần linh, vũ </a:t>
            </a:r>
            <a:r>
              <a:rPr lang="vi-VN" sz="3200" dirty="0" smtClean="0">
                <a:latin typeface="Arial" panose="020B0604020202020204" pitchFamily="34" charset="0"/>
                <a:ea typeface="Arial" panose="020B0604020202020204" pitchFamily="34" charset="0"/>
                <a:cs typeface="Arial" panose="020B0604020202020204" pitchFamily="34" charset="0"/>
              </a:rPr>
              <a:t>nữ</a:t>
            </a:r>
            <a:r>
              <a:rPr lang="en-US" sz="3200" dirty="0" smtClean="0">
                <a:latin typeface="Arial" panose="020B0604020202020204" pitchFamily="34" charset="0"/>
                <a:ea typeface="Arial" panose="020B0604020202020204" pitchFamily="34" charset="0"/>
                <a:cs typeface="Arial" panose="020B0604020202020204" pitchFamily="34" charset="0"/>
              </a:rPr>
              <a:t>…</a:t>
            </a:r>
          </a:p>
          <a:p>
            <a:r>
              <a:rPr lang="vi-VN" sz="3200" dirty="0">
                <a:latin typeface="Arial" panose="020B0604020202020204" pitchFamily="34" charset="0"/>
                <a:ea typeface="Arial" panose="020B0604020202020204" pitchFamily="34" charset="0"/>
                <a:cs typeface="Arial" panose="020B0604020202020204" pitchFamily="34" charset="0"/>
              </a:rPr>
              <a:t>Đặt điểm cân đối, không đơn điệu, các đường nét tròn, mịn đã tạo sự êm đềm, yên tĩnh phù hợp với không gian vừa thực vừa hư của chùa tháp, lăng tẩm…</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
        <p:nvSpPr>
          <p:cNvPr id="4" name="Title 1"/>
          <p:cNvSpPr txBox="1">
            <a:spLocks/>
          </p:cNvSpPr>
          <p:nvPr/>
        </p:nvSpPr>
        <p:spPr>
          <a:xfrm>
            <a:off x="1644246" y="50424"/>
            <a:ext cx="7327006" cy="7424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b="1" smtClean="0">
                <a:solidFill>
                  <a:srgbClr val="C00000"/>
                </a:solidFill>
                <a:latin typeface="+mn-lt"/>
              </a:rPr>
              <a:t>II. </a:t>
            </a:r>
            <a:r>
              <a:rPr lang="en-US" sz="2400" b="1" smtClean="0">
                <a:solidFill>
                  <a:srgbClr val="C00000"/>
                </a:solidFill>
                <a:latin typeface="+mn-lt"/>
              </a:rPr>
              <a:t>ĐIÊU KHẮC VÀ CHẠM KHÁC TRANG TRÍ</a:t>
            </a:r>
            <a:endParaRPr lang="en-US" sz="2400" b="1" dirty="0">
              <a:solidFill>
                <a:srgbClr val="C00000"/>
              </a:solidFill>
              <a:latin typeface="+mn-lt"/>
            </a:endParaRPr>
          </a:p>
        </p:txBody>
      </p:sp>
      <p:sp>
        <p:nvSpPr>
          <p:cNvPr id="5" name="Rectangle 4"/>
          <p:cNvSpPr/>
          <p:nvPr/>
        </p:nvSpPr>
        <p:spPr>
          <a:xfrm>
            <a:off x="626316" y="786033"/>
            <a:ext cx="7468711" cy="630942"/>
          </a:xfrm>
          <a:prstGeom prst="rect">
            <a:avLst/>
          </a:prstGeom>
        </p:spPr>
        <p:txBody>
          <a:bodyPr wrap="none">
            <a:spAutoFit/>
          </a:bodyPr>
          <a:lstStyle/>
          <a:p>
            <a:r>
              <a:rPr lang="en-US" sz="3500" b="1" dirty="0" smtClean="0">
                <a:solidFill>
                  <a:srgbClr val="002060"/>
                </a:solidFill>
                <a:latin typeface="Arial" panose="020B0604020202020204" pitchFamily="34" charset="0"/>
                <a:cs typeface="Arial" panose="020B0604020202020204" pitchFamily="34" charset="0"/>
              </a:rPr>
              <a:t>2. </a:t>
            </a:r>
            <a:r>
              <a:rPr lang="en-US" sz="3500" b="1" dirty="0" err="1" smtClean="0">
                <a:solidFill>
                  <a:srgbClr val="002060"/>
                </a:solidFill>
                <a:latin typeface="Arial" panose="020B0604020202020204" pitchFamily="34" charset="0"/>
                <a:cs typeface="Arial" panose="020B0604020202020204" pitchFamily="34" charset="0"/>
              </a:rPr>
              <a:t>Chạm</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khắc</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gỗ</a:t>
            </a:r>
            <a:r>
              <a:rPr lang="en-US" sz="3500" b="1" dirty="0" smtClean="0">
                <a:solidFill>
                  <a:srgbClr val="002060"/>
                </a:solidFill>
                <a:latin typeface="Arial" panose="020B0604020202020204" pitchFamily="34" charset="0"/>
                <a:cs typeface="Arial" panose="020B0604020202020204" pitchFamily="34" charset="0"/>
              </a:rPr>
              <a:t> ở </a:t>
            </a:r>
            <a:r>
              <a:rPr lang="en-US" sz="3500" b="1" dirty="0" err="1" smtClean="0">
                <a:solidFill>
                  <a:srgbClr val="002060"/>
                </a:solidFill>
                <a:latin typeface="Arial" panose="020B0604020202020204" pitchFamily="34" charset="0"/>
                <a:cs typeface="Arial" panose="020B0604020202020204" pitchFamily="34" charset="0"/>
              </a:rPr>
              <a:t>chùa</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Thái</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Lạc</a:t>
            </a:r>
            <a:r>
              <a:rPr lang="en-US" sz="3500" b="1" dirty="0" smtClean="0">
                <a:solidFill>
                  <a:srgbClr val="002060"/>
                </a:solidFill>
                <a:latin typeface="Arial" panose="020B0604020202020204" pitchFamily="34" charset="0"/>
                <a:cs typeface="Arial" panose="020B0604020202020204" pitchFamily="34" charset="0"/>
              </a:rPr>
              <a:t>:</a:t>
            </a:r>
            <a:endParaRPr lang="en-US" sz="35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8966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887" y="325368"/>
            <a:ext cx="5416825" cy="1325563"/>
          </a:xfrm>
        </p:spPr>
        <p:txBody>
          <a:bodyPr/>
          <a:lstStyle/>
          <a:p>
            <a:r>
              <a:rPr lang="en-US" b="1" dirty="0" err="1" smtClean="0">
                <a:solidFill>
                  <a:srgbClr val="C00000"/>
                </a:solidFill>
                <a:latin typeface="Arial" panose="020B0604020202020204" pitchFamily="34" charset="0"/>
                <a:cs typeface="Arial" panose="020B0604020202020204" pitchFamily="34" charset="0"/>
              </a:rPr>
              <a:t>Dặn</a:t>
            </a:r>
            <a:r>
              <a:rPr lang="en-US" b="1" dirty="0" smtClean="0">
                <a:solidFill>
                  <a:srgbClr val="C00000"/>
                </a:solidFill>
                <a:latin typeface="Arial" panose="020B0604020202020204" pitchFamily="34" charset="0"/>
                <a:cs typeface="Arial" panose="020B0604020202020204" pitchFamily="34" charset="0"/>
              </a:rPr>
              <a:t> </a:t>
            </a:r>
            <a:r>
              <a:rPr lang="en-US" b="1" dirty="0" err="1" smtClean="0">
                <a:solidFill>
                  <a:srgbClr val="C00000"/>
                </a:solidFill>
                <a:latin typeface="Arial" panose="020B0604020202020204" pitchFamily="34" charset="0"/>
                <a:cs typeface="Arial" panose="020B0604020202020204" pitchFamily="34" charset="0"/>
              </a:rPr>
              <a:t>Dò</a:t>
            </a:r>
            <a:endParaRPr lang="en-US"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err="1" smtClean="0"/>
              <a:t>Viết</a:t>
            </a:r>
            <a:r>
              <a:rPr lang="en-US" dirty="0" smtClean="0"/>
              <a:t> </a:t>
            </a:r>
            <a:r>
              <a:rPr lang="en-US" dirty="0" err="1" smtClean="0"/>
              <a:t>bài</a:t>
            </a:r>
            <a:r>
              <a:rPr lang="en-US" dirty="0" smtClean="0"/>
              <a:t> </a:t>
            </a:r>
            <a:r>
              <a:rPr lang="en-US" dirty="0" err="1" smtClean="0"/>
              <a:t>vào</a:t>
            </a:r>
            <a:r>
              <a:rPr lang="en-US" dirty="0" smtClean="0"/>
              <a:t> </a:t>
            </a:r>
            <a:r>
              <a:rPr lang="en-US" dirty="0" err="1" smtClean="0"/>
              <a:t>tập</a:t>
            </a:r>
            <a:endParaRPr lang="en-US" dirty="0" smtClean="0"/>
          </a:p>
          <a:p>
            <a:r>
              <a:rPr lang="en-US" dirty="0" err="1" smtClean="0"/>
              <a:t>Xem</a:t>
            </a:r>
            <a:r>
              <a:rPr lang="en-US" dirty="0" smtClean="0"/>
              <a:t> </a:t>
            </a:r>
            <a:r>
              <a:rPr lang="en-US" dirty="0" err="1" smtClean="0"/>
              <a:t>trước</a:t>
            </a:r>
            <a:r>
              <a:rPr lang="en-US" dirty="0" smtClean="0"/>
              <a:t> </a:t>
            </a:r>
            <a:r>
              <a:rPr lang="en-US" dirty="0" err="1" smtClean="0"/>
              <a:t>bài</a:t>
            </a:r>
            <a:r>
              <a:rPr lang="en-US" dirty="0" smtClean="0"/>
              <a:t>: </a:t>
            </a:r>
            <a:r>
              <a:rPr lang="en-US" smtClean="0"/>
              <a:t>“ TRANG TRÍ QUẠT GIẤY ”</a:t>
            </a:r>
            <a:endParaRPr lang="en-US" dirty="0"/>
          </a:p>
        </p:txBody>
      </p:sp>
    </p:spTree>
    <p:extLst>
      <p:ext uri="{BB962C8B-B14F-4D97-AF65-F5344CB8AC3E}">
        <p14:creationId xmlns:p14="http://schemas.microsoft.com/office/powerpoint/2010/main" val="4037789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700589" y="150595"/>
            <a:ext cx="7327006" cy="7424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C00000"/>
                </a:solidFill>
                <a:latin typeface="Arial" panose="020B0604020202020204" pitchFamily="34" charset="0"/>
                <a:cs typeface="Arial" panose="020B0604020202020204" pitchFamily="34" charset="0"/>
              </a:rPr>
              <a:t>I. KIẾN TRÚC:</a:t>
            </a:r>
            <a:endParaRPr lang="en-US" sz="4000" b="1"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607622" y="708717"/>
            <a:ext cx="4005330" cy="646331"/>
          </a:xfrm>
          <a:prstGeom prst="rect">
            <a:avLst/>
          </a:prstGeom>
          <a:noFill/>
        </p:spPr>
        <p:txBody>
          <a:bodyPr wrap="square" rtlCol="0">
            <a:spAutoFit/>
          </a:bodyPr>
          <a:lstStyle/>
          <a:p>
            <a:r>
              <a:rPr lang="en-US" sz="3600" b="1" dirty="0" smtClean="0">
                <a:solidFill>
                  <a:srgbClr val="002060"/>
                </a:solidFill>
                <a:latin typeface="Arial" panose="020B0604020202020204" pitchFamily="34" charset="0"/>
                <a:cs typeface="Arial" panose="020B0604020202020204" pitchFamily="34" charset="0"/>
              </a:rPr>
              <a:t>1. </a:t>
            </a:r>
            <a:r>
              <a:rPr lang="en-US" sz="3600" b="1" dirty="0" err="1" smtClean="0">
                <a:solidFill>
                  <a:srgbClr val="002060"/>
                </a:solidFill>
                <a:latin typeface="Arial" panose="020B0604020202020204" pitchFamily="34" charset="0"/>
                <a:cs typeface="Arial" panose="020B0604020202020204" pitchFamily="34" charset="0"/>
              </a:rPr>
              <a:t>Tháp</a:t>
            </a:r>
            <a:r>
              <a:rPr lang="en-US" sz="3600" b="1" dirty="0" smtClean="0">
                <a:solidFill>
                  <a:srgbClr val="002060"/>
                </a:solidFill>
                <a:latin typeface="Arial" panose="020B0604020202020204" pitchFamily="34" charset="0"/>
                <a:cs typeface="Arial" panose="020B0604020202020204" pitchFamily="34" charset="0"/>
              </a:rPr>
              <a:t> </a:t>
            </a:r>
            <a:r>
              <a:rPr lang="en-US" sz="3600" b="1" dirty="0" err="1" smtClean="0">
                <a:solidFill>
                  <a:srgbClr val="002060"/>
                </a:solidFill>
                <a:latin typeface="Arial" panose="020B0604020202020204" pitchFamily="34" charset="0"/>
                <a:cs typeface="Arial" panose="020B0604020202020204" pitchFamily="34" charset="0"/>
              </a:rPr>
              <a:t>Bình</a:t>
            </a:r>
            <a:r>
              <a:rPr lang="en-US" sz="3600" b="1" dirty="0" smtClean="0">
                <a:solidFill>
                  <a:srgbClr val="002060"/>
                </a:solidFill>
                <a:latin typeface="Arial" panose="020B0604020202020204" pitchFamily="34" charset="0"/>
                <a:cs typeface="Arial" panose="020B0604020202020204" pitchFamily="34" charset="0"/>
              </a:rPr>
              <a:t> </a:t>
            </a:r>
            <a:r>
              <a:rPr lang="en-US" sz="3600" b="1" dirty="0" err="1" smtClean="0">
                <a:solidFill>
                  <a:srgbClr val="002060"/>
                </a:solidFill>
                <a:latin typeface="Arial" panose="020B0604020202020204" pitchFamily="34" charset="0"/>
                <a:cs typeface="Arial" panose="020B0604020202020204" pitchFamily="34" charset="0"/>
              </a:rPr>
              <a:t>Sơn</a:t>
            </a:r>
            <a:endParaRPr lang="en-US" sz="3600" b="1" dirty="0">
              <a:solidFill>
                <a:srgbClr val="00206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526" y="1412538"/>
            <a:ext cx="8257361" cy="5327981"/>
          </a:xfrm>
          <a:prstGeom prst="rect">
            <a:avLst/>
          </a:prstGeom>
        </p:spPr>
      </p:pic>
    </p:spTree>
    <p:extLst>
      <p:ext uri="{BB962C8B-B14F-4D97-AF65-F5344CB8AC3E}">
        <p14:creationId xmlns:p14="http://schemas.microsoft.com/office/powerpoint/2010/main" val="60938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700589" y="150595"/>
            <a:ext cx="7327006" cy="7424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C00000"/>
                </a:solidFill>
                <a:latin typeface="Arial" panose="020B0604020202020204" pitchFamily="34" charset="0"/>
                <a:cs typeface="Arial" panose="020B0604020202020204" pitchFamily="34" charset="0"/>
              </a:rPr>
              <a:t>I. KIẾN TRÚC:</a:t>
            </a:r>
            <a:endParaRPr lang="en-US" sz="2400" b="1"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620685" y="695838"/>
            <a:ext cx="4005330" cy="461665"/>
          </a:xfrm>
          <a:prstGeom prst="rect">
            <a:avLst/>
          </a:prstGeom>
          <a:noFill/>
        </p:spPr>
        <p:txBody>
          <a:bodyPr wrap="square" rtlCol="0">
            <a:spAutoFit/>
          </a:bodyPr>
          <a:lstStyle/>
          <a:p>
            <a:r>
              <a:rPr lang="en-US" sz="2400" b="1" dirty="0" smtClean="0">
                <a:solidFill>
                  <a:srgbClr val="002060"/>
                </a:solidFill>
                <a:latin typeface="Arial" panose="020B0604020202020204" pitchFamily="34" charset="0"/>
                <a:cs typeface="Arial" panose="020B0604020202020204" pitchFamily="34" charset="0"/>
              </a:rPr>
              <a:t>1. </a:t>
            </a:r>
            <a:r>
              <a:rPr lang="en-US" sz="2400" b="1" dirty="0" err="1" smtClean="0">
                <a:solidFill>
                  <a:srgbClr val="002060"/>
                </a:solidFill>
                <a:latin typeface="Arial" panose="020B0604020202020204" pitchFamily="34" charset="0"/>
                <a:cs typeface="Arial" panose="020B0604020202020204" pitchFamily="34" charset="0"/>
              </a:rPr>
              <a:t>Tháp</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Bình</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Sơn</a:t>
            </a:r>
            <a:endParaRPr lang="en-US" sz="2400" b="1"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277" y="1309506"/>
            <a:ext cx="9427338" cy="540705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768" y="1309506"/>
            <a:ext cx="9805851" cy="538244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856" y="1309506"/>
            <a:ext cx="10437743" cy="545849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469" y="1258072"/>
            <a:ext cx="10795552" cy="5474252"/>
          </a:xfrm>
          <a:prstGeom prst="rect">
            <a:avLst/>
          </a:prstGeom>
        </p:spPr>
      </p:pic>
    </p:spTree>
    <p:extLst>
      <p:ext uri="{BB962C8B-B14F-4D97-AF65-F5344CB8AC3E}">
        <p14:creationId xmlns:p14="http://schemas.microsoft.com/office/powerpoint/2010/main" val="310007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nodeType="clickEffect">
                                  <p:stCondLst>
                                    <p:cond delay="0"/>
                                  </p:stCondLst>
                                  <p:childTnLst>
                                    <p:animEffect transition="out" filter="wedg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nodeType="clickEffect">
                                  <p:stCondLst>
                                    <p:cond delay="0"/>
                                  </p:stCondLst>
                                  <p:childTnLst>
                                    <p:animEffect transition="out" filter="wedge">
                                      <p:cBhvr>
                                        <p:cTn id="21" dur="2000"/>
                                        <p:tgtEl>
                                          <p:spTgt spid="3"/>
                                        </p:tgtEl>
                                      </p:cBhvr>
                                    </p:animEffect>
                                    <p:set>
                                      <p:cBhvr>
                                        <p:cTn id="22" dur="1" fill="hold">
                                          <p:stCondLst>
                                            <p:cond delay="19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xit" presetSubtype="0" fill="hold" nodeType="clickEffect">
                                  <p:stCondLst>
                                    <p:cond delay="0"/>
                                  </p:stCondLst>
                                  <p:childTnLst>
                                    <p:animEffect transition="out" filter="wedge">
                                      <p:cBhvr>
                                        <p:cTn id="31" dur="2000"/>
                                        <p:tgtEl>
                                          <p:spTgt spid="4"/>
                                        </p:tgtEl>
                                      </p:cBhvr>
                                    </p:animEffect>
                                    <p:set>
                                      <p:cBhvr>
                                        <p:cTn id="32" dur="1" fill="hold">
                                          <p:stCondLst>
                                            <p:cond delay="19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134" y="324741"/>
            <a:ext cx="9376954" cy="703821"/>
          </a:xfrm>
        </p:spPr>
        <p:txBody>
          <a:bodyPr>
            <a:normAutofit/>
          </a:bodyPr>
          <a:lstStyle/>
          <a:p>
            <a:r>
              <a:rPr lang="en-US" sz="2400" b="1" dirty="0" smtClean="0">
                <a:solidFill>
                  <a:srgbClr val="C00000"/>
                </a:solidFill>
                <a:latin typeface="Arial" panose="020B0604020202020204" pitchFamily="34" charset="0"/>
                <a:cs typeface="Arial" panose="020B0604020202020204" pitchFamily="34" charset="0"/>
              </a:rPr>
              <a:t>I. KIẾN TRÚC</a:t>
            </a:r>
            <a:endParaRPr lang="en-US" sz="2400" b="1"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622496" y="1041441"/>
            <a:ext cx="4005330" cy="646331"/>
          </a:xfrm>
          <a:prstGeom prst="rect">
            <a:avLst/>
          </a:prstGeom>
          <a:noFill/>
        </p:spPr>
        <p:txBody>
          <a:bodyPr wrap="square" rtlCol="0">
            <a:spAutoFit/>
          </a:bodyPr>
          <a:lstStyle/>
          <a:p>
            <a:r>
              <a:rPr lang="en-US" sz="3500" b="1" dirty="0" smtClean="0">
                <a:solidFill>
                  <a:srgbClr val="002060"/>
                </a:solidFill>
                <a:latin typeface="Arial" panose="020B0604020202020204" pitchFamily="34" charset="0"/>
                <a:cs typeface="Arial" panose="020B0604020202020204" pitchFamily="34" charset="0"/>
              </a:rPr>
              <a:t>1. </a:t>
            </a:r>
            <a:r>
              <a:rPr lang="en-US" sz="3500" b="1" dirty="0" err="1" smtClean="0">
                <a:solidFill>
                  <a:srgbClr val="002060"/>
                </a:solidFill>
                <a:latin typeface="Arial" panose="020B0604020202020204" pitchFamily="34" charset="0"/>
                <a:cs typeface="Arial" panose="020B0604020202020204" pitchFamily="34" charset="0"/>
              </a:rPr>
              <a:t>Tháp</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Bình</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Sơn</a:t>
            </a:r>
            <a:endParaRPr lang="en-US" sz="350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324699" y="1924911"/>
            <a:ext cx="11227649" cy="3490186"/>
          </a:xfrm>
          <a:prstGeom prst="rect">
            <a:avLst/>
          </a:prstGeom>
        </p:spPr>
        <p:txBody>
          <a:bodyPr wrap="square">
            <a:spAutoFit/>
          </a:bodyPr>
          <a:lstStyle/>
          <a:p>
            <a:pPr marL="914400" indent="-457200">
              <a:lnSpc>
                <a:spcPct val="115000"/>
              </a:lnSpc>
              <a:spcAft>
                <a:spcPts val="0"/>
              </a:spcAft>
              <a:buFont typeface="Calibri" panose="020F0502020204030204" pitchFamily="34" charset="0"/>
              <a:buChar char="─"/>
            </a:pPr>
            <a:r>
              <a:rPr lang="vi-VN" sz="3200" dirty="0">
                <a:ea typeface="Arial" panose="020B0604020202020204" pitchFamily="34" charset="0"/>
                <a:cs typeface="Arial" panose="020B0604020202020204" pitchFamily="34" charset="0"/>
              </a:rPr>
              <a:t>Kiến trúc chùa tháp, thuộc kiến trúc Phật Giáo.</a:t>
            </a:r>
            <a:endParaRPr lang="en-US" sz="3200" dirty="0" smtClean="0">
              <a:effectLst/>
              <a:ea typeface="Arial" panose="020B0604020202020204" pitchFamily="34" charset="0"/>
              <a:cs typeface="Times New Roman" panose="02020603050405020304" pitchFamily="18" charset="0"/>
            </a:endParaRPr>
          </a:p>
          <a:p>
            <a:pPr marL="914400" indent="-457200">
              <a:lnSpc>
                <a:spcPct val="115000"/>
              </a:lnSpc>
              <a:spcAft>
                <a:spcPts val="0"/>
              </a:spcAft>
              <a:buFont typeface="Calibri" panose="020F0502020204030204" pitchFamily="34" charset="0"/>
              <a:buChar char="─"/>
            </a:pPr>
            <a:r>
              <a:rPr lang="vi-VN" sz="3200" dirty="0" smtClean="0">
                <a:ea typeface="Arial" panose="020B0604020202020204" pitchFamily="34" charset="0"/>
                <a:cs typeface="Arial" panose="020B0604020202020204" pitchFamily="34" charset="0"/>
              </a:rPr>
              <a:t>Được </a:t>
            </a:r>
            <a:r>
              <a:rPr lang="vi-VN" sz="3200" dirty="0">
                <a:ea typeface="Arial" panose="020B0604020202020204" pitchFamily="34" charset="0"/>
                <a:cs typeface="Arial" panose="020B0604020202020204" pitchFamily="34" charset="0"/>
              </a:rPr>
              <a:t>xây dựng trên nền 1 ngọn đồi thấp ngay trước sân chùa Vĩnh Khánh, là công trình bằng đất nung cao 15m hiện còn 11 tầng.</a:t>
            </a:r>
            <a:endParaRPr lang="en-US" sz="3200" dirty="0" smtClean="0">
              <a:effectLst/>
              <a:ea typeface="Arial" panose="020B0604020202020204" pitchFamily="34" charset="0"/>
              <a:cs typeface="Times New Roman" panose="02020603050405020304" pitchFamily="18" charset="0"/>
            </a:endParaRPr>
          </a:p>
          <a:p>
            <a:pPr marL="914400" indent="-457200">
              <a:lnSpc>
                <a:spcPct val="115000"/>
              </a:lnSpc>
              <a:spcAft>
                <a:spcPts val="0"/>
              </a:spcAft>
              <a:buFont typeface="Calibri" panose="020F0502020204030204" pitchFamily="34" charset="0"/>
              <a:buChar char="─"/>
            </a:pPr>
            <a:r>
              <a:rPr lang="vi-VN" sz="3200" dirty="0">
                <a:ea typeface="Arial" panose="020B0604020202020204" pitchFamily="34" charset="0"/>
                <a:cs typeface="Arial" panose="020B0604020202020204" pitchFamily="34" charset="0"/>
              </a:rPr>
              <a:t>Là công trình kiến trúc với cách tạo hình chắc chắn, tồn tại 600 năm trong khí hậu nhiệt đới.</a:t>
            </a:r>
            <a:endParaRPr lang="en-US" sz="32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1722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700589" y="150595"/>
            <a:ext cx="7327006" cy="7424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C00000"/>
                </a:solidFill>
                <a:latin typeface="Arial" panose="020B0604020202020204" pitchFamily="34" charset="0"/>
                <a:cs typeface="Arial" panose="020B0604020202020204" pitchFamily="34" charset="0"/>
              </a:rPr>
              <a:t>I. KIẾN TRÚC:</a:t>
            </a:r>
            <a:endParaRPr lang="en-US" sz="2400" b="1"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607621" y="642830"/>
            <a:ext cx="5726918" cy="630942"/>
          </a:xfrm>
          <a:prstGeom prst="rect">
            <a:avLst/>
          </a:prstGeom>
          <a:noFill/>
        </p:spPr>
        <p:txBody>
          <a:bodyPr wrap="square" rtlCol="0">
            <a:spAutoFit/>
          </a:bodyPr>
          <a:lstStyle/>
          <a:p>
            <a:r>
              <a:rPr lang="en-US" sz="3500" b="1" dirty="0">
                <a:solidFill>
                  <a:srgbClr val="002060"/>
                </a:solidFill>
                <a:latin typeface="Arial" panose="020B0604020202020204" pitchFamily="34" charset="0"/>
                <a:cs typeface="Arial" panose="020B0604020202020204" pitchFamily="34" charset="0"/>
              </a:rPr>
              <a:t>2</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Khu</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Lăng</a:t>
            </a:r>
            <a:r>
              <a:rPr lang="en-US" sz="3500" b="1" dirty="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mộ</a:t>
            </a:r>
            <a:r>
              <a:rPr lang="en-US" sz="3500" b="1" dirty="0" smtClean="0">
                <a:solidFill>
                  <a:srgbClr val="002060"/>
                </a:solidFill>
                <a:latin typeface="Arial" panose="020B0604020202020204" pitchFamily="34" charset="0"/>
                <a:cs typeface="Arial" panose="020B0604020202020204" pitchFamily="34" charset="0"/>
              </a:rPr>
              <a:t> An </a:t>
            </a:r>
            <a:r>
              <a:rPr lang="en-US" sz="3500" b="1" dirty="0" err="1" smtClean="0">
                <a:solidFill>
                  <a:srgbClr val="002060"/>
                </a:solidFill>
                <a:latin typeface="Arial" panose="020B0604020202020204" pitchFamily="34" charset="0"/>
                <a:cs typeface="Arial" panose="020B0604020202020204" pitchFamily="34" charset="0"/>
              </a:rPr>
              <a:t>Sinh</a:t>
            </a:r>
            <a:endParaRPr lang="en-US" sz="3500" b="1"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654" y="1300766"/>
            <a:ext cx="9560752" cy="5466095"/>
          </a:xfrm>
          <a:prstGeom prst="rect">
            <a:avLst/>
          </a:prstGeom>
        </p:spPr>
      </p:pic>
    </p:spTree>
    <p:extLst>
      <p:ext uri="{BB962C8B-B14F-4D97-AF65-F5344CB8AC3E}">
        <p14:creationId xmlns:p14="http://schemas.microsoft.com/office/powerpoint/2010/main" val="156686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700589" y="150595"/>
            <a:ext cx="7327006" cy="7424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C00000"/>
                </a:solidFill>
                <a:latin typeface="Arial" panose="020B0604020202020204" pitchFamily="34" charset="0"/>
                <a:cs typeface="Arial" panose="020B0604020202020204" pitchFamily="34" charset="0"/>
              </a:rPr>
              <a:t>I. KIẾN TRÚC:</a:t>
            </a:r>
            <a:endParaRPr lang="en-US" sz="2400" b="1"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607621" y="669334"/>
            <a:ext cx="4558645" cy="523220"/>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2</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Khu</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Lăng</a:t>
            </a:r>
            <a:r>
              <a:rPr lang="en-US" sz="2800" b="1" dirty="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mộ</a:t>
            </a:r>
            <a:r>
              <a:rPr lang="en-US" sz="2800" b="1" dirty="0" smtClean="0">
                <a:solidFill>
                  <a:srgbClr val="002060"/>
                </a:solidFill>
                <a:latin typeface="Arial" panose="020B0604020202020204" pitchFamily="34" charset="0"/>
                <a:cs typeface="Arial" panose="020B0604020202020204" pitchFamily="34" charset="0"/>
              </a:rPr>
              <a:t> An </a:t>
            </a:r>
            <a:r>
              <a:rPr lang="en-US" sz="2800" b="1" dirty="0" err="1" smtClean="0">
                <a:solidFill>
                  <a:srgbClr val="002060"/>
                </a:solidFill>
                <a:latin typeface="Arial" panose="020B0604020202020204" pitchFamily="34" charset="0"/>
                <a:cs typeface="Arial" panose="020B0604020202020204" pitchFamily="34" charset="0"/>
              </a:rPr>
              <a:t>Sinh</a:t>
            </a:r>
            <a:endParaRPr lang="en-US" sz="2800" b="1"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476" y="1297170"/>
            <a:ext cx="8458551" cy="5351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ular Callout 2"/>
          <p:cNvSpPr/>
          <p:nvPr/>
        </p:nvSpPr>
        <p:spPr>
          <a:xfrm>
            <a:off x="9027595" y="5723923"/>
            <a:ext cx="2756264" cy="901337"/>
          </a:xfrm>
          <a:prstGeom prst="wedgeRectCallout">
            <a:avLst>
              <a:gd name="adj1" fmla="val -62286"/>
              <a:gd name="adj2" fmla="val -88167"/>
            </a:avLst>
          </a:prstGeom>
          <a:solidFill>
            <a:schemeClr val="accent6">
              <a:lumMod val="20000"/>
              <a:lumOff val="80000"/>
            </a:schemeClr>
          </a:solidFill>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smtClean="0">
                <a:latin typeface="Arial" panose="020B0604020202020204" pitchFamily="34" charset="0"/>
                <a:cs typeface="Arial" panose="020B0604020202020204" pitchFamily="34" charset="0"/>
              </a:rPr>
              <a:t>Tàng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tích</a:t>
            </a:r>
            <a:endParaRPr lang="en-US" sz="3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586" y="1297170"/>
            <a:ext cx="9394651" cy="5351401"/>
          </a:xfrm>
          <a:prstGeom prst="rect">
            <a:avLst/>
          </a:prstGeom>
        </p:spPr>
      </p:pic>
    </p:spTree>
    <p:extLst>
      <p:ext uri="{BB962C8B-B14F-4D97-AF65-F5344CB8AC3E}">
        <p14:creationId xmlns:p14="http://schemas.microsoft.com/office/powerpoint/2010/main" val="66060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xit" presetSubtype="0" fill="hold" nodeType="clickEffect">
                                  <p:stCondLst>
                                    <p:cond delay="0"/>
                                  </p:stCondLst>
                                  <p:childTnLst>
                                    <p:animEffect transition="out" filter="wedge">
                                      <p:cBhvr>
                                        <p:cTn id="14" dur="2000"/>
                                        <p:tgtEl>
                                          <p:spTgt spid="2"/>
                                        </p:tgtEl>
                                      </p:cBhvr>
                                    </p:animEffect>
                                    <p:set>
                                      <p:cBhvr>
                                        <p:cTn id="15" dur="1" fill="hold">
                                          <p:stCondLst>
                                            <p:cond delay="1999"/>
                                          </p:stCondLst>
                                        </p:cTn>
                                        <p:tgtEl>
                                          <p:spTgt spid="2"/>
                                        </p:tgtEl>
                                        <p:attrNameLst>
                                          <p:attrName>style.visibility</p:attrName>
                                        </p:attrNameLst>
                                      </p:cBhvr>
                                      <p:to>
                                        <p:strVal val="hidden"/>
                                      </p:to>
                                    </p:set>
                                  </p:childTnLst>
                                </p:cTn>
                              </p:par>
                              <p:par>
                                <p:cTn id="16" presetID="20" presetClass="exit" presetSubtype="0" fill="hold" grpId="1" nodeType="withEffect">
                                  <p:stCondLst>
                                    <p:cond delay="0"/>
                                  </p:stCondLst>
                                  <p:childTnLst>
                                    <p:animEffect transition="out" filter="wedge">
                                      <p:cBhvr>
                                        <p:cTn id="17" dur="2000"/>
                                        <p:tgtEl>
                                          <p:spTgt spid="3"/>
                                        </p:tgtEl>
                                      </p:cBhvr>
                                    </p:animEffect>
                                    <p:set>
                                      <p:cBhvr>
                                        <p:cTn id="18" dur="1" fill="hold">
                                          <p:stCondLst>
                                            <p:cond delay="19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700589" y="150595"/>
            <a:ext cx="7327006" cy="7424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C00000"/>
                </a:solidFill>
                <a:latin typeface="Arial" panose="020B0604020202020204" pitchFamily="34" charset="0"/>
                <a:cs typeface="Arial" panose="020B0604020202020204" pitchFamily="34" charset="0"/>
              </a:rPr>
              <a:t>I. KIẾN TRÚC:</a:t>
            </a:r>
            <a:endParaRPr lang="en-US" sz="2400" b="1"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622956" y="853297"/>
            <a:ext cx="5340524" cy="630942"/>
          </a:xfrm>
          <a:prstGeom prst="rect">
            <a:avLst/>
          </a:prstGeom>
          <a:noFill/>
        </p:spPr>
        <p:txBody>
          <a:bodyPr wrap="square" rtlCol="0">
            <a:spAutoFit/>
          </a:bodyPr>
          <a:lstStyle/>
          <a:p>
            <a:r>
              <a:rPr lang="en-US" sz="3500" b="1" dirty="0">
                <a:solidFill>
                  <a:srgbClr val="002060"/>
                </a:solidFill>
                <a:latin typeface="Arial" panose="020B0604020202020204" pitchFamily="34" charset="0"/>
                <a:cs typeface="Arial" panose="020B0604020202020204" pitchFamily="34" charset="0"/>
              </a:rPr>
              <a:t>2</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Khu</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Lăng</a:t>
            </a:r>
            <a:r>
              <a:rPr lang="en-US" sz="3500" b="1" dirty="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mộ</a:t>
            </a:r>
            <a:r>
              <a:rPr lang="en-US" sz="3500" b="1" dirty="0" smtClean="0">
                <a:solidFill>
                  <a:srgbClr val="002060"/>
                </a:solidFill>
                <a:latin typeface="Arial" panose="020B0604020202020204" pitchFamily="34" charset="0"/>
                <a:cs typeface="Arial" panose="020B0604020202020204" pitchFamily="34" charset="0"/>
              </a:rPr>
              <a:t> An </a:t>
            </a:r>
            <a:r>
              <a:rPr lang="en-US" sz="3500" b="1" dirty="0" err="1" smtClean="0">
                <a:solidFill>
                  <a:srgbClr val="002060"/>
                </a:solidFill>
                <a:latin typeface="Arial" panose="020B0604020202020204" pitchFamily="34" charset="0"/>
                <a:cs typeface="Arial" panose="020B0604020202020204" pitchFamily="34" charset="0"/>
              </a:rPr>
              <a:t>Sinh</a:t>
            </a:r>
            <a:endParaRPr lang="en-US" sz="3500" b="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92866" y="1516048"/>
            <a:ext cx="11065464" cy="3914918"/>
          </a:xfrm>
          <a:prstGeom prst="rect">
            <a:avLst/>
          </a:prstGeom>
        </p:spPr>
        <p:txBody>
          <a:bodyPr wrap="square">
            <a:spAutoFit/>
          </a:bodyPr>
          <a:lstStyle/>
          <a:p>
            <a:pPr marL="1028700" indent="-571500">
              <a:lnSpc>
                <a:spcPct val="115000"/>
              </a:lnSpc>
              <a:spcAft>
                <a:spcPts val="0"/>
              </a:spcAft>
              <a:buFont typeface="Arial" panose="020B0604020202020204" pitchFamily="34" charset="0"/>
              <a:buChar char="-"/>
            </a:pPr>
            <a:r>
              <a:rPr lang="vi-VN" sz="3600" dirty="0" smtClean="0">
                <a:latin typeface="Arial" panose="020B0604020202020204" pitchFamily="34" charset="0"/>
                <a:ea typeface="Arial" panose="020B0604020202020204" pitchFamily="34" charset="0"/>
                <a:cs typeface="Arial" panose="020B0604020202020204" pitchFamily="34" charset="0"/>
              </a:rPr>
              <a:t>Được </a:t>
            </a:r>
            <a:r>
              <a:rPr lang="vi-VN" sz="3600" dirty="0">
                <a:latin typeface="Arial" panose="020B0604020202020204" pitchFamily="34" charset="0"/>
                <a:ea typeface="Arial" panose="020B0604020202020204" pitchFamily="34" charset="0"/>
                <a:cs typeface="Arial" panose="020B0604020202020204" pitchFamily="34" charset="0"/>
              </a:rPr>
              <a:t>xây dựng sát chân núi thuộc Đông Triều, Quảng Ninh. Các lăng cách xa nhau nhưng đều hướng về khu đền An Sinh</a:t>
            </a:r>
            <a:r>
              <a:rPr lang="vi-VN" sz="3600" dirty="0" smtClean="0">
                <a:latin typeface="Arial" panose="020B0604020202020204" pitchFamily="34" charset="0"/>
                <a:ea typeface="Arial" panose="020B0604020202020204" pitchFamily="34" charset="0"/>
                <a:cs typeface="Arial" panose="020B0604020202020204" pitchFamily="34" charset="0"/>
              </a:rPr>
              <a:t>.</a:t>
            </a:r>
            <a:endParaRPr lang="en-US" sz="3600" dirty="0" smtClean="0">
              <a:latin typeface="Arial" panose="020B0604020202020204" pitchFamily="34" charset="0"/>
              <a:ea typeface="Arial" panose="020B0604020202020204" pitchFamily="34" charset="0"/>
              <a:cs typeface="Arial" panose="020B0604020202020204" pitchFamily="34" charset="0"/>
            </a:endParaRPr>
          </a:p>
          <a:p>
            <a:pPr marL="1028700" indent="-571500">
              <a:lnSpc>
                <a:spcPct val="115000"/>
              </a:lnSpc>
              <a:buFont typeface="Arial" panose="020B0604020202020204" pitchFamily="34" charset="0"/>
              <a:buChar char="-"/>
            </a:pPr>
            <a:r>
              <a:rPr lang="vi-VN" sz="3600" dirty="0" smtClean="0">
                <a:latin typeface="Arial" panose="020B0604020202020204" pitchFamily="34" charset="0"/>
                <a:ea typeface="Arial" panose="020B0604020202020204" pitchFamily="34" charset="0"/>
                <a:cs typeface="Arial" panose="020B0604020202020204" pitchFamily="34" charset="0"/>
              </a:rPr>
              <a:t>Thuộc kiến trúc cung đình, vì đây là nơi chôn cất và thờ các vị vua thời Trần.</a:t>
            </a:r>
            <a:endParaRPr lang="en-US" sz="3600" dirty="0" smtClean="0">
              <a:latin typeface="Arial" panose="020B0604020202020204" pitchFamily="34" charset="0"/>
              <a:ea typeface="Arial" panose="020B0604020202020204" pitchFamily="34" charset="0"/>
              <a:cs typeface="Arial" panose="020B0604020202020204" pitchFamily="34" charset="0"/>
            </a:endParaRPr>
          </a:p>
          <a:p>
            <a:pPr marL="457200">
              <a:lnSpc>
                <a:spcPct val="115000"/>
              </a:lnSpc>
              <a:spcAft>
                <a:spcPts val="0"/>
              </a:spcAft>
            </a:pPr>
            <a:endParaRPr lang="en-US" sz="3600" dirty="0" smtClean="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520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83445" y="4323"/>
            <a:ext cx="10515600" cy="961561"/>
          </a:xfrm>
        </p:spPr>
        <p:txBody>
          <a:bodyPr>
            <a:normAutofit/>
          </a:bodyPr>
          <a:lstStyle/>
          <a:p>
            <a:r>
              <a:rPr lang="vi-VN" sz="4000" b="1" dirty="0">
                <a:solidFill>
                  <a:srgbClr val="C00000"/>
                </a:solidFill>
                <a:latin typeface="+mn-lt"/>
              </a:rPr>
              <a:t>II. </a:t>
            </a:r>
            <a:r>
              <a:rPr lang="en-US" sz="4000" b="1" dirty="0" smtClean="0">
                <a:solidFill>
                  <a:srgbClr val="C00000"/>
                </a:solidFill>
                <a:latin typeface="+mn-lt"/>
              </a:rPr>
              <a:t>ĐIÊU KHẮC VÀ CHẠM KHÁC TRANG TRÍ</a:t>
            </a:r>
            <a:endParaRPr lang="en-US" sz="4000" b="1" dirty="0">
              <a:solidFill>
                <a:srgbClr val="C00000"/>
              </a:solidFill>
              <a:latin typeface="+mn-lt"/>
            </a:endParaRPr>
          </a:p>
        </p:txBody>
      </p:sp>
      <p:sp>
        <p:nvSpPr>
          <p:cNvPr id="9" name="Rectangle 8"/>
          <p:cNvSpPr/>
          <p:nvPr/>
        </p:nvSpPr>
        <p:spPr>
          <a:xfrm>
            <a:off x="1507118" y="814310"/>
            <a:ext cx="7259616" cy="630942"/>
          </a:xfrm>
          <a:prstGeom prst="rect">
            <a:avLst/>
          </a:prstGeom>
        </p:spPr>
        <p:txBody>
          <a:bodyPr wrap="none">
            <a:spAutoFit/>
          </a:bodyPr>
          <a:lstStyle/>
          <a:p>
            <a:r>
              <a:rPr lang="vi-VN" sz="3500" b="1" dirty="0" smtClean="0">
                <a:solidFill>
                  <a:srgbClr val="002060"/>
                </a:solidFill>
              </a:rPr>
              <a:t>1. </a:t>
            </a:r>
            <a:r>
              <a:rPr lang="en-US" sz="3500" b="1" dirty="0" err="1" smtClean="0">
                <a:solidFill>
                  <a:srgbClr val="002060"/>
                </a:solidFill>
                <a:latin typeface="Arial" panose="020B0604020202020204" pitchFamily="34" charset="0"/>
                <a:cs typeface="Arial" panose="020B0604020202020204" pitchFamily="34" charset="0"/>
              </a:rPr>
              <a:t>Tượng</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Hổ</a:t>
            </a:r>
            <a:r>
              <a:rPr lang="en-US" sz="3500" b="1" dirty="0" smtClean="0">
                <a:solidFill>
                  <a:srgbClr val="002060"/>
                </a:solidFill>
                <a:latin typeface="Arial" panose="020B0604020202020204" pitchFamily="34" charset="0"/>
                <a:cs typeface="Arial" panose="020B0604020202020204" pitchFamily="34" charset="0"/>
              </a:rPr>
              <a:t> ở </a:t>
            </a:r>
            <a:r>
              <a:rPr lang="en-US" sz="3500" b="1" dirty="0" err="1" smtClean="0">
                <a:solidFill>
                  <a:srgbClr val="002060"/>
                </a:solidFill>
                <a:latin typeface="Arial" panose="020B0604020202020204" pitchFamily="34" charset="0"/>
                <a:cs typeface="Arial" panose="020B0604020202020204" pitchFamily="34" charset="0"/>
              </a:rPr>
              <a:t>Lăng</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Trần</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Thủ</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Độ</a:t>
            </a:r>
            <a:endParaRPr lang="en-US" sz="3500" b="1"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935" y="1624683"/>
            <a:ext cx="9697277" cy="5076825"/>
          </a:xfrm>
          <a:prstGeom prst="rect">
            <a:avLst/>
          </a:prstGeom>
        </p:spPr>
      </p:pic>
    </p:spTree>
    <p:extLst>
      <p:ext uri="{BB962C8B-B14F-4D97-AF65-F5344CB8AC3E}">
        <p14:creationId xmlns:p14="http://schemas.microsoft.com/office/powerpoint/2010/main" val="409527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85913" y="218957"/>
            <a:ext cx="7327006" cy="742458"/>
          </a:xfrm>
        </p:spPr>
        <p:txBody>
          <a:bodyPr>
            <a:normAutofit/>
          </a:bodyPr>
          <a:lstStyle/>
          <a:p>
            <a:r>
              <a:rPr lang="vi-VN" sz="2400" b="1" dirty="0">
                <a:solidFill>
                  <a:srgbClr val="C00000"/>
                </a:solidFill>
                <a:latin typeface="+mn-lt"/>
              </a:rPr>
              <a:t>II. </a:t>
            </a:r>
            <a:r>
              <a:rPr lang="en-US" sz="2400" b="1" dirty="0" smtClean="0">
                <a:solidFill>
                  <a:srgbClr val="C00000"/>
                </a:solidFill>
                <a:latin typeface="+mn-lt"/>
              </a:rPr>
              <a:t>ĐIÊU KHẮC VÀ CHẠM KHÁC TRANG TRÍ</a:t>
            </a:r>
            <a:endParaRPr lang="en-US" sz="2400" b="1" dirty="0">
              <a:solidFill>
                <a:srgbClr val="C00000"/>
              </a:solidFill>
              <a:latin typeface="+mn-lt"/>
            </a:endParaRPr>
          </a:p>
        </p:txBody>
      </p:sp>
      <p:sp>
        <p:nvSpPr>
          <p:cNvPr id="6" name="Rectangle 5"/>
          <p:cNvSpPr/>
          <p:nvPr/>
        </p:nvSpPr>
        <p:spPr>
          <a:xfrm>
            <a:off x="1120752" y="935657"/>
            <a:ext cx="7259616" cy="630942"/>
          </a:xfrm>
          <a:prstGeom prst="rect">
            <a:avLst/>
          </a:prstGeom>
        </p:spPr>
        <p:txBody>
          <a:bodyPr wrap="none">
            <a:spAutoFit/>
          </a:bodyPr>
          <a:lstStyle/>
          <a:p>
            <a:r>
              <a:rPr lang="vi-VN" sz="3500" b="1" dirty="0" smtClean="0">
                <a:solidFill>
                  <a:srgbClr val="002060"/>
                </a:solidFill>
              </a:rPr>
              <a:t>1. </a:t>
            </a:r>
            <a:r>
              <a:rPr lang="en-US" sz="3500" b="1" dirty="0" err="1" smtClean="0">
                <a:solidFill>
                  <a:srgbClr val="002060"/>
                </a:solidFill>
                <a:latin typeface="Arial" panose="020B0604020202020204" pitchFamily="34" charset="0"/>
                <a:cs typeface="Arial" panose="020B0604020202020204" pitchFamily="34" charset="0"/>
              </a:rPr>
              <a:t>Tượng</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Hổ</a:t>
            </a:r>
            <a:r>
              <a:rPr lang="en-US" sz="3500" b="1" dirty="0" smtClean="0">
                <a:solidFill>
                  <a:srgbClr val="002060"/>
                </a:solidFill>
                <a:latin typeface="Arial" panose="020B0604020202020204" pitchFamily="34" charset="0"/>
                <a:cs typeface="Arial" panose="020B0604020202020204" pitchFamily="34" charset="0"/>
              </a:rPr>
              <a:t> ở </a:t>
            </a:r>
            <a:r>
              <a:rPr lang="en-US" sz="3500" b="1" dirty="0" err="1" smtClean="0">
                <a:solidFill>
                  <a:srgbClr val="002060"/>
                </a:solidFill>
                <a:latin typeface="Arial" panose="020B0604020202020204" pitchFamily="34" charset="0"/>
                <a:cs typeface="Arial" panose="020B0604020202020204" pitchFamily="34" charset="0"/>
              </a:rPr>
              <a:t>Lăng</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Trần</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Thủ</a:t>
            </a:r>
            <a:r>
              <a:rPr lang="en-US" sz="3500" b="1" dirty="0" smtClean="0">
                <a:solidFill>
                  <a:srgbClr val="002060"/>
                </a:solidFill>
                <a:latin typeface="Arial" panose="020B0604020202020204" pitchFamily="34" charset="0"/>
                <a:cs typeface="Arial" panose="020B0604020202020204" pitchFamily="34" charset="0"/>
              </a:rPr>
              <a:t> </a:t>
            </a:r>
            <a:r>
              <a:rPr lang="en-US" sz="3500" b="1" dirty="0" err="1" smtClean="0">
                <a:solidFill>
                  <a:srgbClr val="002060"/>
                </a:solidFill>
                <a:latin typeface="Arial" panose="020B0604020202020204" pitchFamily="34" charset="0"/>
                <a:cs typeface="Arial" panose="020B0604020202020204" pitchFamily="34" charset="0"/>
              </a:rPr>
              <a:t>Độ</a:t>
            </a:r>
            <a:endParaRPr lang="en-US" sz="3500" b="1"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308" y="1763003"/>
            <a:ext cx="8246729" cy="4831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6295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437</Words>
  <Application>Microsoft Office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Bài 8:  MỘT SỐ CÔNG TRÌNH MĨ THUẬT THỜI TRẦN ( 1226 – 1400 ) </vt:lpstr>
      <vt:lpstr>PowerPoint Presentation</vt:lpstr>
      <vt:lpstr>PowerPoint Presentation</vt:lpstr>
      <vt:lpstr>I. KIẾN TRÚC</vt:lpstr>
      <vt:lpstr>PowerPoint Presentation</vt:lpstr>
      <vt:lpstr>PowerPoint Presentation</vt:lpstr>
      <vt:lpstr>PowerPoint Presentation</vt:lpstr>
      <vt:lpstr>II. ĐIÊU KHẮC VÀ CHẠM KHÁC TRANG TRÍ</vt:lpstr>
      <vt:lpstr>II. ĐIÊU KHẮC VÀ CHẠM KHÁC TRANG TRÍ</vt:lpstr>
      <vt:lpstr>II. ĐIÊU KHẮC VÀ CHẠM KHÁC TRANG TRÍ</vt:lpstr>
      <vt:lpstr>II. ĐIÊU KHẮC VÀ CHẠM KHÁC TRANG TRÍ</vt:lpstr>
      <vt:lpstr>PowerPoint Presentation</vt:lpstr>
      <vt:lpstr>PowerPoint Presentation</vt:lpstr>
      <vt:lpstr>Dặn Dò</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13</cp:revision>
  <dcterms:created xsi:type="dcterms:W3CDTF">2021-09-07T12:22:36Z</dcterms:created>
  <dcterms:modified xsi:type="dcterms:W3CDTF">2021-09-09T11:17:52Z</dcterms:modified>
</cp:coreProperties>
</file>