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8" r:id="rId2"/>
    <p:sldMasterId id="2147483730" r:id="rId3"/>
    <p:sldMasterId id="2147483796" r:id="rId4"/>
  </p:sldMasterIdLst>
  <p:sldIdLst>
    <p:sldId id="256" r:id="rId5"/>
    <p:sldId id="258" r:id="rId6"/>
    <p:sldId id="257" r:id="rId7"/>
    <p:sldId id="259" r:id="rId8"/>
    <p:sldId id="261" r:id="rId9"/>
    <p:sldId id="263" r:id="rId10"/>
    <p:sldId id="273" r:id="rId11"/>
    <p:sldId id="260"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2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042665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45801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CBA9A9-F778-4ECA-AA78-FA0826E029B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1941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164899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CBA9A9-F778-4ECA-AA78-FA0826E029B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4375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730880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4058524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642596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58CBA9A9-F778-4ECA-AA78-FA0826E029B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1686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7232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355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4242027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0464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F85BDA-93B6-459B-A2ED-ECB6F20173B6}" type="datetimeFigureOut">
              <a:rPr lang="en-US" smtClean="0"/>
              <a:t>11/09/2021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BA9A9-F778-4ECA-AA78-FA0826E029B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0775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F85BDA-93B6-459B-A2ED-ECB6F20173B6}" type="datetimeFigureOut">
              <a:rPr lang="en-US" smtClean="0"/>
              <a:t>11/09/2021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BA9A9-F778-4ECA-AA78-FA0826E029B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6784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85BDA-93B6-459B-A2ED-ECB6F20173B6}" type="datetimeFigureOut">
              <a:rPr lang="en-US" smtClean="0"/>
              <a:t>11/09/2021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11657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6499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4377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6587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6288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8CBA9A9-F778-4ECA-AA78-FA0826E029B3}" type="slidenum">
              <a:rPr lang="en-US" smtClean="0"/>
              <a:t>‹#›</a:t>
            </a:fld>
            <a:endParaRPr lang="en-US"/>
          </a:p>
        </p:txBody>
      </p:sp>
    </p:spTree>
    <p:extLst>
      <p:ext uri="{BB962C8B-B14F-4D97-AF65-F5344CB8AC3E}">
        <p14:creationId xmlns:p14="http://schemas.microsoft.com/office/powerpoint/2010/main" val="2888200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51066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10926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8CBA9A9-F778-4ECA-AA78-FA0826E029B3}" type="slidenum">
              <a:rPr lang="en-US" smtClean="0"/>
              <a:t>‹#›</a:t>
            </a:fld>
            <a:endParaRPr lang="en-US"/>
          </a:p>
        </p:txBody>
      </p:sp>
    </p:spTree>
    <p:extLst>
      <p:ext uri="{BB962C8B-B14F-4D97-AF65-F5344CB8AC3E}">
        <p14:creationId xmlns:p14="http://schemas.microsoft.com/office/powerpoint/2010/main" val="3908275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909557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F85BDA-93B6-459B-A2ED-ECB6F20173B6}" type="datetimeFigureOut">
              <a:rPr lang="en-US" smtClean="0"/>
              <a:t>11/09/2021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99258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F85BDA-93B6-459B-A2ED-ECB6F20173B6}" type="datetimeFigureOut">
              <a:rPr lang="en-US" smtClean="0"/>
              <a:t>11/09/2021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65533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85BDA-93B6-459B-A2ED-ECB6F20173B6}" type="datetimeFigureOut">
              <a:rPr lang="en-US" smtClean="0"/>
              <a:t>11/09/2021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653545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688571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564240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252982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098768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07873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800784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102498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559443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436672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F85BDA-93B6-459B-A2ED-ECB6F20173B6}" type="datetimeFigureOut">
              <a:rPr lang="en-US" smtClean="0"/>
              <a:t>11/09/2021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994134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F85BDA-93B6-459B-A2ED-ECB6F20173B6}" type="datetimeFigureOut">
              <a:rPr lang="en-US" smtClean="0"/>
              <a:t>11/09/2021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160898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DF85BDA-93B6-459B-A2ED-ECB6F20173B6}" type="datetimeFigureOut">
              <a:rPr lang="en-US" smtClean="0"/>
              <a:t>11/09/2021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504684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419132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345583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258828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41882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F85BDA-93B6-459B-A2ED-ECB6F20173B6}" type="datetimeFigureOut">
              <a:rPr lang="en-US" smtClean="0"/>
              <a:t>11/09/2021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3089037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67223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8072326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F85BDA-93B6-459B-A2ED-ECB6F20173B6}" type="datetimeFigureOut">
              <a:rPr lang="en-US" smtClean="0"/>
              <a:t>11/09/2021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2709784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F85BDA-93B6-459B-A2ED-ECB6F20173B6}" type="datetimeFigureOut">
              <a:rPr lang="en-US" smtClean="0"/>
              <a:t>11/09/2021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2358243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8036861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85BDA-93B6-459B-A2ED-ECB6F20173B6}" type="datetimeFigureOut">
              <a:rPr lang="en-US" smtClean="0"/>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45344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F85BDA-93B6-459B-A2ED-ECB6F20173B6}" type="datetimeFigureOut">
              <a:rPr lang="en-US" smtClean="0"/>
              <a:t>11/09/2021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8753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85BDA-93B6-459B-A2ED-ECB6F20173B6}" type="datetimeFigureOut">
              <a:rPr lang="en-US" smtClean="0"/>
              <a:t>11/09/2021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353087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9409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85BDA-93B6-459B-A2ED-ECB6F20173B6}" type="datetimeFigureOut">
              <a:rPr lang="en-US" smtClean="0"/>
              <a:t>11/09/2021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CBA9A9-F778-4ECA-AA78-FA0826E029B3}" type="slidenum">
              <a:rPr lang="en-US" smtClean="0"/>
              <a:t>‹#›</a:t>
            </a:fld>
            <a:endParaRPr lang="en-US"/>
          </a:p>
        </p:txBody>
      </p:sp>
    </p:spTree>
    <p:extLst>
      <p:ext uri="{BB962C8B-B14F-4D97-AF65-F5344CB8AC3E}">
        <p14:creationId xmlns:p14="http://schemas.microsoft.com/office/powerpoint/2010/main" val="181450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6.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DF85BDA-93B6-459B-A2ED-ECB6F20173B6}" type="datetimeFigureOut">
              <a:rPr lang="en-US" smtClean="0"/>
              <a:t>11/09/2021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8CBA9A9-F778-4ECA-AA78-FA0826E029B3}" type="slidenum">
              <a:rPr lang="en-US" smtClean="0"/>
              <a:t>‹#›</a:t>
            </a:fld>
            <a:endParaRPr lang="en-US"/>
          </a:p>
        </p:txBody>
      </p:sp>
    </p:spTree>
    <p:extLst>
      <p:ext uri="{BB962C8B-B14F-4D97-AF65-F5344CB8AC3E}">
        <p14:creationId xmlns:p14="http://schemas.microsoft.com/office/powerpoint/2010/main" val="8665566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DF85BDA-93B6-459B-A2ED-ECB6F20173B6}" type="datetimeFigureOut">
              <a:rPr lang="en-US" smtClean="0"/>
              <a:t>11/09/2021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8CBA9A9-F778-4ECA-AA78-FA0826E029B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57267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DF85BDA-93B6-459B-A2ED-ECB6F20173B6}" type="datetimeFigureOut">
              <a:rPr lang="en-US" smtClean="0"/>
              <a:t>11/09/2021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8CBA9A9-F778-4ECA-AA78-FA0826E029B3}" type="slidenum">
              <a:rPr lang="en-US" smtClean="0"/>
              <a:t>‹#›</a:t>
            </a:fld>
            <a:endParaRPr lang="en-US"/>
          </a:p>
        </p:txBody>
      </p:sp>
    </p:spTree>
    <p:extLst>
      <p:ext uri="{BB962C8B-B14F-4D97-AF65-F5344CB8AC3E}">
        <p14:creationId xmlns:p14="http://schemas.microsoft.com/office/powerpoint/2010/main" val="221051304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DF85BDA-93B6-459B-A2ED-ECB6F20173B6}" type="datetimeFigureOut">
              <a:rPr lang="en-US" smtClean="0"/>
              <a:t>11/09/2021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8CBA9A9-F778-4ECA-AA78-FA0826E029B3}" type="slidenum">
              <a:rPr lang="en-US" smtClean="0"/>
              <a:t>‹#›</a:t>
            </a:fld>
            <a:endParaRPr lang="en-US"/>
          </a:p>
        </p:txBody>
      </p:sp>
    </p:spTree>
    <p:extLst>
      <p:ext uri="{BB962C8B-B14F-4D97-AF65-F5344CB8AC3E}">
        <p14:creationId xmlns:p14="http://schemas.microsoft.com/office/powerpoint/2010/main" val="300029405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mE7NtlFCYjI"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xvb9uyMlzI8"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RTIBPu4sjVw" TargetMode="External"/><Relationship Id="rId2" Type="http://schemas.openxmlformats.org/officeDocument/2006/relationships/hyperlink" Target="https://youtu.be/SmQLN69AN3M" TargetMode="Externa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7FE5CA-B28B-4E76-9CEF-54658F93C5AC}"/>
              </a:ext>
            </a:extLst>
          </p:cNvPr>
          <p:cNvSpPr txBox="1"/>
          <p:nvPr/>
        </p:nvSpPr>
        <p:spPr>
          <a:xfrm>
            <a:off x="405434" y="262852"/>
            <a:ext cx="5348177" cy="646331"/>
          </a:xfrm>
          <a:prstGeom prst="rect">
            <a:avLst/>
          </a:prstGeom>
          <a:noFill/>
        </p:spPr>
        <p:txBody>
          <a:bodyPr wrap="square" rtlCol="0">
            <a:spAutoFit/>
          </a:bodyPr>
          <a:lstStyle/>
          <a:p>
            <a:r>
              <a:rPr lang="en-US" sz="3600" b="1" dirty="0" err="1">
                <a:solidFill>
                  <a:srgbClr val="FF0000"/>
                </a:solidFill>
              </a:rPr>
              <a:t>Tuần</a:t>
            </a:r>
            <a:r>
              <a:rPr lang="en-US" sz="3600" b="1" dirty="0">
                <a:solidFill>
                  <a:srgbClr val="FF0000"/>
                </a:solidFill>
              </a:rPr>
              <a:t> 2 – </a:t>
            </a:r>
            <a:r>
              <a:rPr lang="en-US" sz="3600" b="1" dirty="0" err="1">
                <a:solidFill>
                  <a:srgbClr val="FF0000"/>
                </a:solidFill>
              </a:rPr>
              <a:t>Tiết</a:t>
            </a:r>
            <a:r>
              <a:rPr lang="en-US" sz="3600" b="1" dirty="0">
                <a:solidFill>
                  <a:srgbClr val="FF0000"/>
                </a:solidFill>
              </a:rPr>
              <a:t> 2 – </a:t>
            </a:r>
            <a:r>
              <a:rPr lang="en-US" sz="3600" b="1" dirty="0" err="1">
                <a:solidFill>
                  <a:srgbClr val="FF0000"/>
                </a:solidFill>
              </a:rPr>
              <a:t>Bài</a:t>
            </a:r>
            <a:r>
              <a:rPr lang="en-US" sz="3600" b="1" dirty="0">
                <a:solidFill>
                  <a:srgbClr val="FF0000"/>
                </a:solidFill>
              </a:rPr>
              <a:t> 1 : </a:t>
            </a:r>
          </a:p>
        </p:txBody>
      </p:sp>
      <p:sp>
        <p:nvSpPr>
          <p:cNvPr id="5" name="TextBox 4">
            <a:extLst>
              <a:ext uri="{FF2B5EF4-FFF2-40B4-BE49-F238E27FC236}">
                <a16:creationId xmlns:a16="http://schemas.microsoft.com/office/drawing/2014/main" id="{E6194ABC-0F91-4403-A00C-1607FFDEF5E9}"/>
              </a:ext>
            </a:extLst>
          </p:cNvPr>
          <p:cNvSpPr txBox="1"/>
          <p:nvPr/>
        </p:nvSpPr>
        <p:spPr>
          <a:xfrm>
            <a:off x="2234614" y="978764"/>
            <a:ext cx="4922874" cy="923330"/>
          </a:xfrm>
          <a:prstGeom prst="rect">
            <a:avLst/>
          </a:prstGeom>
          <a:noFill/>
        </p:spPr>
        <p:txBody>
          <a:bodyPr wrap="square" rtlCol="0">
            <a:spAutoFit/>
          </a:bodyPr>
          <a:lstStyle/>
          <a:p>
            <a:r>
              <a:rPr lang="en-US" sz="5400" b="1" dirty="0" err="1">
                <a:solidFill>
                  <a:srgbClr val="7030A0"/>
                </a:solidFill>
              </a:rPr>
              <a:t>Ôn</a:t>
            </a:r>
            <a:r>
              <a:rPr lang="en-US" sz="5400" b="1" dirty="0">
                <a:solidFill>
                  <a:srgbClr val="7030A0"/>
                </a:solidFill>
              </a:rPr>
              <a:t> </a:t>
            </a:r>
            <a:r>
              <a:rPr lang="en-US" sz="5400" b="1" dirty="0" err="1">
                <a:solidFill>
                  <a:srgbClr val="7030A0"/>
                </a:solidFill>
              </a:rPr>
              <a:t>bài</a:t>
            </a:r>
            <a:r>
              <a:rPr lang="en-US" sz="5400" b="1" dirty="0">
                <a:solidFill>
                  <a:srgbClr val="7030A0"/>
                </a:solidFill>
              </a:rPr>
              <a:t> </a:t>
            </a:r>
            <a:r>
              <a:rPr lang="en-US" sz="5400" b="1" dirty="0" err="1">
                <a:solidFill>
                  <a:srgbClr val="7030A0"/>
                </a:solidFill>
              </a:rPr>
              <a:t>hát</a:t>
            </a:r>
            <a:r>
              <a:rPr lang="en-US" sz="5400" b="1" dirty="0">
                <a:solidFill>
                  <a:srgbClr val="7030A0"/>
                </a:solidFill>
              </a:rPr>
              <a:t> : </a:t>
            </a:r>
          </a:p>
        </p:txBody>
      </p:sp>
      <p:sp>
        <p:nvSpPr>
          <p:cNvPr id="7" name="TextBox 6">
            <a:extLst>
              <a:ext uri="{FF2B5EF4-FFF2-40B4-BE49-F238E27FC236}">
                <a16:creationId xmlns:a16="http://schemas.microsoft.com/office/drawing/2014/main" id="{0706718B-0E2C-4ED5-BD06-AFF15DE89E03}"/>
              </a:ext>
            </a:extLst>
          </p:cNvPr>
          <p:cNvSpPr txBox="1"/>
          <p:nvPr/>
        </p:nvSpPr>
        <p:spPr>
          <a:xfrm>
            <a:off x="5869928" y="3167926"/>
            <a:ext cx="5730949" cy="584775"/>
          </a:xfrm>
          <a:prstGeom prst="rect">
            <a:avLst/>
          </a:prstGeom>
          <a:noFill/>
        </p:spPr>
        <p:txBody>
          <a:bodyPr wrap="square" rtlCol="0">
            <a:spAutoFit/>
          </a:bodyPr>
          <a:lstStyle/>
          <a:p>
            <a:r>
              <a:rPr lang="en-US" sz="3200" dirty="0" err="1">
                <a:solidFill>
                  <a:srgbClr val="0070C0"/>
                </a:solidFill>
              </a:rPr>
              <a:t>Nhạc</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lời</a:t>
            </a:r>
            <a:r>
              <a:rPr lang="en-US" sz="3200" dirty="0">
                <a:solidFill>
                  <a:srgbClr val="0070C0"/>
                </a:solidFill>
              </a:rPr>
              <a:t> : Lê </a:t>
            </a:r>
            <a:r>
              <a:rPr lang="en-US" sz="3200" dirty="0" err="1">
                <a:solidFill>
                  <a:srgbClr val="0070C0"/>
                </a:solidFill>
              </a:rPr>
              <a:t>Quốc</a:t>
            </a:r>
            <a:r>
              <a:rPr lang="en-US" sz="3200" dirty="0">
                <a:solidFill>
                  <a:srgbClr val="0070C0"/>
                </a:solidFill>
              </a:rPr>
              <a:t> </a:t>
            </a:r>
            <a:r>
              <a:rPr lang="en-US" sz="3200" dirty="0" err="1">
                <a:solidFill>
                  <a:srgbClr val="0070C0"/>
                </a:solidFill>
              </a:rPr>
              <a:t>Thắng</a:t>
            </a:r>
            <a:endParaRPr lang="en-US" sz="3200" dirty="0">
              <a:solidFill>
                <a:srgbClr val="0070C0"/>
              </a:solidFill>
            </a:endParaRPr>
          </a:p>
        </p:txBody>
      </p:sp>
      <p:sp>
        <p:nvSpPr>
          <p:cNvPr id="10" name="TextBox 9">
            <a:extLst>
              <a:ext uri="{FF2B5EF4-FFF2-40B4-BE49-F238E27FC236}">
                <a16:creationId xmlns:a16="http://schemas.microsoft.com/office/drawing/2014/main" id="{BCC0224E-BFD5-40AF-8875-9BA5528DA5F2}"/>
              </a:ext>
            </a:extLst>
          </p:cNvPr>
          <p:cNvSpPr txBox="1"/>
          <p:nvPr/>
        </p:nvSpPr>
        <p:spPr>
          <a:xfrm>
            <a:off x="2234614" y="3950185"/>
            <a:ext cx="7270629" cy="923330"/>
          </a:xfrm>
          <a:prstGeom prst="rect">
            <a:avLst/>
          </a:prstGeom>
          <a:noFill/>
        </p:spPr>
        <p:txBody>
          <a:bodyPr wrap="square" rtlCol="0">
            <a:spAutoFit/>
          </a:bodyPr>
          <a:lstStyle/>
          <a:p>
            <a:r>
              <a:rPr lang="en-US" sz="5400" b="1" dirty="0" err="1">
                <a:solidFill>
                  <a:srgbClr val="7030A0"/>
                </a:solidFill>
              </a:rPr>
              <a:t>Tập</a:t>
            </a:r>
            <a:r>
              <a:rPr lang="en-US" sz="5400" b="1" dirty="0">
                <a:solidFill>
                  <a:srgbClr val="7030A0"/>
                </a:solidFill>
              </a:rPr>
              <a:t> </a:t>
            </a:r>
            <a:r>
              <a:rPr lang="en-US" sz="5400" b="1" dirty="0" err="1">
                <a:solidFill>
                  <a:srgbClr val="7030A0"/>
                </a:solidFill>
              </a:rPr>
              <a:t>đọc</a:t>
            </a:r>
            <a:r>
              <a:rPr lang="en-US" sz="5400" b="1" dirty="0">
                <a:solidFill>
                  <a:srgbClr val="7030A0"/>
                </a:solidFill>
              </a:rPr>
              <a:t> </a:t>
            </a:r>
            <a:r>
              <a:rPr lang="en-US" sz="5400" b="1" dirty="0" err="1">
                <a:solidFill>
                  <a:srgbClr val="7030A0"/>
                </a:solidFill>
              </a:rPr>
              <a:t>nhạc</a:t>
            </a:r>
            <a:r>
              <a:rPr lang="en-US" sz="5400" b="1" dirty="0">
                <a:solidFill>
                  <a:srgbClr val="7030A0"/>
                </a:solidFill>
              </a:rPr>
              <a:t> </a:t>
            </a:r>
            <a:r>
              <a:rPr lang="en-US" sz="5400" b="1" dirty="0" err="1">
                <a:solidFill>
                  <a:srgbClr val="7030A0"/>
                </a:solidFill>
              </a:rPr>
              <a:t>số</a:t>
            </a:r>
            <a:r>
              <a:rPr lang="en-US" sz="5400" b="1" dirty="0">
                <a:solidFill>
                  <a:srgbClr val="7030A0"/>
                </a:solidFill>
              </a:rPr>
              <a:t> 1 : </a:t>
            </a:r>
          </a:p>
        </p:txBody>
      </p:sp>
      <p:sp>
        <p:nvSpPr>
          <p:cNvPr id="11" name="Rectangle 10">
            <a:extLst>
              <a:ext uri="{FF2B5EF4-FFF2-40B4-BE49-F238E27FC236}">
                <a16:creationId xmlns:a16="http://schemas.microsoft.com/office/drawing/2014/main" id="{CEAF2063-8EAE-4DA9-B45A-C52626486111}"/>
              </a:ext>
            </a:extLst>
          </p:cNvPr>
          <p:cNvSpPr/>
          <p:nvPr/>
        </p:nvSpPr>
        <p:spPr>
          <a:xfrm>
            <a:off x="2961786" y="1862446"/>
            <a:ext cx="8074646" cy="1107996"/>
          </a:xfrm>
          <a:prstGeom prst="rect">
            <a:avLst/>
          </a:prstGeom>
          <a:noFill/>
        </p:spPr>
        <p:txBody>
          <a:bodyPr wrap="none" lIns="91440" tIns="45720" rIns="91440" bIns="45720">
            <a:spAutoFit/>
          </a:bodyPr>
          <a:lstStyle/>
          <a:p>
            <a:pPr algn="ctr"/>
            <a:r>
              <a:rPr lang="en-US" sz="6600" b="1" cap="none" spc="0"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Mái</a:t>
            </a:r>
            <a:r>
              <a:rPr lang="en-US" sz="66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 </a:t>
            </a:r>
            <a:r>
              <a:rPr lang="en-US" sz="6600" b="1" cap="none" spc="0"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trường</a:t>
            </a:r>
            <a:r>
              <a:rPr lang="en-US" sz="66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 </a:t>
            </a:r>
            <a:r>
              <a:rPr lang="en-US" sz="6600" b="1" cap="none" spc="0"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mến</a:t>
            </a:r>
            <a:r>
              <a:rPr lang="en-US" sz="66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 </a:t>
            </a:r>
            <a:r>
              <a:rPr lang="en-US" sz="6600" b="1" cap="none" spc="0"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yêu</a:t>
            </a:r>
            <a:endParaRPr lang="en-US" sz="66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endParaRPr>
          </a:p>
        </p:txBody>
      </p:sp>
      <p:sp>
        <p:nvSpPr>
          <p:cNvPr id="12" name="Rectangle 11">
            <a:extLst>
              <a:ext uri="{FF2B5EF4-FFF2-40B4-BE49-F238E27FC236}">
                <a16:creationId xmlns:a16="http://schemas.microsoft.com/office/drawing/2014/main" id="{C83E9DBB-2ED3-4B88-90C7-3386CB4EC092}"/>
              </a:ext>
            </a:extLst>
          </p:cNvPr>
          <p:cNvSpPr/>
          <p:nvPr/>
        </p:nvSpPr>
        <p:spPr>
          <a:xfrm>
            <a:off x="3765691" y="4873515"/>
            <a:ext cx="6466835" cy="1107996"/>
          </a:xfrm>
          <a:prstGeom prst="rect">
            <a:avLst/>
          </a:prstGeom>
          <a:noFill/>
        </p:spPr>
        <p:txBody>
          <a:bodyPr wrap="none" lIns="91440" tIns="45720" rIns="91440" bIns="45720">
            <a:spAutoFit/>
          </a:bodyPr>
          <a:lstStyle/>
          <a:p>
            <a:pPr algn="ctr"/>
            <a:r>
              <a:rPr lang="en-US" sz="6600" b="1"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Ca </a:t>
            </a:r>
            <a:r>
              <a:rPr lang="en-US" sz="66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ngợi</a:t>
            </a:r>
            <a:r>
              <a:rPr lang="en-US" sz="6600" b="1"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 </a:t>
            </a:r>
            <a:r>
              <a:rPr lang="en-US" sz="66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Tổ</a:t>
            </a:r>
            <a:r>
              <a:rPr lang="en-US" sz="6600" b="1"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 </a:t>
            </a:r>
            <a:r>
              <a:rPr lang="en-US" sz="66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quốc</a:t>
            </a:r>
            <a:endParaRPr lang="en-US" sz="66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endParaRPr>
          </a:p>
        </p:txBody>
      </p:sp>
      <p:sp>
        <p:nvSpPr>
          <p:cNvPr id="13" name="TextBox 12">
            <a:extLst>
              <a:ext uri="{FF2B5EF4-FFF2-40B4-BE49-F238E27FC236}">
                <a16:creationId xmlns:a16="http://schemas.microsoft.com/office/drawing/2014/main" id="{4A373E6D-B563-4CC1-B58C-7ADD0ABEE708}"/>
              </a:ext>
            </a:extLst>
          </p:cNvPr>
          <p:cNvSpPr txBox="1"/>
          <p:nvPr/>
        </p:nvSpPr>
        <p:spPr>
          <a:xfrm>
            <a:off x="5869928" y="6168970"/>
            <a:ext cx="5730949" cy="584775"/>
          </a:xfrm>
          <a:prstGeom prst="rect">
            <a:avLst/>
          </a:prstGeom>
          <a:noFill/>
        </p:spPr>
        <p:txBody>
          <a:bodyPr wrap="square" rtlCol="0">
            <a:spAutoFit/>
          </a:bodyPr>
          <a:lstStyle/>
          <a:p>
            <a:r>
              <a:rPr lang="en-US" sz="3200" dirty="0" err="1">
                <a:solidFill>
                  <a:srgbClr val="0070C0"/>
                </a:solidFill>
              </a:rPr>
              <a:t>Nhạc</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lời</a:t>
            </a:r>
            <a:r>
              <a:rPr lang="en-US" sz="3200" dirty="0">
                <a:solidFill>
                  <a:srgbClr val="0070C0"/>
                </a:solidFill>
              </a:rPr>
              <a:t> : </a:t>
            </a:r>
            <a:r>
              <a:rPr lang="en-US" sz="3200" dirty="0" err="1">
                <a:solidFill>
                  <a:srgbClr val="0070C0"/>
                </a:solidFill>
              </a:rPr>
              <a:t>Hoàng</a:t>
            </a:r>
            <a:r>
              <a:rPr lang="en-US" sz="3200" dirty="0">
                <a:solidFill>
                  <a:srgbClr val="0070C0"/>
                </a:solidFill>
              </a:rPr>
              <a:t> </a:t>
            </a:r>
            <a:r>
              <a:rPr lang="en-US" sz="3200" dirty="0" err="1">
                <a:solidFill>
                  <a:srgbClr val="0070C0"/>
                </a:solidFill>
              </a:rPr>
              <a:t>Vân</a:t>
            </a:r>
            <a:endParaRPr lang="en-US" sz="3200" dirty="0">
              <a:solidFill>
                <a:srgbClr val="0070C0"/>
              </a:solidFill>
            </a:endParaRPr>
          </a:p>
        </p:txBody>
      </p:sp>
    </p:spTree>
    <p:extLst>
      <p:ext uri="{BB962C8B-B14F-4D97-AF65-F5344CB8AC3E}">
        <p14:creationId xmlns:p14="http://schemas.microsoft.com/office/powerpoint/2010/main" val="262267942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1BEA39-6441-46BB-9A2A-92079363C118}"/>
              </a:ext>
            </a:extLst>
          </p:cNvPr>
          <p:cNvSpPr txBox="1"/>
          <p:nvPr/>
        </p:nvSpPr>
        <p:spPr>
          <a:xfrm>
            <a:off x="2957689" y="1377244"/>
            <a:ext cx="8613422" cy="923330"/>
          </a:xfrm>
          <a:prstGeom prst="rect">
            <a:avLst/>
          </a:prstGeom>
          <a:noFill/>
        </p:spPr>
        <p:txBody>
          <a:bodyPr wrap="square" rtlCol="0">
            <a:spAutoFit/>
          </a:bodyPr>
          <a:lstStyle/>
          <a:p>
            <a:r>
              <a:rPr lang="en-US" sz="5400" dirty="0" err="1">
                <a:solidFill>
                  <a:srgbClr val="FF0000"/>
                </a:solidFill>
                <a:latin typeface="UVN Bach Tuyet Nang" panose="02090907080705020403" pitchFamily="18" charset="0"/>
              </a:rPr>
              <a:t>Luyện</a:t>
            </a:r>
            <a:r>
              <a:rPr lang="en-US" sz="5400" dirty="0">
                <a:solidFill>
                  <a:srgbClr val="FF0000"/>
                </a:solidFill>
                <a:latin typeface="UVN Bach Tuyet Nang" panose="02090907080705020403" pitchFamily="18" charset="0"/>
              </a:rPr>
              <a:t> </a:t>
            </a:r>
            <a:r>
              <a:rPr lang="en-US" sz="5400" dirty="0" err="1">
                <a:solidFill>
                  <a:srgbClr val="FF0000"/>
                </a:solidFill>
                <a:latin typeface="UVN Bach Tuyet Nang" panose="02090907080705020403" pitchFamily="18" charset="0"/>
              </a:rPr>
              <a:t>thanh</a:t>
            </a:r>
            <a:r>
              <a:rPr lang="en-US" sz="5400" dirty="0">
                <a:solidFill>
                  <a:srgbClr val="FF0000"/>
                </a:solidFill>
                <a:latin typeface="UVN Bach Tuyet Nang" panose="02090907080705020403" pitchFamily="18" charset="0"/>
              </a:rPr>
              <a:t> </a:t>
            </a:r>
            <a:r>
              <a:rPr lang="en-US" sz="5400" dirty="0" err="1">
                <a:solidFill>
                  <a:srgbClr val="FF0000"/>
                </a:solidFill>
                <a:latin typeface="UVN Bach Tuyet Nang" panose="02090907080705020403" pitchFamily="18" charset="0"/>
              </a:rPr>
              <a:t>đầu</a:t>
            </a:r>
            <a:r>
              <a:rPr lang="en-US" sz="5400" dirty="0">
                <a:solidFill>
                  <a:srgbClr val="FF0000"/>
                </a:solidFill>
                <a:latin typeface="UVN Bach Tuyet Nang" panose="02090907080705020403" pitchFamily="18" charset="0"/>
              </a:rPr>
              <a:t> </a:t>
            </a:r>
            <a:r>
              <a:rPr lang="en-US" sz="5400" dirty="0" err="1">
                <a:solidFill>
                  <a:srgbClr val="FF0000"/>
                </a:solidFill>
                <a:latin typeface="UVN Bach Tuyet Nang" panose="02090907080705020403" pitchFamily="18" charset="0"/>
              </a:rPr>
              <a:t>giờ</a:t>
            </a:r>
            <a:endParaRPr lang="en-US" sz="5400" dirty="0">
              <a:solidFill>
                <a:srgbClr val="FF0000"/>
              </a:solidFill>
              <a:latin typeface="UVN Bach Tuyet Nang" panose="02090907080705020403" pitchFamily="18" charset="0"/>
            </a:endParaRPr>
          </a:p>
        </p:txBody>
      </p:sp>
      <p:sp>
        <p:nvSpPr>
          <p:cNvPr id="3" name="Arrow: Right 2">
            <a:hlinkClick r:id="rId2"/>
            <a:extLst>
              <a:ext uri="{FF2B5EF4-FFF2-40B4-BE49-F238E27FC236}">
                <a16:creationId xmlns:a16="http://schemas.microsoft.com/office/drawing/2014/main" id="{E2BE34D9-B61D-4252-9711-4B7261D44D7B}"/>
              </a:ext>
            </a:extLst>
          </p:cNvPr>
          <p:cNvSpPr/>
          <p:nvPr/>
        </p:nvSpPr>
        <p:spPr>
          <a:xfrm>
            <a:off x="5046133" y="3429000"/>
            <a:ext cx="3228623" cy="923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Nhấp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4003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5B9521-0702-4669-84FA-FA7A18823AE9}"/>
              </a:ext>
            </a:extLst>
          </p:cNvPr>
          <p:cNvSpPr txBox="1"/>
          <p:nvPr/>
        </p:nvSpPr>
        <p:spPr>
          <a:xfrm>
            <a:off x="259058" y="165964"/>
            <a:ext cx="4922874" cy="923330"/>
          </a:xfrm>
          <a:prstGeom prst="rect">
            <a:avLst/>
          </a:prstGeom>
          <a:noFill/>
        </p:spPr>
        <p:txBody>
          <a:bodyPr wrap="square" rtlCol="0">
            <a:spAutoFit/>
          </a:bodyPr>
          <a:lstStyle/>
          <a:p>
            <a:r>
              <a:rPr lang="en-US" sz="5400" b="1" dirty="0" err="1">
                <a:solidFill>
                  <a:srgbClr val="7030A0"/>
                </a:solidFill>
              </a:rPr>
              <a:t>Ôn</a:t>
            </a:r>
            <a:r>
              <a:rPr lang="en-US" sz="5400" b="1" dirty="0">
                <a:solidFill>
                  <a:srgbClr val="7030A0"/>
                </a:solidFill>
              </a:rPr>
              <a:t> </a:t>
            </a:r>
            <a:r>
              <a:rPr lang="en-US" sz="5400" b="1" dirty="0" err="1">
                <a:solidFill>
                  <a:srgbClr val="7030A0"/>
                </a:solidFill>
              </a:rPr>
              <a:t>bài</a:t>
            </a:r>
            <a:r>
              <a:rPr lang="en-US" sz="5400" b="1" dirty="0">
                <a:solidFill>
                  <a:srgbClr val="7030A0"/>
                </a:solidFill>
              </a:rPr>
              <a:t> </a:t>
            </a:r>
            <a:r>
              <a:rPr lang="en-US" sz="5400" b="1" dirty="0" err="1">
                <a:solidFill>
                  <a:srgbClr val="7030A0"/>
                </a:solidFill>
              </a:rPr>
              <a:t>hát</a:t>
            </a:r>
            <a:r>
              <a:rPr lang="en-US" sz="5400" b="1" dirty="0">
                <a:solidFill>
                  <a:srgbClr val="7030A0"/>
                </a:solidFill>
              </a:rPr>
              <a:t> : </a:t>
            </a:r>
          </a:p>
        </p:txBody>
      </p:sp>
      <p:sp>
        <p:nvSpPr>
          <p:cNvPr id="5" name="TextBox 4">
            <a:extLst>
              <a:ext uri="{FF2B5EF4-FFF2-40B4-BE49-F238E27FC236}">
                <a16:creationId xmlns:a16="http://schemas.microsoft.com/office/drawing/2014/main" id="{A61456A1-0E89-4D00-9108-0D06882F3615}"/>
              </a:ext>
            </a:extLst>
          </p:cNvPr>
          <p:cNvSpPr txBox="1"/>
          <p:nvPr/>
        </p:nvSpPr>
        <p:spPr>
          <a:xfrm>
            <a:off x="5023261" y="2276103"/>
            <a:ext cx="5730949" cy="584775"/>
          </a:xfrm>
          <a:prstGeom prst="rect">
            <a:avLst/>
          </a:prstGeom>
          <a:noFill/>
        </p:spPr>
        <p:txBody>
          <a:bodyPr wrap="square" rtlCol="0">
            <a:spAutoFit/>
          </a:bodyPr>
          <a:lstStyle/>
          <a:p>
            <a:r>
              <a:rPr lang="en-US" sz="3200" dirty="0" err="1">
                <a:solidFill>
                  <a:srgbClr val="0070C0"/>
                </a:solidFill>
              </a:rPr>
              <a:t>Nhạc</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lời</a:t>
            </a:r>
            <a:r>
              <a:rPr lang="en-US" sz="3200" dirty="0">
                <a:solidFill>
                  <a:srgbClr val="0070C0"/>
                </a:solidFill>
              </a:rPr>
              <a:t> : Lê </a:t>
            </a:r>
            <a:r>
              <a:rPr lang="en-US" sz="3200" dirty="0" err="1">
                <a:solidFill>
                  <a:srgbClr val="0070C0"/>
                </a:solidFill>
              </a:rPr>
              <a:t>Quốc</a:t>
            </a:r>
            <a:r>
              <a:rPr lang="en-US" sz="3200" dirty="0">
                <a:solidFill>
                  <a:srgbClr val="0070C0"/>
                </a:solidFill>
              </a:rPr>
              <a:t> </a:t>
            </a:r>
            <a:r>
              <a:rPr lang="en-US" sz="3200" dirty="0" err="1">
                <a:solidFill>
                  <a:srgbClr val="0070C0"/>
                </a:solidFill>
              </a:rPr>
              <a:t>Thắng</a:t>
            </a:r>
            <a:endParaRPr lang="en-US" sz="3200" dirty="0">
              <a:solidFill>
                <a:srgbClr val="0070C0"/>
              </a:solidFill>
            </a:endParaRPr>
          </a:p>
        </p:txBody>
      </p:sp>
      <p:sp>
        <p:nvSpPr>
          <p:cNvPr id="6" name="Rectangle 5">
            <a:extLst>
              <a:ext uri="{FF2B5EF4-FFF2-40B4-BE49-F238E27FC236}">
                <a16:creationId xmlns:a16="http://schemas.microsoft.com/office/drawing/2014/main" id="{7DBA825E-3E95-4E37-8480-81E78A6D7857}"/>
              </a:ext>
            </a:extLst>
          </p:cNvPr>
          <p:cNvSpPr/>
          <p:nvPr/>
        </p:nvSpPr>
        <p:spPr>
          <a:xfrm>
            <a:off x="2115119" y="970623"/>
            <a:ext cx="8074646" cy="1107996"/>
          </a:xfrm>
          <a:prstGeom prst="rect">
            <a:avLst/>
          </a:prstGeom>
          <a:noFill/>
        </p:spPr>
        <p:txBody>
          <a:bodyPr wrap="none" lIns="91440" tIns="45720" rIns="91440" bIns="45720">
            <a:spAutoFit/>
          </a:bodyPr>
          <a:lstStyle/>
          <a:p>
            <a:pPr algn="ctr"/>
            <a:r>
              <a:rPr lang="en-US" sz="6600" b="1" cap="none" spc="0"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Mái</a:t>
            </a:r>
            <a:r>
              <a:rPr lang="en-US" sz="66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 </a:t>
            </a:r>
            <a:r>
              <a:rPr lang="en-US" sz="6600" b="1" cap="none" spc="0"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trường</a:t>
            </a:r>
            <a:r>
              <a:rPr lang="en-US" sz="66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 </a:t>
            </a:r>
            <a:r>
              <a:rPr lang="en-US" sz="6600" b="1" cap="none" spc="0"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mến</a:t>
            </a:r>
            <a:r>
              <a:rPr lang="en-US" sz="66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 </a:t>
            </a:r>
            <a:r>
              <a:rPr lang="en-US" sz="6600" b="1" cap="none" spc="0"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yêu</a:t>
            </a:r>
            <a:endParaRPr lang="en-US" sz="66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endParaRPr>
          </a:p>
        </p:txBody>
      </p:sp>
      <p:sp>
        <p:nvSpPr>
          <p:cNvPr id="7" name="Arrow: Right 6">
            <a:hlinkClick r:id="rId2"/>
            <a:extLst>
              <a:ext uri="{FF2B5EF4-FFF2-40B4-BE49-F238E27FC236}">
                <a16:creationId xmlns:a16="http://schemas.microsoft.com/office/drawing/2014/main" id="{3841638A-FE0B-498C-B719-9FBEA991DF3E}"/>
              </a:ext>
            </a:extLst>
          </p:cNvPr>
          <p:cNvSpPr/>
          <p:nvPr/>
        </p:nvSpPr>
        <p:spPr>
          <a:xfrm>
            <a:off x="5181932" y="3872089"/>
            <a:ext cx="3341179" cy="132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Nhấp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5654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39F29E-B39A-4A8E-B165-BF487F55C457}"/>
              </a:ext>
            </a:extLst>
          </p:cNvPr>
          <p:cNvSpPr txBox="1"/>
          <p:nvPr/>
        </p:nvSpPr>
        <p:spPr>
          <a:xfrm>
            <a:off x="216528" y="98231"/>
            <a:ext cx="6046050" cy="707886"/>
          </a:xfrm>
          <a:prstGeom prst="rect">
            <a:avLst/>
          </a:prstGeom>
          <a:noFill/>
        </p:spPr>
        <p:txBody>
          <a:bodyPr wrap="square" rtlCol="0">
            <a:spAutoFit/>
          </a:bodyPr>
          <a:lstStyle/>
          <a:p>
            <a:r>
              <a:rPr lang="en-US" sz="4000" b="1" dirty="0" err="1">
                <a:solidFill>
                  <a:srgbClr val="7030A0"/>
                </a:solidFill>
                <a:latin typeface="Times New Roman" panose="02020603050405020304" pitchFamily="18" charset="0"/>
                <a:cs typeface="Times New Roman" panose="02020603050405020304" pitchFamily="18" charset="0"/>
              </a:rPr>
              <a:t>Tập</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đọc</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nhạc</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số</a:t>
            </a:r>
            <a:r>
              <a:rPr lang="en-US" sz="4000" b="1" dirty="0">
                <a:solidFill>
                  <a:srgbClr val="7030A0"/>
                </a:solidFill>
                <a:latin typeface="Times New Roman" panose="02020603050405020304" pitchFamily="18" charset="0"/>
                <a:cs typeface="Times New Roman" panose="02020603050405020304" pitchFamily="18" charset="0"/>
              </a:rPr>
              <a:t> 1 : </a:t>
            </a:r>
          </a:p>
        </p:txBody>
      </p:sp>
      <p:sp>
        <p:nvSpPr>
          <p:cNvPr id="3" name="TextBox 2">
            <a:extLst>
              <a:ext uri="{FF2B5EF4-FFF2-40B4-BE49-F238E27FC236}">
                <a16:creationId xmlns:a16="http://schemas.microsoft.com/office/drawing/2014/main" id="{D34C78EC-85BE-44E5-BF40-09665C5CBB60}"/>
              </a:ext>
            </a:extLst>
          </p:cNvPr>
          <p:cNvSpPr txBox="1"/>
          <p:nvPr/>
        </p:nvSpPr>
        <p:spPr>
          <a:xfrm>
            <a:off x="8099514" y="1192452"/>
            <a:ext cx="3427720" cy="584775"/>
          </a:xfrm>
          <a:prstGeom prst="rect">
            <a:avLst/>
          </a:prstGeom>
          <a:noFill/>
        </p:spPr>
        <p:txBody>
          <a:bodyPr wrap="square" rtlCol="0">
            <a:spAutoFit/>
          </a:bodyPr>
          <a:lstStyle/>
          <a:p>
            <a:r>
              <a:rPr lang="en-US" sz="3200" dirty="0" err="1">
                <a:solidFill>
                  <a:srgbClr val="0070C0"/>
                </a:solidFill>
                <a:latin typeface="UTM Marlboro" panose="02040603050506020204" pitchFamily="18" charset="0"/>
              </a:rPr>
              <a:t>Nhạc</a:t>
            </a:r>
            <a:r>
              <a:rPr lang="en-US" sz="3200" dirty="0">
                <a:solidFill>
                  <a:srgbClr val="0070C0"/>
                </a:solidFill>
                <a:latin typeface="UTM Marlboro" panose="02040603050506020204" pitchFamily="18" charset="0"/>
              </a:rPr>
              <a:t> </a:t>
            </a:r>
            <a:r>
              <a:rPr lang="en-US" sz="3200" dirty="0" err="1">
                <a:solidFill>
                  <a:srgbClr val="0070C0"/>
                </a:solidFill>
                <a:latin typeface="UTM Marlboro" panose="02040603050506020204" pitchFamily="18" charset="0"/>
              </a:rPr>
              <a:t>và</a:t>
            </a:r>
            <a:r>
              <a:rPr lang="en-US" sz="3200" dirty="0">
                <a:solidFill>
                  <a:srgbClr val="0070C0"/>
                </a:solidFill>
                <a:latin typeface="UTM Marlboro" panose="02040603050506020204" pitchFamily="18" charset="0"/>
              </a:rPr>
              <a:t> </a:t>
            </a:r>
            <a:r>
              <a:rPr lang="en-US" sz="3200" dirty="0" err="1">
                <a:solidFill>
                  <a:srgbClr val="0070C0"/>
                </a:solidFill>
                <a:latin typeface="UTM Marlboro" panose="02040603050506020204" pitchFamily="18" charset="0"/>
              </a:rPr>
              <a:t>lời</a:t>
            </a:r>
            <a:r>
              <a:rPr lang="en-US" sz="3200" dirty="0">
                <a:solidFill>
                  <a:srgbClr val="0070C0"/>
                </a:solidFill>
                <a:latin typeface="UTM Marlboro" panose="02040603050506020204" pitchFamily="18" charset="0"/>
              </a:rPr>
              <a:t> : </a:t>
            </a:r>
            <a:r>
              <a:rPr lang="en-US" sz="3200" dirty="0" err="1">
                <a:solidFill>
                  <a:srgbClr val="0070C0"/>
                </a:solidFill>
                <a:latin typeface="UTM Marlboro" panose="02040603050506020204" pitchFamily="18" charset="0"/>
              </a:rPr>
              <a:t>Hoàng</a:t>
            </a:r>
            <a:r>
              <a:rPr lang="en-US" sz="3200" dirty="0">
                <a:solidFill>
                  <a:srgbClr val="0070C0"/>
                </a:solidFill>
                <a:latin typeface="UTM Marlboro" panose="02040603050506020204" pitchFamily="18" charset="0"/>
              </a:rPr>
              <a:t> </a:t>
            </a:r>
            <a:r>
              <a:rPr lang="en-US" sz="3200" dirty="0" err="1">
                <a:solidFill>
                  <a:srgbClr val="0070C0"/>
                </a:solidFill>
                <a:latin typeface="UTM Marlboro" panose="02040603050506020204" pitchFamily="18" charset="0"/>
              </a:rPr>
              <a:t>Vân</a:t>
            </a:r>
            <a:endParaRPr lang="en-US" sz="3200" dirty="0">
              <a:solidFill>
                <a:srgbClr val="0070C0"/>
              </a:solidFill>
              <a:latin typeface="UTM Marlboro" panose="02040603050506020204" pitchFamily="18" charset="0"/>
            </a:endParaRPr>
          </a:p>
        </p:txBody>
      </p:sp>
      <p:sp>
        <p:nvSpPr>
          <p:cNvPr id="4" name="Rectangle 3">
            <a:extLst>
              <a:ext uri="{FF2B5EF4-FFF2-40B4-BE49-F238E27FC236}">
                <a16:creationId xmlns:a16="http://schemas.microsoft.com/office/drawing/2014/main" id="{432D7F88-B5B8-4C8D-B768-D801E88177C3}"/>
              </a:ext>
            </a:extLst>
          </p:cNvPr>
          <p:cNvSpPr/>
          <p:nvPr/>
        </p:nvSpPr>
        <p:spPr>
          <a:xfrm>
            <a:off x="4866097" y="53743"/>
            <a:ext cx="6466835" cy="1107996"/>
          </a:xfrm>
          <a:prstGeom prst="rect">
            <a:avLst/>
          </a:prstGeom>
          <a:noFill/>
        </p:spPr>
        <p:txBody>
          <a:bodyPr wrap="none" lIns="91440" tIns="45720" rIns="91440" bIns="45720">
            <a:spAutoFit/>
          </a:bodyPr>
          <a:lstStyle/>
          <a:p>
            <a:pPr algn="ctr"/>
            <a:r>
              <a:rPr lang="en-US" sz="66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Ca </a:t>
            </a:r>
            <a:r>
              <a:rPr lang="en-US" sz="6600" b="1" cap="none" spc="0"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ngợi</a:t>
            </a:r>
            <a:r>
              <a:rPr lang="en-US" sz="66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 </a:t>
            </a:r>
            <a:r>
              <a:rPr lang="en-US" sz="6600" b="1" cap="none" spc="0"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Tổ</a:t>
            </a:r>
            <a:r>
              <a:rPr lang="en-US" sz="66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 </a:t>
            </a:r>
            <a:r>
              <a:rPr lang="en-US" sz="6600" b="1" cap="none" spc="0"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rPr>
              <a:t>quốc</a:t>
            </a:r>
            <a:endParaRPr lang="en-US" sz="66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VN Huong Que Nang" panose="020E0804040705030404" pitchFamily="34" charset="0"/>
            </a:endParaRPr>
          </a:p>
        </p:txBody>
      </p:sp>
      <p:pic>
        <p:nvPicPr>
          <p:cNvPr id="6" name="Picture 5">
            <a:extLst>
              <a:ext uri="{FF2B5EF4-FFF2-40B4-BE49-F238E27FC236}">
                <a16:creationId xmlns:a16="http://schemas.microsoft.com/office/drawing/2014/main" id="{5618C241-5369-493C-B9F7-4482867712D9}"/>
              </a:ext>
            </a:extLst>
          </p:cNvPr>
          <p:cNvPicPr>
            <a:picLocks noChangeAspect="1"/>
          </p:cNvPicPr>
          <p:nvPr/>
        </p:nvPicPr>
        <p:blipFill rotWithShape="1">
          <a:blip r:embed="rId2">
            <a:extLst>
              <a:ext uri="{28A0092B-C50C-407E-A947-70E740481C1C}">
                <a14:useLocalDpi xmlns:a14="http://schemas.microsoft.com/office/drawing/2010/main" val="0"/>
              </a:ext>
            </a:extLst>
          </a:blip>
          <a:srcRect l="4296" t="42362" r="1599" b="19415"/>
          <a:stretch/>
        </p:blipFill>
        <p:spPr>
          <a:xfrm>
            <a:off x="85060" y="2151309"/>
            <a:ext cx="12114323" cy="3514239"/>
          </a:xfrm>
          <a:prstGeom prst="rect">
            <a:avLst/>
          </a:prstGeom>
        </p:spPr>
      </p:pic>
    </p:spTree>
    <p:extLst>
      <p:ext uri="{BB962C8B-B14F-4D97-AF65-F5344CB8AC3E}">
        <p14:creationId xmlns:p14="http://schemas.microsoft.com/office/powerpoint/2010/main" val="33393336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6113E1-7479-4FE8-9291-F6334B784DB5}"/>
              </a:ext>
            </a:extLst>
          </p:cNvPr>
          <p:cNvSpPr txBox="1"/>
          <p:nvPr/>
        </p:nvSpPr>
        <p:spPr>
          <a:xfrm>
            <a:off x="5095542" y="734849"/>
            <a:ext cx="6920220" cy="3693319"/>
          </a:xfrm>
          <a:prstGeom prst="rect">
            <a:avLst/>
          </a:prstGeom>
          <a:noFill/>
        </p:spPr>
        <p:txBody>
          <a:bodyPr wrap="square" rtlCol="0">
            <a:spAutoFit/>
          </a:bodyPr>
          <a:lstStyle/>
          <a:p>
            <a:pPr algn="just"/>
            <a:r>
              <a:rPr lang="en-US" sz="2600" dirty="0" err="1">
                <a:solidFill>
                  <a:srgbClr val="7030A0"/>
                </a:solidFill>
                <a:latin typeface="Times New Roman" panose="02020603050405020304" pitchFamily="18" charset="0"/>
                <a:cs typeface="Times New Roman" panose="02020603050405020304" pitchFamily="18" charset="0"/>
              </a:rPr>
              <a:t>Nhạc</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sĩ</a:t>
            </a:r>
            <a:r>
              <a:rPr lang="en-US" sz="2600" dirty="0">
                <a:solidFill>
                  <a:srgbClr val="7030A0"/>
                </a:solidFill>
                <a:latin typeface="Times New Roman" panose="02020603050405020304" pitchFamily="18" charset="0"/>
                <a:cs typeface="Times New Roman" panose="02020603050405020304" pitchFamily="18" charset="0"/>
              </a:rPr>
              <a:t> Ho</a:t>
            </a:r>
            <a:r>
              <a:rPr lang="vi-VN" sz="2600" dirty="0">
                <a:solidFill>
                  <a:srgbClr val="7030A0"/>
                </a:solidFill>
                <a:latin typeface="Times New Roman" panose="02020603050405020304" pitchFamily="18" charset="0"/>
                <a:cs typeface="Times New Roman" panose="02020603050405020304" pitchFamily="18" charset="0"/>
              </a:rPr>
              <a:t>àng Vân (tên khai sinh: Lê Văn Ngọ, 24/7/1930 - 4/2/2018) là một nhạc sĩ hàng đầu của nền âm nhạc chuyên nghiệp Việt Nam, ông có một sự nghiệp sáng tác phong phú với thành công trên rất nhiều thể loại. Là người có nhiều sáng tác nhất về các ngành nghề và sáng tác về các địa phương trở thành bài truyền thống, ông nổi tiếng với rộng rãi quần chúng với hàng loạt ca khúc</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như</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Hò</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kéo</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pháo</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Bài</a:t>
            </a:r>
            <a:r>
              <a:rPr lang="en-US" sz="2600" dirty="0">
                <a:solidFill>
                  <a:srgbClr val="7030A0"/>
                </a:solidFill>
                <a:latin typeface="Times New Roman" panose="02020603050405020304" pitchFamily="18" charset="0"/>
                <a:cs typeface="Times New Roman" panose="02020603050405020304" pitchFamily="18" charset="0"/>
              </a:rPr>
              <a:t> ca </a:t>
            </a:r>
            <a:r>
              <a:rPr lang="en-US" sz="2600" dirty="0" err="1">
                <a:solidFill>
                  <a:srgbClr val="7030A0"/>
                </a:solidFill>
                <a:latin typeface="Times New Roman" panose="02020603050405020304" pitchFamily="18" charset="0"/>
                <a:cs typeface="Times New Roman" panose="02020603050405020304" pitchFamily="18" charset="0"/>
              </a:rPr>
              <a:t>người</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giáo</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viên</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nhân</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dân</a:t>
            </a:r>
            <a:r>
              <a:rPr lang="en-US" sz="2600" dirty="0">
                <a:solidFill>
                  <a:srgbClr val="7030A0"/>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25E3F56D-8480-4513-988F-FC680CA50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508" y="573797"/>
            <a:ext cx="4607742" cy="3747630"/>
          </a:xfrm>
          <a:prstGeom prst="rect">
            <a:avLst/>
          </a:prstGeom>
        </p:spPr>
      </p:pic>
      <p:sp>
        <p:nvSpPr>
          <p:cNvPr id="5" name="TextBox 4">
            <a:extLst>
              <a:ext uri="{FF2B5EF4-FFF2-40B4-BE49-F238E27FC236}">
                <a16:creationId xmlns:a16="http://schemas.microsoft.com/office/drawing/2014/main" id="{01778980-27AC-4BBE-8C1B-418E93CC9A65}"/>
              </a:ext>
            </a:extLst>
          </p:cNvPr>
          <p:cNvSpPr txBox="1"/>
          <p:nvPr/>
        </p:nvSpPr>
        <p:spPr>
          <a:xfrm>
            <a:off x="224366" y="4428168"/>
            <a:ext cx="11743268" cy="2092881"/>
          </a:xfrm>
          <a:prstGeom prst="rect">
            <a:avLst/>
          </a:prstGeom>
          <a:noFill/>
        </p:spPr>
        <p:txBody>
          <a:bodyPr wrap="square" rtlCol="0">
            <a:spAutoFit/>
          </a:bodyPr>
          <a:lstStyle/>
          <a:p>
            <a:pPr algn="just"/>
            <a:r>
              <a:rPr lang="vi-VN" sz="2600" dirty="0">
                <a:solidFill>
                  <a:srgbClr val="7030A0"/>
                </a:solidFill>
                <a:latin typeface="Times New Roman" panose="02020603050405020304" pitchFamily="18" charset="0"/>
                <a:cs typeface="Times New Roman" panose="02020603050405020304" pitchFamily="18" charset="0"/>
              </a:rPr>
              <a:t>Ngoài ra ông còn viết các ca khúc thiếu nhi như: "Ca ngợi Tổ quốc", "Mùa hoa phượng nở", "Em yêu trường em", "Mùa xuân", "Hai con búp bê", Tổ khúc "Bốn mùa", "Con chim vành khuyên", "Bảy sắc cầu vồng", "Đường lên đỉnh núi (nhạc mở đầu - kết thúc chương trình truyền hình Đường lên đỉnh Olympia)", "Chú em là thủy thủ"...</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Ông</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được</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trao</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tặng</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giải</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thưởng</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Hồ</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Chí</a:t>
            </a:r>
            <a:r>
              <a:rPr lang="en-US" sz="2600" dirty="0">
                <a:solidFill>
                  <a:srgbClr val="7030A0"/>
                </a:solidFill>
                <a:latin typeface="Times New Roman" panose="02020603050405020304" pitchFamily="18" charset="0"/>
                <a:cs typeface="Times New Roman" panose="02020603050405020304" pitchFamily="18" charset="0"/>
              </a:rPr>
              <a:t> Minh </a:t>
            </a:r>
            <a:r>
              <a:rPr lang="en-US" sz="2600" dirty="0" err="1">
                <a:solidFill>
                  <a:srgbClr val="7030A0"/>
                </a:solidFill>
                <a:latin typeface="Times New Roman" panose="02020603050405020304" pitchFamily="18" charset="0"/>
                <a:cs typeface="Times New Roman" panose="02020603050405020304" pitchFamily="18" charset="0"/>
              </a:rPr>
              <a:t>về</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Văn</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học</a:t>
            </a:r>
            <a:r>
              <a:rPr lang="en-US" sz="2600" dirty="0">
                <a:solidFill>
                  <a:srgbClr val="7030A0"/>
                </a:solidFill>
                <a:latin typeface="Times New Roman" panose="02020603050405020304" pitchFamily="18" charset="0"/>
                <a:cs typeface="Times New Roman" panose="02020603050405020304" pitchFamily="18" charset="0"/>
              </a:rPr>
              <a:t> – </a:t>
            </a:r>
            <a:r>
              <a:rPr lang="en-US" sz="2600" dirty="0" err="1">
                <a:solidFill>
                  <a:srgbClr val="7030A0"/>
                </a:solidFill>
                <a:latin typeface="Times New Roman" panose="02020603050405020304" pitchFamily="18" charset="0"/>
                <a:cs typeface="Times New Roman" panose="02020603050405020304" pitchFamily="18" charset="0"/>
              </a:rPr>
              <a:t>Nghệ</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thuật</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năm</a:t>
            </a:r>
            <a:r>
              <a:rPr lang="en-US" sz="2600" dirty="0">
                <a:solidFill>
                  <a:srgbClr val="7030A0"/>
                </a:solidFill>
                <a:latin typeface="Times New Roman" panose="02020603050405020304" pitchFamily="18" charset="0"/>
                <a:cs typeface="Times New Roman" panose="02020603050405020304" pitchFamily="18" charset="0"/>
              </a:rPr>
              <a:t> 2000. </a:t>
            </a:r>
            <a:endParaRPr lang="en-US" sz="2600" dirty="0">
              <a:solidFill>
                <a:srgbClr val="7030A0"/>
              </a:solidFill>
            </a:endParaRPr>
          </a:p>
        </p:txBody>
      </p:sp>
    </p:spTree>
    <p:extLst>
      <p:ext uri="{BB962C8B-B14F-4D97-AF65-F5344CB8AC3E}">
        <p14:creationId xmlns:p14="http://schemas.microsoft.com/office/powerpoint/2010/main" val="407747990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076" y="1866449"/>
            <a:ext cx="10721848" cy="4050792"/>
          </a:xfrm>
        </p:spPr>
        <p:txBody>
          <a:bodyPr>
            <a:normAutofit/>
          </a:bodyPr>
          <a:lstStyle/>
          <a:p>
            <a:pPr marL="0" indent="0">
              <a:buNone/>
            </a:pPr>
            <a:r>
              <a:rPr lang="en-US" sz="4800" dirty="0">
                <a:solidFill>
                  <a:srgbClr val="FF0000"/>
                </a:solidFill>
                <a:latin typeface="Times New Roman" pitchFamily="18" charset="0"/>
                <a:cs typeface="Times New Roman" pitchFamily="18" charset="0"/>
              </a:rPr>
              <a:t>-</a:t>
            </a:r>
            <a:r>
              <a:rPr lang="en-US" sz="4800" dirty="0">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Bài</a:t>
            </a:r>
            <a:r>
              <a:rPr lang="en-US" sz="4800" dirty="0">
                <a:solidFill>
                  <a:srgbClr val="FF0000"/>
                </a:solidFill>
                <a:latin typeface="Times New Roman" pitchFamily="18" charset="0"/>
                <a:cs typeface="Times New Roman" pitchFamily="18" charset="0"/>
              </a:rPr>
              <a:t> TĐN </a:t>
            </a:r>
            <a:r>
              <a:rPr lang="en-US" sz="4800" dirty="0" err="1">
                <a:solidFill>
                  <a:srgbClr val="FF0000"/>
                </a:solidFill>
                <a:latin typeface="Times New Roman" pitchFamily="18" charset="0"/>
                <a:cs typeface="Times New Roman" pitchFamily="18" charset="0"/>
              </a:rPr>
              <a:t>được</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viết</a:t>
            </a:r>
            <a:r>
              <a:rPr lang="en-US" sz="4800" dirty="0">
                <a:solidFill>
                  <a:srgbClr val="FF0000"/>
                </a:solidFill>
                <a:latin typeface="Times New Roman" pitchFamily="18" charset="0"/>
                <a:cs typeface="Times New Roman" pitchFamily="18" charset="0"/>
              </a:rPr>
              <a:t> ở </a:t>
            </a:r>
            <a:r>
              <a:rPr lang="en-US" sz="4800" dirty="0" err="1">
                <a:solidFill>
                  <a:srgbClr val="FF0000"/>
                </a:solidFill>
                <a:latin typeface="Times New Roman" pitchFamily="18" charset="0"/>
                <a:cs typeface="Times New Roman" pitchFamily="18" charset="0"/>
              </a:rPr>
              <a:t>nhịp</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mấy</a:t>
            </a:r>
            <a:r>
              <a:rPr lang="en-US" sz="4800" dirty="0">
                <a:solidFill>
                  <a:srgbClr val="FF0000"/>
                </a:solidFill>
                <a:latin typeface="Times New Roman" pitchFamily="18" charset="0"/>
                <a:cs typeface="Times New Roman" pitchFamily="18" charset="0"/>
              </a:rPr>
              <a:t>? Ý </a:t>
            </a:r>
            <a:r>
              <a:rPr lang="en-US" sz="4800" dirty="0" err="1">
                <a:solidFill>
                  <a:srgbClr val="FF0000"/>
                </a:solidFill>
                <a:latin typeface="Times New Roman" pitchFamily="18" charset="0"/>
                <a:cs typeface="Times New Roman" pitchFamily="18" charset="0"/>
              </a:rPr>
              <a:t>nghĩa</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tính</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chất</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của</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nhịp</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đó</a:t>
            </a:r>
            <a:r>
              <a:rPr lang="en-US" sz="4800" dirty="0">
                <a:solidFill>
                  <a:srgbClr val="FF0000"/>
                </a:solidFill>
                <a:latin typeface="Times New Roman" pitchFamily="18" charset="0"/>
                <a:cs typeface="Times New Roman" pitchFamily="18" charset="0"/>
              </a:rPr>
              <a:t>?</a:t>
            </a:r>
          </a:p>
          <a:p>
            <a:pPr marL="0" indent="0">
              <a:buNone/>
            </a:pP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Bài</a:t>
            </a:r>
            <a:r>
              <a:rPr lang="en-US" sz="4800" dirty="0">
                <a:solidFill>
                  <a:srgbClr val="7030A0"/>
                </a:solidFill>
                <a:latin typeface="Times New Roman" pitchFamily="18" charset="0"/>
                <a:cs typeface="Times New Roman" pitchFamily="18" charset="0"/>
              </a:rPr>
              <a:t> TĐN </a:t>
            </a:r>
            <a:r>
              <a:rPr lang="en-US" sz="4800" dirty="0" err="1">
                <a:solidFill>
                  <a:srgbClr val="7030A0"/>
                </a:solidFill>
                <a:latin typeface="Times New Roman" pitchFamily="18" charset="0"/>
                <a:cs typeface="Times New Roman" pitchFamily="18" charset="0"/>
              </a:rPr>
              <a:t>được</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viết</a:t>
            </a:r>
            <a:r>
              <a:rPr lang="en-US" sz="4800" dirty="0">
                <a:solidFill>
                  <a:srgbClr val="7030A0"/>
                </a:solidFill>
                <a:latin typeface="Times New Roman" pitchFamily="18" charset="0"/>
                <a:cs typeface="Times New Roman" pitchFamily="18" charset="0"/>
              </a:rPr>
              <a:t> ở </a:t>
            </a:r>
            <a:r>
              <a:rPr lang="en-US" sz="4800" dirty="0" err="1">
                <a:solidFill>
                  <a:srgbClr val="7030A0"/>
                </a:solidFill>
                <a:latin typeface="Times New Roman" pitchFamily="18" charset="0"/>
                <a:cs typeface="Times New Roman" pitchFamily="18" charset="0"/>
              </a:rPr>
              <a:t>nhịp</a:t>
            </a:r>
            <a:r>
              <a:rPr lang="en-US" sz="4800" dirty="0">
                <a:solidFill>
                  <a:srgbClr val="7030A0"/>
                </a:solidFill>
                <a:latin typeface="Times New Roman" pitchFamily="18" charset="0"/>
                <a:cs typeface="Times New Roman" pitchFamily="18" charset="0"/>
              </a:rPr>
              <a:t> 2/4     </a:t>
            </a:r>
          </a:p>
          <a:p>
            <a:pPr marL="0" indent="0">
              <a:buNone/>
            </a:pP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Nhịp</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gồm</a:t>
            </a:r>
            <a:r>
              <a:rPr lang="en-US" sz="4800" dirty="0">
                <a:solidFill>
                  <a:srgbClr val="7030A0"/>
                </a:solidFill>
                <a:latin typeface="Times New Roman" pitchFamily="18" charset="0"/>
                <a:cs typeface="Times New Roman" pitchFamily="18" charset="0"/>
              </a:rPr>
              <a:t> 2 </a:t>
            </a:r>
            <a:r>
              <a:rPr lang="en-US" sz="4800" dirty="0" err="1">
                <a:solidFill>
                  <a:srgbClr val="7030A0"/>
                </a:solidFill>
                <a:latin typeface="Times New Roman" pitchFamily="18" charset="0"/>
                <a:cs typeface="Times New Roman" pitchFamily="18" charset="0"/>
              </a:rPr>
              <a:t>phách</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tương</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ứng</a:t>
            </a:r>
            <a:r>
              <a:rPr lang="en-US" sz="4800" dirty="0">
                <a:solidFill>
                  <a:srgbClr val="7030A0"/>
                </a:solidFill>
                <a:latin typeface="Times New Roman" pitchFamily="18" charset="0"/>
                <a:cs typeface="Times New Roman" pitchFamily="18" charset="0"/>
              </a:rPr>
              <a:t> 1 </a:t>
            </a:r>
            <a:r>
              <a:rPr lang="en-US" sz="4800" dirty="0" err="1">
                <a:solidFill>
                  <a:srgbClr val="7030A0"/>
                </a:solidFill>
                <a:latin typeface="Times New Roman" pitchFamily="18" charset="0"/>
                <a:cs typeface="Times New Roman" pitchFamily="18" charset="0"/>
              </a:rPr>
              <a:t>nốt</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đen</a:t>
            </a:r>
            <a:r>
              <a:rPr lang="en-US" sz="4800" dirty="0">
                <a:solidFill>
                  <a:srgbClr val="7030A0"/>
                </a:solidFill>
                <a:latin typeface="Times New Roman" pitchFamily="18" charset="0"/>
                <a:cs typeface="Times New Roman" pitchFamily="18" charset="0"/>
              </a:rPr>
              <a:t> , </a:t>
            </a:r>
            <a:r>
              <a:rPr lang="en-US" sz="4800" dirty="0" err="1">
                <a:solidFill>
                  <a:srgbClr val="7030A0"/>
                </a:solidFill>
                <a:latin typeface="Times New Roman" pitchFamily="18" charset="0"/>
                <a:cs typeface="Times New Roman" pitchFamily="18" charset="0"/>
              </a:rPr>
              <a:t>phách</a:t>
            </a:r>
            <a:r>
              <a:rPr lang="en-US" sz="4800" dirty="0">
                <a:solidFill>
                  <a:srgbClr val="7030A0"/>
                </a:solidFill>
                <a:latin typeface="Times New Roman" pitchFamily="18" charset="0"/>
                <a:cs typeface="Times New Roman" pitchFamily="18" charset="0"/>
              </a:rPr>
              <a:t> 1 - </a:t>
            </a:r>
            <a:r>
              <a:rPr lang="en-US" sz="4800" dirty="0" err="1">
                <a:solidFill>
                  <a:srgbClr val="7030A0"/>
                </a:solidFill>
                <a:latin typeface="Times New Roman" pitchFamily="18" charset="0"/>
                <a:cs typeface="Times New Roman" pitchFamily="18" charset="0"/>
              </a:rPr>
              <a:t>mạnh</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phách</a:t>
            </a:r>
            <a:r>
              <a:rPr lang="en-US" sz="4800" dirty="0">
                <a:solidFill>
                  <a:srgbClr val="7030A0"/>
                </a:solidFill>
                <a:latin typeface="Times New Roman" pitchFamily="18" charset="0"/>
                <a:cs typeface="Times New Roman" pitchFamily="18" charset="0"/>
              </a:rPr>
              <a:t> 2 - </a:t>
            </a:r>
            <a:r>
              <a:rPr lang="en-US" sz="4800" dirty="0" err="1">
                <a:solidFill>
                  <a:srgbClr val="7030A0"/>
                </a:solidFill>
                <a:latin typeface="Times New Roman" pitchFamily="18" charset="0"/>
                <a:cs typeface="Times New Roman" pitchFamily="18" charset="0"/>
              </a:rPr>
              <a:t>nhẹ</a:t>
            </a:r>
            <a:r>
              <a:rPr lang="en-US" sz="4800" dirty="0">
                <a:solidFill>
                  <a:srgbClr val="7030A0"/>
                </a:solidFill>
              </a:rPr>
              <a:t>.</a:t>
            </a:r>
            <a:endParaRPr lang="en-US" sz="4800" dirty="0">
              <a:solidFill>
                <a:srgbClr val="7030A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8724FF77-DF8A-4710-8137-D3C380DBD28E}"/>
              </a:ext>
            </a:extLst>
          </p:cNvPr>
          <p:cNvSpPr txBox="1"/>
          <p:nvPr/>
        </p:nvSpPr>
        <p:spPr>
          <a:xfrm>
            <a:off x="1388534" y="269291"/>
            <a:ext cx="5791199" cy="707886"/>
          </a:xfrm>
          <a:prstGeom prst="rect">
            <a:avLst/>
          </a:prstGeom>
          <a:noFill/>
        </p:spPr>
        <p:txBody>
          <a:bodyPr wrap="square" rtlCol="0">
            <a:spAutoFit/>
          </a:bodyPr>
          <a:lstStyle/>
          <a:p>
            <a:r>
              <a:rPr lang="en-US" sz="4000" dirty="0" err="1">
                <a:solidFill>
                  <a:srgbClr val="FF0000"/>
                </a:solidFill>
                <a:latin typeface="UTM Micra" panose="02040603050506020204" pitchFamily="18" charset="0"/>
              </a:rPr>
              <a:t>Tìm</a:t>
            </a:r>
            <a:r>
              <a:rPr lang="en-US" sz="4000" dirty="0">
                <a:solidFill>
                  <a:srgbClr val="FF0000"/>
                </a:solidFill>
                <a:latin typeface="UTM Micra" panose="02040603050506020204" pitchFamily="18" charset="0"/>
              </a:rPr>
              <a:t> </a:t>
            </a:r>
            <a:r>
              <a:rPr lang="en-US" sz="4000" dirty="0" err="1">
                <a:solidFill>
                  <a:srgbClr val="FF0000"/>
                </a:solidFill>
                <a:latin typeface="UTM Micra" panose="02040603050506020204" pitchFamily="18" charset="0"/>
              </a:rPr>
              <a:t>hiểu</a:t>
            </a:r>
            <a:r>
              <a:rPr lang="en-US" sz="4000" dirty="0">
                <a:solidFill>
                  <a:srgbClr val="FF0000"/>
                </a:solidFill>
                <a:latin typeface="UTM Micra" panose="02040603050506020204" pitchFamily="18" charset="0"/>
              </a:rPr>
              <a:t> </a:t>
            </a:r>
            <a:r>
              <a:rPr lang="en-US" sz="4000" dirty="0" err="1">
                <a:solidFill>
                  <a:srgbClr val="FF0000"/>
                </a:solidFill>
                <a:latin typeface="UTM Micra" panose="02040603050506020204" pitchFamily="18" charset="0"/>
              </a:rPr>
              <a:t>bài</a:t>
            </a:r>
            <a:r>
              <a:rPr lang="en-US" sz="4000" dirty="0">
                <a:solidFill>
                  <a:srgbClr val="FF0000"/>
                </a:solidFill>
                <a:latin typeface="UTM Micra" panose="02040603050506020204" pitchFamily="18" charset="0"/>
              </a:rPr>
              <a:t> : </a:t>
            </a:r>
          </a:p>
        </p:txBody>
      </p:sp>
    </p:spTree>
    <p:extLst>
      <p:ext uri="{BB962C8B-B14F-4D97-AF65-F5344CB8AC3E}">
        <p14:creationId xmlns:p14="http://schemas.microsoft.com/office/powerpoint/2010/main" val="305351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889" y="1580446"/>
            <a:ext cx="11458222" cy="3488265"/>
          </a:xfrm>
        </p:spPr>
        <p:txBody>
          <a:bodyPr>
            <a:normAutofit/>
          </a:bodyPr>
          <a:lstStyle/>
          <a:p>
            <a:pPr marL="0" indent="0">
              <a:buNone/>
            </a:pPr>
            <a:r>
              <a:rPr lang="en-US" sz="4800" dirty="0">
                <a:solidFill>
                  <a:srgbClr val="FF0000"/>
                </a:solidFill>
                <a:latin typeface="Times New Roman" pitchFamily="18" charset="0"/>
                <a:cs typeface="Times New Roman" pitchFamily="18" charset="0"/>
              </a:rPr>
              <a:t>- Cao </a:t>
            </a:r>
            <a:r>
              <a:rPr lang="en-US" sz="4800" dirty="0" err="1">
                <a:solidFill>
                  <a:srgbClr val="FF0000"/>
                </a:solidFill>
                <a:latin typeface="Times New Roman" pitchFamily="18" charset="0"/>
                <a:cs typeface="Times New Roman" pitchFamily="18" charset="0"/>
              </a:rPr>
              <a:t>độ</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có</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những</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âm</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gì</a:t>
            </a:r>
            <a:r>
              <a:rPr lang="en-US" sz="4800" dirty="0">
                <a:solidFill>
                  <a:srgbClr val="FF0000"/>
                </a:solidFill>
                <a:latin typeface="Times New Roman" pitchFamily="18" charset="0"/>
                <a:cs typeface="Times New Roman" pitchFamily="18" charset="0"/>
              </a:rPr>
              <a:t>? </a:t>
            </a:r>
          </a:p>
          <a:p>
            <a:pPr marL="0" indent="0">
              <a:buNone/>
            </a:pPr>
            <a:r>
              <a:rPr lang="en-US" sz="4800" dirty="0">
                <a:solidFill>
                  <a:srgbClr val="7030A0"/>
                </a:solidFill>
                <a:latin typeface="Times New Roman" pitchFamily="18" charset="0"/>
                <a:cs typeface="Times New Roman" pitchFamily="18" charset="0"/>
              </a:rPr>
              <a:t>- Cao </a:t>
            </a:r>
            <a:r>
              <a:rPr lang="en-US" sz="4800" dirty="0" err="1">
                <a:solidFill>
                  <a:srgbClr val="7030A0"/>
                </a:solidFill>
                <a:latin typeface="Times New Roman" pitchFamily="18" charset="0"/>
                <a:cs typeface="Times New Roman" pitchFamily="18" charset="0"/>
              </a:rPr>
              <a:t>độ</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Đô</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Rê</a:t>
            </a:r>
            <a:r>
              <a:rPr lang="en-US" sz="4800" dirty="0">
                <a:solidFill>
                  <a:srgbClr val="7030A0"/>
                </a:solidFill>
                <a:latin typeface="Times New Roman" pitchFamily="18" charset="0"/>
                <a:cs typeface="Times New Roman" pitchFamily="18" charset="0"/>
              </a:rPr>
              <a:t>, Mi, </a:t>
            </a:r>
            <a:r>
              <a:rPr lang="en-US" sz="4800" dirty="0" err="1">
                <a:solidFill>
                  <a:srgbClr val="7030A0"/>
                </a:solidFill>
                <a:latin typeface="Times New Roman" pitchFamily="18" charset="0"/>
                <a:cs typeface="Times New Roman" pitchFamily="18" charset="0"/>
              </a:rPr>
              <a:t>Pha</a:t>
            </a:r>
            <a:r>
              <a:rPr lang="en-US" sz="4800" dirty="0">
                <a:solidFill>
                  <a:srgbClr val="7030A0"/>
                </a:solidFill>
                <a:latin typeface="Times New Roman" pitchFamily="18" charset="0"/>
                <a:cs typeface="Times New Roman" pitchFamily="18" charset="0"/>
              </a:rPr>
              <a:t>, Sol.</a:t>
            </a:r>
          </a:p>
          <a:p>
            <a:pPr marL="0" indent="0">
              <a:buNone/>
            </a:pP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Trong</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bài</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có</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những</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hình</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nốt</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nào</a:t>
            </a:r>
            <a:r>
              <a:rPr lang="en-US" sz="4800" dirty="0">
                <a:solidFill>
                  <a:srgbClr val="FF0000"/>
                </a:solidFill>
                <a:latin typeface="Times New Roman" pitchFamily="18" charset="0"/>
                <a:cs typeface="Times New Roman" pitchFamily="18" charset="0"/>
              </a:rPr>
              <a:t>?</a:t>
            </a:r>
          </a:p>
          <a:p>
            <a:pPr marL="0" indent="0">
              <a:buNone/>
            </a:pP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Trường</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độ</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Nốt</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trắng</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nốt</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đen</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và</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móc</a:t>
            </a:r>
            <a:r>
              <a:rPr lang="en-US" sz="4800" dirty="0">
                <a:solidFill>
                  <a:srgbClr val="7030A0"/>
                </a:solidFill>
                <a:latin typeface="Times New Roman" pitchFamily="18" charset="0"/>
                <a:cs typeface="Times New Roman" pitchFamily="18" charset="0"/>
              </a:rPr>
              <a:t> </a:t>
            </a:r>
            <a:r>
              <a:rPr lang="en-US" sz="4800" dirty="0" err="1">
                <a:solidFill>
                  <a:srgbClr val="7030A0"/>
                </a:solidFill>
                <a:latin typeface="Times New Roman" pitchFamily="18" charset="0"/>
                <a:cs typeface="Times New Roman" pitchFamily="18" charset="0"/>
              </a:rPr>
              <a:t>đơn</a:t>
            </a:r>
            <a:r>
              <a:rPr lang="en-US" sz="48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14179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3AEB9D-376F-4417-8A86-9FD5816033D0}"/>
              </a:ext>
            </a:extLst>
          </p:cNvPr>
          <p:cNvSpPr txBox="1"/>
          <p:nvPr/>
        </p:nvSpPr>
        <p:spPr>
          <a:xfrm>
            <a:off x="1772750" y="1648466"/>
            <a:ext cx="3409245" cy="369332"/>
          </a:xfrm>
          <a:prstGeom prst="rect">
            <a:avLst/>
          </a:prstGeom>
          <a:noFill/>
        </p:spPr>
        <p:txBody>
          <a:bodyPr wrap="square" rtlCol="0">
            <a:spAutoFit/>
          </a:bodyPr>
          <a:lstStyle/>
          <a:p>
            <a:r>
              <a:rPr lang="en-US" dirty="0" err="1">
                <a:solidFill>
                  <a:srgbClr val="FF0000"/>
                </a:solidFill>
                <a:latin typeface="UTM Americana EB" panose="02040603050506020204" pitchFamily="18" charset="0"/>
              </a:rPr>
              <a:t>Tập</a:t>
            </a:r>
            <a:r>
              <a:rPr lang="en-US" dirty="0">
                <a:solidFill>
                  <a:srgbClr val="FF0000"/>
                </a:solidFill>
                <a:latin typeface="UTM Americana EB" panose="02040603050506020204" pitchFamily="18" charset="0"/>
              </a:rPr>
              <a:t> </a:t>
            </a:r>
            <a:r>
              <a:rPr lang="en-US" dirty="0" err="1">
                <a:solidFill>
                  <a:srgbClr val="FF0000"/>
                </a:solidFill>
                <a:latin typeface="UTM Americana EB" panose="02040603050506020204" pitchFamily="18" charset="0"/>
              </a:rPr>
              <a:t>đọc</a:t>
            </a:r>
            <a:r>
              <a:rPr lang="en-US" dirty="0">
                <a:solidFill>
                  <a:srgbClr val="FF0000"/>
                </a:solidFill>
                <a:latin typeface="UTM Americana EB" panose="02040603050506020204" pitchFamily="18" charset="0"/>
              </a:rPr>
              <a:t> </a:t>
            </a:r>
            <a:r>
              <a:rPr lang="en-US" dirty="0" err="1">
                <a:solidFill>
                  <a:srgbClr val="FF0000"/>
                </a:solidFill>
                <a:latin typeface="UTM Americana EB" panose="02040603050506020204" pitchFamily="18" charset="0"/>
              </a:rPr>
              <a:t>nhạc</a:t>
            </a:r>
            <a:r>
              <a:rPr lang="en-US" dirty="0">
                <a:solidFill>
                  <a:srgbClr val="FF0000"/>
                </a:solidFill>
                <a:latin typeface="UTM Americana EB" panose="02040603050506020204" pitchFamily="18" charset="0"/>
              </a:rPr>
              <a:t> </a:t>
            </a:r>
            <a:r>
              <a:rPr lang="en-US" dirty="0" err="1">
                <a:solidFill>
                  <a:srgbClr val="FF0000"/>
                </a:solidFill>
                <a:latin typeface="UTM Americana EB" panose="02040603050506020204" pitchFamily="18" charset="0"/>
              </a:rPr>
              <a:t>số</a:t>
            </a:r>
            <a:r>
              <a:rPr lang="en-US" dirty="0">
                <a:solidFill>
                  <a:srgbClr val="FF0000"/>
                </a:solidFill>
                <a:latin typeface="UTM Americana EB" panose="02040603050506020204" pitchFamily="18" charset="0"/>
              </a:rPr>
              <a:t> 1 – </a:t>
            </a:r>
            <a:r>
              <a:rPr lang="en-US" dirty="0" err="1">
                <a:solidFill>
                  <a:srgbClr val="FF0000"/>
                </a:solidFill>
                <a:latin typeface="UTM Americana EB" panose="02040603050506020204" pitchFamily="18" charset="0"/>
              </a:rPr>
              <a:t>lớp</a:t>
            </a:r>
            <a:r>
              <a:rPr lang="en-US" dirty="0">
                <a:solidFill>
                  <a:srgbClr val="FF0000"/>
                </a:solidFill>
                <a:latin typeface="UTM Americana EB" panose="02040603050506020204" pitchFamily="18" charset="0"/>
              </a:rPr>
              <a:t> 7</a:t>
            </a:r>
          </a:p>
        </p:txBody>
      </p:sp>
      <p:sp>
        <p:nvSpPr>
          <p:cNvPr id="3" name="Arrow: Right 2">
            <a:hlinkClick r:id="rId2"/>
            <a:extLst>
              <a:ext uri="{FF2B5EF4-FFF2-40B4-BE49-F238E27FC236}">
                <a16:creationId xmlns:a16="http://schemas.microsoft.com/office/drawing/2014/main" id="{EB08E262-E2AD-4F39-A57E-89FA41B8296A}"/>
              </a:ext>
            </a:extLst>
          </p:cNvPr>
          <p:cNvSpPr/>
          <p:nvPr/>
        </p:nvSpPr>
        <p:spPr>
          <a:xfrm>
            <a:off x="5447414" y="1353354"/>
            <a:ext cx="2596444" cy="959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endParaRPr lang="en-US" dirty="0">
              <a:latin typeface="Times New Roman" panose="02020603050405020304" pitchFamily="18" charset="0"/>
              <a:cs typeface="Times New Roman" panose="02020603050405020304" pitchFamily="18" charset="0"/>
            </a:endParaRPr>
          </a:p>
        </p:txBody>
      </p:sp>
      <p:sp>
        <p:nvSpPr>
          <p:cNvPr id="4" name="Arrow: Right 3">
            <a:hlinkClick r:id="rId3"/>
            <a:extLst>
              <a:ext uri="{FF2B5EF4-FFF2-40B4-BE49-F238E27FC236}">
                <a16:creationId xmlns:a16="http://schemas.microsoft.com/office/drawing/2014/main" id="{99FCE6DD-306B-4A70-AB40-562D0BEBA5E5}"/>
              </a:ext>
            </a:extLst>
          </p:cNvPr>
          <p:cNvSpPr/>
          <p:nvPr/>
        </p:nvSpPr>
        <p:spPr>
          <a:xfrm>
            <a:off x="5447415" y="3585537"/>
            <a:ext cx="2596444" cy="959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Nhấp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22EE718-79BC-4284-949B-BF368D4661A3}"/>
              </a:ext>
            </a:extLst>
          </p:cNvPr>
          <p:cNvSpPr txBox="1"/>
          <p:nvPr/>
        </p:nvSpPr>
        <p:spPr>
          <a:xfrm>
            <a:off x="1772750" y="3732747"/>
            <a:ext cx="3409245" cy="646331"/>
          </a:xfrm>
          <a:prstGeom prst="rect">
            <a:avLst/>
          </a:prstGeom>
          <a:noFill/>
        </p:spPr>
        <p:txBody>
          <a:bodyPr wrap="square" rtlCol="0">
            <a:spAutoFit/>
          </a:bodyPr>
          <a:lstStyle/>
          <a:p>
            <a:pPr algn="ctr"/>
            <a:r>
              <a:rPr lang="en-US" dirty="0" err="1">
                <a:solidFill>
                  <a:srgbClr val="FF0000"/>
                </a:solidFill>
                <a:latin typeface="UTM Americana EB" panose="02040603050506020204" pitchFamily="18" charset="0"/>
              </a:rPr>
              <a:t>Xem</a:t>
            </a:r>
            <a:r>
              <a:rPr lang="en-US" dirty="0">
                <a:solidFill>
                  <a:srgbClr val="FF0000"/>
                </a:solidFill>
                <a:latin typeface="UTM Americana EB" panose="02040603050506020204" pitchFamily="18" charset="0"/>
              </a:rPr>
              <a:t> Video </a:t>
            </a:r>
            <a:r>
              <a:rPr lang="en-US" dirty="0" err="1">
                <a:solidFill>
                  <a:srgbClr val="FF0000"/>
                </a:solidFill>
                <a:latin typeface="UTM Americana EB" panose="02040603050506020204" pitchFamily="18" charset="0"/>
              </a:rPr>
              <a:t>toàn</a:t>
            </a:r>
            <a:r>
              <a:rPr lang="en-US" dirty="0">
                <a:solidFill>
                  <a:srgbClr val="FF0000"/>
                </a:solidFill>
                <a:latin typeface="UTM Americana EB" panose="02040603050506020204" pitchFamily="18" charset="0"/>
              </a:rPr>
              <a:t> </a:t>
            </a:r>
            <a:r>
              <a:rPr lang="en-US" dirty="0" err="1">
                <a:solidFill>
                  <a:srgbClr val="FF0000"/>
                </a:solidFill>
                <a:latin typeface="UTM Americana EB" panose="02040603050506020204" pitchFamily="18" charset="0"/>
              </a:rPr>
              <a:t>bài</a:t>
            </a:r>
            <a:r>
              <a:rPr lang="en-US" dirty="0">
                <a:solidFill>
                  <a:srgbClr val="FF0000"/>
                </a:solidFill>
                <a:latin typeface="UTM Americana EB" panose="02040603050506020204" pitchFamily="18" charset="0"/>
              </a:rPr>
              <a:t> </a:t>
            </a:r>
          </a:p>
          <a:p>
            <a:pPr algn="ctr"/>
            <a:r>
              <a:rPr lang="en-US" dirty="0">
                <a:solidFill>
                  <a:srgbClr val="FF0000"/>
                </a:solidFill>
                <a:latin typeface="UTM Americana EB" panose="02040603050506020204" pitchFamily="18" charset="0"/>
              </a:rPr>
              <a:t>Ca </a:t>
            </a:r>
            <a:r>
              <a:rPr lang="en-US" dirty="0" err="1">
                <a:solidFill>
                  <a:srgbClr val="FF0000"/>
                </a:solidFill>
                <a:latin typeface="UTM Americana EB" panose="02040603050506020204" pitchFamily="18" charset="0"/>
              </a:rPr>
              <a:t>ngợi</a:t>
            </a:r>
            <a:r>
              <a:rPr lang="en-US" dirty="0">
                <a:solidFill>
                  <a:srgbClr val="FF0000"/>
                </a:solidFill>
                <a:latin typeface="UTM Americana EB" panose="02040603050506020204" pitchFamily="18" charset="0"/>
              </a:rPr>
              <a:t> </a:t>
            </a:r>
            <a:r>
              <a:rPr lang="en-US" dirty="0" err="1">
                <a:solidFill>
                  <a:srgbClr val="FF0000"/>
                </a:solidFill>
                <a:latin typeface="UTM Americana EB" panose="02040603050506020204" pitchFamily="18" charset="0"/>
              </a:rPr>
              <a:t>Tổ</a:t>
            </a:r>
            <a:r>
              <a:rPr lang="en-US" dirty="0">
                <a:solidFill>
                  <a:srgbClr val="FF0000"/>
                </a:solidFill>
                <a:latin typeface="UTM Americana EB" panose="02040603050506020204" pitchFamily="18" charset="0"/>
              </a:rPr>
              <a:t> </a:t>
            </a:r>
            <a:r>
              <a:rPr lang="en-US" dirty="0" err="1">
                <a:solidFill>
                  <a:srgbClr val="FF0000"/>
                </a:solidFill>
                <a:latin typeface="UTM Americana EB" panose="02040603050506020204" pitchFamily="18" charset="0"/>
              </a:rPr>
              <a:t>quốc</a:t>
            </a:r>
            <a:endParaRPr lang="en-US" dirty="0">
              <a:solidFill>
                <a:srgbClr val="FF0000"/>
              </a:solidFill>
              <a:latin typeface="UTM Americana EB" panose="02040603050506020204" pitchFamily="18" charset="0"/>
            </a:endParaRPr>
          </a:p>
        </p:txBody>
      </p:sp>
    </p:spTree>
    <p:extLst>
      <p:ext uri="{BB962C8B-B14F-4D97-AF65-F5344CB8AC3E}">
        <p14:creationId xmlns:p14="http://schemas.microsoft.com/office/powerpoint/2010/main" val="38012392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422848-2371-4ACE-8093-36E8CC193F67}"/>
              </a:ext>
            </a:extLst>
          </p:cNvPr>
          <p:cNvSpPr txBox="1"/>
          <p:nvPr/>
        </p:nvSpPr>
        <p:spPr>
          <a:xfrm>
            <a:off x="1158948" y="2402152"/>
            <a:ext cx="10154093" cy="2585323"/>
          </a:xfrm>
          <a:prstGeom prst="rect">
            <a:avLst/>
          </a:prstGeom>
          <a:noFill/>
        </p:spPr>
        <p:txBody>
          <a:bodyPr wrap="square" rtlCol="0">
            <a:spAutoFit/>
          </a:bodyPr>
          <a:lstStyle/>
          <a:p>
            <a:pPr marL="285750" indent="-285750">
              <a:buFontTx/>
              <a:buChar char="-"/>
            </a:pPr>
            <a:r>
              <a:rPr lang="en-US" sz="3600" dirty="0" err="1">
                <a:solidFill>
                  <a:srgbClr val="7030A0"/>
                </a:solidFill>
                <a:latin typeface="UVN Nguyen Du" panose="04030805020802020802" pitchFamily="82" charset="0"/>
              </a:rPr>
              <a:t>Ôn</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lại</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bài</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hát</a:t>
            </a:r>
            <a:r>
              <a:rPr lang="en-US" sz="3600" dirty="0">
                <a:solidFill>
                  <a:srgbClr val="7030A0"/>
                </a:solidFill>
                <a:latin typeface="UVN Nguyen Du" panose="04030805020802020802" pitchFamily="82" charset="0"/>
              </a:rPr>
              <a:t> </a:t>
            </a:r>
            <a:r>
              <a:rPr lang="en-US" sz="3600" dirty="0" err="1">
                <a:solidFill>
                  <a:srgbClr val="FF0000"/>
                </a:solidFill>
                <a:latin typeface="UVN Nguyen Du" panose="04030805020802020802" pitchFamily="82" charset="0"/>
              </a:rPr>
              <a:t>Mái</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trường</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mến</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yêu</a:t>
            </a:r>
            <a:endParaRPr lang="en-US" sz="3600" dirty="0">
              <a:solidFill>
                <a:srgbClr val="FF0000"/>
              </a:solidFill>
              <a:latin typeface="UVN Nguyen Du" panose="04030805020802020802" pitchFamily="82" charset="0"/>
            </a:endParaRPr>
          </a:p>
          <a:p>
            <a:pPr marL="285750" indent="-285750">
              <a:buFontTx/>
              <a:buChar char="-"/>
            </a:pPr>
            <a:r>
              <a:rPr lang="en-US" sz="3600" dirty="0" err="1">
                <a:solidFill>
                  <a:srgbClr val="7030A0"/>
                </a:solidFill>
                <a:latin typeface="UVN Nguyen Du" panose="04030805020802020802" pitchFamily="82" charset="0"/>
              </a:rPr>
              <a:t>Ôn</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lại</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Tập</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đọc</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nhạc</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số</a:t>
            </a:r>
            <a:r>
              <a:rPr lang="en-US" sz="3600" dirty="0">
                <a:solidFill>
                  <a:srgbClr val="7030A0"/>
                </a:solidFill>
                <a:latin typeface="UVN Nguyen Du" panose="04030805020802020802" pitchFamily="82" charset="0"/>
              </a:rPr>
              <a:t> 1 </a:t>
            </a:r>
            <a:r>
              <a:rPr lang="en-US" sz="3600" dirty="0">
                <a:solidFill>
                  <a:srgbClr val="FF0000"/>
                </a:solidFill>
                <a:latin typeface="UVN Nguyen Du" panose="04030805020802020802" pitchFamily="82" charset="0"/>
              </a:rPr>
              <a:t>Ca </a:t>
            </a:r>
            <a:r>
              <a:rPr lang="en-US" sz="3600" dirty="0" err="1">
                <a:solidFill>
                  <a:srgbClr val="FF0000"/>
                </a:solidFill>
                <a:latin typeface="UVN Nguyen Du" panose="04030805020802020802" pitchFamily="82" charset="0"/>
              </a:rPr>
              <a:t>ngợi</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Tổ</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quốc</a:t>
            </a:r>
            <a:endParaRPr lang="en-US" sz="3600" dirty="0">
              <a:solidFill>
                <a:srgbClr val="FF0000"/>
              </a:solidFill>
              <a:latin typeface="UVN Nguyen Du" panose="04030805020802020802" pitchFamily="82" charset="0"/>
            </a:endParaRPr>
          </a:p>
          <a:p>
            <a:pPr marL="285750" indent="-285750">
              <a:buFontTx/>
              <a:buChar char="-"/>
            </a:pPr>
            <a:r>
              <a:rPr lang="en-US" sz="3600" dirty="0" err="1">
                <a:solidFill>
                  <a:srgbClr val="7030A0"/>
                </a:solidFill>
                <a:latin typeface="UVN Nguyen Du" panose="04030805020802020802" pitchFamily="82" charset="0"/>
              </a:rPr>
              <a:t>Xem</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trước</a:t>
            </a:r>
            <a:r>
              <a:rPr lang="en-US" sz="3600" dirty="0">
                <a:solidFill>
                  <a:srgbClr val="7030A0"/>
                </a:solidFill>
                <a:latin typeface="UVN Nguyen Du" panose="04030805020802020802" pitchFamily="82" charset="0"/>
              </a:rPr>
              <a:t> </a:t>
            </a:r>
            <a:r>
              <a:rPr lang="en-US" sz="3600" dirty="0" err="1">
                <a:solidFill>
                  <a:srgbClr val="7030A0"/>
                </a:solidFill>
                <a:latin typeface="UVN Nguyen Du" panose="04030805020802020802" pitchFamily="82" charset="0"/>
              </a:rPr>
              <a:t>bài</a:t>
            </a:r>
            <a:r>
              <a:rPr lang="en-US" sz="3600" dirty="0">
                <a:solidFill>
                  <a:srgbClr val="7030A0"/>
                </a:solidFill>
                <a:latin typeface="UVN Nguyen Du" panose="04030805020802020802" pitchFamily="82" charset="0"/>
              </a:rPr>
              <a:t> </a:t>
            </a:r>
            <a:r>
              <a:rPr lang="en-US" sz="3600" dirty="0" err="1">
                <a:solidFill>
                  <a:srgbClr val="FF0000"/>
                </a:solidFill>
                <a:latin typeface="UVN Nguyen Du" panose="04030805020802020802" pitchFamily="82" charset="0"/>
              </a:rPr>
              <a:t>Nhạc</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sĩ</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Hoàng</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Việt</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và</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bài</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hát</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Nhạc</a:t>
            </a:r>
            <a:r>
              <a:rPr lang="en-US" sz="3600" dirty="0">
                <a:solidFill>
                  <a:srgbClr val="FF0000"/>
                </a:solidFill>
                <a:latin typeface="UVN Nguyen Du" panose="04030805020802020802" pitchFamily="82" charset="0"/>
              </a:rPr>
              <a:t> </a:t>
            </a:r>
            <a:r>
              <a:rPr lang="en-US" sz="3600" dirty="0" err="1">
                <a:solidFill>
                  <a:srgbClr val="FF0000"/>
                </a:solidFill>
                <a:latin typeface="UVN Nguyen Du" panose="04030805020802020802" pitchFamily="82" charset="0"/>
              </a:rPr>
              <a:t>rừng</a:t>
            </a:r>
            <a:endParaRPr lang="en-US" sz="3600" dirty="0">
              <a:solidFill>
                <a:srgbClr val="FF0000"/>
              </a:solidFill>
              <a:latin typeface="UVN Nguyen Du" panose="04030805020802020802" pitchFamily="82" charset="0"/>
            </a:endParaRPr>
          </a:p>
          <a:p>
            <a:pPr marL="285750" indent="-285750">
              <a:buFontTx/>
              <a:buChar char="-"/>
            </a:pPr>
            <a:endParaRPr lang="en-US" dirty="0"/>
          </a:p>
        </p:txBody>
      </p:sp>
      <p:sp>
        <p:nvSpPr>
          <p:cNvPr id="3" name="Rectangle 2">
            <a:extLst>
              <a:ext uri="{FF2B5EF4-FFF2-40B4-BE49-F238E27FC236}">
                <a16:creationId xmlns:a16="http://schemas.microsoft.com/office/drawing/2014/main" id="{9C94CE68-2D7A-40CA-A9B1-F54BDFF29A5F}"/>
              </a:ext>
            </a:extLst>
          </p:cNvPr>
          <p:cNvSpPr/>
          <p:nvPr/>
        </p:nvSpPr>
        <p:spPr>
          <a:xfrm>
            <a:off x="4032909" y="521847"/>
            <a:ext cx="3339376" cy="1015663"/>
          </a:xfrm>
          <a:prstGeom prst="rect">
            <a:avLst/>
          </a:prstGeom>
          <a:noFill/>
        </p:spPr>
        <p:txBody>
          <a:bodyPr wrap="none" lIns="91440" tIns="45720" rIns="91440" bIns="45720">
            <a:spAutoFit/>
          </a:bodyPr>
          <a:lstStyle/>
          <a:p>
            <a:pPr algn="ctr"/>
            <a:r>
              <a:rPr lang="en-US" sz="6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 Bach Tuyet Nang" panose="02090907080705020403" pitchFamily="18" charset="0"/>
              </a:rPr>
              <a:t>Dặn</a:t>
            </a: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 Bach Tuyet Nang" panose="02090907080705020403" pitchFamily="18" charset="0"/>
              </a:rPr>
              <a:t> </a:t>
            </a:r>
            <a:r>
              <a:rPr lang="en-US" sz="6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 Bach Tuyet Nang" panose="02090907080705020403" pitchFamily="18" charset="0"/>
              </a:rPr>
              <a:t>dò</a:t>
            </a:r>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 Bach Tuyet Nang" panose="02090907080705020403" pitchFamily="18" charset="0"/>
            </a:endParaRPr>
          </a:p>
        </p:txBody>
      </p:sp>
    </p:spTree>
    <p:extLst>
      <p:ext uri="{BB962C8B-B14F-4D97-AF65-F5344CB8AC3E}">
        <p14:creationId xmlns:p14="http://schemas.microsoft.com/office/powerpoint/2010/main" val="3971264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Wisp</Template>
  <TotalTime>134</TotalTime>
  <Words>442</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9</vt:i4>
      </vt:variant>
    </vt:vector>
  </HeadingPairs>
  <TitlesOfParts>
    <vt:vector size="28" baseType="lpstr">
      <vt:lpstr>Arial</vt:lpstr>
      <vt:lpstr>Century Gothic</vt:lpstr>
      <vt:lpstr>Gill Sans MT</vt:lpstr>
      <vt:lpstr>Rockwell</vt:lpstr>
      <vt:lpstr>Rockwell Condensed</vt:lpstr>
      <vt:lpstr>Times New Roman</vt:lpstr>
      <vt:lpstr>Tw Cen MT</vt:lpstr>
      <vt:lpstr>UTM Americana EB</vt:lpstr>
      <vt:lpstr>UTM Marlboro</vt:lpstr>
      <vt:lpstr>UTM Micra</vt:lpstr>
      <vt:lpstr>UVN Bach Tuyet Nang</vt:lpstr>
      <vt:lpstr>UVN Huong Que Nang</vt:lpstr>
      <vt:lpstr>UVN Nguyen Du</vt:lpstr>
      <vt:lpstr>Wingdings</vt:lpstr>
      <vt:lpstr>Wingdings 3</vt:lpstr>
      <vt:lpstr>Wisp</vt:lpstr>
      <vt:lpstr>Gallery</vt:lpstr>
      <vt:lpstr>Wood Type</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 Hai Duy</dc:creator>
  <cp:lastModifiedBy>Do Hai Duy</cp:lastModifiedBy>
  <cp:revision>4</cp:revision>
  <dcterms:created xsi:type="dcterms:W3CDTF">2021-09-11T00:37:55Z</dcterms:created>
  <dcterms:modified xsi:type="dcterms:W3CDTF">2021-09-11T02:52:41Z</dcterms:modified>
</cp:coreProperties>
</file>