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5AA32-17D0-4FF2-B6C9-913CC918F016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D9CA0-31E2-4ABF-8BDF-3B5910B2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5AA32-17D0-4FF2-B6C9-913CC918F016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D9CA0-31E2-4ABF-8BDF-3B5910B2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5AA32-17D0-4FF2-B6C9-913CC918F016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D9CA0-31E2-4ABF-8BDF-3B5910B2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5AA32-17D0-4FF2-B6C9-913CC918F016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D9CA0-31E2-4ABF-8BDF-3B5910B2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5AA32-17D0-4FF2-B6C9-913CC918F016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D9CA0-31E2-4ABF-8BDF-3B5910B2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5AA32-17D0-4FF2-B6C9-913CC918F016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D9CA0-31E2-4ABF-8BDF-3B5910B2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5AA32-17D0-4FF2-B6C9-913CC918F016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D9CA0-31E2-4ABF-8BDF-3B5910B2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5AA32-17D0-4FF2-B6C9-913CC918F016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D9CA0-31E2-4ABF-8BDF-3B5910B2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5AA32-17D0-4FF2-B6C9-913CC918F016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D9CA0-31E2-4ABF-8BDF-3B5910B2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5AA32-17D0-4FF2-B6C9-913CC918F016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D9CA0-31E2-4ABF-8BDF-3B5910B2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5AA32-17D0-4FF2-B6C9-913CC918F016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D9CA0-31E2-4ABF-8BDF-3B5910B2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5AA32-17D0-4FF2-B6C9-913CC918F016}" type="datetimeFigureOut">
              <a:rPr lang="en-US" smtClean="0"/>
              <a:pPr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D9CA0-31E2-4ABF-8BDF-3B5910B2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sach-giao-khoa-tieng-anh-lop-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181599" cy="6857999"/>
          </a:xfrm>
          <a:prstGeom prst="rect">
            <a:avLst/>
          </a:prstGeom>
          <a:noFill/>
        </p:spPr>
      </p:pic>
      <p:pic>
        <p:nvPicPr>
          <p:cNvPr id="1027" name="Picture 3" descr="D:\hoa văn 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609600"/>
            <a:ext cx="3886200" cy="563879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638800" y="2286000"/>
            <a:ext cx="2819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WELCOME</a:t>
            </a:r>
            <a:r>
              <a:rPr lang="en-US" dirty="0" smtClean="0"/>
              <a:t> </a:t>
            </a:r>
          </a:p>
          <a:p>
            <a:r>
              <a:rPr lang="en-US" sz="4000" b="1" dirty="0" smtClean="0"/>
              <a:t>         TO</a:t>
            </a:r>
          </a:p>
          <a:p>
            <a:r>
              <a:rPr lang="en-US" sz="4800" b="1" dirty="0" smtClean="0">
                <a:solidFill>
                  <a:srgbClr val="FF0000"/>
                </a:solidFill>
              </a:rPr>
              <a:t>ENGLISH 8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"/>
            <a:ext cx="5334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solidFill>
                  <a:srgbClr val="00B050"/>
                </a:solidFill>
              </a:rPr>
              <a:t>1/ Choose the best answer and write</a:t>
            </a:r>
            <a:r>
              <a:rPr lang="en-US" dirty="0" smtClean="0">
                <a:solidFill>
                  <a:srgbClr val="00B050"/>
                </a:solidFill>
              </a:rPr>
              <a:t>:</a:t>
            </a:r>
          </a:p>
          <a:p>
            <a:r>
              <a:rPr lang="en-US" dirty="0" smtClean="0"/>
              <a:t>a/ </a:t>
            </a:r>
            <a:r>
              <a:rPr lang="en-US" dirty="0" err="1" smtClean="0"/>
              <a:t>Ba</a:t>
            </a:r>
            <a:r>
              <a:rPr lang="en-US" dirty="0" smtClean="0"/>
              <a:t> talks about </a:t>
            </a:r>
            <a:r>
              <a:rPr lang="en-US" b="1" u="sng" dirty="0" smtClean="0"/>
              <a:t>three</a:t>
            </a:r>
            <a:r>
              <a:rPr lang="en-US" dirty="0" smtClean="0"/>
              <a:t> of his friends.</a:t>
            </a:r>
          </a:p>
          <a:p>
            <a:r>
              <a:rPr lang="en-US" dirty="0" smtClean="0"/>
              <a:t>b/ </a:t>
            </a:r>
            <a:r>
              <a:rPr lang="en-US" dirty="0" err="1" smtClean="0"/>
              <a:t>Bao’s</a:t>
            </a:r>
            <a:r>
              <a:rPr lang="en-US" dirty="0" smtClean="0"/>
              <a:t> volunteer work </a:t>
            </a:r>
            <a:r>
              <a:rPr lang="en-US" b="1" u="sng" dirty="0" smtClean="0"/>
              <a:t>does not affect his school work</a:t>
            </a:r>
            <a:r>
              <a:rPr lang="en-US" dirty="0" smtClean="0"/>
              <a:t>.</a:t>
            </a:r>
          </a:p>
          <a:p>
            <a:r>
              <a:rPr lang="en-US" dirty="0" smtClean="0"/>
              <a:t>c/ </a:t>
            </a:r>
            <a:r>
              <a:rPr lang="en-US" dirty="0" err="1" smtClean="0"/>
              <a:t>Khai</a:t>
            </a:r>
            <a:r>
              <a:rPr lang="en-US" dirty="0" smtClean="0"/>
              <a:t> and Song </a:t>
            </a:r>
            <a:r>
              <a:rPr lang="en-US" b="1" u="sng" dirty="0" smtClean="0"/>
              <a:t>don’t talk much in public</a:t>
            </a:r>
            <a:r>
              <a:rPr lang="en-US" dirty="0" smtClean="0"/>
              <a:t>.</a:t>
            </a:r>
          </a:p>
          <a:p>
            <a:r>
              <a:rPr lang="en-US" dirty="0" smtClean="0"/>
              <a:t>d/ </a:t>
            </a:r>
            <a:r>
              <a:rPr lang="en-US" dirty="0" err="1" smtClean="0"/>
              <a:t>Ba’s</a:t>
            </a:r>
            <a:r>
              <a:rPr lang="en-US" dirty="0" smtClean="0"/>
              <a:t> friends sometimes </a:t>
            </a:r>
            <a:r>
              <a:rPr lang="en-US" b="1" u="sng" dirty="0" smtClean="0"/>
              <a:t>get tired of </a:t>
            </a:r>
            <a:r>
              <a:rPr lang="en-US" dirty="0" smtClean="0"/>
              <a:t>his jokes.</a:t>
            </a:r>
          </a:p>
          <a:p>
            <a:r>
              <a:rPr lang="en-US" b="1" u="sng" dirty="0" smtClean="0">
                <a:solidFill>
                  <a:srgbClr val="00B050"/>
                </a:solidFill>
              </a:rPr>
              <a:t>2/ Answer the questions</a:t>
            </a:r>
            <a:r>
              <a:rPr lang="en-US" dirty="0" smtClean="0"/>
              <a:t>:</a:t>
            </a:r>
          </a:p>
          <a:p>
            <a:r>
              <a:rPr lang="en-US" dirty="0" smtClean="0"/>
              <a:t>a/ </a:t>
            </a:r>
            <a:r>
              <a:rPr lang="en-US" dirty="0" err="1" smtClean="0"/>
              <a:t>Ba</a:t>
            </a:r>
            <a:r>
              <a:rPr lang="en-US" dirty="0" smtClean="0"/>
              <a:t> feels lucky having a lot of friends.</a:t>
            </a:r>
          </a:p>
          <a:p>
            <a:r>
              <a:rPr lang="en-US" dirty="0" smtClean="0"/>
              <a:t>b/ </a:t>
            </a:r>
            <a:r>
              <a:rPr lang="en-US" dirty="0" err="1" smtClean="0"/>
              <a:t>Bao</a:t>
            </a:r>
            <a:r>
              <a:rPr lang="en-US" dirty="0" smtClean="0"/>
              <a:t> is the most sociable.</a:t>
            </a:r>
          </a:p>
          <a:p>
            <a:r>
              <a:rPr lang="en-US" dirty="0" smtClean="0"/>
              <a:t>c/ </a:t>
            </a:r>
            <a:r>
              <a:rPr lang="en-US" dirty="0" err="1" smtClean="0"/>
              <a:t>Khai</a:t>
            </a:r>
            <a:r>
              <a:rPr lang="en-US" dirty="0" smtClean="0"/>
              <a:t> likes reading.</a:t>
            </a:r>
          </a:p>
          <a:p>
            <a:r>
              <a:rPr lang="en-US" dirty="0" smtClean="0"/>
              <a:t>d/ </a:t>
            </a:r>
            <a:r>
              <a:rPr lang="en-US" dirty="0" err="1" smtClean="0"/>
              <a:t>Ba’s</a:t>
            </a:r>
            <a:r>
              <a:rPr lang="en-US" dirty="0" smtClean="0"/>
              <a:t> jokes annoy his friends.</a:t>
            </a:r>
          </a:p>
          <a:p>
            <a:r>
              <a:rPr lang="en-US" dirty="0" smtClean="0"/>
              <a:t>e/ </a:t>
            </a:r>
            <a:r>
              <a:rPr lang="en-US" dirty="0" err="1" smtClean="0"/>
              <a:t>Bao</a:t>
            </a:r>
            <a:r>
              <a:rPr lang="en-US" dirty="0" smtClean="0"/>
              <a:t> spends his free time doing volunteer.</a:t>
            </a:r>
          </a:p>
          <a:p>
            <a:r>
              <a:rPr lang="en-US" dirty="0" smtClean="0"/>
              <a:t>f/ Yes, we do. We have the same characters.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3733800"/>
            <a:ext cx="7239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solidFill>
                  <a:srgbClr val="FF0000"/>
                </a:solidFill>
              </a:rPr>
              <a:t>WORD FORMS</a:t>
            </a:r>
            <a:r>
              <a:rPr lang="en-US" dirty="0" smtClean="0"/>
              <a:t>: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1/ annoy(v)/ annoyance(n)/ annoyed(</a:t>
            </a:r>
            <a:r>
              <a:rPr lang="en-US" dirty="0" err="1" smtClean="0">
                <a:solidFill>
                  <a:srgbClr val="00B050"/>
                </a:solidFill>
              </a:rPr>
              <a:t>adj</a:t>
            </a:r>
            <a:r>
              <a:rPr lang="en-US" dirty="0" smtClean="0">
                <a:solidFill>
                  <a:srgbClr val="00B050"/>
                </a:solidFill>
              </a:rPr>
              <a:t>): </a:t>
            </a:r>
            <a:r>
              <a:rPr lang="en-US" dirty="0" err="1" smtClean="0">
                <a:solidFill>
                  <a:srgbClr val="00B050"/>
                </a:solidFill>
              </a:rPr>
              <a:t>làm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phiền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2/ generosity(n)/ generous(</a:t>
            </a:r>
            <a:r>
              <a:rPr lang="en-US" dirty="0" err="1" smtClean="0">
                <a:solidFill>
                  <a:srgbClr val="00B050"/>
                </a:solidFill>
              </a:rPr>
              <a:t>adj</a:t>
            </a:r>
            <a:r>
              <a:rPr lang="en-US" dirty="0" smtClean="0">
                <a:solidFill>
                  <a:srgbClr val="00B050"/>
                </a:solidFill>
              </a:rPr>
              <a:t>)/ generously(adv):</a:t>
            </a:r>
            <a:r>
              <a:rPr lang="en-US" dirty="0" err="1" smtClean="0">
                <a:solidFill>
                  <a:srgbClr val="00B050"/>
                </a:solidFill>
              </a:rPr>
              <a:t>rộng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lượng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3/ humor(n)/ humorous(</a:t>
            </a:r>
            <a:r>
              <a:rPr lang="en-US" dirty="0" err="1" smtClean="0">
                <a:solidFill>
                  <a:srgbClr val="00B050"/>
                </a:solidFill>
              </a:rPr>
              <a:t>adj</a:t>
            </a:r>
            <a:r>
              <a:rPr lang="en-US" dirty="0" smtClean="0">
                <a:solidFill>
                  <a:srgbClr val="00B050"/>
                </a:solidFill>
              </a:rPr>
              <a:t>)/ humorously(adv): </a:t>
            </a:r>
            <a:r>
              <a:rPr lang="en-US" dirty="0" err="1" smtClean="0">
                <a:solidFill>
                  <a:srgbClr val="00B050"/>
                </a:solidFill>
              </a:rPr>
              <a:t>hài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hước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4/ orphan(n): </a:t>
            </a:r>
            <a:r>
              <a:rPr lang="en-US" dirty="0" err="1" smtClean="0">
                <a:solidFill>
                  <a:srgbClr val="00B050"/>
                </a:solidFill>
              </a:rPr>
              <a:t>trẻ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mồ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côi</a:t>
            </a:r>
            <a:r>
              <a:rPr lang="en-US" dirty="0" smtClean="0">
                <a:solidFill>
                  <a:srgbClr val="00B050"/>
                </a:solidFill>
              </a:rPr>
              <a:t>/ orphanage(n): </a:t>
            </a:r>
            <a:r>
              <a:rPr lang="en-US" dirty="0" err="1" smtClean="0">
                <a:solidFill>
                  <a:srgbClr val="00B050"/>
                </a:solidFill>
              </a:rPr>
              <a:t>trại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mồ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côi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5/ peace(n)/ peaceful(</a:t>
            </a:r>
            <a:r>
              <a:rPr lang="en-US" dirty="0" err="1" smtClean="0">
                <a:solidFill>
                  <a:srgbClr val="00B050"/>
                </a:solidFill>
              </a:rPr>
              <a:t>adj</a:t>
            </a:r>
            <a:r>
              <a:rPr lang="en-US" dirty="0" smtClean="0">
                <a:solidFill>
                  <a:srgbClr val="00B050"/>
                </a:solidFill>
              </a:rPr>
              <a:t>)/ peacefully(adv): </a:t>
            </a:r>
            <a:r>
              <a:rPr lang="en-US" dirty="0" err="1" smtClean="0">
                <a:solidFill>
                  <a:srgbClr val="00B050"/>
                </a:solidFill>
              </a:rPr>
              <a:t>hòa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bình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6/ sociable(</a:t>
            </a:r>
            <a:r>
              <a:rPr lang="en-US" dirty="0" err="1" smtClean="0">
                <a:solidFill>
                  <a:srgbClr val="00B050"/>
                </a:solidFill>
              </a:rPr>
              <a:t>adj</a:t>
            </a:r>
            <a:r>
              <a:rPr lang="en-US" dirty="0" smtClean="0">
                <a:solidFill>
                  <a:srgbClr val="00B050"/>
                </a:solidFill>
              </a:rPr>
              <a:t>)/ social(</a:t>
            </a:r>
            <a:r>
              <a:rPr lang="en-US" dirty="0" err="1" smtClean="0">
                <a:solidFill>
                  <a:srgbClr val="00B050"/>
                </a:solidFill>
              </a:rPr>
              <a:t>adj</a:t>
            </a:r>
            <a:r>
              <a:rPr lang="en-US" dirty="0" smtClean="0">
                <a:solidFill>
                  <a:srgbClr val="00B050"/>
                </a:solidFill>
              </a:rPr>
              <a:t>)/ sociably(adv): </a:t>
            </a:r>
            <a:r>
              <a:rPr lang="en-US" dirty="0" err="1" smtClean="0">
                <a:solidFill>
                  <a:srgbClr val="00B050"/>
                </a:solidFill>
              </a:rPr>
              <a:t>hòa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đồng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dirty="0" err="1" smtClean="0">
                <a:solidFill>
                  <a:srgbClr val="00B050"/>
                </a:solidFill>
              </a:rPr>
              <a:t>thích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xã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giao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7/ differ(v)/ difference(n)/ different(from) (</a:t>
            </a:r>
            <a:r>
              <a:rPr lang="en-US" dirty="0" err="1" smtClean="0">
                <a:solidFill>
                  <a:srgbClr val="00B050"/>
                </a:solidFill>
              </a:rPr>
              <a:t>adj</a:t>
            </a:r>
            <a:r>
              <a:rPr lang="en-US" dirty="0" smtClean="0">
                <a:solidFill>
                  <a:srgbClr val="00B050"/>
                </a:solidFill>
              </a:rPr>
              <a:t>)/ differently(adv): </a:t>
            </a:r>
            <a:r>
              <a:rPr lang="en-US" dirty="0" err="1" smtClean="0">
                <a:solidFill>
                  <a:srgbClr val="00B050"/>
                </a:solidFill>
              </a:rPr>
              <a:t>khác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biệt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8/ volunteer(n)/ voluntary(</a:t>
            </a:r>
            <a:r>
              <a:rPr lang="en-US" dirty="0" err="1" smtClean="0">
                <a:solidFill>
                  <a:srgbClr val="00B050"/>
                </a:solidFill>
              </a:rPr>
              <a:t>adj</a:t>
            </a:r>
            <a:r>
              <a:rPr lang="en-US" dirty="0" smtClean="0">
                <a:solidFill>
                  <a:srgbClr val="00B050"/>
                </a:solidFill>
              </a:rPr>
              <a:t>)/ voluntarily(adv): </a:t>
            </a:r>
            <a:r>
              <a:rPr lang="en-US" dirty="0" err="1" smtClean="0">
                <a:solidFill>
                  <a:srgbClr val="00B050"/>
                </a:solidFill>
              </a:rPr>
              <a:t>tình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nguyện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9/ reservation(n)/ reserved(</a:t>
            </a:r>
            <a:r>
              <a:rPr lang="en-US" dirty="0" err="1" smtClean="0">
                <a:solidFill>
                  <a:srgbClr val="00B050"/>
                </a:solidFill>
              </a:rPr>
              <a:t>adj</a:t>
            </a:r>
            <a:r>
              <a:rPr lang="en-US" dirty="0" smtClean="0">
                <a:solidFill>
                  <a:srgbClr val="00B050"/>
                </a:solidFill>
              </a:rPr>
              <a:t>): </a:t>
            </a:r>
            <a:r>
              <a:rPr lang="en-US" dirty="0" err="1" smtClean="0">
                <a:solidFill>
                  <a:srgbClr val="00B050"/>
                </a:solidFill>
              </a:rPr>
              <a:t>bảo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thủ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dirty="0" err="1" smtClean="0">
                <a:solidFill>
                  <a:srgbClr val="00B050"/>
                </a:solidFill>
              </a:rPr>
              <a:t>rụt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rè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10/ care(n)/ careful(</a:t>
            </a:r>
            <a:r>
              <a:rPr lang="en-US" dirty="0" err="1" smtClean="0">
                <a:solidFill>
                  <a:srgbClr val="00B050"/>
                </a:solidFill>
              </a:rPr>
              <a:t>adj</a:t>
            </a:r>
            <a:r>
              <a:rPr lang="en-US" dirty="0" smtClean="0">
                <a:solidFill>
                  <a:srgbClr val="00B050"/>
                </a:solidFill>
              </a:rPr>
              <a:t>)/ carefully(adv): </a:t>
            </a:r>
            <a:r>
              <a:rPr lang="en-US" dirty="0" err="1" smtClean="0">
                <a:solidFill>
                  <a:srgbClr val="00B050"/>
                </a:solidFill>
              </a:rPr>
              <a:t>cẩ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thận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76800" y="381000"/>
            <a:ext cx="426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11/ difficulty(n)/ difficult(</a:t>
            </a:r>
            <a:r>
              <a:rPr lang="en-US" dirty="0" err="1" smtClean="0">
                <a:solidFill>
                  <a:srgbClr val="00B050"/>
                </a:solidFill>
              </a:rPr>
              <a:t>adj</a:t>
            </a:r>
            <a:r>
              <a:rPr lang="en-US" dirty="0" smtClean="0">
                <a:solidFill>
                  <a:srgbClr val="00B050"/>
                </a:solidFill>
              </a:rPr>
              <a:t>)difficultly(adv): </a:t>
            </a:r>
            <a:r>
              <a:rPr lang="en-US" dirty="0" err="1" smtClean="0">
                <a:solidFill>
                  <a:srgbClr val="00B050"/>
                </a:solidFill>
              </a:rPr>
              <a:t>khó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khăn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12/ happiness(n)/ happy(</a:t>
            </a:r>
            <a:r>
              <a:rPr lang="en-US" dirty="0" err="1" smtClean="0">
                <a:solidFill>
                  <a:srgbClr val="00B050"/>
                </a:solidFill>
              </a:rPr>
              <a:t>adj</a:t>
            </a:r>
            <a:r>
              <a:rPr lang="en-US" dirty="0" smtClean="0">
                <a:solidFill>
                  <a:srgbClr val="00B050"/>
                </a:solidFill>
              </a:rPr>
              <a:t>)/ happily(adv): </a:t>
            </a:r>
            <a:r>
              <a:rPr lang="en-US" dirty="0" err="1" smtClean="0">
                <a:solidFill>
                  <a:srgbClr val="00B050"/>
                </a:solidFill>
              </a:rPr>
              <a:t>hạnh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phúc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28600"/>
            <a:ext cx="8839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TiẾT</a:t>
            </a:r>
            <a:r>
              <a:rPr lang="en-US" b="1" dirty="0" smtClean="0"/>
              <a:t> 5:</a:t>
            </a:r>
          </a:p>
          <a:p>
            <a:r>
              <a:rPr lang="en-US" sz="2000" b="1" u="sng" dirty="0" smtClean="0">
                <a:solidFill>
                  <a:srgbClr val="FF0000"/>
                </a:solidFill>
              </a:rPr>
              <a:t>WRITE</a:t>
            </a:r>
            <a:r>
              <a:rPr lang="en-US" dirty="0" smtClean="0">
                <a:sym typeface="Wingdings" pitchFamily="2" charset="2"/>
              </a:rPr>
              <a:t>: (page 15)</a:t>
            </a:r>
          </a:p>
          <a:p>
            <a:r>
              <a:rPr lang="en-US" sz="2000" b="1" dirty="0" smtClean="0">
                <a:sym typeface="Wingdings" pitchFamily="2" charset="2"/>
              </a:rPr>
              <a:t>1/ Read the information about Tam.</a:t>
            </a:r>
          </a:p>
          <a:p>
            <a:r>
              <a:rPr lang="en-US" dirty="0" smtClean="0">
                <a:sym typeface="Wingdings" pitchFamily="2" charset="2"/>
              </a:rPr>
              <a:t>His name’s le Van tam and he’s fourteen years old. He lives at 26 Tran </a:t>
            </a:r>
            <a:r>
              <a:rPr lang="en-US" dirty="0" err="1" smtClean="0">
                <a:sym typeface="Wingdings" pitchFamily="2" charset="2"/>
              </a:rPr>
              <a:t>Phu</a:t>
            </a:r>
            <a:r>
              <a:rPr lang="en-US" dirty="0" smtClean="0">
                <a:sym typeface="Wingdings" pitchFamily="2" charset="2"/>
              </a:rPr>
              <a:t> Street in Ha </a:t>
            </a:r>
            <a:r>
              <a:rPr lang="en-US" dirty="0" err="1" smtClean="0">
                <a:sym typeface="Wingdings" pitchFamily="2" charset="2"/>
              </a:rPr>
              <a:t>noi</a:t>
            </a:r>
            <a:r>
              <a:rPr lang="en-US" dirty="0" smtClean="0">
                <a:sym typeface="Wingdings" pitchFamily="2" charset="2"/>
              </a:rPr>
              <a:t> with his mother, father and his elder brother, Hung. He’s tall and thin and has short black hair. He is sociable, humorous and </a:t>
            </a:r>
            <a:r>
              <a:rPr lang="en-US" dirty="0" err="1" smtClean="0">
                <a:sym typeface="Wingdings" pitchFamily="2" charset="2"/>
              </a:rPr>
              <a:t>heilful</a:t>
            </a:r>
            <a:r>
              <a:rPr lang="en-US" dirty="0" smtClean="0">
                <a:sym typeface="Wingdings" pitchFamily="2" charset="2"/>
              </a:rPr>
              <a:t>. His best friends are </a:t>
            </a:r>
            <a:r>
              <a:rPr lang="en-US" dirty="0" err="1" smtClean="0">
                <a:sym typeface="Wingdings" pitchFamily="2" charset="2"/>
              </a:rPr>
              <a:t>Ba</a:t>
            </a:r>
            <a:r>
              <a:rPr lang="en-US" dirty="0" smtClean="0">
                <a:sym typeface="Wingdings" pitchFamily="2" charset="2"/>
              </a:rPr>
              <a:t> and </a:t>
            </a:r>
            <a:r>
              <a:rPr lang="en-US" dirty="0" err="1" smtClean="0">
                <a:sym typeface="Wingdings" pitchFamily="2" charset="2"/>
              </a:rPr>
              <a:t>Bao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sz="2000" b="1" dirty="0" smtClean="0">
                <a:sym typeface="Wingdings" pitchFamily="2" charset="2"/>
              </a:rPr>
              <a:t>2/ Fill in a similar form for your partner. Use the following questions as prompts</a:t>
            </a:r>
            <a:r>
              <a:rPr lang="en-US" b="1" dirty="0" smtClean="0">
                <a:sym typeface="Wingdings" pitchFamily="2" charset="2"/>
              </a:rPr>
              <a:t>.</a:t>
            </a:r>
          </a:p>
          <a:p>
            <a:r>
              <a:rPr lang="en-US" b="1" u="sng" dirty="0" smtClean="0">
                <a:sym typeface="Wingdings" pitchFamily="2" charset="2"/>
              </a:rPr>
              <a:t>EX</a:t>
            </a:r>
            <a:r>
              <a:rPr lang="en-US" b="1" dirty="0" smtClean="0">
                <a:sym typeface="Wingdings" pitchFamily="2" charset="2"/>
              </a:rPr>
              <a:t>:  </a:t>
            </a:r>
            <a:r>
              <a:rPr lang="en-US" sz="2000" b="1" dirty="0" smtClean="0">
                <a:sym typeface="Wingdings" pitchFamily="2" charset="2"/>
              </a:rPr>
              <a:t>Name</a:t>
            </a:r>
            <a:r>
              <a:rPr lang="en-US" b="1" dirty="0" smtClean="0">
                <a:sym typeface="Wingdings" pitchFamily="2" charset="2"/>
              </a:rPr>
              <a:t>:         </a:t>
            </a:r>
            <a:r>
              <a:rPr lang="en-US" dirty="0" smtClean="0">
                <a:sym typeface="Wingdings" pitchFamily="2" charset="2"/>
              </a:rPr>
              <a:t>Le Minh </a:t>
            </a:r>
            <a:r>
              <a:rPr lang="en-US" dirty="0" err="1" smtClean="0">
                <a:sym typeface="Wingdings" pitchFamily="2" charset="2"/>
              </a:rPr>
              <a:t>Anh</a:t>
            </a:r>
            <a:r>
              <a:rPr lang="en-US" dirty="0" smtClean="0">
                <a:sym typeface="Wingdings" pitchFamily="2" charset="2"/>
              </a:rPr>
              <a:t>          </a:t>
            </a:r>
            <a:r>
              <a:rPr lang="en-US" sz="2000" b="1" dirty="0" smtClean="0">
                <a:sym typeface="Wingdings" pitchFamily="2" charset="2"/>
              </a:rPr>
              <a:t>Age</a:t>
            </a:r>
            <a:r>
              <a:rPr lang="en-US" b="1" dirty="0" smtClean="0">
                <a:sym typeface="Wingdings" pitchFamily="2" charset="2"/>
              </a:rPr>
              <a:t>: </a:t>
            </a:r>
            <a:r>
              <a:rPr lang="en-US" dirty="0" smtClean="0">
                <a:sym typeface="Wingdings" pitchFamily="2" charset="2"/>
              </a:rPr>
              <a:t>14</a:t>
            </a:r>
          </a:p>
          <a:p>
            <a:r>
              <a:rPr lang="en-US" b="1" dirty="0" smtClean="0">
                <a:sym typeface="Wingdings" pitchFamily="2" charset="2"/>
              </a:rPr>
              <a:t>        </a:t>
            </a:r>
            <a:r>
              <a:rPr lang="en-US" sz="2000" b="1" dirty="0" smtClean="0">
                <a:sym typeface="Wingdings" pitchFamily="2" charset="2"/>
              </a:rPr>
              <a:t>Appearance </a:t>
            </a:r>
            <a:r>
              <a:rPr lang="en-US" dirty="0" smtClean="0">
                <a:sym typeface="Wingdings" pitchFamily="2" charset="2"/>
              </a:rPr>
              <a:t>(</a:t>
            </a:r>
            <a:r>
              <a:rPr lang="en-US" dirty="0" err="1" smtClean="0">
                <a:sym typeface="Wingdings" pitchFamily="2" charset="2"/>
              </a:rPr>
              <a:t>ngoại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hình</a:t>
            </a:r>
            <a:r>
              <a:rPr lang="en-US" dirty="0" smtClean="0">
                <a:sym typeface="Wingdings" pitchFamily="2" charset="2"/>
              </a:rPr>
              <a:t>):  tall, fat, long back hair</a:t>
            </a:r>
          </a:p>
          <a:p>
            <a:r>
              <a:rPr lang="en-US" b="1" dirty="0" smtClean="0">
                <a:sym typeface="Wingdings" pitchFamily="2" charset="2"/>
              </a:rPr>
              <a:t>        </a:t>
            </a:r>
            <a:r>
              <a:rPr lang="en-US" sz="2000" b="1" dirty="0" smtClean="0">
                <a:sym typeface="Wingdings" pitchFamily="2" charset="2"/>
              </a:rPr>
              <a:t>Characters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(</a:t>
            </a:r>
            <a:r>
              <a:rPr lang="en-US" dirty="0" err="1" smtClean="0">
                <a:sym typeface="Wingdings" pitchFamily="2" charset="2"/>
              </a:rPr>
              <a:t>tính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cách</a:t>
            </a:r>
            <a:r>
              <a:rPr lang="en-US" dirty="0" smtClean="0">
                <a:sym typeface="Wingdings" pitchFamily="2" charset="2"/>
              </a:rPr>
              <a:t>):       generous, kind, helpful</a:t>
            </a:r>
          </a:p>
          <a:p>
            <a:r>
              <a:rPr lang="en-US" b="1" dirty="0" smtClean="0">
                <a:sym typeface="Wingdings" pitchFamily="2" charset="2"/>
              </a:rPr>
              <a:t>        </a:t>
            </a:r>
            <a:r>
              <a:rPr lang="en-US" sz="2000" b="1" dirty="0" smtClean="0">
                <a:sym typeface="Wingdings" pitchFamily="2" charset="2"/>
              </a:rPr>
              <a:t>Address:</a:t>
            </a:r>
            <a:r>
              <a:rPr lang="en-US" b="1" dirty="0" smtClean="0">
                <a:sym typeface="Wingdings" pitchFamily="2" charset="2"/>
              </a:rPr>
              <a:t>                               </a:t>
            </a:r>
            <a:r>
              <a:rPr lang="en-US" dirty="0" smtClean="0">
                <a:sym typeface="Wingdings" pitchFamily="2" charset="2"/>
              </a:rPr>
              <a:t>15 </a:t>
            </a:r>
            <a:r>
              <a:rPr lang="en-US" dirty="0" err="1" smtClean="0">
                <a:sym typeface="Wingdings" pitchFamily="2" charset="2"/>
              </a:rPr>
              <a:t>Hai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Trung</a:t>
            </a:r>
            <a:r>
              <a:rPr lang="en-US" dirty="0" smtClean="0">
                <a:sym typeface="Wingdings" pitchFamily="2" charset="2"/>
              </a:rPr>
              <a:t> Street, HCM City</a:t>
            </a:r>
          </a:p>
          <a:p>
            <a:r>
              <a:rPr lang="en-US" b="1" dirty="0" smtClean="0">
                <a:sym typeface="Wingdings" pitchFamily="2" charset="2"/>
              </a:rPr>
              <a:t>        </a:t>
            </a:r>
            <a:r>
              <a:rPr lang="en-US" sz="2000" b="1" dirty="0" smtClean="0">
                <a:sym typeface="Wingdings" pitchFamily="2" charset="2"/>
              </a:rPr>
              <a:t>Family:</a:t>
            </a:r>
            <a:r>
              <a:rPr lang="en-US" b="1" dirty="0" smtClean="0">
                <a:sym typeface="Wingdings" pitchFamily="2" charset="2"/>
              </a:rPr>
              <a:t>                                  </a:t>
            </a:r>
            <a:r>
              <a:rPr lang="en-US" dirty="0" smtClean="0">
                <a:sym typeface="Wingdings" pitchFamily="2" charset="2"/>
              </a:rPr>
              <a:t>mother, father elder sister, </a:t>
            </a:r>
            <a:r>
              <a:rPr lang="en-US" dirty="0" err="1" smtClean="0">
                <a:sym typeface="Wingdings" pitchFamily="2" charset="2"/>
              </a:rPr>
              <a:t>Hoa</a:t>
            </a:r>
            <a:endParaRPr lang="en-US" dirty="0" smtClean="0">
              <a:sym typeface="Wingdings" pitchFamily="2" charset="2"/>
            </a:endParaRPr>
          </a:p>
          <a:p>
            <a:r>
              <a:rPr lang="en-US" b="1" dirty="0" smtClean="0">
                <a:sym typeface="Wingdings" pitchFamily="2" charset="2"/>
              </a:rPr>
              <a:t>        </a:t>
            </a:r>
            <a:r>
              <a:rPr lang="en-US" sz="2000" b="1" dirty="0" smtClean="0">
                <a:sym typeface="Wingdings" pitchFamily="2" charset="2"/>
              </a:rPr>
              <a:t>Friends:</a:t>
            </a:r>
            <a:r>
              <a:rPr lang="en-US" b="1" dirty="0" smtClean="0">
                <a:sym typeface="Wingdings" pitchFamily="2" charset="2"/>
              </a:rPr>
              <a:t>                                 </a:t>
            </a:r>
            <a:r>
              <a:rPr lang="en-US" dirty="0" err="1" smtClean="0">
                <a:sym typeface="Wingdings" pitchFamily="2" charset="2"/>
              </a:rPr>
              <a:t>Lan</a:t>
            </a:r>
            <a:r>
              <a:rPr lang="en-US" dirty="0" smtClean="0">
                <a:sym typeface="Wingdings" pitchFamily="2" charset="2"/>
              </a:rPr>
              <a:t>, Long</a:t>
            </a:r>
          </a:p>
          <a:p>
            <a:r>
              <a:rPr lang="en-US" sz="2000" b="1" dirty="0" smtClean="0">
                <a:sym typeface="Wingdings" pitchFamily="2" charset="2"/>
              </a:rPr>
              <a:t>3/ Now write a paragraph about your partner</a:t>
            </a:r>
            <a:r>
              <a:rPr lang="en-US" sz="2000" dirty="0" smtClean="0">
                <a:sym typeface="Wingdings" pitchFamily="2" charset="2"/>
              </a:rPr>
              <a:t>.</a:t>
            </a:r>
          </a:p>
          <a:p>
            <a:r>
              <a:rPr lang="en-US" dirty="0" smtClean="0">
                <a:sym typeface="Wingdings" pitchFamily="2" charset="2"/>
              </a:rPr>
              <a:t>      ___________________________________</a:t>
            </a:r>
          </a:p>
          <a:p>
            <a:r>
              <a:rPr lang="en-US" dirty="0" smtClean="0">
                <a:sym typeface="Wingdings" pitchFamily="2" charset="2"/>
              </a:rPr>
              <a:t>      ___________________________________</a:t>
            </a:r>
          </a:p>
          <a:p>
            <a:r>
              <a:rPr lang="en-US" dirty="0" smtClean="0">
                <a:sym typeface="Wingdings" pitchFamily="2" charset="2"/>
              </a:rPr>
              <a:t>      ___________________________________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8392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TiẾT</a:t>
            </a:r>
            <a:r>
              <a:rPr lang="en-US" b="1" dirty="0" smtClean="0"/>
              <a:t> 6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LANGUAGE FOCUS</a:t>
            </a:r>
            <a:r>
              <a:rPr lang="en-US" dirty="0" smtClean="0"/>
              <a:t>:</a:t>
            </a:r>
          </a:p>
          <a:p>
            <a:r>
              <a:rPr lang="en-US" b="1" u="sng" dirty="0" smtClean="0"/>
              <a:t>A/ Present </a:t>
            </a:r>
            <a:r>
              <a:rPr lang="en-US" b="1" u="sng" dirty="0" err="1" smtClean="0"/>
              <a:t>simlpe</a:t>
            </a:r>
            <a:r>
              <a:rPr lang="en-US" b="1" u="sng" dirty="0" smtClean="0"/>
              <a:t> tense</a:t>
            </a:r>
            <a:r>
              <a:rPr lang="en-US" dirty="0" smtClean="0"/>
              <a:t>: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(+) S + V / V (s/</a:t>
            </a:r>
            <a:r>
              <a:rPr lang="en-US" b="1" dirty="0" err="1" smtClean="0">
                <a:solidFill>
                  <a:srgbClr val="FF0000"/>
                </a:solidFill>
              </a:rPr>
              <a:t>es</a:t>
            </a:r>
            <a:r>
              <a:rPr lang="en-US" b="1" dirty="0" smtClean="0">
                <a:solidFill>
                  <a:srgbClr val="FF0000"/>
                </a:solidFill>
              </a:rPr>
              <a:t>)          (-) S + do / does + not + V          (?) Do / Does + S + V…..?</a:t>
            </a:r>
          </a:p>
          <a:p>
            <a:pPr>
              <a:buFont typeface="Arial" charset="0"/>
              <a:buChar char="•"/>
            </a:pP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tại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diễn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:</a:t>
            </a:r>
          </a:p>
          <a:p>
            <a:pPr>
              <a:buFontTx/>
              <a:buChar char="-"/>
            </a:pPr>
            <a:r>
              <a:rPr lang="en-US" dirty="0" err="1" smtClean="0">
                <a:solidFill>
                  <a:srgbClr val="00B050"/>
                </a:solidFill>
              </a:rPr>
              <a:t>Chân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lý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dirty="0" err="1" smtClean="0">
                <a:solidFill>
                  <a:srgbClr val="00B050"/>
                </a:solidFill>
              </a:rPr>
              <a:t>sự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thật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hiển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nhiên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EX</a:t>
            </a:r>
            <a:r>
              <a:rPr lang="en-US" dirty="0" smtClean="0"/>
              <a:t>: The earth </a:t>
            </a:r>
            <a:r>
              <a:rPr lang="en-US" b="1" dirty="0" smtClean="0"/>
              <a:t>moves</a:t>
            </a:r>
            <a:r>
              <a:rPr lang="en-US" dirty="0" smtClean="0"/>
              <a:t> around the sun.</a:t>
            </a:r>
          </a:p>
          <a:p>
            <a:r>
              <a:rPr lang="en-US" dirty="0" smtClean="0"/>
              <a:t>       Water </a:t>
            </a:r>
            <a:r>
              <a:rPr lang="en-US" b="1" dirty="0" smtClean="0"/>
              <a:t>freezes</a:t>
            </a:r>
            <a:r>
              <a:rPr lang="en-US" dirty="0" smtClean="0"/>
              <a:t> zero degree Celsius.</a:t>
            </a:r>
          </a:p>
          <a:p>
            <a:r>
              <a:rPr lang="en-US" dirty="0" smtClean="0"/>
              <a:t>*</a:t>
            </a:r>
            <a:r>
              <a:rPr lang="en-US" dirty="0" err="1" smtClean="0">
                <a:solidFill>
                  <a:srgbClr val="00B050"/>
                </a:solidFill>
              </a:rPr>
              <a:t>Thói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quen</a:t>
            </a:r>
            <a:r>
              <a:rPr lang="en-US" dirty="0" smtClean="0">
                <a:solidFill>
                  <a:srgbClr val="00B050"/>
                </a:solidFill>
              </a:rPr>
              <a:t> hay </a:t>
            </a:r>
            <a:r>
              <a:rPr lang="en-US" dirty="0" err="1" smtClean="0">
                <a:solidFill>
                  <a:srgbClr val="00B050"/>
                </a:solidFill>
              </a:rPr>
              <a:t>sự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việc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xảy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ra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thường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xuyên</a:t>
            </a:r>
            <a:r>
              <a:rPr lang="en-US" dirty="0" smtClean="0">
                <a:solidFill>
                  <a:srgbClr val="00B050"/>
                </a:solidFill>
              </a:rPr>
              <a:t> ở </a:t>
            </a:r>
            <a:r>
              <a:rPr lang="en-US" dirty="0" err="1" smtClean="0">
                <a:solidFill>
                  <a:srgbClr val="00B050"/>
                </a:solidFill>
              </a:rPr>
              <a:t>hiện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tại</a:t>
            </a:r>
            <a:r>
              <a:rPr lang="en-US" dirty="0" smtClean="0">
                <a:solidFill>
                  <a:srgbClr val="00B050"/>
                </a:solidFill>
              </a:rPr>
              <a:t>.</a:t>
            </a:r>
          </a:p>
          <a:p>
            <a:r>
              <a:rPr lang="en-US" b="1" dirty="0" smtClean="0"/>
              <a:t>EX</a:t>
            </a:r>
            <a:r>
              <a:rPr lang="en-US" dirty="0" smtClean="0"/>
              <a:t>: She </a:t>
            </a:r>
            <a:r>
              <a:rPr lang="en-US" b="1" dirty="0" smtClean="0"/>
              <a:t>goes</a:t>
            </a:r>
            <a:r>
              <a:rPr lang="en-US" dirty="0" smtClean="0"/>
              <a:t> to school five times a week.</a:t>
            </a:r>
          </a:p>
          <a:p>
            <a:r>
              <a:rPr lang="en-US" dirty="0" smtClean="0"/>
              <a:t>       We </a:t>
            </a:r>
            <a:r>
              <a:rPr lang="en-US" b="1" dirty="0" smtClean="0"/>
              <a:t>don’t</a:t>
            </a:r>
            <a:r>
              <a:rPr lang="en-US" dirty="0" smtClean="0"/>
              <a:t> often </a:t>
            </a:r>
            <a:r>
              <a:rPr lang="en-US" b="1" dirty="0" smtClean="0"/>
              <a:t>go</a:t>
            </a:r>
            <a:r>
              <a:rPr lang="en-US" dirty="0" smtClean="0"/>
              <a:t> out for a meal.</a:t>
            </a:r>
          </a:p>
          <a:p>
            <a:pPr>
              <a:buFont typeface="Arial" charset="0"/>
              <a:buChar char="•"/>
            </a:pPr>
            <a:r>
              <a:rPr lang="en-US" dirty="0" err="1" smtClean="0">
                <a:solidFill>
                  <a:srgbClr val="00B050"/>
                </a:solidFill>
              </a:rPr>
              <a:t>Sự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việc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xảy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ra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theo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thời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gian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biểu</a:t>
            </a:r>
            <a:r>
              <a:rPr lang="en-US" dirty="0" smtClean="0">
                <a:solidFill>
                  <a:srgbClr val="00B050"/>
                </a:solidFill>
              </a:rPr>
              <a:t>.</a:t>
            </a:r>
          </a:p>
          <a:p>
            <a:r>
              <a:rPr lang="en-US" b="1" dirty="0" smtClean="0"/>
              <a:t>EX:</a:t>
            </a:r>
            <a:r>
              <a:rPr lang="en-US" dirty="0" smtClean="0"/>
              <a:t> The new school year </a:t>
            </a:r>
            <a:r>
              <a:rPr lang="en-US" b="1" dirty="0" smtClean="0"/>
              <a:t>starts</a:t>
            </a:r>
            <a:r>
              <a:rPr lang="en-US" dirty="0" smtClean="0"/>
              <a:t> on September 6th .</a:t>
            </a:r>
          </a:p>
          <a:p>
            <a:r>
              <a:rPr lang="en-US" b="1" u="sng" dirty="0" smtClean="0"/>
              <a:t>B/ </a:t>
            </a:r>
            <a:r>
              <a:rPr lang="en-US" b="1" u="sng" dirty="0" err="1" smtClean="0"/>
              <a:t>Quy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tắc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về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thứ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tự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Tính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Từ</a:t>
            </a:r>
            <a:r>
              <a:rPr lang="en-US" b="1" u="sng" dirty="0" smtClean="0"/>
              <a:t>:</a:t>
            </a:r>
          </a:p>
          <a:p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quá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miêu</a:t>
            </a:r>
            <a:r>
              <a:rPr lang="en-US" dirty="0" smtClean="0"/>
              <a:t> </a:t>
            </a:r>
            <a:r>
              <a:rPr lang="en-US" dirty="0" err="1" smtClean="0"/>
              <a:t>tả</a:t>
            </a:r>
            <a:r>
              <a:rPr lang="en-US" dirty="0" smtClean="0"/>
              <a:t> </a:t>
            </a:r>
            <a:r>
              <a:rPr lang="en-US" dirty="0" err="1" smtClean="0"/>
              <a:t>đứng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danh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thứ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xếp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: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Size</a:t>
            </a:r>
            <a:r>
              <a:rPr lang="en-US" dirty="0" smtClean="0"/>
              <a:t>(</a:t>
            </a:r>
            <a:r>
              <a:rPr lang="en-US" dirty="0" err="1" smtClean="0"/>
              <a:t>kích</a:t>
            </a:r>
            <a:r>
              <a:rPr lang="en-US" dirty="0" smtClean="0"/>
              <a:t> </a:t>
            </a:r>
            <a:r>
              <a:rPr lang="en-US" dirty="0" err="1" smtClean="0"/>
              <a:t>thước</a:t>
            </a:r>
            <a:r>
              <a:rPr lang="en-US" dirty="0" smtClean="0"/>
              <a:t>), </a:t>
            </a:r>
            <a:r>
              <a:rPr lang="en-US" b="1" dirty="0" smtClean="0">
                <a:solidFill>
                  <a:srgbClr val="FF0000"/>
                </a:solidFill>
              </a:rPr>
              <a:t>Age</a:t>
            </a:r>
            <a:r>
              <a:rPr lang="en-US" dirty="0" smtClean="0"/>
              <a:t>(</a:t>
            </a:r>
            <a:r>
              <a:rPr lang="en-US" dirty="0" err="1" smtClean="0"/>
              <a:t>tuổi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), </a:t>
            </a:r>
            <a:r>
              <a:rPr lang="en-US" b="1" dirty="0" smtClean="0">
                <a:solidFill>
                  <a:srgbClr val="FF0000"/>
                </a:solidFill>
              </a:rPr>
              <a:t>Shape</a:t>
            </a:r>
            <a:r>
              <a:rPr lang="en-US" dirty="0" smtClean="0"/>
              <a:t>(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dáng</a:t>
            </a:r>
            <a:r>
              <a:rPr lang="en-US" dirty="0" smtClean="0"/>
              <a:t>), </a:t>
            </a:r>
            <a:r>
              <a:rPr lang="en-US" b="1" dirty="0" smtClean="0">
                <a:solidFill>
                  <a:srgbClr val="FF0000"/>
                </a:solidFill>
              </a:rPr>
              <a:t>Color</a:t>
            </a:r>
            <a:r>
              <a:rPr lang="en-US" dirty="0" smtClean="0"/>
              <a:t>(</a:t>
            </a:r>
            <a:r>
              <a:rPr lang="en-US" dirty="0" err="1" smtClean="0"/>
              <a:t>màu</a:t>
            </a:r>
            <a:r>
              <a:rPr lang="en-US" dirty="0" smtClean="0"/>
              <a:t> </a:t>
            </a:r>
            <a:r>
              <a:rPr lang="en-US" dirty="0" err="1" smtClean="0"/>
              <a:t>sắc</a:t>
            </a:r>
            <a:r>
              <a:rPr lang="en-US" dirty="0" smtClean="0"/>
              <a:t>), </a:t>
            </a:r>
            <a:r>
              <a:rPr lang="en-US" b="1" dirty="0" smtClean="0">
                <a:solidFill>
                  <a:srgbClr val="FF0000"/>
                </a:solidFill>
              </a:rPr>
              <a:t>Origin</a:t>
            </a:r>
            <a:r>
              <a:rPr lang="en-US" dirty="0" smtClean="0"/>
              <a:t>(</a:t>
            </a: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gốc</a:t>
            </a:r>
            <a:r>
              <a:rPr lang="en-US" dirty="0" smtClean="0"/>
              <a:t>), </a:t>
            </a:r>
            <a:r>
              <a:rPr lang="en-US" b="1" dirty="0" smtClean="0">
                <a:solidFill>
                  <a:srgbClr val="FF0000"/>
                </a:solidFill>
              </a:rPr>
              <a:t>Material</a:t>
            </a:r>
            <a:r>
              <a:rPr lang="en-US" dirty="0" smtClean="0"/>
              <a:t>(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) </a:t>
            </a:r>
            <a:r>
              <a:rPr lang="en-US" dirty="0" err="1" smtClean="0"/>
              <a:t>từ</a:t>
            </a:r>
            <a:r>
              <a:rPr lang="en-US" dirty="0" smtClean="0"/>
              <a:t>) </a:t>
            </a:r>
            <a:r>
              <a:rPr lang="en-US" b="1" dirty="0" smtClean="0">
                <a:solidFill>
                  <a:srgbClr val="7030A0"/>
                </a:solidFill>
              </a:rPr>
              <a:t>+ Noun </a:t>
            </a:r>
            <a:r>
              <a:rPr lang="en-US" dirty="0" smtClean="0"/>
              <a:t>(</a:t>
            </a:r>
            <a:r>
              <a:rPr lang="en-US" dirty="0" err="1" smtClean="0"/>
              <a:t>danh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).</a:t>
            </a:r>
          </a:p>
          <a:p>
            <a:r>
              <a:rPr lang="en-US" dirty="0" smtClean="0"/>
              <a:t>    </a:t>
            </a:r>
            <a:r>
              <a:rPr lang="en-US" sz="2000" dirty="0" smtClean="0">
                <a:solidFill>
                  <a:srgbClr val="7030A0"/>
                </a:solidFill>
              </a:rPr>
              <a:t>(</a:t>
            </a:r>
            <a:r>
              <a:rPr lang="en-US" sz="2000" dirty="0" err="1" smtClean="0">
                <a:solidFill>
                  <a:srgbClr val="7030A0"/>
                </a:solidFill>
              </a:rPr>
              <a:t>Trong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</a:rPr>
              <a:t>một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</a:rPr>
              <a:t>câu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</a:rPr>
              <a:t>không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</a:rPr>
              <a:t>quá</a:t>
            </a:r>
            <a:r>
              <a:rPr lang="en-US" sz="2000" dirty="0" smtClean="0">
                <a:solidFill>
                  <a:srgbClr val="7030A0"/>
                </a:solidFill>
              </a:rPr>
              <a:t> 3 </a:t>
            </a:r>
            <a:r>
              <a:rPr lang="en-US" sz="2000" dirty="0" err="1" smtClean="0">
                <a:solidFill>
                  <a:srgbClr val="7030A0"/>
                </a:solidFill>
              </a:rPr>
              <a:t>tính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</a:rPr>
              <a:t>từ</a:t>
            </a:r>
            <a:r>
              <a:rPr lang="en-US" sz="2000" dirty="0" smtClean="0">
                <a:solidFill>
                  <a:srgbClr val="7030A0"/>
                </a:solidFill>
              </a:rPr>
              <a:t>)</a:t>
            </a:r>
          </a:p>
          <a:p>
            <a:r>
              <a:rPr lang="en-US" b="1" dirty="0" smtClean="0"/>
              <a:t>EX</a:t>
            </a:r>
            <a:r>
              <a:rPr lang="en-US" dirty="0" smtClean="0"/>
              <a:t>: I have </a:t>
            </a:r>
            <a:r>
              <a:rPr lang="en-US" b="1" dirty="0" smtClean="0"/>
              <a:t>long straight black</a:t>
            </a:r>
            <a:r>
              <a:rPr lang="en-US" dirty="0" smtClean="0"/>
              <a:t> hair. (</a:t>
            </a:r>
            <a:r>
              <a:rPr lang="en-US" dirty="0" err="1" smtClean="0"/>
              <a:t>Tôi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mái</a:t>
            </a:r>
            <a:r>
              <a:rPr lang="en-US" dirty="0" smtClean="0"/>
              <a:t> </a:t>
            </a:r>
            <a:r>
              <a:rPr lang="en-US" dirty="0" err="1" smtClean="0"/>
              <a:t>tóc</a:t>
            </a:r>
            <a:r>
              <a:rPr lang="en-US" dirty="0" smtClean="0"/>
              <a:t> </a:t>
            </a:r>
            <a:r>
              <a:rPr lang="en-US" dirty="0" err="1" smtClean="0"/>
              <a:t>đen</a:t>
            </a:r>
            <a:r>
              <a:rPr lang="en-US" dirty="0" smtClean="0"/>
              <a:t>, </a:t>
            </a:r>
            <a:r>
              <a:rPr lang="en-US" dirty="0" err="1" smtClean="0"/>
              <a:t>thẳng</a:t>
            </a:r>
            <a:r>
              <a:rPr lang="en-US" dirty="0" smtClean="0"/>
              <a:t>, </a:t>
            </a:r>
            <a:r>
              <a:rPr lang="en-US" dirty="0" err="1" smtClean="0"/>
              <a:t>dài</a:t>
            </a:r>
            <a:r>
              <a:rPr lang="en-US" dirty="0" smtClean="0"/>
              <a:t>.)</a:t>
            </a:r>
          </a:p>
          <a:p>
            <a:r>
              <a:rPr lang="en-US" dirty="0" smtClean="0"/>
              <a:t>       She carried a </a:t>
            </a:r>
            <a:r>
              <a:rPr lang="en-US" b="1" dirty="0" smtClean="0"/>
              <a:t>small brown plastic</a:t>
            </a:r>
            <a:r>
              <a:rPr lang="en-US" dirty="0" smtClean="0"/>
              <a:t> bag. (</a:t>
            </a:r>
            <a:r>
              <a:rPr lang="en-US" dirty="0" err="1" smtClean="0"/>
              <a:t>Cô</a:t>
            </a:r>
            <a:r>
              <a:rPr lang="en-US" dirty="0" smtClean="0"/>
              <a:t> </a:t>
            </a:r>
            <a:r>
              <a:rPr lang="en-US" dirty="0" err="1" smtClean="0"/>
              <a:t>ấy</a:t>
            </a:r>
            <a:r>
              <a:rPr lang="en-US" dirty="0" smtClean="0"/>
              <a:t> </a:t>
            </a:r>
            <a:r>
              <a:rPr lang="en-US" dirty="0" err="1" smtClean="0"/>
              <a:t>mang</a:t>
            </a:r>
            <a:r>
              <a:rPr lang="en-US" dirty="0" smtClean="0"/>
              <a:t> 1 </a:t>
            </a:r>
            <a:r>
              <a:rPr lang="en-US" dirty="0" err="1" smtClean="0"/>
              <a:t>túi</a:t>
            </a:r>
            <a:r>
              <a:rPr lang="en-US" dirty="0" smtClean="0"/>
              <a:t> </a:t>
            </a:r>
            <a:r>
              <a:rPr lang="en-US" dirty="0" err="1" smtClean="0"/>
              <a:t>xách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nhựa</a:t>
            </a:r>
            <a:r>
              <a:rPr lang="en-US" dirty="0" smtClean="0"/>
              <a:t> </a:t>
            </a:r>
            <a:r>
              <a:rPr lang="en-US" dirty="0" err="1" smtClean="0"/>
              <a:t>màu</a:t>
            </a:r>
            <a:r>
              <a:rPr lang="en-US" dirty="0" smtClean="0"/>
              <a:t> </a:t>
            </a:r>
            <a:r>
              <a:rPr lang="en-US" dirty="0" err="1" smtClean="0"/>
              <a:t>nâu</a:t>
            </a:r>
            <a:r>
              <a:rPr lang="en-US" dirty="0" smtClean="0"/>
              <a:t> </a:t>
            </a:r>
            <a:r>
              <a:rPr lang="en-US" dirty="0" err="1" smtClean="0"/>
              <a:t>nhỏ</a:t>
            </a:r>
            <a:r>
              <a:rPr lang="en-US" dirty="0" smtClean="0"/>
              <a:t>.</a:t>
            </a:r>
          </a:p>
          <a:p>
            <a:r>
              <a:rPr lang="en-US" dirty="0" smtClean="0"/>
              <a:t>       There was a </a:t>
            </a:r>
            <a:r>
              <a:rPr lang="en-US" b="1" dirty="0" smtClean="0"/>
              <a:t>large round wooden</a:t>
            </a:r>
            <a:r>
              <a:rPr lang="en-US" dirty="0" smtClean="0"/>
              <a:t> table in the room. (</a:t>
            </a:r>
            <a:r>
              <a:rPr lang="en-US" dirty="0" err="1" smtClean="0"/>
              <a:t>Có</a:t>
            </a:r>
            <a:r>
              <a:rPr lang="en-US" dirty="0" smtClean="0"/>
              <a:t> 1 </a:t>
            </a:r>
            <a:r>
              <a:rPr lang="en-US" dirty="0" err="1" smtClean="0"/>
              <a:t>cái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gỗ</a:t>
            </a:r>
            <a:r>
              <a:rPr lang="en-US" dirty="0" smtClean="0"/>
              <a:t> </a:t>
            </a:r>
            <a:r>
              <a:rPr lang="en-US" dirty="0" err="1" smtClean="0"/>
              <a:t>tròn</a:t>
            </a:r>
            <a:r>
              <a:rPr lang="en-US" dirty="0" smtClean="0"/>
              <a:t> </a:t>
            </a:r>
            <a:r>
              <a:rPr lang="en-US" dirty="0" err="1" smtClean="0"/>
              <a:t>nhỏ</a:t>
            </a:r>
            <a:r>
              <a:rPr lang="en-US" dirty="0" smtClean="0"/>
              <a:t>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304800"/>
            <a:ext cx="86868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C/ </a:t>
            </a:r>
            <a:r>
              <a:rPr lang="en-US" sz="2000" b="1" u="sng" dirty="0" smtClean="0"/>
              <a:t>Phrases of Result</a:t>
            </a:r>
            <a:r>
              <a:rPr lang="en-US" dirty="0" smtClean="0"/>
              <a:t>: (</a:t>
            </a:r>
            <a:r>
              <a:rPr lang="en-US" dirty="0" err="1" smtClean="0"/>
              <a:t>Cụm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)</a:t>
            </a:r>
          </a:p>
          <a:p>
            <a:r>
              <a:rPr lang="en-US" sz="2000" b="1" dirty="0" smtClean="0">
                <a:solidFill>
                  <a:srgbClr val="FF0000"/>
                </a:solidFill>
              </a:rPr>
              <a:t>a/ Enough …to</a:t>
            </a:r>
            <a:r>
              <a:rPr lang="en-US" dirty="0" smtClean="0"/>
              <a:t>: (</a:t>
            </a:r>
            <a:r>
              <a:rPr lang="en-US" dirty="0" err="1" smtClean="0"/>
              <a:t>đủ</a:t>
            </a:r>
            <a:r>
              <a:rPr lang="en-US" dirty="0" smtClean="0"/>
              <a:t>….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)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dẫn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khẳng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. Enough </a:t>
            </a:r>
            <a:r>
              <a:rPr lang="en-US" dirty="0" err="1" smtClean="0"/>
              <a:t>thường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(adjective)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(adverb).</a:t>
            </a:r>
          </a:p>
          <a:p>
            <a:r>
              <a:rPr lang="en-US" dirty="0" smtClean="0"/>
              <a:t>                         </a:t>
            </a:r>
            <a:r>
              <a:rPr lang="en-US" sz="2400" b="1" dirty="0" smtClean="0"/>
              <a:t>adjective / adverb + </a:t>
            </a:r>
            <a:r>
              <a:rPr lang="en-US" sz="2400" b="1" dirty="0" smtClean="0">
                <a:solidFill>
                  <a:srgbClr val="FF0000"/>
                </a:solidFill>
              </a:rPr>
              <a:t>ENOUGH</a:t>
            </a:r>
            <a:r>
              <a:rPr lang="en-US" sz="2400" b="1" dirty="0" smtClean="0"/>
              <a:t> (for somebody) +</a:t>
            </a:r>
            <a:r>
              <a:rPr lang="en-US" sz="2400" b="1" dirty="0" smtClean="0">
                <a:solidFill>
                  <a:srgbClr val="FF0000"/>
                </a:solidFill>
              </a:rPr>
              <a:t>to</a:t>
            </a:r>
            <a:r>
              <a:rPr lang="en-US" sz="2400" b="1" dirty="0" smtClean="0"/>
              <a:t>-V</a:t>
            </a:r>
          </a:p>
          <a:p>
            <a:r>
              <a:rPr lang="en-US" b="1" dirty="0" smtClean="0"/>
              <a:t>EX</a:t>
            </a:r>
            <a:r>
              <a:rPr lang="en-US" dirty="0" smtClean="0"/>
              <a:t>: He is </a:t>
            </a:r>
            <a:r>
              <a:rPr lang="en-US" b="1" dirty="0" smtClean="0">
                <a:solidFill>
                  <a:srgbClr val="00B050"/>
                </a:solidFill>
              </a:rPr>
              <a:t>strong enough to lift</a:t>
            </a:r>
            <a:r>
              <a:rPr lang="en-US" dirty="0" smtClean="0"/>
              <a:t> the box.</a:t>
            </a:r>
          </a:p>
          <a:p>
            <a:r>
              <a:rPr lang="en-US" dirty="0" smtClean="0"/>
              <a:t>       Nam didn’t run </a:t>
            </a:r>
            <a:r>
              <a:rPr lang="en-US" b="1" dirty="0" smtClean="0">
                <a:solidFill>
                  <a:srgbClr val="00B050"/>
                </a:solidFill>
              </a:rPr>
              <a:t>fast enough to win</a:t>
            </a:r>
            <a:r>
              <a:rPr lang="en-US" dirty="0" smtClean="0"/>
              <a:t> the race.</a:t>
            </a:r>
          </a:p>
          <a:p>
            <a:r>
              <a:rPr lang="en-US" dirty="0" smtClean="0"/>
              <a:t>       She is </a:t>
            </a:r>
            <a:r>
              <a:rPr lang="en-US" b="1" dirty="0" smtClean="0">
                <a:solidFill>
                  <a:srgbClr val="00B050"/>
                </a:solidFill>
              </a:rPr>
              <a:t>old enough to drive</a:t>
            </a:r>
            <a:r>
              <a:rPr lang="en-US" dirty="0" smtClean="0"/>
              <a:t> a car.</a:t>
            </a:r>
          </a:p>
          <a:p>
            <a:r>
              <a:rPr lang="en-US" dirty="0" smtClean="0"/>
              <a:t>        The weather is </a:t>
            </a:r>
            <a:r>
              <a:rPr lang="en-US" b="1" dirty="0" smtClean="0"/>
              <a:t>fine enough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for</a:t>
            </a:r>
            <a:r>
              <a:rPr lang="en-US" dirty="0" smtClean="0">
                <a:solidFill>
                  <a:srgbClr val="0070C0"/>
                </a:solidFill>
              </a:rPr>
              <a:t> Mary and her brother</a:t>
            </a:r>
            <a:r>
              <a:rPr lang="en-US" dirty="0" smtClean="0"/>
              <a:t> </a:t>
            </a:r>
            <a:r>
              <a:rPr lang="en-US" b="1" dirty="0" smtClean="0"/>
              <a:t>to go</a:t>
            </a:r>
            <a:r>
              <a:rPr lang="en-US" dirty="0" smtClean="0"/>
              <a:t> camping.</a:t>
            </a:r>
          </a:p>
          <a:p>
            <a:r>
              <a:rPr lang="en-US" dirty="0" smtClean="0"/>
              <a:t>                         </a:t>
            </a:r>
            <a:r>
              <a:rPr lang="en-US" sz="2400" b="1" dirty="0" smtClean="0">
                <a:solidFill>
                  <a:srgbClr val="FF0000"/>
                </a:solidFill>
              </a:rPr>
              <a:t>ENOUGH</a:t>
            </a:r>
            <a:r>
              <a:rPr lang="en-US" sz="2400" b="1" dirty="0" smtClean="0"/>
              <a:t> + NOUN + to-V / For somebody</a:t>
            </a:r>
          </a:p>
          <a:p>
            <a:r>
              <a:rPr lang="en-US" b="1" dirty="0" smtClean="0"/>
              <a:t>Ex</a:t>
            </a:r>
            <a:r>
              <a:rPr lang="en-US" dirty="0" smtClean="0"/>
              <a:t>:   I don’t have </a:t>
            </a:r>
            <a:r>
              <a:rPr lang="en-US" b="1" dirty="0" smtClean="0">
                <a:solidFill>
                  <a:srgbClr val="00B050"/>
                </a:solidFill>
              </a:rPr>
              <a:t>enough  money to buy</a:t>
            </a:r>
            <a:r>
              <a:rPr lang="en-US" dirty="0" smtClean="0"/>
              <a:t> a car.</a:t>
            </a:r>
          </a:p>
          <a:p>
            <a:r>
              <a:rPr lang="en-US" dirty="0" smtClean="0"/>
              <a:t>        There aren’t </a:t>
            </a:r>
            <a:r>
              <a:rPr lang="en-US" b="1" dirty="0" smtClean="0">
                <a:solidFill>
                  <a:srgbClr val="00B050"/>
                </a:solidFill>
              </a:rPr>
              <a:t>enough chairs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for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everyone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b/ </a:t>
            </a:r>
            <a:r>
              <a:rPr lang="en-US" sz="2000" b="1" dirty="0" smtClean="0">
                <a:solidFill>
                  <a:srgbClr val="FF0000"/>
                </a:solidFill>
              </a:rPr>
              <a:t>TOO…to</a:t>
            </a:r>
            <a:r>
              <a:rPr lang="en-US" b="1" dirty="0" smtClean="0">
                <a:sym typeface="Wingdings" pitchFamily="2" charset="2"/>
              </a:rPr>
              <a:t>: (</a:t>
            </a:r>
            <a:r>
              <a:rPr lang="en-US" b="1" dirty="0" err="1" smtClean="0">
                <a:sym typeface="Wingdings" pitchFamily="2" charset="2"/>
              </a:rPr>
              <a:t>quá</a:t>
            </a:r>
            <a:r>
              <a:rPr lang="en-US" b="1" dirty="0" smtClean="0">
                <a:sym typeface="Wingdings" pitchFamily="2" charset="2"/>
              </a:rPr>
              <a:t>…</a:t>
            </a:r>
            <a:r>
              <a:rPr lang="en-US" b="1" dirty="0" err="1" smtClean="0">
                <a:sym typeface="Wingdings" pitchFamily="2" charset="2"/>
              </a:rPr>
              <a:t>không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thể</a:t>
            </a:r>
            <a:r>
              <a:rPr lang="en-US" b="1" dirty="0" smtClean="0">
                <a:sym typeface="Wingdings" pitchFamily="2" charset="2"/>
              </a:rPr>
              <a:t>) </a:t>
            </a:r>
            <a:r>
              <a:rPr lang="en-US" b="1" dirty="0" err="1" smtClean="0">
                <a:sym typeface="Wingdings" pitchFamily="2" charset="2"/>
              </a:rPr>
              <a:t>để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chỉ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nguyên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nhân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dẫn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đến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một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kết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quả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phủ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định</a:t>
            </a:r>
            <a:r>
              <a:rPr lang="en-US" b="1" dirty="0" smtClean="0">
                <a:sym typeface="Wingdings" pitchFamily="2" charset="2"/>
              </a:rPr>
              <a:t>. Too </a:t>
            </a:r>
            <a:r>
              <a:rPr lang="en-US" b="1" dirty="0" err="1" smtClean="0">
                <a:sym typeface="Wingdings" pitchFamily="2" charset="2"/>
              </a:rPr>
              <a:t>thường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đứng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trước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tính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từ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và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trạng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từ</a:t>
            </a:r>
            <a:r>
              <a:rPr lang="en-US" b="1" dirty="0" smtClean="0">
                <a:sym typeface="Wingdings" pitchFamily="2" charset="2"/>
              </a:rPr>
              <a:t>.</a:t>
            </a:r>
          </a:p>
          <a:p>
            <a:r>
              <a:rPr lang="en-US" dirty="0" smtClean="0">
                <a:sym typeface="Wingdings" pitchFamily="2" charset="2"/>
              </a:rPr>
              <a:t>                          </a:t>
            </a:r>
            <a:r>
              <a:rPr lang="en-US" sz="2400" b="1" dirty="0" smtClean="0">
                <a:sym typeface="Wingdings" pitchFamily="2" charset="2"/>
              </a:rPr>
              <a:t>S + V + </a:t>
            </a:r>
            <a:r>
              <a:rPr lang="en-US" sz="2400" b="1" dirty="0" smtClean="0">
                <a:solidFill>
                  <a:srgbClr val="FF0000"/>
                </a:solidFill>
                <a:sym typeface="Wingdings" pitchFamily="2" charset="2"/>
              </a:rPr>
              <a:t>TOO</a:t>
            </a:r>
            <a:r>
              <a:rPr lang="en-US" sz="2400" b="1" dirty="0" smtClean="0">
                <a:sym typeface="Wingdings" pitchFamily="2" charset="2"/>
              </a:rPr>
              <a:t> + </a:t>
            </a:r>
            <a:r>
              <a:rPr lang="en-US" sz="2400" b="1" dirty="0" err="1" smtClean="0">
                <a:sym typeface="Wingdings" pitchFamily="2" charset="2"/>
              </a:rPr>
              <a:t>adj</a:t>
            </a:r>
            <a:r>
              <a:rPr lang="en-US" sz="2400" b="1" dirty="0" smtClean="0">
                <a:sym typeface="Wingdings" pitchFamily="2" charset="2"/>
              </a:rPr>
              <a:t>/ adv + (for somebody) + </a:t>
            </a:r>
            <a:r>
              <a:rPr lang="en-US" sz="2400" b="1" dirty="0" smtClean="0">
                <a:solidFill>
                  <a:srgbClr val="FF0000"/>
                </a:solidFill>
                <a:sym typeface="Wingdings" pitchFamily="2" charset="2"/>
              </a:rPr>
              <a:t>to</a:t>
            </a:r>
            <a:r>
              <a:rPr lang="en-US" sz="2400" b="1" dirty="0" smtClean="0">
                <a:sym typeface="Wingdings" pitchFamily="2" charset="2"/>
              </a:rPr>
              <a:t>-V</a:t>
            </a:r>
          </a:p>
          <a:p>
            <a:r>
              <a:rPr lang="en-US" b="1" dirty="0" smtClean="0">
                <a:sym typeface="Wingdings" pitchFamily="2" charset="2"/>
              </a:rPr>
              <a:t>Ex</a:t>
            </a:r>
            <a:r>
              <a:rPr lang="en-US" dirty="0" smtClean="0">
                <a:sym typeface="Wingdings" pitchFamily="2" charset="2"/>
              </a:rPr>
              <a:t>: He is 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too</a:t>
            </a:r>
            <a:r>
              <a:rPr lang="en-US" b="1" dirty="0" smtClean="0">
                <a:sym typeface="Wingdings" pitchFamily="2" charset="2"/>
              </a:rPr>
              <a:t> weak 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to</a:t>
            </a:r>
            <a:r>
              <a:rPr lang="en-US" b="1" dirty="0" smtClean="0">
                <a:sym typeface="Wingdings" pitchFamily="2" charset="2"/>
              </a:rPr>
              <a:t> run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smtClean="0">
                <a:sym typeface="Wingdings" pitchFamily="2" charset="2"/>
              </a:rPr>
              <a:t>      The coffee was 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too </a:t>
            </a:r>
            <a:r>
              <a:rPr lang="en-US" b="1" dirty="0" smtClean="0">
                <a:sym typeface="Wingdings" pitchFamily="2" charset="2"/>
              </a:rPr>
              <a:t>hot </a:t>
            </a:r>
            <a:r>
              <a:rPr lang="en-US" b="1" dirty="0" smtClean="0">
                <a:solidFill>
                  <a:srgbClr val="00B0F0"/>
                </a:solidFill>
                <a:sym typeface="Wingdings" pitchFamily="2" charset="2"/>
              </a:rPr>
              <a:t>for</a:t>
            </a:r>
            <a:r>
              <a:rPr lang="en-US" b="1" dirty="0" smtClean="0">
                <a:sym typeface="Wingdings" pitchFamily="2" charset="2"/>
              </a:rPr>
              <a:t> me 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to</a:t>
            </a:r>
            <a:r>
              <a:rPr lang="en-US" b="1" dirty="0" smtClean="0">
                <a:sym typeface="Wingdings" pitchFamily="2" charset="2"/>
              </a:rPr>
              <a:t> drink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smtClean="0">
                <a:sym typeface="Wingdings" pitchFamily="2" charset="2"/>
              </a:rPr>
              <a:t>      These boxes are 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too</a:t>
            </a:r>
            <a:r>
              <a:rPr lang="en-US" b="1" dirty="0" smtClean="0">
                <a:sym typeface="Wingdings" pitchFamily="2" charset="2"/>
              </a:rPr>
              <a:t> heavy 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to</a:t>
            </a:r>
            <a:r>
              <a:rPr lang="en-US" b="1" dirty="0" smtClean="0">
                <a:sym typeface="Wingdings" pitchFamily="2" charset="2"/>
              </a:rPr>
              <a:t> carry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smtClean="0">
                <a:sym typeface="Wingdings" pitchFamily="2" charset="2"/>
              </a:rPr>
              <a:t>      He spoke 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too</a:t>
            </a:r>
            <a:r>
              <a:rPr lang="en-US" b="1" dirty="0" smtClean="0">
                <a:sym typeface="Wingdings" pitchFamily="2" charset="2"/>
              </a:rPr>
              <a:t> quickly </a:t>
            </a:r>
            <a:r>
              <a:rPr lang="en-US" b="1" dirty="0" smtClean="0">
                <a:solidFill>
                  <a:srgbClr val="00B0F0"/>
                </a:solidFill>
                <a:sym typeface="Wingdings" pitchFamily="2" charset="2"/>
              </a:rPr>
              <a:t>for</a:t>
            </a:r>
            <a:r>
              <a:rPr lang="en-US" b="1" dirty="0" smtClean="0">
                <a:sym typeface="Wingdings" pitchFamily="2" charset="2"/>
              </a:rPr>
              <a:t> me 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to</a:t>
            </a:r>
            <a:r>
              <a:rPr lang="en-US" b="1" dirty="0" smtClean="0">
                <a:sym typeface="Wingdings" pitchFamily="2" charset="2"/>
              </a:rPr>
              <a:t> understand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304800"/>
            <a:ext cx="640080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>
                <a:solidFill>
                  <a:srgbClr val="FF0000"/>
                </a:solidFill>
              </a:rPr>
              <a:t>EXERCISES</a:t>
            </a:r>
            <a:r>
              <a:rPr lang="en-US" dirty="0" smtClean="0"/>
              <a:t>:</a:t>
            </a:r>
          </a:p>
          <a:p>
            <a:r>
              <a:rPr lang="en-US" b="1" u="sng" dirty="0" smtClean="0">
                <a:solidFill>
                  <a:srgbClr val="7030A0"/>
                </a:solidFill>
              </a:rPr>
              <a:t>A/ Use “Adjective + ENOUGH + To-V”</a:t>
            </a:r>
          </a:p>
          <a:p>
            <a:r>
              <a:rPr lang="en-US" b="1" dirty="0" smtClean="0"/>
              <a:t>EX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00B050"/>
                </a:solidFill>
              </a:rPr>
              <a:t>My brother is old. He can ride a motorbike.</a:t>
            </a:r>
          </a:p>
          <a:p>
            <a:pPr>
              <a:buFont typeface="Wingdings"/>
              <a:buChar char="à"/>
            </a:pPr>
            <a:r>
              <a:rPr lang="en-US" dirty="0" smtClean="0">
                <a:solidFill>
                  <a:srgbClr val="00B050"/>
                </a:solidFill>
                <a:sym typeface="Wingdings" pitchFamily="2" charset="2"/>
              </a:rPr>
              <a:t>My brother is </a:t>
            </a:r>
            <a:r>
              <a:rPr lang="en-US" u="sng" dirty="0" smtClean="0">
                <a:solidFill>
                  <a:srgbClr val="00B050"/>
                </a:solidFill>
                <a:sym typeface="Wingdings" pitchFamily="2" charset="2"/>
              </a:rPr>
              <a:t>old enough to ride</a:t>
            </a:r>
            <a:r>
              <a:rPr lang="en-US" dirty="0" smtClean="0">
                <a:solidFill>
                  <a:srgbClr val="00B050"/>
                </a:solidFill>
                <a:sym typeface="Wingdings" pitchFamily="2" charset="2"/>
              </a:rPr>
              <a:t> a motorbike.</a:t>
            </a:r>
          </a:p>
          <a:p>
            <a:r>
              <a:rPr lang="en-US" dirty="0" smtClean="0">
                <a:sym typeface="Wingdings" pitchFamily="2" charset="2"/>
              </a:rPr>
              <a:t>1/ They are tall. They can play volleyball.</a:t>
            </a:r>
          </a:p>
          <a:p>
            <a:r>
              <a:rPr lang="en-US" dirty="0" smtClean="0">
                <a:sym typeface="Wingdings" pitchFamily="2" charset="2"/>
              </a:rPr>
              <a:t>2/ He is rich. He can buy that expensive house.</a:t>
            </a:r>
          </a:p>
          <a:p>
            <a:r>
              <a:rPr lang="en-US" dirty="0" smtClean="0">
                <a:sym typeface="Wingdings" pitchFamily="2" charset="2"/>
              </a:rPr>
              <a:t>3/ She is good. She can pass the exam..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sz="2000" b="1" dirty="0" smtClean="0">
                <a:solidFill>
                  <a:srgbClr val="7030A0"/>
                </a:solidFill>
                <a:sym typeface="Wingdings" pitchFamily="2" charset="2"/>
              </a:rPr>
              <a:t>B/ Use “ ENOUGH + NOUN + To-V” </a:t>
            </a:r>
          </a:p>
          <a:p>
            <a:r>
              <a:rPr lang="en-US" dirty="0" smtClean="0">
                <a:sym typeface="Wingdings" pitchFamily="2" charset="2"/>
              </a:rPr>
              <a:t>4/ We have money. We can buy that car.</a:t>
            </a:r>
          </a:p>
          <a:p>
            <a:r>
              <a:rPr lang="en-US" dirty="0" smtClean="0">
                <a:sym typeface="Wingdings" pitchFamily="2" charset="2"/>
              </a:rPr>
              <a:t>5/ I don’t have money. I can’t go on holiday</a:t>
            </a:r>
          </a:p>
          <a:p>
            <a:r>
              <a:rPr lang="en-US" dirty="0" smtClean="0">
                <a:sym typeface="Wingdings" pitchFamily="2" charset="2"/>
              </a:rPr>
              <a:t>6/ She has a lot of free time. She can go to the movie with you.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sz="2000" b="1" dirty="0" smtClean="0">
                <a:solidFill>
                  <a:srgbClr val="7030A0"/>
                </a:solidFill>
                <a:sym typeface="Wingdings" pitchFamily="2" charset="2"/>
              </a:rPr>
              <a:t>C/ Use “ Adjective + ENOUGH + For somebody + To-V”</a:t>
            </a:r>
          </a:p>
          <a:p>
            <a:r>
              <a:rPr lang="en-US" dirty="0" smtClean="0">
                <a:sym typeface="Wingdings" pitchFamily="2" charset="2"/>
              </a:rPr>
              <a:t>7/ That book is interesting. You should read it.</a:t>
            </a:r>
          </a:p>
          <a:p>
            <a:r>
              <a:rPr lang="en-US" dirty="0" smtClean="0">
                <a:sym typeface="Wingdings" pitchFamily="2" charset="2"/>
              </a:rPr>
              <a:t>8/ This song is simple. Everyone can sing it.</a:t>
            </a:r>
          </a:p>
          <a:p>
            <a:r>
              <a:rPr lang="en-US" dirty="0" smtClean="0">
                <a:sym typeface="Wingdings" pitchFamily="2" charset="2"/>
              </a:rPr>
              <a:t>9/ Those apple aren’t ripe. We can’t eat them.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b="1" dirty="0" smtClean="0">
                <a:solidFill>
                  <a:srgbClr val="7030A0"/>
                </a:solidFill>
                <a:sym typeface="Wingdings" pitchFamily="2" charset="2"/>
              </a:rPr>
              <a:t>D/ Use “TOO….To-V”</a:t>
            </a:r>
          </a:p>
          <a:p>
            <a:r>
              <a:rPr lang="en-US" dirty="0" smtClean="0">
                <a:sym typeface="Wingdings" pitchFamily="2" charset="2"/>
              </a:rPr>
              <a:t>10/ He is very young. He can’t go swimming alone.</a:t>
            </a:r>
          </a:p>
          <a:p>
            <a:r>
              <a:rPr lang="en-US" dirty="0" smtClean="0">
                <a:sym typeface="Wingdings" pitchFamily="2" charset="2"/>
              </a:rPr>
              <a:t>11/ This book is very difficult. I can’t read it.</a:t>
            </a:r>
          </a:p>
          <a:p>
            <a:r>
              <a:rPr lang="en-US" dirty="0" smtClean="0">
                <a:sym typeface="Wingdings" pitchFamily="2" charset="2"/>
              </a:rPr>
              <a:t>12/ Mary was tired. She didn’t go to work.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152400"/>
            <a:ext cx="2971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cs typeface="Times New Roman" pitchFamily="18" charset="0"/>
              </a:rPr>
              <a:t>TUÂN1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33400"/>
            <a:ext cx="9144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>
                <a:solidFill>
                  <a:srgbClr val="FF0000"/>
                </a:solidFill>
              </a:rPr>
              <a:t>ÔN TẬP ĐẦU NĂM</a:t>
            </a:r>
            <a:r>
              <a:rPr lang="en-US" dirty="0" smtClean="0"/>
              <a:t>:</a:t>
            </a:r>
          </a:p>
          <a:p>
            <a:pPr algn="ctr"/>
            <a:r>
              <a:rPr lang="en-US" sz="2000" b="1" u="sng" dirty="0" smtClean="0">
                <a:solidFill>
                  <a:srgbClr val="7030A0"/>
                </a:solidFill>
              </a:rPr>
              <a:t>ADVERBS: (</a:t>
            </a:r>
            <a:r>
              <a:rPr lang="en-US" sz="2000" b="1" u="sng" dirty="0" err="1" smtClean="0">
                <a:solidFill>
                  <a:srgbClr val="7030A0"/>
                </a:solidFill>
              </a:rPr>
              <a:t>Trạng</a:t>
            </a:r>
            <a:r>
              <a:rPr lang="en-US" sz="2000" b="1" u="sng" dirty="0" smtClean="0">
                <a:solidFill>
                  <a:srgbClr val="7030A0"/>
                </a:solidFill>
              </a:rPr>
              <a:t> </a:t>
            </a:r>
            <a:r>
              <a:rPr lang="en-US" sz="2000" b="1" u="sng" dirty="0" err="1" smtClean="0">
                <a:solidFill>
                  <a:srgbClr val="7030A0"/>
                </a:solidFill>
              </a:rPr>
              <a:t>Từ</a:t>
            </a:r>
            <a:r>
              <a:rPr lang="en-US" sz="2000" b="1" u="sng" dirty="0" smtClean="0">
                <a:solidFill>
                  <a:srgbClr val="7030A0"/>
                </a:solidFill>
              </a:rPr>
              <a:t>)</a:t>
            </a:r>
          </a:p>
          <a:p>
            <a:r>
              <a:rPr lang="en-US" b="1" u="sng" dirty="0" smtClean="0"/>
              <a:t>1/</a:t>
            </a:r>
            <a:r>
              <a:rPr lang="en-US" b="1" u="sng" dirty="0" err="1" smtClean="0"/>
              <a:t>Hầu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hết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các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trạng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từ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được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thành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lập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bằng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cách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thêm</a:t>
            </a:r>
            <a:r>
              <a:rPr lang="en-US" b="1" u="sng" dirty="0" smtClean="0"/>
              <a:t> </a:t>
            </a:r>
            <a:r>
              <a:rPr lang="en-US" b="1" u="sng" dirty="0" smtClean="0">
                <a:solidFill>
                  <a:srgbClr val="FF0000"/>
                </a:solidFill>
              </a:rPr>
              <a:t>“LY” </a:t>
            </a:r>
            <a:r>
              <a:rPr lang="en-US" b="1" u="sng" dirty="0" err="1" smtClean="0"/>
              <a:t>vào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sau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tính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từ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smtClean="0"/>
              <a:t>Slow (</a:t>
            </a:r>
            <a:r>
              <a:rPr lang="en-US" dirty="0" err="1" smtClean="0"/>
              <a:t>adj</a:t>
            </a:r>
            <a:r>
              <a:rPr lang="en-US" dirty="0" smtClean="0"/>
              <a:t>) </a:t>
            </a:r>
            <a:r>
              <a:rPr lang="en-US" dirty="0" smtClean="0">
                <a:sym typeface="Wingdings" pitchFamily="2" charset="2"/>
              </a:rPr>
              <a:t> slow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ly</a:t>
            </a:r>
            <a:r>
              <a:rPr lang="en-US" dirty="0" smtClean="0">
                <a:sym typeface="Wingdings" pitchFamily="2" charset="2"/>
              </a:rPr>
              <a:t> (adv)/ clever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  clever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ly</a:t>
            </a:r>
            <a:r>
              <a:rPr lang="en-US" dirty="0" smtClean="0">
                <a:sym typeface="Wingdings" pitchFamily="2" charset="2"/>
              </a:rPr>
              <a:t> (adv)/ annual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  annual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ly</a:t>
            </a:r>
          </a:p>
          <a:p>
            <a:pPr>
              <a:buFontTx/>
              <a:buChar char="-"/>
            </a:pPr>
            <a:endParaRPr lang="en-US" dirty="0" smtClean="0">
              <a:solidFill>
                <a:srgbClr val="FF0000"/>
              </a:solidFill>
              <a:sym typeface="Wingdings" pitchFamily="2" charset="2"/>
            </a:endParaRPr>
          </a:p>
          <a:p>
            <a:r>
              <a:rPr lang="en-US" b="1" u="sng" dirty="0" smtClean="0">
                <a:sym typeface="Wingdings" pitchFamily="2" charset="2"/>
              </a:rPr>
              <a:t>2/</a:t>
            </a:r>
            <a:r>
              <a:rPr lang="en-US" b="1" u="sng" dirty="0" err="1" smtClean="0">
                <a:sym typeface="Wingdings" pitchFamily="2" charset="2"/>
              </a:rPr>
              <a:t>Ngoại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lệ</a:t>
            </a:r>
            <a:r>
              <a:rPr lang="en-US" b="1" u="sng" dirty="0" smtClean="0">
                <a:sym typeface="Wingdings" pitchFamily="2" charset="2"/>
              </a:rPr>
              <a:t>: </a:t>
            </a:r>
            <a:r>
              <a:rPr lang="en-US" b="1" u="sng" dirty="0" err="1" smtClean="0">
                <a:sym typeface="Wingdings" pitchFamily="2" charset="2"/>
              </a:rPr>
              <a:t>Tính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từ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tận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cùng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bằng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smtClean="0">
                <a:solidFill>
                  <a:srgbClr val="FF0000"/>
                </a:solidFill>
                <a:sym typeface="Wingdings" pitchFamily="2" charset="2"/>
              </a:rPr>
              <a:t>BLE</a:t>
            </a:r>
            <a:r>
              <a:rPr lang="en-US" b="1" u="sng" dirty="0" smtClean="0">
                <a:sym typeface="Wingdings" pitchFamily="2" charset="2"/>
              </a:rPr>
              <a:t>, </a:t>
            </a:r>
            <a:r>
              <a:rPr lang="en-US" b="1" u="sng" dirty="0" err="1" smtClean="0">
                <a:sym typeface="Wingdings" pitchFamily="2" charset="2"/>
              </a:rPr>
              <a:t>thì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bỏ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smtClean="0">
                <a:solidFill>
                  <a:srgbClr val="FF0000"/>
                </a:solidFill>
                <a:sym typeface="Wingdings" pitchFamily="2" charset="2"/>
              </a:rPr>
              <a:t>E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trước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khi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thêm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smtClean="0">
                <a:solidFill>
                  <a:srgbClr val="FF0000"/>
                </a:solidFill>
                <a:sym typeface="Wingdings" pitchFamily="2" charset="2"/>
              </a:rPr>
              <a:t>LY</a:t>
            </a:r>
            <a:r>
              <a:rPr lang="en-US" b="1" u="sng" dirty="0" smtClean="0">
                <a:sym typeface="Wingdings" pitchFamily="2" charset="2"/>
              </a:rPr>
              <a:t>.</a:t>
            </a:r>
          </a:p>
          <a:p>
            <a:pPr>
              <a:buFontTx/>
              <a:buChar char="-"/>
            </a:pPr>
            <a:r>
              <a:rPr lang="en-US" dirty="0" smtClean="0">
                <a:sym typeface="Wingdings" pitchFamily="2" charset="2"/>
              </a:rPr>
              <a:t>Enjoyable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  enjoyab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ly</a:t>
            </a:r>
            <a:r>
              <a:rPr lang="en-US" dirty="0" smtClean="0">
                <a:sym typeface="Wingdings" pitchFamily="2" charset="2"/>
              </a:rPr>
              <a:t>/ Sensible  sensib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ly</a:t>
            </a:r>
            <a:r>
              <a:rPr lang="en-US" dirty="0" smtClean="0">
                <a:sym typeface="Wingdings" pitchFamily="2" charset="2"/>
              </a:rPr>
              <a:t>/ Suitable  suitab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ly</a:t>
            </a:r>
            <a:r>
              <a:rPr lang="en-US" dirty="0" smtClean="0">
                <a:sym typeface="Wingdings" pitchFamily="2" charset="2"/>
              </a:rPr>
              <a:t>/ True  tru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ly</a:t>
            </a:r>
          </a:p>
          <a:p>
            <a:pPr>
              <a:buFontTx/>
              <a:buChar char="-"/>
            </a:pPr>
            <a:endParaRPr lang="en-US" dirty="0" smtClean="0">
              <a:solidFill>
                <a:srgbClr val="FF0000"/>
              </a:solidFill>
              <a:sym typeface="Wingdings" pitchFamily="2" charset="2"/>
            </a:endParaRPr>
          </a:p>
          <a:p>
            <a:r>
              <a:rPr lang="en-US" b="1" u="sng" dirty="0" smtClean="0">
                <a:sym typeface="Wingdings" pitchFamily="2" charset="2"/>
              </a:rPr>
              <a:t>3/</a:t>
            </a:r>
            <a:r>
              <a:rPr lang="en-US" b="1" u="sng" dirty="0" err="1" smtClean="0">
                <a:sym typeface="Wingdings" pitchFamily="2" charset="2"/>
              </a:rPr>
              <a:t>Một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ngoại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lệ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khác</a:t>
            </a:r>
            <a:r>
              <a:rPr lang="en-US" b="1" u="sng" dirty="0" smtClean="0">
                <a:sym typeface="Wingdings" pitchFamily="2" charset="2"/>
              </a:rPr>
              <a:t>: </a:t>
            </a:r>
            <a:r>
              <a:rPr lang="en-US" b="1" u="sng" dirty="0" err="1" smtClean="0">
                <a:sym typeface="Wingdings" pitchFamily="2" charset="2"/>
              </a:rPr>
              <a:t>một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tính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từ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tận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cùng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bằng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smtClean="0">
                <a:solidFill>
                  <a:srgbClr val="FF0000"/>
                </a:solidFill>
                <a:sym typeface="Wingdings" pitchFamily="2" charset="2"/>
              </a:rPr>
              <a:t>E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vẫn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giữ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nguyên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rồi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thêm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smtClean="0">
                <a:solidFill>
                  <a:srgbClr val="FF0000"/>
                </a:solidFill>
                <a:sym typeface="Wingdings" pitchFamily="2" charset="2"/>
              </a:rPr>
              <a:t>LY</a:t>
            </a:r>
            <a:r>
              <a:rPr lang="en-US" b="1" dirty="0" smtClean="0">
                <a:sym typeface="Wingdings" pitchFamily="2" charset="2"/>
              </a:rPr>
              <a:t>.</a:t>
            </a:r>
          </a:p>
          <a:p>
            <a:r>
              <a:rPr lang="en-US" dirty="0" smtClean="0">
                <a:sym typeface="Wingdings" pitchFamily="2" charset="2"/>
              </a:rPr>
              <a:t>Extreme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  extrem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ely</a:t>
            </a:r>
            <a:r>
              <a:rPr lang="en-US" dirty="0" smtClean="0">
                <a:sym typeface="Wingdings" pitchFamily="2" charset="2"/>
              </a:rPr>
              <a:t> (adv)/ approximate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  approximat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ely</a:t>
            </a:r>
            <a:r>
              <a:rPr lang="en-US" dirty="0" smtClean="0">
                <a:sym typeface="Wingdings" pitchFamily="2" charset="2"/>
              </a:rPr>
              <a:t> (adv)/ free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  fre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ely</a:t>
            </a:r>
            <a:r>
              <a:rPr lang="en-US" dirty="0" smtClean="0">
                <a:sym typeface="Wingdings" pitchFamily="2" charset="2"/>
              </a:rPr>
              <a:t> (adv)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b="1" u="sng" dirty="0" smtClean="0">
                <a:sym typeface="Wingdings" pitchFamily="2" charset="2"/>
              </a:rPr>
              <a:t>4/</a:t>
            </a:r>
            <a:r>
              <a:rPr lang="en-US" b="1" u="sng" dirty="0" err="1" smtClean="0">
                <a:sym typeface="Wingdings" pitchFamily="2" charset="2"/>
              </a:rPr>
              <a:t>Tính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từ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tận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cùng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bằng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smtClean="0">
                <a:solidFill>
                  <a:srgbClr val="FF0000"/>
                </a:solidFill>
                <a:sym typeface="Wingdings" pitchFamily="2" charset="2"/>
              </a:rPr>
              <a:t>“Y”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ta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đổi</a:t>
            </a:r>
            <a:r>
              <a:rPr lang="en-US" b="1" u="sng" dirty="0" smtClean="0">
                <a:sym typeface="Wingdings" pitchFamily="2" charset="2"/>
              </a:rPr>
              <a:t>  </a:t>
            </a:r>
            <a:r>
              <a:rPr lang="en-US" b="1" u="sng" dirty="0" smtClean="0">
                <a:solidFill>
                  <a:srgbClr val="FF0000"/>
                </a:solidFill>
                <a:sym typeface="Wingdings" pitchFamily="2" charset="2"/>
              </a:rPr>
              <a:t>y  </a:t>
            </a:r>
            <a:r>
              <a:rPr lang="en-US" b="1" u="sng" dirty="0" err="1" smtClean="0">
                <a:solidFill>
                  <a:srgbClr val="FF0000"/>
                </a:solidFill>
                <a:sym typeface="Wingdings" pitchFamily="2" charset="2"/>
              </a:rPr>
              <a:t>i</a:t>
            </a:r>
            <a:r>
              <a:rPr lang="en-US" b="1" u="sng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b="1" u="sng" dirty="0" smtClean="0">
                <a:sym typeface="Wingdings" pitchFamily="2" charset="2"/>
              </a:rPr>
              <a:t>, </a:t>
            </a:r>
            <a:r>
              <a:rPr lang="en-US" b="1" u="sng" dirty="0" err="1" smtClean="0">
                <a:sym typeface="Wingdings" pitchFamily="2" charset="2"/>
              </a:rPr>
              <a:t>trước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khi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thêm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smtClean="0">
                <a:solidFill>
                  <a:srgbClr val="FF0000"/>
                </a:solidFill>
                <a:sym typeface="Wingdings" pitchFamily="2" charset="2"/>
              </a:rPr>
              <a:t>LY</a:t>
            </a:r>
          </a:p>
          <a:p>
            <a:r>
              <a:rPr lang="en-US" dirty="0" smtClean="0">
                <a:sym typeface="Wingdings" pitchFamily="2" charset="2"/>
              </a:rPr>
              <a:t>Happy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  happ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ily</a:t>
            </a:r>
            <a:r>
              <a:rPr lang="en-US" dirty="0" smtClean="0">
                <a:sym typeface="Wingdings" pitchFamily="2" charset="2"/>
              </a:rPr>
              <a:t> (adv)/ greedy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  greed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ily</a:t>
            </a:r>
            <a:r>
              <a:rPr lang="en-US" dirty="0" smtClean="0">
                <a:sym typeface="Wingdings" pitchFamily="2" charset="2"/>
              </a:rPr>
              <a:t> (adv)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b="1" u="sng" dirty="0" smtClean="0">
                <a:sym typeface="Wingdings" pitchFamily="2" charset="2"/>
              </a:rPr>
              <a:t>5/ </a:t>
            </a:r>
            <a:r>
              <a:rPr lang="en-US" b="1" u="sng" dirty="0" err="1" smtClean="0">
                <a:sym typeface="Wingdings" pitchFamily="2" charset="2"/>
              </a:rPr>
              <a:t>Ngoại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lệ</a:t>
            </a:r>
            <a:r>
              <a:rPr lang="en-US" b="1" u="sng" dirty="0" smtClean="0">
                <a:sym typeface="Wingdings" pitchFamily="2" charset="2"/>
              </a:rPr>
              <a:t>: </a:t>
            </a:r>
            <a:r>
              <a:rPr lang="en-US" b="1" u="sng" dirty="0" err="1" smtClean="0">
                <a:sym typeface="Wingdings" pitchFamily="2" charset="2"/>
              </a:rPr>
              <a:t>Tính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từ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tận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cùng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bằng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smtClean="0">
                <a:solidFill>
                  <a:srgbClr val="FF0000"/>
                </a:solidFill>
                <a:sym typeface="Wingdings" pitchFamily="2" charset="2"/>
              </a:rPr>
              <a:t>“Y”</a:t>
            </a:r>
            <a:r>
              <a:rPr lang="en-US" b="1" u="sng" dirty="0" smtClean="0">
                <a:sym typeface="Wingdings" pitchFamily="2" charset="2"/>
              </a:rPr>
              <a:t>, </a:t>
            </a:r>
            <a:r>
              <a:rPr lang="en-US" b="1" u="sng" dirty="0" err="1" smtClean="0">
                <a:sym typeface="Wingdings" pitchFamily="2" charset="2"/>
              </a:rPr>
              <a:t>giữ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nguyên</a:t>
            </a:r>
            <a:r>
              <a:rPr lang="en-US" b="1" u="sng" dirty="0" smtClean="0">
                <a:sym typeface="Wingdings" pitchFamily="2" charset="2"/>
              </a:rPr>
              <a:t> Y </a:t>
            </a:r>
            <a:r>
              <a:rPr lang="en-US" b="1" u="sng" dirty="0" err="1" smtClean="0">
                <a:sym typeface="Wingdings" pitchFamily="2" charset="2"/>
              </a:rPr>
              <a:t>rồi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thêm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smtClean="0">
                <a:solidFill>
                  <a:srgbClr val="FF0000"/>
                </a:solidFill>
                <a:sym typeface="Wingdings" pitchFamily="2" charset="2"/>
              </a:rPr>
              <a:t>LY.</a:t>
            </a:r>
          </a:p>
          <a:p>
            <a:r>
              <a:rPr lang="en-US" dirty="0" smtClean="0">
                <a:sym typeface="Wingdings" pitchFamily="2" charset="2"/>
              </a:rPr>
              <a:t>Dry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  dr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yly</a:t>
            </a:r>
            <a:r>
              <a:rPr lang="en-US" dirty="0" smtClean="0">
                <a:sym typeface="Wingdings" pitchFamily="2" charset="2"/>
              </a:rPr>
              <a:t> (adv) : </a:t>
            </a:r>
            <a:r>
              <a:rPr lang="en-US" dirty="0" err="1" smtClean="0">
                <a:sym typeface="Wingdings" pitchFamily="2" charset="2"/>
              </a:rPr>
              <a:t>khô</a:t>
            </a:r>
            <a:r>
              <a:rPr lang="en-US" dirty="0" smtClean="0">
                <a:sym typeface="Wingdings" pitchFamily="2" charset="2"/>
              </a:rPr>
              <a:t> khan/ sly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  sl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yly</a:t>
            </a:r>
            <a:r>
              <a:rPr lang="en-US" dirty="0" smtClean="0">
                <a:sym typeface="Wingdings" pitchFamily="2" charset="2"/>
              </a:rPr>
              <a:t> (adv): </a:t>
            </a:r>
            <a:r>
              <a:rPr lang="en-US" dirty="0" err="1" smtClean="0">
                <a:sym typeface="Wingdings" pitchFamily="2" charset="2"/>
              </a:rPr>
              <a:t>ranh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mãnh</a:t>
            </a:r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b="1" dirty="0" smtClean="0">
                <a:sym typeface="Wingdings" pitchFamily="2" charset="2"/>
              </a:rPr>
              <a:t>6</a:t>
            </a:r>
            <a:r>
              <a:rPr lang="en-US" b="1" u="sng" dirty="0" smtClean="0">
                <a:sym typeface="Wingdings" pitchFamily="2" charset="2"/>
              </a:rPr>
              <a:t>/ </a:t>
            </a:r>
            <a:r>
              <a:rPr lang="en-US" b="1" u="sng" dirty="0" err="1" smtClean="0">
                <a:sym typeface="Wingdings" pitchFamily="2" charset="2"/>
              </a:rPr>
              <a:t>Một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số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tính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từ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và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trạng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từ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không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thay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đổi</a:t>
            </a:r>
            <a:r>
              <a:rPr lang="en-US" u="sng" dirty="0" smtClean="0">
                <a:sym typeface="Wingdings" pitchFamily="2" charset="2"/>
              </a:rPr>
              <a:t>:</a:t>
            </a:r>
          </a:p>
          <a:p>
            <a:r>
              <a:rPr lang="en-US" dirty="0" smtClean="0">
                <a:solidFill>
                  <a:srgbClr val="00B050"/>
                </a:solidFill>
                <a:sym typeface="Wingdings" pitchFamily="2" charset="2"/>
              </a:rPr>
              <a:t>Early (</a:t>
            </a:r>
            <a:r>
              <a:rPr lang="en-US" dirty="0" err="1" smtClean="0">
                <a:solidFill>
                  <a:srgbClr val="00B050"/>
                </a:solidFill>
                <a:sym typeface="Wingdings" pitchFamily="2" charset="2"/>
              </a:rPr>
              <a:t>adj</a:t>
            </a:r>
            <a:r>
              <a:rPr lang="en-US" dirty="0" smtClean="0">
                <a:solidFill>
                  <a:srgbClr val="00B050"/>
                </a:solidFill>
                <a:sym typeface="Wingdings" pitchFamily="2" charset="2"/>
              </a:rPr>
              <a:t>)  early (adv</a:t>
            </a:r>
            <a:r>
              <a:rPr lang="en-US" dirty="0" smtClean="0">
                <a:sym typeface="Wingdings" pitchFamily="2" charset="2"/>
              </a:rPr>
              <a:t>)/ </a:t>
            </a:r>
            <a:r>
              <a:rPr lang="en-US" dirty="0" smtClean="0">
                <a:solidFill>
                  <a:srgbClr val="00B0F0"/>
                </a:solidFill>
                <a:sym typeface="Wingdings" pitchFamily="2" charset="2"/>
              </a:rPr>
              <a:t>late (</a:t>
            </a:r>
            <a:r>
              <a:rPr lang="en-US" dirty="0" err="1" smtClean="0">
                <a:solidFill>
                  <a:srgbClr val="00B0F0"/>
                </a:solidFill>
                <a:sym typeface="Wingdings" pitchFamily="2" charset="2"/>
              </a:rPr>
              <a:t>adj</a:t>
            </a:r>
            <a:r>
              <a:rPr lang="en-US" dirty="0" smtClean="0">
                <a:solidFill>
                  <a:srgbClr val="00B0F0"/>
                </a:solidFill>
                <a:sym typeface="Wingdings" pitchFamily="2" charset="2"/>
              </a:rPr>
              <a:t>)  late (adv)</a:t>
            </a:r>
            <a:r>
              <a:rPr lang="en-US" dirty="0" smtClean="0">
                <a:sym typeface="Wingdings" pitchFamily="2" charset="2"/>
              </a:rPr>
              <a:t>/ </a:t>
            </a:r>
            <a:r>
              <a:rPr lang="en-US" dirty="0" smtClean="0">
                <a:solidFill>
                  <a:srgbClr val="00B050"/>
                </a:solidFill>
                <a:sym typeface="Wingdings" pitchFamily="2" charset="2"/>
              </a:rPr>
              <a:t>hard (</a:t>
            </a:r>
            <a:r>
              <a:rPr lang="en-US" dirty="0" err="1" smtClean="0">
                <a:solidFill>
                  <a:srgbClr val="00B050"/>
                </a:solidFill>
                <a:sym typeface="Wingdings" pitchFamily="2" charset="2"/>
              </a:rPr>
              <a:t>adj</a:t>
            </a:r>
            <a:r>
              <a:rPr lang="en-US" dirty="0" smtClean="0">
                <a:solidFill>
                  <a:srgbClr val="00B050"/>
                </a:solidFill>
                <a:sym typeface="Wingdings" pitchFamily="2" charset="2"/>
              </a:rPr>
              <a:t>)  hard (adv)</a:t>
            </a:r>
            <a:r>
              <a:rPr lang="en-US" dirty="0" smtClean="0">
                <a:sym typeface="Wingdings" pitchFamily="2" charset="2"/>
              </a:rPr>
              <a:t>/ </a:t>
            </a:r>
            <a:r>
              <a:rPr lang="en-US" dirty="0" smtClean="0">
                <a:solidFill>
                  <a:srgbClr val="00B0F0"/>
                </a:solidFill>
                <a:sym typeface="Wingdings" pitchFamily="2" charset="2"/>
              </a:rPr>
              <a:t>fast (</a:t>
            </a:r>
            <a:r>
              <a:rPr lang="en-US" dirty="0" err="1" smtClean="0">
                <a:solidFill>
                  <a:srgbClr val="00B0F0"/>
                </a:solidFill>
                <a:sym typeface="Wingdings" pitchFamily="2" charset="2"/>
              </a:rPr>
              <a:t>adj</a:t>
            </a:r>
            <a:r>
              <a:rPr lang="en-US" dirty="0" smtClean="0">
                <a:solidFill>
                  <a:srgbClr val="00B0F0"/>
                </a:solidFill>
                <a:sym typeface="Wingdings" pitchFamily="2" charset="2"/>
              </a:rPr>
              <a:t>)  fast (adv</a:t>
            </a:r>
            <a:r>
              <a:rPr lang="en-US" dirty="0" smtClean="0">
                <a:sym typeface="Wingdings" pitchFamily="2" charset="2"/>
              </a:rPr>
              <a:t>)/ </a:t>
            </a:r>
            <a:r>
              <a:rPr lang="en-US" dirty="0" smtClean="0">
                <a:solidFill>
                  <a:srgbClr val="00B050"/>
                </a:solidFill>
                <a:sym typeface="Wingdings" pitchFamily="2" charset="2"/>
              </a:rPr>
              <a:t>high (</a:t>
            </a:r>
            <a:r>
              <a:rPr lang="en-US" dirty="0" err="1" smtClean="0">
                <a:solidFill>
                  <a:srgbClr val="00B050"/>
                </a:solidFill>
                <a:sym typeface="Wingdings" pitchFamily="2" charset="2"/>
              </a:rPr>
              <a:t>adj</a:t>
            </a:r>
            <a:r>
              <a:rPr lang="en-US" dirty="0" smtClean="0">
                <a:solidFill>
                  <a:srgbClr val="00B050"/>
                </a:solidFill>
                <a:sym typeface="Wingdings" pitchFamily="2" charset="2"/>
              </a:rPr>
              <a:t>)  high (adv</a:t>
            </a:r>
            <a:r>
              <a:rPr lang="en-US" dirty="0" smtClean="0">
                <a:sym typeface="Wingdings" pitchFamily="2" charset="2"/>
              </a:rPr>
              <a:t>)/ </a:t>
            </a:r>
            <a:r>
              <a:rPr lang="en-US" dirty="0" smtClean="0">
                <a:solidFill>
                  <a:srgbClr val="00B0F0"/>
                </a:solidFill>
                <a:sym typeface="Wingdings" pitchFamily="2" charset="2"/>
              </a:rPr>
              <a:t>low (</a:t>
            </a:r>
            <a:r>
              <a:rPr lang="en-US" dirty="0" err="1" smtClean="0">
                <a:solidFill>
                  <a:srgbClr val="00B0F0"/>
                </a:solidFill>
                <a:sym typeface="Wingdings" pitchFamily="2" charset="2"/>
              </a:rPr>
              <a:t>adj</a:t>
            </a:r>
            <a:r>
              <a:rPr lang="en-US" dirty="0" smtClean="0">
                <a:solidFill>
                  <a:srgbClr val="00B0F0"/>
                </a:solidFill>
                <a:sym typeface="Wingdings" pitchFamily="2" charset="2"/>
              </a:rPr>
              <a:t>)  low (adv</a:t>
            </a:r>
            <a:r>
              <a:rPr lang="en-US" dirty="0" smtClean="0">
                <a:sym typeface="Wingdings" pitchFamily="2" charset="2"/>
              </a:rPr>
              <a:t>)/ </a:t>
            </a:r>
            <a:r>
              <a:rPr lang="en-US" dirty="0" smtClean="0">
                <a:solidFill>
                  <a:srgbClr val="00B050"/>
                </a:solidFill>
                <a:sym typeface="Wingdings" pitchFamily="2" charset="2"/>
              </a:rPr>
              <a:t>long (</a:t>
            </a:r>
            <a:r>
              <a:rPr lang="en-US" dirty="0" err="1" smtClean="0">
                <a:solidFill>
                  <a:srgbClr val="00B050"/>
                </a:solidFill>
                <a:sym typeface="Wingdings" pitchFamily="2" charset="2"/>
              </a:rPr>
              <a:t>adj</a:t>
            </a:r>
            <a:r>
              <a:rPr lang="en-US" dirty="0" smtClean="0">
                <a:solidFill>
                  <a:srgbClr val="00B050"/>
                </a:solidFill>
                <a:sym typeface="Wingdings" pitchFamily="2" charset="2"/>
              </a:rPr>
              <a:t>)  long (adv)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381000"/>
            <a:ext cx="91440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 smtClean="0">
                <a:solidFill>
                  <a:srgbClr val="FF0000"/>
                </a:solidFill>
              </a:rPr>
              <a:t>ADJECTIVES</a:t>
            </a:r>
            <a:r>
              <a:rPr lang="en-US" sz="2000" b="1" dirty="0" smtClean="0"/>
              <a:t>: (</a:t>
            </a:r>
            <a:r>
              <a:rPr lang="en-US" sz="2000" b="1" dirty="0" err="1" smtClean="0"/>
              <a:t>Tính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Từ</a:t>
            </a:r>
            <a:r>
              <a:rPr lang="en-US" sz="2000" b="1" dirty="0" smtClean="0"/>
              <a:t>)</a:t>
            </a:r>
          </a:p>
          <a:p>
            <a:r>
              <a:rPr lang="en-US" b="1" dirty="0" smtClean="0"/>
              <a:t>1/ </a:t>
            </a:r>
            <a:r>
              <a:rPr lang="en-US" b="1" u="sng" dirty="0" err="1" smtClean="0"/>
              <a:t>Tính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Từ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được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thành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lập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bằng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những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cách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thêm</a:t>
            </a:r>
            <a:r>
              <a:rPr lang="en-US" b="1" u="sng" dirty="0" smtClean="0"/>
              <a:t>: </a:t>
            </a:r>
            <a:r>
              <a:rPr lang="en-US" b="1" u="sng" dirty="0" smtClean="0">
                <a:solidFill>
                  <a:srgbClr val="7030A0"/>
                </a:solidFill>
              </a:rPr>
              <a:t>Y/ AL/ IAL/ LY/ ISH/ IC/ OUS/ FUL </a:t>
            </a:r>
            <a:r>
              <a:rPr lang="en-US" b="1" u="sng" dirty="0" err="1" smtClean="0"/>
              <a:t>vào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sau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danh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từ</a:t>
            </a:r>
            <a:r>
              <a:rPr lang="en-US" b="1" u="sng" dirty="0" smtClean="0"/>
              <a:t>.</a:t>
            </a:r>
            <a:endParaRPr lang="en-US" u="sng" dirty="0" smtClean="0"/>
          </a:p>
          <a:p>
            <a:pPr>
              <a:buFont typeface="Arial" charset="0"/>
              <a:buChar char="•"/>
            </a:pPr>
            <a:r>
              <a:rPr lang="en-US" dirty="0" smtClean="0"/>
              <a:t>Luck (n) </a:t>
            </a:r>
            <a:r>
              <a:rPr lang="en-US" dirty="0" smtClean="0">
                <a:sym typeface="Wingdings" pitchFamily="2" charset="2"/>
              </a:rPr>
              <a:t> luck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y</a:t>
            </a:r>
            <a:r>
              <a:rPr lang="en-US" dirty="0" smtClean="0">
                <a:sym typeface="Wingdings" pitchFamily="2" charset="2"/>
              </a:rPr>
              <a:t>/ hair (n)  hair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y</a:t>
            </a:r>
            <a:r>
              <a:rPr lang="en-US" dirty="0" smtClean="0">
                <a:sym typeface="Wingdings" pitchFamily="2" charset="2"/>
              </a:rPr>
              <a:t>/ storm (n)  storm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y</a:t>
            </a:r>
            <a:r>
              <a:rPr lang="en-US" dirty="0" smtClean="0">
                <a:sym typeface="Wingdings" pitchFamily="2" charset="2"/>
              </a:rPr>
              <a:t>/ wind (n)  wind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y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sym typeface="Wingdings" pitchFamily="2" charset="2"/>
              </a:rPr>
              <a:t>Accident (n)  accident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al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)/ nature (n)  natur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al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)/ </a:t>
            </a:r>
            <a:endParaRPr lang="en-US" dirty="0" smtClean="0">
              <a:sym typeface="Wingdings" pitchFamily="2" charset="2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sym typeface="Wingdings" pitchFamily="2" charset="2"/>
              </a:rPr>
              <a:t> Commerce(n)  commerc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ial</a:t>
            </a:r>
            <a:r>
              <a:rPr lang="en-US" dirty="0" smtClean="0">
                <a:sym typeface="Wingdings" pitchFamily="2" charset="2"/>
              </a:rPr>
              <a:t>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</a:t>
            </a:r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*man (n)  man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ly</a:t>
            </a:r>
            <a:r>
              <a:rPr lang="en-US" dirty="0" smtClean="0">
                <a:sym typeface="Wingdings" pitchFamily="2" charset="2"/>
              </a:rPr>
              <a:t>/ human (n)  human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ly </a:t>
            </a:r>
            <a:r>
              <a:rPr lang="en-US" dirty="0" smtClean="0">
                <a:sym typeface="Wingdings" pitchFamily="2" charset="2"/>
              </a:rPr>
              <a:t>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)/ friend (n)  friend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ly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r>
              <a:rPr lang="en-US" dirty="0" smtClean="0">
                <a:sym typeface="Wingdings" pitchFamily="2" charset="2"/>
              </a:rPr>
              <a:t>*Girl (n)  girl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ish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)/ child (n)  child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ish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)/ book (n)  book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ish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*Tragedy (n)  trag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ic</a:t>
            </a:r>
            <a:r>
              <a:rPr lang="en-US" dirty="0" smtClean="0">
                <a:sym typeface="Wingdings" pitchFamily="2" charset="2"/>
              </a:rPr>
              <a:t>/ Artist (n)  artist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ic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sym typeface="Wingdings" pitchFamily="2" charset="2"/>
              </a:rPr>
              <a:t>Mystery (n)  mysteri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ous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)/ fame (n)  fam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ous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r>
              <a:rPr lang="en-US" dirty="0" smtClean="0">
                <a:sym typeface="Wingdings" pitchFamily="2" charset="2"/>
              </a:rPr>
              <a:t>*Beauty (n)  beauti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ful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)/ care (n)  care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ful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b="1" dirty="0" smtClean="0">
                <a:sym typeface="Wingdings" pitchFamily="2" charset="2"/>
              </a:rPr>
              <a:t>2/ </a:t>
            </a:r>
            <a:r>
              <a:rPr lang="en-US" b="1" u="sng" dirty="0" err="1" smtClean="0">
                <a:sym typeface="Wingdings" pitchFamily="2" charset="2"/>
              </a:rPr>
              <a:t>Một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số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tính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từ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được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thành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lập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từ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động</a:t>
            </a:r>
            <a:r>
              <a:rPr lang="en-US" b="1" u="sng" dirty="0" smtClean="0">
                <a:sym typeface="Wingdings" pitchFamily="2" charset="2"/>
              </a:rPr>
              <a:t> </a:t>
            </a:r>
            <a:r>
              <a:rPr lang="en-US" b="1" u="sng" dirty="0" err="1" smtClean="0">
                <a:sym typeface="Wingdings" pitchFamily="2" charset="2"/>
              </a:rPr>
              <a:t>từ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smtClean="0">
                <a:sym typeface="Wingdings" pitchFamily="2" charset="2"/>
              </a:rPr>
              <a:t>*read (v)  read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able </a:t>
            </a:r>
            <a:r>
              <a:rPr lang="en-US" dirty="0" smtClean="0">
                <a:sym typeface="Wingdings" pitchFamily="2" charset="2"/>
              </a:rPr>
              <a:t>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)/ enjoy (v)  enjoy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able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r>
              <a:rPr lang="en-US" dirty="0" smtClean="0">
                <a:sym typeface="Wingdings" pitchFamily="2" charset="2"/>
              </a:rPr>
              <a:t>*continue (v)  continu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ous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)/ 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*hate (v)  hate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ful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)/ help (v)  help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ful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r>
              <a:rPr lang="en-US" dirty="0" smtClean="0">
                <a:sym typeface="Wingdings" pitchFamily="2" charset="2"/>
              </a:rPr>
              <a:t>*tire (v)  tire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less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r>
              <a:rPr lang="en-US" dirty="0" smtClean="0">
                <a:sym typeface="Wingdings" pitchFamily="2" charset="2"/>
              </a:rPr>
              <a:t>*create (v)  creat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ive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adj</a:t>
            </a:r>
            <a:r>
              <a:rPr lang="en-US" dirty="0" smtClean="0">
                <a:sym typeface="Wingdings" pitchFamily="2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81000" y="228600"/>
          <a:ext cx="8305800" cy="6324600"/>
        </p:xfrm>
        <a:graphic>
          <a:graphicData uri="http://schemas.openxmlformats.org/presentationml/2006/ole">
            <p:oleObj spid="_x0000_s1026" name="Document" r:id="rId3" imgW="6854825" imgH="6954356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bạn bè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406" y="0"/>
            <a:ext cx="9059594" cy="2895600"/>
          </a:xfrm>
          <a:prstGeom prst="rect">
            <a:avLst/>
          </a:prstGeom>
          <a:noFill/>
        </p:spPr>
      </p:pic>
      <p:pic>
        <p:nvPicPr>
          <p:cNvPr id="2051" name="Picture 3" descr="D:\bạn bè 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4038600"/>
            <a:ext cx="4267200" cy="2819400"/>
          </a:xfrm>
          <a:prstGeom prst="rect">
            <a:avLst/>
          </a:prstGeom>
          <a:noFill/>
        </p:spPr>
      </p:pic>
      <p:pic>
        <p:nvPicPr>
          <p:cNvPr id="2052" name="Picture 4" descr="D:\bạn bè 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038601"/>
            <a:ext cx="5105400" cy="28194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09600" y="2590800"/>
            <a:ext cx="792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TiẾT</a:t>
            </a:r>
            <a:r>
              <a:rPr lang="en-US" sz="2000" b="1" dirty="0" smtClean="0"/>
              <a:t> 2</a:t>
            </a:r>
          </a:p>
          <a:p>
            <a:r>
              <a:rPr lang="en-US" sz="2000" b="1" u="sng" dirty="0" smtClean="0"/>
              <a:t>UNIT ONE:</a:t>
            </a:r>
            <a:r>
              <a:rPr lang="en-US" dirty="0" smtClean="0"/>
              <a:t> </a:t>
            </a:r>
          </a:p>
          <a:p>
            <a:r>
              <a:rPr lang="en-US" sz="2000" b="1" dirty="0" smtClean="0"/>
              <a:t>                                                    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048000" y="2743200"/>
            <a:ext cx="449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MY FRIENDS</a:t>
            </a:r>
            <a:endParaRPr lang="en-US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228600"/>
            <a:ext cx="9144000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I/ </a:t>
            </a:r>
            <a:r>
              <a:rPr lang="en-US" sz="2000" b="1" u="sng" dirty="0" smtClean="0">
                <a:solidFill>
                  <a:srgbClr val="FF0000"/>
                </a:solidFill>
              </a:rPr>
              <a:t>GETTING STARTED</a:t>
            </a:r>
            <a:r>
              <a:rPr lang="en-US" sz="2400" b="1" dirty="0" smtClean="0">
                <a:solidFill>
                  <a:srgbClr val="FF0000"/>
                </a:solidFill>
              </a:rPr>
              <a:t>: </a:t>
            </a:r>
            <a:r>
              <a:rPr lang="en-US" dirty="0" smtClean="0"/>
              <a:t>(page 10)</a:t>
            </a:r>
          </a:p>
          <a:p>
            <a:r>
              <a:rPr lang="en-US" b="1" dirty="0" smtClean="0"/>
              <a:t>Describe these groups of friends and their favorite activities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a/ They are playing football.</a:t>
            </a:r>
          </a:p>
          <a:p>
            <a:r>
              <a:rPr lang="en-US" dirty="0" smtClean="0"/>
              <a:t>b/ The girls are reading books.</a:t>
            </a:r>
          </a:p>
          <a:p>
            <a:r>
              <a:rPr lang="en-US" dirty="0" smtClean="0"/>
              <a:t>c/ They are playing chess.</a:t>
            </a:r>
          </a:p>
          <a:p>
            <a:r>
              <a:rPr lang="en-US" dirty="0" smtClean="0"/>
              <a:t>d/ They are playing volleyball.</a:t>
            </a:r>
          </a:p>
          <a:p>
            <a:r>
              <a:rPr lang="en-US" sz="2000" b="1" dirty="0" smtClean="0">
                <a:solidFill>
                  <a:srgbClr val="FF0000"/>
                </a:solidFill>
              </a:rPr>
              <a:t>II/ </a:t>
            </a:r>
            <a:r>
              <a:rPr lang="en-US" sz="2000" b="1" u="sng" dirty="0" smtClean="0">
                <a:solidFill>
                  <a:srgbClr val="FF0000"/>
                </a:solidFill>
              </a:rPr>
              <a:t>LISTEN AND READ</a:t>
            </a:r>
            <a:r>
              <a:rPr lang="en-US" sz="2000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b="1" u="sng" dirty="0" smtClean="0"/>
              <a:t>NEW WORDS</a:t>
            </a:r>
            <a:r>
              <a:rPr lang="en-US" b="1" dirty="0" smtClean="0"/>
              <a:t>:</a:t>
            </a:r>
          </a:p>
          <a:p>
            <a:pPr>
              <a:buFontTx/>
              <a:buChar char="-"/>
            </a:pPr>
            <a:r>
              <a:rPr lang="en-US" dirty="0" smtClean="0"/>
              <a:t>Seem (v) + </a:t>
            </a:r>
            <a:r>
              <a:rPr lang="en-US" dirty="0" err="1" smtClean="0"/>
              <a:t>Adj</a:t>
            </a:r>
            <a:r>
              <a:rPr lang="en-US" dirty="0" smtClean="0"/>
              <a:t>: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vẻ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, </a:t>
            </a:r>
            <a:r>
              <a:rPr lang="en-US" dirty="0" err="1" smtClean="0"/>
              <a:t>dường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receive … from(v): </a:t>
            </a:r>
            <a:r>
              <a:rPr lang="en-US" dirty="0" err="1" smtClean="0"/>
              <a:t>nhận</a:t>
            </a:r>
            <a:r>
              <a:rPr lang="en-US" dirty="0" smtClean="0"/>
              <a:t>, </a:t>
            </a:r>
            <a:r>
              <a:rPr lang="en-US" dirty="0" err="1" smtClean="0"/>
              <a:t>tiếp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…</a:t>
            </a:r>
            <a:r>
              <a:rPr lang="en-US" dirty="0" err="1" smtClean="0"/>
              <a:t>từ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next-door: </a:t>
            </a:r>
            <a:r>
              <a:rPr lang="en-US" dirty="0" err="1" smtClean="0"/>
              <a:t>cạnh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r>
              <a:rPr lang="en-US" dirty="0" smtClean="0"/>
              <a:t>,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bên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00B050"/>
                </a:solidFill>
              </a:rPr>
              <a:t>neighbor(n) </a:t>
            </a:r>
            <a:r>
              <a:rPr lang="en-US" b="1" dirty="0" err="1" smtClean="0">
                <a:solidFill>
                  <a:srgbClr val="00B050"/>
                </a:solidFill>
              </a:rPr>
              <a:t>hàng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xóm</a:t>
            </a:r>
            <a:endParaRPr lang="en-US" b="1" dirty="0" smtClean="0">
              <a:solidFill>
                <a:srgbClr val="00B050"/>
              </a:solidFill>
            </a:endParaRPr>
          </a:p>
          <a:p>
            <a:pPr>
              <a:buFontTx/>
              <a:buChar char="-"/>
            </a:pPr>
            <a:r>
              <a:rPr lang="en-US" b="1" dirty="0" smtClean="0">
                <a:solidFill>
                  <a:srgbClr val="00B050"/>
                </a:solidFill>
              </a:rPr>
              <a:t> neighborhood (n): </a:t>
            </a:r>
            <a:r>
              <a:rPr lang="en-US" b="1" dirty="0" err="1" smtClean="0">
                <a:solidFill>
                  <a:srgbClr val="00B050"/>
                </a:solidFill>
              </a:rPr>
              <a:t>khu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phố</a:t>
            </a:r>
            <a:r>
              <a:rPr lang="en-US" b="1" dirty="0" smtClean="0">
                <a:solidFill>
                  <a:srgbClr val="00B050"/>
                </a:solidFill>
              </a:rPr>
              <a:t>, </a:t>
            </a:r>
            <a:r>
              <a:rPr lang="en-US" b="1" dirty="0" err="1" smtClean="0">
                <a:solidFill>
                  <a:srgbClr val="00B050"/>
                </a:solidFill>
              </a:rPr>
              <a:t>khu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vực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en-US" dirty="0" smtClean="0"/>
              <a:t> What does she/he look like? </a:t>
            </a:r>
            <a:r>
              <a:rPr lang="en-US" dirty="0" err="1" smtClean="0"/>
              <a:t>Chị</a:t>
            </a:r>
            <a:r>
              <a:rPr lang="en-US" dirty="0" smtClean="0"/>
              <a:t>/ </a:t>
            </a:r>
            <a:r>
              <a:rPr lang="en-US" dirty="0" err="1" smtClean="0"/>
              <a:t>Anh</a:t>
            </a:r>
            <a:r>
              <a:rPr lang="en-US" dirty="0" smtClean="0"/>
              <a:t> </a:t>
            </a:r>
            <a:r>
              <a:rPr lang="en-US" dirty="0" err="1" smtClean="0"/>
              <a:t>ấy</a:t>
            </a:r>
            <a:r>
              <a:rPr lang="en-US" dirty="0" smtClean="0"/>
              <a:t> </a:t>
            </a:r>
            <a:r>
              <a:rPr lang="en-US" dirty="0" err="1" smtClean="0"/>
              <a:t>trông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pPr>
              <a:buFontTx/>
              <a:buChar char="-"/>
            </a:pPr>
            <a:r>
              <a:rPr lang="en-US" b="1" dirty="0" smtClean="0"/>
              <a:t> </a:t>
            </a:r>
            <a:r>
              <a:rPr lang="en-US" b="1" dirty="0" smtClean="0">
                <a:solidFill>
                  <a:srgbClr val="00B050"/>
                </a:solidFill>
              </a:rPr>
              <a:t>photograph (n): </a:t>
            </a:r>
            <a:r>
              <a:rPr lang="en-US" b="1" dirty="0" err="1" smtClean="0">
                <a:solidFill>
                  <a:srgbClr val="00B050"/>
                </a:solidFill>
              </a:rPr>
              <a:t>tấm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hình</a:t>
            </a:r>
            <a:r>
              <a:rPr lang="en-US" b="1" dirty="0" smtClean="0">
                <a:solidFill>
                  <a:srgbClr val="00B050"/>
                </a:solidFill>
              </a:rPr>
              <a:t>, </a:t>
            </a:r>
            <a:r>
              <a:rPr lang="en-US" b="1" dirty="0" err="1" smtClean="0">
                <a:solidFill>
                  <a:srgbClr val="00B050"/>
                </a:solidFill>
              </a:rPr>
              <a:t>tấm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ảnh</a:t>
            </a:r>
            <a:endParaRPr lang="en-US" b="1" dirty="0" smtClean="0">
              <a:solidFill>
                <a:srgbClr val="00B050"/>
              </a:solidFill>
            </a:endParaRPr>
          </a:p>
          <a:p>
            <a:pPr>
              <a:buFontTx/>
              <a:buChar char="-"/>
            </a:pPr>
            <a:r>
              <a:rPr lang="en-US" b="1" dirty="0" smtClean="0">
                <a:solidFill>
                  <a:srgbClr val="00B050"/>
                </a:solidFill>
              </a:rPr>
              <a:t> photographer (n): </a:t>
            </a:r>
            <a:r>
              <a:rPr lang="en-US" b="1" dirty="0" err="1" smtClean="0">
                <a:solidFill>
                  <a:srgbClr val="00B050"/>
                </a:solidFill>
              </a:rPr>
              <a:t>thợ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chụp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hình</a:t>
            </a:r>
            <a:r>
              <a:rPr lang="en-US" b="1" dirty="0" smtClean="0">
                <a:solidFill>
                  <a:srgbClr val="00B050"/>
                </a:solidFill>
              </a:rPr>
              <a:t>/ </a:t>
            </a:r>
            <a:r>
              <a:rPr lang="en-US" b="1" dirty="0" err="1" smtClean="0">
                <a:solidFill>
                  <a:srgbClr val="00B050"/>
                </a:solidFill>
              </a:rPr>
              <a:t>ảnh</a:t>
            </a:r>
            <a:endParaRPr lang="en-US" b="1" dirty="0" smtClean="0">
              <a:solidFill>
                <a:srgbClr val="00B050"/>
              </a:solidFill>
            </a:endParaRPr>
          </a:p>
          <a:p>
            <a:pPr>
              <a:buFontTx/>
              <a:buChar char="-"/>
            </a:pPr>
            <a:r>
              <a:rPr lang="en-US" dirty="0" smtClean="0"/>
              <a:t> What a lovely smile? </a:t>
            </a:r>
            <a:r>
              <a:rPr lang="en-US" dirty="0" smtClean="0">
                <a:solidFill>
                  <a:srgbClr val="7030A0"/>
                </a:solidFill>
              </a:rPr>
              <a:t>(What + (a/an) + </a:t>
            </a:r>
            <a:r>
              <a:rPr lang="en-US" dirty="0" err="1" smtClean="0">
                <a:solidFill>
                  <a:srgbClr val="7030A0"/>
                </a:solidFill>
              </a:rPr>
              <a:t>adj</a:t>
            </a:r>
            <a:r>
              <a:rPr lang="en-US" dirty="0" smtClean="0">
                <a:solidFill>
                  <a:srgbClr val="7030A0"/>
                </a:solidFill>
              </a:rPr>
              <a:t> + Noun !) </a:t>
            </a:r>
            <a:r>
              <a:rPr lang="en-US" dirty="0" err="1" smtClean="0"/>
              <a:t>nụ</a:t>
            </a:r>
            <a:r>
              <a:rPr lang="en-US" dirty="0" smtClean="0"/>
              <a:t> </a:t>
            </a:r>
            <a:r>
              <a:rPr lang="en-US" dirty="0" err="1" smtClean="0"/>
              <a:t>cười</a:t>
            </a:r>
            <a:r>
              <a:rPr lang="en-US" dirty="0" smtClean="0"/>
              <a:t> </a:t>
            </a:r>
            <a:r>
              <a:rPr lang="en-US" dirty="0" err="1" smtClean="0"/>
              <a:t>đáng</a:t>
            </a:r>
            <a:r>
              <a:rPr lang="en-US" dirty="0" smtClean="0"/>
              <a:t> </a:t>
            </a:r>
            <a:r>
              <a:rPr lang="en-US" dirty="0" err="1" smtClean="0"/>
              <a:t>yêu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sao</a:t>
            </a:r>
            <a:r>
              <a:rPr lang="en-US" dirty="0" smtClean="0"/>
              <a:t>!</a:t>
            </a:r>
          </a:p>
          <a:p>
            <a:pPr>
              <a:buFontTx/>
              <a:buChar char="-"/>
            </a:pPr>
            <a:r>
              <a:rPr lang="en-US" dirty="0" smtClean="0"/>
              <a:t> classmate (n):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cùng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enough: </a:t>
            </a:r>
            <a:r>
              <a:rPr lang="en-US" dirty="0" err="1" smtClean="0"/>
              <a:t>đủ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7030A0"/>
                </a:solidFill>
              </a:rPr>
              <a:t>Would you like + to V….?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muốn</a:t>
            </a:r>
            <a:r>
              <a:rPr lang="en-US" dirty="0" smtClean="0"/>
              <a:t>/ </a:t>
            </a:r>
            <a:r>
              <a:rPr lang="en-US" dirty="0" err="1" smtClean="0"/>
              <a:t>thích</a:t>
            </a:r>
            <a:r>
              <a:rPr lang="en-US" dirty="0" smtClean="0"/>
              <a:t>…?</a:t>
            </a:r>
          </a:p>
          <a:p>
            <a:pPr>
              <a:buFontTx/>
              <a:buChar char="-"/>
            </a:pPr>
            <a:r>
              <a:rPr lang="en-US" dirty="0" smtClean="0"/>
              <a:t> I’d love to: </a:t>
            </a:r>
            <a:r>
              <a:rPr lang="en-US" dirty="0" err="1" smtClean="0"/>
              <a:t>tôi</a:t>
            </a:r>
            <a:r>
              <a:rPr lang="en-US" dirty="0" smtClean="0"/>
              <a:t> </a:t>
            </a:r>
            <a:r>
              <a:rPr lang="en-US" dirty="0" err="1" smtClean="0"/>
              <a:t>thích</a:t>
            </a:r>
            <a:r>
              <a:rPr lang="en-US" dirty="0" smtClean="0"/>
              <a:t>/ </a:t>
            </a:r>
            <a:r>
              <a:rPr lang="en-US" dirty="0" err="1" smtClean="0"/>
              <a:t>muốn</a:t>
            </a:r>
            <a:r>
              <a:rPr lang="en-US" dirty="0" smtClean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05400" y="1524000"/>
            <a:ext cx="3657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solidFill>
                  <a:srgbClr val="00B050"/>
                </a:solidFill>
              </a:rPr>
              <a:t>ANSWER</a:t>
            </a:r>
            <a:r>
              <a:rPr lang="en-US" dirty="0" smtClean="0"/>
              <a:t>: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a/ She lives in Hue.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b/ No, she doesn’t.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c/ “She wasn’t old enough to be in my class.”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d/ She is going to visit </a:t>
            </a:r>
            <a:r>
              <a:rPr lang="en-US" sz="2000" dirty="0" err="1" smtClean="0">
                <a:solidFill>
                  <a:srgbClr val="7030A0"/>
                </a:solidFill>
              </a:rPr>
              <a:t>Hoa</a:t>
            </a:r>
            <a:r>
              <a:rPr lang="en-US" sz="2000" dirty="0" smtClean="0">
                <a:solidFill>
                  <a:srgbClr val="7030A0"/>
                </a:solidFill>
              </a:rPr>
              <a:t> at Christmas.</a:t>
            </a:r>
            <a:endParaRPr lang="en-US" sz="2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441960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err="1" smtClean="0"/>
              <a:t>TiẾT</a:t>
            </a:r>
            <a:r>
              <a:rPr lang="en-US" sz="2000" b="1" u="sng" dirty="0" smtClean="0"/>
              <a:t> 3</a:t>
            </a:r>
          </a:p>
          <a:p>
            <a:r>
              <a:rPr lang="en-US" sz="2000" b="1" dirty="0" smtClean="0">
                <a:solidFill>
                  <a:srgbClr val="FF0000"/>
                </a:solidFill>
              </a:rPr>
              <a:t>III/ </a:t>
            </a:r>
            <a:r>
              <a:rPr lang="en-US" sz="2000" b="1" u="sng" dirty="0" smtClean="0">
                <a:solidFill>
                  <a:srgbClr val="FF0000"/>
                </a:solidFill>
              </a:rPr>
              <a:t>SPEAK</a:t>
            </a:r>
            <a:r>
              <a:rPr lang="en-US" dirty="0" smtClean="0"/>
              <a:t>: (page11, 12)</a:t>
            </a:r>
          </a:p>
          <a:p>
            <a:r>
              <a:rPr lang="en-US" b="1" dirty="0" smtClean="0"/>
              <a:t>1/ Read the dialogue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    </a:t>
            </a:r>
            <a:r>
              <a:rPr lang="en-US" b="1" dirty="0" err="1" smtClean="0"/>
              <a:t>Hoa</a:t>
            </a:r>
            <a:r>
              <a:rPr lang="en-US" dirty="0" smtClean="0"/>
              <a:t>: This person is short and thin. She has </a:t>
            </a:r>
          </a:p>
          <a:p>
            <a:r>
              <a:rPr lang="en-US" dirty="0" smtClean="0"/>
              <a:t>               long blond hair.</a:t>
            </a:r>
          </a:p>
          <a:p>
            <a:r>
              <a:rPr lang="en-US" dirty="0" smtClean="0"/>
              <a:t>     </a:t>
            </a:r>
            <a:r>
              <a:rPr lang="en-US" b="1" dirty="0" err="1" smtClean="0"/>
              <a:t>Lan</a:t>
            </a:r>
            <a:r>
              <a:rPr lang="en-US" dirty="0" smtClean="0"/>
              <a:t>: Is this Mary.</a:t>
            </a:r>
          </a:p>
          <a:p>
            <a:r>
              <a:rPr lang="en-US" dirty="0" smtClean="0"/>
              <a:t>     </a:t>
            </a:r>
            <a:r>
              <a:rPr lang="en-US" b="1" dirty="0" err="1" smtClean="0"/>
              <a:t>Hoa</a:t>
            </a:r>
            <a:r>
              <a:rPr lang="en-US" dirty="0" smtClean="0"/>
              <a:t>: Yes.</a:t>
            </a:r>
          </a:p>
          <a:p>
            <a:r>
              <a:rPr lang="en-US" b="1" u="sng" dirty="0" smtClean="0">
                <a:solidFill>
                  <a:srgbClr val="FF0000"/>
                </a:solidFill>
              </a:rPr>
              <a:t>New words</a:t>
            </a:r>
            <a:r>
              <a:rPr lang="en-US" dirty="0" smtClean="0"/>
              <a:t>:</a:t>
            </a:r>
          </a:p>
          <a:p>
            <a:pPr>
              <a:buFontTx/>
              <a:buChar char="-"/>
            </a:pPr>
            <a:r>
              <a:rPr lang="en-US" b="1" dirty="0" smtClean="0"/>
              <a:t>Build</a:t>
            </a:r>
            <a:r>
              <a:rPr lang="en-US" dirty="0" smtClean="0"/>
              <a:t> (n); </a:t>
            </a:r>
            <a:r>
              <a:rPr lang="en-US" dirty="0" err="1" smtClean="0"/>
              <a:t>dáng</a:t>
            </a:r>
            <a:r>
              <a:rPr lang="en-US" dirty="0" smtClean="0"/>
              <a:t> </a:t>
            </a:r>
            <a:r>
              <a:rPr lang="en-US" dirty="0" err="1" smtClean="0"/>
              <a:t>vóc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tall (</a:t>
            </a:r>
            <a:r>
              <a:rPr lang="en-US" dirty="0" err="1" smtClean="0"/>
              <a:t>adj</a:t>
            </a:r>
            <a:r>
              <a:rPr lang="en-US" dirty="0" smtClean="0"/>
              <a:t>): </a:t>
            </a:r>
            <a:r>
              <a:rPr lang="en-US" dirty="0" err="1" smtClean="0"/>
              <a:t>cao</a:t>
            </a:r>
            <a:r>
              <a:rPr lang="en-US" dirty="0" smtClean="0"/>
              <a:t> =/= short (</a:t>
            </a:r>
            <a:r>
              <a:rPr lang="en-US" dirty="0" err="1" smtClean="0"/>
              <a:t>adj</a:t>
            </a:r>
            <a:r>
              <a:rPr lang="en-US" dirty="0" smtClean="0"/>
              <a:t>): </a:t>
            </a:r>
            <a:r>
              <a:rPr lang="en-US" dirty="0" err="1" smtClean="0"/>
              <a:t>lùn</a:t>
            </a:r>
            <a:r>
              <a:rPr lang="en-US" dirty="0" smtClean="0"/>
              <a:t>, </a:t>
            </a:r>
            <a:r>
              <a:rPr lang="en-US" dirty="0" err="1" smtClean="0"/>
              <a:t>thấp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slim (</a:t>
            </a:r>
            <a:r>
              <a:rPr lang="en-US" dirty="0" err="1" smtClean="0"/>
              <a:t>adj</a:t>
            </a:r>
            <a:r>
              <a:rPr lang="en-US" dirty="0" smtClean="0"/>
              <a:t>): </a:t>
            </a:r>
            <a:r>
              <a:rPr lang="en-US" dirty="0" err="1" smtClean="0"/>
              <a:t>mảnh</a:t>
            </a:r>
            <a:r>
              <a:rPr lang="en-US" dirty="0" smtClean="0"/>
              <a:t> </a:t>
            </a:r>
            <a:r>
              <a:rPr lang="en-US" dirty="0" err="1" smtClean="0"/>
              <a:t>mai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thin (</a:t>
            </a:r>
            <a:r>
              <a:rPr lang="en-US" dirty="0" err="1" smtClean="0"/>
              <a:t>adj</a:t>
            </a:r>
            <a:r>
              <a:rPr lang="en-US" dirty="0" smtClean="0"/>
              <a:t>): </a:t>
            </a:r>
            <a:r>
              <a:rPr lang="en-US" dirty="0" err="1" smtClean="0"/>
              <a:t>gầy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b="1" dirty="0" smtClean="0"/>
              <a:t>Hair</a:t>
            </a:r>
            <a:r>
              <a:rPr lang="en-US" dirty="0" smtClean="0"/>
              <a:t> (n): </a:t>
            </a:r>
            <a:r>
              <a:rPr lang="en-US" dirty="0" err="1" smtClean="0"/>
              <a:t>tóc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long (</a:t>
            </a:r>
            <a:r>
              <a:rPr lang="en-US" dirty="0" err="1" smtClean="0"/>
              <a:t>adj</a:t>
            </a:r>
            <a:r>
              <a:rPr lang="en-US" dirty="0" smtClean="0"/>
              <a:t>): </a:t>
            </a:r>
            <a:r>
              <a:rPr lang="en-US" dirty="0" err="1" smtClean="0"/>
              <a:t>dài</a:t>
            </a:r>
            <a:r>
              <a:rPr lang="en-US" dirty="0" smtClean="0"/>
              <a:t> =/= short (</a:t>
            </a:r>
            <a:r>
              <a:rPr lang="en-US" dirty="0" err="1" smtClean="0"/>
              <a:t>adj</a:t>
            </a:r>
            <a:r>
              <a:rPr lang="en-US" dirty="0" smtClean="0"/>
              <a:t>): </a:t>
            </a:r>
            <a:r>
              <a:rPr lang="en-US" dirty="0" err="1" smtClean="0"/>
              <a:t>ngắn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straight (</a:t>
            </a:r>
            <a:r>
              <a:rPr lang="en-US" dirty="0" err="1" smtClean="0"/>
              <a:t>adj</a:t>
            </a:r>
            <a:r>
              <a:rPr lang="en-US" dirty="0" smtClean="0"/>
              <a:t>): </a:t>
            </a:r>
            <a:r>
              <a:rPr lang="en-US" dirty="0" err="1" smtClean="0"/>
              <a:t>thẳng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curly (</a:t>
            </a:r>
            <a:r>
              <a:rPr lang="en-US" dirty="0" err="1" smtClean="0"/>
              <a:t>adj</a:t>
            </a:r>
            <a:r>
              <a:rPr lang="en-US" dirty="0" smtClean="0"/>
              <a:t>): </a:t>
            </a:r>
            <a:r>
              <a:rPr lang="en-US" dirty="0" err="1" smtClean="0"/>
              <a:t>quăn</a:t>
            </a:r>
            <a:r>
              <a:rPr lang="en-US" dirty="0" smtClean="0"/>
              <a:t>, </a:t>
            </a:r>
            <a:r>
              <a:rPr lang="en-US" dirty="0" err="1" smtClean="0"/>
              <a:t>xoăn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brown (</a:t>
            </a:r>
            <a:r>
              <a:rPr lang="en-US" dirty="0" err="1" smtClean="0"/>
              <a:t>adj</a:t>
            </a:r>
            <a:r>
              <a:rPr lang="en-US" dirty="0" smtClean="0"/>
              <a:t>): </a:t>
            </a:r>
            <a:r>
              <a:rPr lang="en-US" dirty="0" err="1" smtClean="0"/>
              <a:t>nâu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black/ dark (</a:t>
            </a:r>
            <a:r>
              <a:rPr lang="en-US" dirty="0" err="1" smtClean="0"/>
              <a:t>adj</a:t>
            </a:r>
            <a:r>
              <a:rPr lang="en-US" dirty="0" smtClean="0"/>
              <a:t>): </a:t>
            </a:r>
            <a:r>
              <a:rPr lang="en-US" dirty="0" err="1" smtClean="0"/>
              <a:t>đen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blond/ fair (</a:t>
            </a:r>
            <a:r>
              <a:rPr lang="en-US" dirty="0" err="1" smtClean="0"/>
              <a:t>adj</a:t>
            </a:r>
            <a:r>
              <a:rPr lang="en-US" dirty="0" smtClean="0"/>
              <a:t>): </a:t>
            </a:r>
            <a:r>
              <a:rPr lang="en-US" dirty="0" err="1" smtClean="0"/>
              <a:t>vàng</a:t>
            </a:r>
            <a:r>
              <a:rPr lang="en-US" dirty="0" smtClean="0"/>
              <a:t> hoe/ </a:t>
            </a:r>
            <a:r>
              <a:rPr lang="en-US" dirty="0" err="1" smtClean="0"/>
              <a:t>vàng</a:t>
            </a:r>
            <a:r>
              <a:rPr lang="en-US" dirty="0" smtClean="0"/>
              <a:t> </a:t>
            </a:r>
            <a:r>
              <a:rPr lang="en-US" dirty="0" err="1" smtClean="0"/>
              <a:t>nhạt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bald (</a:t>
            </a:r>
            <a:r>
              <a:rPr lang="en-US" dirty="0" err="1" smtClean="0"/>
              <a:t>adj</a:t>
            </a:r>
            <a:r>
              <a:rPr lang="en-US" dirty="0" smtClean="0"/>
              <a:t>): </a:t>
            </a:r>
            <a:r>
              <a:rPr lang="en-US" dirty="0" err="1" smtClean="0"/>
              <a:t>hói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fat (</a:t>
            </a:r>
            <a:r>
              <a:rPr lang="en-US" dirty="0" err="1" smtClean="0"/>
              <a:t>adj</a:t>
            </a:r>
            <a:r>
              <a:rPr lang="en-US" dirty="0" smtClean="0"/>
              <a:t>): </a:t>
            </a:r>
            <a:r>
              <a:rPr lang="en-US" dirty="0" err="1" smtClean="0"/>
              <a:t>mập</a:t>
            </a:r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4800600" y="2514600"/>
            <a:ext cx="3505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2/ Now take turns to make similar dialogue. Use the adjectives in the table.</a:t>
            </a:r>
          </a:p>
          <a:p>
            <a:r>
              <a:rPr lang="en-US" b="1" u="sng" dirty="0" smtClean="0">
                <a:solidFill>
                  <a:srgbClr val="7030A0"/>
                </a:solidFill>
              </a:rPr>
              <a:t>EX</a:t>
            </a:r>
            <a:r>
              <a:rPr lang="en-US" dirty="0" smtClean="0"/>
              <a:t>:  </a:t>
            </a:r>
            <a:r>
              <a:rPr lang="en-US" b="1" dirty="0" smtClean="0"/>
              <a:t>A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7030A0"/>
                </a:solidFill>
              </a:rPr>
              <a:t>This person is tall and thin.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             He has short black hair.</a:t>
            </a:r>
          </a:p>
          <a:p>
            <a:r>
              <a:rPr lang="en-US" dirty="0" smtClean="0"/>
              <a:t>        </a:t>
            </a:r>
            <a:r>
              <a:rPr lang="en-US" b="1" dirty="0" smtClean="0"/>
              <a:t>B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7030A0"/>
                </a:solidFill>
              </a:rPr>
              <a:t>Is this </a:t>
            </a:r>
            <a:r>
              <a:rPr lang="en-US" dirty="0" err="1" smtClean="0">
                <a:solidFill>
                  <a:srgbClr val="7030A0"/>
                </a:solidFill>
              </a:rPr>
              <a:t>Văn</a:t>
            </a:r>
            <a:r>
              <a:rPr lang="en-US" dirty="0" smtClean="0">
                <a:solidFill>
                  <a:srgbClr val="7030A0"/>
                </a:solidFill>
              </a:rPr>
              <a:t> ?</a:t>
            </a:r>
          </a:p>
          <a:p>
            <a:r>
              <a:rPr lang="en-US" dirty="0" smtClean="0"/>
              <a:t>        </a:t>
            </a:r>
            <a:r>
              <a:rPr lang="en-US" b="1" dirty="0" smtClean="0"/>
              <a:t>A:</a:t>
            </a:r>
            <a:r>
              <a:rPr lang="en-US" dirty="0" smtClean="0">
                <a:solidFill>
                  <a:srgbClr val="7030A0"/>
                </a:solidFill>
              </a:rPr>
              <a:t> Yes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7848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IV/ </a:t>
            </a:r>
            <a:r>
              <a:rPr lang="en-US" sz="2000" b="1" u="sng" dirty="0" smtClean="0">
                <a:solidFill>
                  <a:srgbClr val="FF0000"/>
                </a:solidFill>
              </a:rPr>
              <a:t>LISTEN</a:t>
            </a:r>
            <a:r>
              <a:rPr lang="en-US" dirty="0" smtClean="0"/>
              <a:t>: (page 12, 13)</a:t>
            </a:r>
          </a:p>
          <a:p>
            <a:r>
              <a:rPr lang="en-US" sz="2000" b="1" dirty="0" smtClean="0"/>
              <a:t>Listen and complete the conversations</a:t>
            </a:r>
            <a:r>
              <a:rPr lang="en-US" sz="2000" dirty="0" smtClean="0"/>
              <a:t>.</a:t>
            </a:r>
          </a:p>
          <a:p>
            <a:pPr>
              <a:buFontTx/>
              <a:buChar char="-"/>
            </a:pPr>
            <a:r>
              <a:rPr lang="en-US" sz="2000" dirty="0" smtClean="0"/>
              <a:t>How do you do?: </a:t>
            </a:r>
            <a:r>
              <a:rPr lang="en-US" sz="2000" dirty="0" err="1" smtClean="0"/>
              <a:t>hân</a:t>
            </a:r>
            <a:r>
              <a:rPr lang="en-US" sz="2000" dirty="0" smtClean="0"/>
              <a:t> </a:t>
            </a:r>
            <a:r>
              <a:rPr lang="en-US" sz="2000" dirty="0" err="1" smtClean="0"/>
              <a:t>hạnh</a:t>
            </a:r>
            <a:r>
              <a:rPr lang="en-US" sz="2000" dirty="0" smtClean="0"/>
              <a:t> </a:t>
            </a:r>
            <a:r>
              <a:rPr lang="en-US" sz="2000" dirty="0" err="1" smtClean="0"/>
              <a:t>được</a:t>
            </a:r>
            <a:r>
              <a:rPr lang="en-US" sz="2000" dirty="0" smtClean="0"/>
              <a:t> </a:t>
            </a:r>
            <a:r>
              <a:rPr lang="en-US" sz="2000" dirty="0" err="1" smtClean="0"/>
              <a:t>biết</a:t>
            </a:r>
            <a:r>
              <a:rPr lang="en-US" sz="2000" dirty="0" smtClean="0"/>
              <a:t> </a:t>
            </a:r>
            <a:r>
              <a:rPr lang="en-US" sz="2000" dirty="0" err="1" smtClean="0"/>
              <a:t>bạn</a:t>
            </a:r>
            <a:r>
              <a:rPr lang="en-US" sz="2000" dirty="0" smtClean="0"/>
              <a:t>.</a:t>
            </a:r>
          </a:p>
          <a:p>
            <a:pPr>
              <a:buFontTx/>
              <a:buChar char="-"/>
            </a:pPr>
            <a:r>
              <a:rPr lang="en-US" sz="2000" dirty="0" smtClean="0"/>
              <a:t> Nice to meet you./ It’s pleasure to meet you: </a:t>
            </a:r>
            <a:r>
              <a:rPr lang="en-US" sz="2000" dirty="0" err="1" smtClean="0"/>
              <a:t>rất</a:t>
            </a:r>
            <a:r>
              <a:rPr lang="en-US" sz="2000" dirty="0" smtClean="0"/>
              <a:t> </a:t>
            </a:r>
            <a:r>
              <a:rPr lang="en-US" sz="2000" dirty="0" err="1" smtClean="0"/>
              <a:t>vui</a:t>
            </a:r>
            <a:r>
              <a:rPr lang="en-US" sz="2000" dirty="0" smtClean="0"/>
              <a:t> </a:t>
            </a:r>
            <a:r>
              <a:rPr lang="en-US" sz="2000" dirty="0" err="1" smtClean="0"/>
              <a:t>được</a:t>
            </a:r>
            <a:r>
              <a:rPr lang="en-US" sz="2000" dirty="0" smtClean="0"/>
              <a:t> </a:t>
            </a:r>
            <a:r>
              <a:rPr lang="en-US" sz="2000" dirty="0" err="1" smtClean="0"/>
              <a:t>gặp</a:t>
            </a:r>
            <a:r>
              <a:rPr lang="en-US" sz="2000" dirty="0" smtClean="0"/>
              <a:t> </a:t>
            </a:r>
            <a:r>
              <a:rPr lang="en-US" sz="2000" dirty="0" err="1" smtClean="0"/>
              <a:t>bạn</a:t>
            </a:r>
            <a:r>
              <a:rPr lang="en-US" sz="2000" dirty="0" smtClean="0"/>
              <a:t>.</a:t>
            </a:r>
          </a:p>
          <a:p>
            <a:pPr>
              <a:buFontTx/>
              <a:buChar char="-"/>
            </a:pPr>
            <a:r>
              <a:rPr lang="en-US" sz="2000" dirty="0" smtClean="0"/>
              <a:t> I’d like you to meet: </a:t>
            </a:r>
            <a:r>
              <a:rPr lang="en-US" sz="2000" dirty="0" err="1" smtClean="0"/>
              <a:t>tôi</a:t>
            </a:r>
            <a:r>
              <a:rPr lang="en-US" sz="2000" dirty="0" smtClean="0"/>
              <a:t> </a:t>
            </a:r>
            <a:r>
              <a:rPr lang="en-US" sz="2000" dirty="0" err="1" smtClean="0"/>
              <a:t>muốn</a:t>
            </a:r>
            <a:r>
              <a:rPr lang="en-US" sz="2000" dirty="0" smtClean="0"/>
              <a:t> </a:t>
            </a:r>
            <a:r>
              <a:rPr lang="en-US" sz="2000" dirty="0" err="1" smtClean="0"/>
              <a:t>bạn</a:t>
            </a:r>
            <a:r>
              <a:rPr lang="en-US" sz="2000" dirty="0" smtClean="0"/>
              <a:t> </a:t>
            </a:r>
            <a:r>
              <a:rPr lang="en-US" sz="2000" dirty="0" err="1" smtClean="0"/>
              <a:t>gặp</a:t>
            </a:r>
            <a:r>
              <a:rPr lang="en-US" sz="2000" dirty="0" smtClean="0"/>
              <a:t>…</a:t>
            </a:r>
          </a:p>
          <a:p>
            <a:pPr>
              <a:buFontTx/>
              <a:buChar char="-"/>
            </a:pPr>
            <a:r>
              <a:rPr lang="en-US" sz="2000" dirty="0" smtClean="0"/>
              <a:t> pleasure (n): </a:t>
            </a:r>
            <a:r>
              <a:rPr lang="en-US" sz="2000" dirty="0" err="1" smtClean="0"/>
              <a:t>niềm</a:t>
            </a:r>
            <a:r>
              <a:rPr lang="en-US" sz="2000" dirty="0" smtClean="0"/>
              <a:t> </a:t>
            </a:r>
            <a:r>
              <a:rPr lang="en-US" sz="2000" dirty="0" err="1" smtClean="0"/>
              <a:t>vui</a:t>
            </a:r>
            <a:r>
              <a:rPr lang="en-US" sz="2000" dirty="0" smtClean="0"/>
              <a:t>, </a:t>
            </a:r>
            <a:r>
              <a:rPr lang="en-US" sz="2000" dirty="0" err="1" smtClean="0"/>
              <a:t>điều</a:t>
            </a:r>
            <a:r>
              <a:rPr lang="en-US" sz="2000" dirty="0" smtClean="0"/>
              <a:t> </a:t>
            </a:r>
            <a:r>
              <a:rPr lang="en-US" sz="2000" dirty="0" err="1" smtClean="0"/>
              <a:t>thú</a:t>
            </a:r>
            <a:r>
              <a:rPr lang="en-US" sz="2000" dirty="0" smtClean="0"/>
              <a:t> </a:t>
            </a:r>
            <a:r>
              <a:rPr lang="en-US" sz="2000" dirty="0" err="1" smtClean="0"/>
              <a:t>vị</a:t>
            </a:r>
            <a:r>
              <a:rPr lang="en-US" sz="2000" dirty="0" smtClean="0"/>
              <a:t>.</a:t>
            </a:r>
          </a:p>
          <a:p>
            <a:pPr>
              <a:buFontTx/>
              <a:buChar char="-"/>
            </a:pPr>
            <a:r>
              <a:rPr lang="en-US" sz="2000" dirty="0" smtClean="0"/>
              <a:t> principal (n): </a:t>
            </a:r>
            <a:r>
              <a:rPr lang="en-US" sz="2000" dirty="0" err="1" smtClean="0"/>
              <a:t>hiệu</a:t>
            </a:r>
            <a:r>
              <a:rPr lang="en-US" sz="2000" dirty="0" smtClean="0"/>
              <a:t> </a:t>
            </a:r>
            <a:r>
              <a:rPr lang="en-US" sz="2000" dirty="0" err="1" smtClean="0"/>
              <a:t>trưởng</a:t>
            </a:r>
            <a:endParaRPr lang="en-US" sz="2000" dirty="0" smtClean="0"/>
          </a:p>
          <a:p>
            <a:r>
              <a:rPr lang="en-US" sz="2000" b="1" u="sng" dirty="0" smtClean="0">
                <a:solidFill>
                  <a:srgbClr val="0070C0"/>
                </a:solidFill>
              </a:rPr>
              <a:t>Answer</a:t>
            </a:r>
            <a:r>
              <a:rPr lang="en-US" dirty="0" smtClean="0"/>
              <a:t>:</a:t>
            </a:r>
          </a:p>
          <a:p>
            <a:pPr marL="342900" indent="-342900">
              <a:buAutoNum type="arabicParenBoth"/>
            </a:pPr>
            <a:r>
              <a:rPr lang="en-US" sz="2000" dirty="0" smtClean="0">
                <a:solidFill>
                  <a:srgbClr val="00B0F0"/>
                </a:solidFill>
              </a:rPr>
              <a:t>I’d like you to meet</a:t>
            </a:r>
          </a:p>
          <a:p>
            <a:pPr marL="342900" indent="-342900">
              <a:buAutoNum type="arabicParenBoth"/>
            </a:pPr>
            <a:r>
              <a:rPr lang="en-US" sz="2000" dirty="0" smtClean="0">
                <a:solidFill>
                  <a:srgbClr val="00B0F0"/>
                </a:solidFill>
              </a:rPr>
              <a:t>Nice to meet you</a:t>
            </a:r>
          </a:p>
          <a:p>
            <a:pPr marL="342900" indent="-342900">
              <a:buAutoNum type="arabicParenBoth"/>
            </a:pPr>
            <a:r>
              <a:rPr lang="en-US" sz="2000" dirty="0" smtClean="0">
                <a:solidFill>
                  <a:srgbClr val="00B0F0"/>
                </a:solidFill>
              </a:rPr>
              <a:t>I’d like you to meet</a:t>
            </a:r>
          </a:p>
          <a:p>
            <a:pPr marL="342900" indent="-342900">
              <a:buAutoNum type="arabicParenBoth"/>
            </a:pPr>
            <a:r>
              <a:rPr lang="en-US" sz="2000" dirty="0" smtClean="0">
                <a:solidFill>
                  <a:srgbClr val="00B0F0"/>
                </a:solidFill>
              </a:rPr>
              <a:t>It’s a pleasure to meet you</a:t>
            </a:r>
          </a:p>
          <a:p>
            <a:pPr marL="342900" indent="-342900">
              <a:buAutoNum type="arabicParenBoth"/>
            </a:pPr>
            <a:r>
              <a:rPr lang="en-US" sz="2000" dirty="0" smtClean="0">
                <a:solidFill>
                  <a:srgbClr val="00B0F0"/>
                </a:solidFill>
              </a:rPr>
              <a:t>Come and meet</a:t>
            </a:r>
          </a:p>
          <a:p>
            <a:pPr marL="342900" indent="-342900">
              <a:buAutoNum type="arabicParenBoth"/>
            </a:pPr>
            <a:r>
              <a:rPr lang="en-US" sz="2000" dirty="0" smtClean="0">
                <a:solidFill>
                  <a:srgbClr val="00B0F0"/>
                </a:solidFill>
              </a:rPr>
              <a:t>How do you do? </a:t>
            </a:r>
            <a:endParaRPr lang="en-US" sz="2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4724400" cy="6691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TiẾT</a:t>
            </a:r>
            <a:r>
              <a:rPr lang="en-US" sz="2000" b="1" dirty="0" smtClean="0"/>
              <a:t> 4</a:t>
            </a:r>
            <a:r>
              <a:rPr lang="en-US" b="1" dirty="0" smtClean="0"/>
              <a:t>: </a:t>
            </a:r>
          </a:p>
          <a:p>
            <a:r>
              <a:rPr lang="en-US" sz="2000" b="1" u="sng" dirty="0" smtClean="0">
                <a:solidFill>
                  <a:srgbClr val="7030A0"/>
                </a:solidFill>
              </a:rPr>
              <a:t>READ</a:t>
            </a:r>
            <a:r>
              <a:rPr lang="en-US" sz="2000" dirty="0" smtClean="0"/>
              <a:t>: (page 13, 14)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Ba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is talking about his friends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 am </a:t>
            </a:r>
            <a:r>
              <a:rPr lang="en-US" b="1" dirty="0" smtClean="0">
                <a:solidFill>
                  <a:srgbClr val="0070C0"/>
                </a:solidFill>
              </a:rPr>
              <a:t>lucky</a:t>
            </a:r>
            <a:r>
              <a:rPr lang="en-US" dirty="0" smtClean="0"/>
              <a:t> enough to have a lot of friends. Of all my friends, </a:t>
            </a:r>
            <a:r>
              <a:rPr lang="en-US" dirty="0" err="1" smtClean="0"/>
              <a:t>Bao</a:t>
            </a:r>
            <a:r>
              <a:rPr lang="en-US" dirty="0" smtClean="0"/>
              <a:t>, </a:t>
            </a:r>
            <a:r>
              <a:rPr lang="en-US" dirty="0" err="1" smtClean="0"/>
              <a:t>Khai</a:t>
            </a:r>
            <a:r>
              <a:rPr lang="en-US" dirty="0" smtClean="0"/>
              <a:t>, and Song are the ones I spend most of my time with. Each of us, however, has a different </a:t>
            </a:r>
            <a:r>
              <a:rPr lang="en-US" b="1" dirty="0" smtClean="0">
                <a:solidFill>
                  <a:srgbClr val="00B0F0"/>
                </a:solidFill>
              </a:rPr>
              <a:t>character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Bao</a:t>
            </a:r>
            <a:r>
              <a:rPr lang="en-US" dirty="0" smtClean="0"/>
              <a:t> is the most </a:t>
            </a:r>
            <a:r>
              <a:rPr lang="en-US" b="1" dirty="0" smtClean="0">
                <a:solidFill>
                  <a:srgbClr val="00B0F0"/>
                </a:solidFill>
              </a:rPr>
              <a:t>sociable</a:t>
            </a:r>
            <a:r>
              <a:rPr lang="en-US" dirty="0" smtClean="0"/>
              <a:t>. He is also </a:t>
            </a:r>
            <a:r>
              <a:rPr lang="en-US" b="1" dirty="0" smtClean="0">
                <a:solidFill>
                  <a:srgbClr val="00B0F0"/>
                </a:solidFill>
              </a:rPr>
              <a:t>extremely</a:t>
            </a:r>
            <a:r>
              <a:rPr lang="en-US" dirty="0" smtClean="0"/>
              <a:t> kind and </a:t>
            </a:r>
            <a:r>
              <a:rPr lang="en-US" b="1" dirty="0" smtClean="0">
                <a:solidFill>
                  <a:srgbClr val="00B0F0"/>
                </a:solidFill>
              </a:rPr>
              <a:t>generous</a:t>
            </a:r>
            <a:r>
              <a:rPr lang="en-US" dirty="0" smtClean="0"/>
              <a:t>. He spends his free time </a:t>
            </a:r>
            <a:r>
              <a:rPr lang="en-US" b="1" dirty="0" smtClean="0">
                <a:solidFill>
                  <a:srgbClr val="00B0F0"/>
                </a:solidFill>
              </a:rPr>
              <a:t>doing volunteer work</a:t>
            </a:r>
            <a:r>
              <a:rPr lang="en-US" dirty="0" smtClean="0"/>
              <a:t> at a </a:t>
            </a:r>
            <a:r>
              <a:rPr lang="en-US" b="1" dirty="0" smtClean="0">
                <a:solidFill>
                  <a:srgbClr val="00B0F0"/>
                </a:solidFill>
              </a:rPr>
              <a:t>local orphanage</a:t>
            </a:r>
            <a:r>
              <a:rPr lang="en-US" dirty="0" smtClean="0"/>
              <a:t>, and he is a </a:t>
            </a:r>
            <a:r>
              <a:rPr lang="en-US" b="1" dirty="0" smtClean="0">
                <a:solidFill>
                  <a:srgbClr val="00B0F0"/>
                </a:solidFill>
              </a:rPr>
              <a:t>hard-working </a:t>
            </a:r>
            <a:r>
              <a:rPr lang="en-US" dirty="0" smtClean="0"/>
              <a:t>student who always gets good grades.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Unlike</a:t>
            </a:r>
            <a:r>
              <a:rPr lang="en-US" dirty="0" smtClean="0"/>
              <a:t> </a:t>
            </a:r>
            <a:r>
              <a:rPr lang="en-US" dirty="0" err="1" smtClean="0"/>
              <a:t>bao</a:t>
            </a:r>
            <a:r>
              <a:rPr lang="en-US" dirty="0" smtClean="0"/>
              <a:t>, </a:t>
            </a:r>
            <a:r>
              <a:rPr lang="en-US" dirty="0" err="1" smtClean="0"/>
              <a:t>Khai</a:t>
            </a:r>
            <a:r>
              <a:rPr lang="en-US" dirty="0" smtClean="0"/>
              <a:t> and Song are quite </a:t>
            </a:r>
            <a:r>
              <a:rPr lang="en-US" b="1" dirty="0" smtClean="0">
                <a:solidFill>
                  <a:srgbClr val="00B0F0"/>
                </a:solidFill>
              </a:rPr>
              <a:t>reserved</a:t>
            </a:r>
            <a:r>
              <a:rPr lang="en-US" dirty="0" smtClean="0"/>
              <a:t> in public. Both boys enjoy school, but they prefer to be outside the classroom. Song is our school’s star soccer player, and </a:t>
            </a:r>
            <a:r>
              <a:rPr lang="en-US" dirty="0" err="1" smtClean="0"/>
              <a:t>Khai</a:t>
            </a:r>
            <a:r>
              <a:rPr lang="en-US" dirty="0" smtClean="0"/>
              <a:t> likes the </a:t>
            </a:r>
            <a:r>
              <a:rPr lang="en-US" b="1" dirty="0" smtClean="0">
                <a:solidFill>
                  <a:srgbClr val="00B0F0"/>
                </a:solidFill>
              </a:rPr>
              <a:t>peace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00B0F0"/>
                </a:solidFill>
              </a:rPr>
              <a:t>quiet</a:t>
            </a:r>
            <a:r>
              <a:rPr lang="en-US" dirty="0" smtClean="0"/>
              <a:t> of the local library.</a:t>
            </a:r>
          </a:p>
          <a:p>
            <a:r>
              <a:rPr lang="en-US" dirty="0" smtClean="0"/>
              <a:t>I am not as </a:t>
            </a:r>
            <a:r>
              <a:rPr lang="en-US" b="1" dirty="0" smtClean="0">
                <a:solidFill>
                  <a:srgbClr val="00B0F0"/>
                </a:solidFill>
              </a:rPr>
              <a:t>outgoing</a:t>
            </a:r>
            <a:r>
              <a:rPr lang="en-US" dirty="0" smtClean="0"/>
              <a:t> as </a:t>
            </a:r>
            <a:r>
              <a:rPr lang="en-US" dirty="0" err="1" smtClean="0"/>
              <a:t>Bao</a:t>
            </a:r>
            <a:r>
              <a:rPr lang="en-US" dirty="0" smtClean="0"/>
              <a:t>, but I enjoy telling </a:t>
            </a:r>
            <a:r>
              <a:rPr lang="en-US" b="1" dirty="0" smtClean="0">
                <a:solidFill>
                  <a:srgbClr val="00B0F0"/>
                </a:solidFill>
              </a:rPr>
              <a:t>jokes</a:t>
            </a:r>
            <a:r>
              <a:rPr lang="en-US" dirty="0" smtClean="0"/>
              <a:t>. My friends usually enjoy my </a:t>
            </a:r>
            <a:r>
              <a:rPr lang="en-US" b="1" dirty="0" smtClean="0">
                <a:solidFill>
                  <a:srgbClr val="00B0F0"/>
                </a:solidFill>
              </a:rPr>
              <a:t>sense of humor</a:t>
            </a:r>
            <a:r>
              <a:rPr lang="en-US" dirty="0" smtClean="0"/>
              <a:t>. However, sometimes my jokes </a:t>
            </a:r>
            <a:r>
              <a:rPr lang="en-US" b="1" dirty="0" smtClean="0">
                <a:solidFill>
                  <a:srgbClr val="00B0F0"/>
                </a:solidFill>
              </a:rPr>
              <a:t>annoy</a:t>
            </a:r>
            <a:r>
              <a:rPr lang="en-US" dirty="0" smtClean="0"/>
              <a:t> them.</a:t>
            </a:r>
          </a:p>
          <a:p>
            <a:r>
              <a:rPr lang="en-US" dirty="0" smtClean="0"/>
              <a:t>Although we have quite different </a:t>
            </a:r>
            <a:r>
              <a:rPr lang="en-US" b="1" dirty="0" smtClean="0">
                <a:solidFill>
                  <a:srgbClr val="00B0F0"/>
                </a:solidFill>
              </a:rPr>
              <a:t>characters</a:t>
            </a:r>
            <a:r>
              <a:rPr lang="en-US" dirty="0" smtClean="0"/>
              <a:t>, the four of us are very </a:t>
            </a:r>
            <a:r>
              <a:rPr lang="en-US" b="1" dirty="0" smtClean="0">
                <a:solidFill>
                  <a:srgbClr val="00B0F0"/>
                </a:solidFill>
              </a:rPr>
              <a:t>close friends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7410" name="Picture 2" descr="D:\B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4800600"/>
            <a:ext cx="4191000" cy="20574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648200" y="0"/>
            <a:ext cx="44958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New words</a:t>
            </a:r>
            <a:r>
              <a:rPr lang="en-US" dirty="0" smtClean="0"/>
              <a:t>: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*lucky(</a:t>
            </a:r>
            <a:r>
              <a:rPr lang="en-US" dirty="0" err="1" smtClean="0">
                <a:solidFill>
                  <a:srgbClr val="00B050"/>
                </a:solidFill>
              </a:rPr>
              <a:t>adj</a:t>
            </a:r>
            <a:r>
              <a:rPr lang="en-US" dirty="0" smtClean="0">
                <a:solidFill>
                  <a:srgbClr val="00B050"/>
                </a:solidFill>
              </a:rPr>
              <a:t>): may </a:t>
            </a:r>
            <a:r>
              <a:rPr lang="en-US" dirty="0" err="1" smtClean="0">
                <a:solidFill>
                  <a:srgbClr val="00B050"/>
                </a:solidFill>
              </a:rPr>
              <a:t>mắn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*character(n): </a:t>
            </a:r>
            <a:r>
              <a:rPr lang="en-US" dirty="0" err="1" smtClean="0">
                <a:solidFill>
                  <a:srgbClr val="00B050"/>
                </a:solidFill>
              </a:rPr>
              <a:t>tính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cách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*sociable(</a:t>
            </a:r>
            <a:r>
              <a:rPr lang="en-US" dirty="0" err="1" smtClean="0">
                <a:solidFill>
                  <a:srgbClr val="00B050"/>
                </a:solidFill>
              </a:rPr>
              <a:t>adj</a:t>
            </a:r>
            <a:r>
              <a:rPr lang="en-US" dirty="0" smtClean="0">
                <a:solidFill>
                  <a:srgbClr val="00B050"/>
                </a:solidFill>
              </a:rPr>
              <a:t>): </a:t>
            </a:r>
            <a:r>
              <a:rPr lang="en-US" dirty="0" err="1" smtClean="0">
                <a:solidFill>
                  <a:srgbClr val="00B050"/>
                </a:solidFill>
              </a:rPr>
              <a:t>hòa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đồng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*extremely(adv): </a:t>
            </a:r>
            <a:r>
              <a:rPr lang="en-US" dirty="0" err="1" smtClean="0">
                <a:solidFill>
                  <a:srgbClr val="00B050"/>
                </a:solidFill>
              </a:rPr>
              <a:t>rất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dirty="0" err="1" smtClean="0">
                <a:solidFill>
                  <a:srgbClr val="00B050"/>
                </a:solidFill>
              </a:rPr>
              <a:t>cực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kỳ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*generous(</a:t>
            </a:r>
            <a:r>
              <a:rPr lang="en-US" dirty="0" err="1" smtClean="0">
                <a:solidFill>
                  <a:srgbClr val="00B050"/>
                </a:solidFill>
              </a:rPr>
              <a:t>adj</a:t>
            </a:r>
            <a:r>
              <a:rPr lang="en-US" dirty="0" smtClean="0">
                <a:solidFill>
                  <a:srgbClr val="00B050"/>
                </a:solidFill>
              </a:rPr>
              <a:t>): </a:t>
            </a:r>
            <a:r>
              <a:rPr lang="en-US" dirty="0" err="1" smtClean="0">
                <a:solidFill>
                  <a:srgbClr val="00B050"/>
                </a:solidFill>
              </a:rPr>
              <a:t>rộng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lượng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*do volunteer work: </a:t>
            </a:r>
            <a:r>
              <a:rPr lang="en-US" dirty="0" err="1" smtClean="0">
                <a:solidFill>
                  <a:srgbClr val="00B050"/>
                </a:solidFill>
              </a:rPr>
              <a:t>làm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việc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tình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nguyện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*local orphanage: </a:t>
            </a:r>
            <a:r>
              <a:rPr lang="en-US" dirty="0" err="1" smtClean="0">
                <a:solidFill>
                  <a:srgbClr val="00B050"/>
                </a:solidFill>
              </a:rPr>
              <a:t>trại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mồ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côi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địa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phương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*hard-working: </a:t>
            </a:r>
            <a:r>
              <a:rPr lang="en-US" dirty="0" err="1" smtClean="0">
                <a:solidFill>
                  <a:srgbClr val="00B050"/>
                </a:solidFill>
              </a:rPr>
              <a:t>chăm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chỉ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*unlike(adv): </a:t>
            </a:r>
            <a:r>
              <a:rPr lang="en-US" dirty="0" err="1" smtClean="0">
                <a:solidFill>
                  <a:srgbClr val="00B050"/>
                </a:solidFill>
              </a:rPr>
              <a:t>không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giống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dirty="0" err="1" smtClean="0">
                <a:solidFill>
                  <a:srgbClr val="00B050"/>
                </a:solidFill>
              </a:rPr>
              <a:t>không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như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*reserved(</a:t>
            </a:r>
            <a:r>
              <a:rPr lang="en-US" dirty="0" err="1" smtClean="0">
                <a:solidFill>
                  <a:srgbClr val="00B050"/>
                </a:solidFill>
              </a:rPr>
              <a:t>adj</a:t>
            </a:r>
            <a:r>
              <a:rPr lang="en-US" dirty="0" smtClean="0">
                <a:solidFill>
                  <a:srgbClr val="00B050"/>
                </a:solidFill>
              </a:rPr>
              <a:t>): </a:t>
            </a:r>
            <a:r>
              <a:rPr lang="en-US" dirty="0" err="1" smtClean="0">
                <a:solidFill>
                  <a:srgbClr val="00B050"/>
                </a:solidFill>
              </a:rPr>
              <a:t>kín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đáo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dirty="0" err="1" smtClean="0">
                <a:solidFill>
                  <a:srgbClr val="00B050"/>
                </a:solidFill>
              </a:rPr>
              <a:t>rụt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rè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*peace(n): </a:t>
            </a:r>
            <a:r>
              <a:rPr lang="en-US" dirty="0" err="1" smtClean="0">
                <a:solidFill>
                  <a:srgbClr val="00B050"/>
                </a:solidFill>
              </a:rPr>
              <a:t>hòa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bình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dirty="0" err="1" smtClean="0">
                <a:solidFill>
                  <a:srgbClr val="00B050"/>
                </a:solidFill>
              </a:rPr>
              <a:t>thanh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bình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*quiet(n): </a:t>
            </a:r>
            <a:r>
              <a:rPr lang="en-US" dirty="0" err="1" smtClean="0">
                <a:solidFill>
                  <a:srgbClr val="00B050"/>
                </a:solidFill>
              </a:rPr>
              <a:t>sự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yên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tĩnh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*outgoing(</a:t>
            </a:r>
            <a:r>
              <a:rPr lang="en-US" dirty="0" err="1" smtClean="0">
                <a:solidFill>
                  <a:srgbClr val="00B050"/>
                </a:solidFill>
              </a:rPr>
              <a:t>adj</a:t>
            </a:r>
            <a:r>
              <a:rPr lang="en-US" dirty="0" smtClean="0">
                <a:solidFill>
                  <a:srgbClr val="00B050"/>
                </a:solidFill>
              </a:rPr>
              <a:t>): </a:t>
            </a:r>
            <a:r>
              <a:rPr lang="en-US" dirty="0" err="1" smtClean="0">
                <a:solidFill>
                  <a:srgbClr val="00B050"/>
                </a:solidFill>
              </a:rPr>
              <a:t>cởi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mở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dirty="0" err="1" smtClean="0">
                <a:solidFill>
                  <a:srgbClr val="00B050"/>
                </a:solidFill>
              </a:rPr>
              <a:t>vui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vẻ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*joke(n): </a:t>
            </a:r>
            <a:r>
              <a:rPr lang="en-US" dirty="0" err="1" smtClean="0">
                <a:solidFill>
                  <a:srgbClr val="00B050"/>
                </a:solidFill>
              </a:rPr>
              <a:t>chuyện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đùa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*sense of humor: </a:t>
            </a:r>
            <a:r>
              <a:rPr lang="en-US" dirty="0" err="1" smtClean="0">
                <a:solidFill>
                  <a:srgbClr val="00B050"/>
                </a:solidFill>
              </a:rPr>
              <a:t>óc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hài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hước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*annoy(v): </a:t>
            </a:r>
            <a:r>
              <a:rPr lang="en-US" dirty="0" err="1" smtClean="0">
                <a:solidFill>
                  <a:srgbClr val="00B050"/>
                </a:solidFill>
              </a:rPr>
              <a:t>làm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phiền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2560</Words>
  <Application>Microsoft Office PowerPoint</Application>
  <PresentationFormat>On-screen Show (4:3)</PresentationFormat>
  <Paragraphs>237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Document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79</cp:revision>
  <dcterms:created xsi:type="dcterms:W3CDTF">2021-08-23T11:48:11Z</dcterms:created>
  <dcterms:modified xsi:type="dcterms:W3CDTF">2021-09-03T11:48:58Z</dcterms:modified>
</cp:coreProperties>
</file>