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5" r:id="rId2"/>
    <p:sldId id="266" r:id="rId3"/>
    <p:sldId id="257" r:id="rId4"/>
    <p:sldId id="274" r:id="rId5"/>
    <p:sldId id="267" r:id="rId6"/>
    <p:sldId id="260" r:id="rId7"/>
    <p:sldId id="272" r:id="rId8"/>
    <p:sldId id="273" r:id="rId9"/>
    <p:sldId id="276" r:id="rId10"/>
    <p:sldId id="27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987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4CB50BE-8C5A-467C-9318-6A5607A9C5CB}" type="datetimeFigureOut">
              <a:rPr lang="en-US" smtClean="0"/>
              <a:t>9/9/2021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3E035A-BC45-4C4C-A668-7F01428CEE7F}" type="slidenum">
              <a:rPr lang="en-US" smtClean="0"/>
              <a:t>‹#›</a:t>
            </a:fld>
            <a:endParaRPr lang="en-US"/>
          </a:p>
        </p:txBody>
      </p:sp>
    </p:spTree>
    <p:extLst>
      <p:ext uri="{BB962C8B-B14F-4D97-AF65-F5344CB8AC3E}">
        <p14:creationId xmlns:p14="http://schemas.microsoft.com/office/powerpoint/2010/main" val="2941917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CB50BE-8C5A-467C-9318-6A5607A9C5CB}" type="datetimeFigureOut">
              <a:rPr lang="en-US" smtClean="0"/>
              <a:t>9/9/2021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3E035A-BC45-4C4C-A668-7F01428CEE7F}" type="slidenum">
              <a:rPr lang="en-US" smtClean="0"/>
              <a:t>‹#›</a:t>
            </a:fld>
            <a:endParaRPr lang="en-US"/>
          </a:p>
        </p:txBody>
      </p:sp>
    </p:spTree>
    <p:extLst>
      <p:ext uri="{BB962C8B-B14F-4D97-AF65-F5344CB8AC3E}">
        <p14:creationId xmlns:p14="http://schemas.microsoft.com/office/powerpoint/2010/main" val="3871391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CB50BE-8C5A-467C-9318-6A5607A9C5CB}" type="datetimeFigureOut">
              <a:rPr lang="en-US" smtClean="0"/>
              <a:t>9/9/2021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3E035A-BC45-4C4C-A668-7F01428CEE7F}" type="slidenum">
              <a:rPr lang="en-US" smtClean="0"/>
              <a:t>‹#›</a:t>
            </a:fld>
            <a:endParaRPr lang="en-US"/>
          </a:p>
        </p:txBody>
      </p:sp>
    </p:spTree>
    <p:extLst>
      <p:ext uri="{BB962C8B-B14F-4D97-AF65-F5344CB8AC3E}">
        <p14:creationId xmlns:p14="http://schemas.microsoft.com/office/powerpoint/2010/main" val="3893611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CB50BE-8C5A-467C-9318-6A5607A9C5CB}" type="datetimeFigureOut">
              <a:rPr lang="en-US" smtClean="0"/>
              <a:t>9/9/2021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3E035A-BC45-4C4C-A668-7F01428CEE7F}" type="slidenum">
              <a:rPr lang="en-US" smtClean="0"/>
              <a:t>‹#›</a:t>
            </a:fld>
            <a:endParaRPr lang="en-US"/>
          </a:p>
        </p:txBody>
      </p:sp>
    </p:spTree>
    <p:extLst>
      <p:ext uri="{BB962C8B-B14F-4D97-AF65-F5344CB8AC3E}">
        <p14:creationId xmlns:p14="http://schemas.microsoft.com/office/powerpoint/2010/main" val="1871561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4CB50BE-8C5A-467C-9318-6A5607A9C5CB}" type="datetimeFigureOut">
              <a:rPr lang="en-US" smtClean="0"/>
              <a:t>9/9/2021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3E035A-BC45-4C4C-A668-7F01428CEE7F}" type="slidenum">
              <a:rPr lang="en-US" smtClean="0"/>
              <a:t>‹#›</a:t>
            </a:fld>
            <a:endParaRPr lang="en-US"/>
          </a:p>
        </p:txBody>
      </p:sp>
    </p:spTree>
    <p:extLst>
      <p:ext uri="{BB962C8B-B14F-4D97-AF65-F5344CB8AC3E}">
        <p14:creationId xmlns:p14="http://schemas.microsoft.com/office/powerpoint/2010/main" val="1978978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4CB50BE-8C5A-467C-9318-6A5607A9C5CB}" type="datetimeFigureOut">
              <a:rPr lang="en-US" smtClean="0"/>
              <a:t>9/9/2021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3E035A-BC45-4C4C-A668-7F01428CEE7F}" type="slidenum">
              <a:rPr lang="en-US" smtClean="0"/>
              <a:t>‹#›</a:t>
            </a:fld>
            <a:endParaRPr lang="en-US"/>
          </a:p>
        </p:txBody>
      </p:sp>
    </p:spTree>
    <p:extLst>
      <p:ext uri="{BB962C8B-B14F-4D97-AF65-F5344CB8AC3E}">
        <p14:creationId xmlns:p14="http://schemas.microsoft.com/office/powerpoint/2010/main" val="22763182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4CB50BE-8C5A-467C-9318-6A5607A9C5CB}" type="datetimeFigureOut">
              <a:rPr lang="en-US" smtClean="0"/>
              <a:t>9/9/2021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3E035A-BC45-4C4C-A668-7F01428CEE7F}" type="slidenum">
              <a:rPr lang="en-US" smtClean="0"/>
              <a:t>‹#›</a:t>
            </a:fld>
            <a:endParaRPr lang="en-US"/>
          </a:p>
        </p:txBody>
      </p:sp>
    </p:spTree>
    <p:extLst>
      <p:ext uri="{BB962C8B-B14F-4D97-AF65-F5344CB8AC3E}">
        <p14:creationId xmlns:p14="http://schemas.microsoft.com/office/powerpoint/2010/main" val="1377999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4CB50BE-8C5A-467C-9318-6A5607A9C5CB}" type="datetimeFigureOut">
              <a:rPr lang="en-US" smtClean="0"/>
              <a:t>9/9/2021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3E035A-BC45-4C4C-A668-7F01428CEE7F}" type="slidenum">
              <a:rPr lang="en-US" smtClean="0"/>
              <a:t>‹#›</a:t>
            </a:fld>
            <a:endParaRPr lang="en-US"/>
          </a:p>
        </p:txBody>
      </p:sp>
    </p:spTree>
    <p:extLst>
      <p:ext uri="{BB962C8B-B14F-4D97-AF65-F5344CB8AC3E}">
        <p14:creationId xmlns:p14="http://schemas.microsoft.com/office/powerpoint/2010/main" val="2215133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CB50BE-8C5A-467C-9318-6A5607A9C5CB}" type="datetimeFigureOut">
              <a:rPr lang="en-US" smtClean="0"/>
              <a:t>9/9/2021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3E035A-BC45-4C4C-A668-7F01428CEE7F}" type="slidenum">
              <a:rPr lang="en-US" smtClean="0"/>
              <a:t>‹#›</a:t>
            </a:fld>
            <a:endParaRPr lang="en-US"/>
          </a:p>
        </p:txBody>
      </p:sp>
    </p:spTree>
    <p:extLst>
      <p:ext uri="{BB962C8B-B14F-4D97-AF65-F5344CB8AC3E}">
        <p14:creationId xmlns:p14="http://schemas.microsoft.com/office/powerpoint/2010/main" val="3216678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CB50BE-8C5A-467C-9318-6A5607A9C5CB}" type="datetimeFigureOut">
              <a:rPr lang="en-US" smtClean="0"/>
              <a:t>9/9/2021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3E035A-BC45-4C4C-A668-7F01428CEE7F}" type="slidenum">
              <a:rPr lang="en-US" smtClean="0"/>
              <a:t>‹#›</a:t>
            </a:fld>
            <a:endParaRPr lang="en-US"/>
          </a:p>
        </p:txBody>
      </p:sp>
    </p:spTree>
    <p:extLst>
      <p:ext uri="{BB962C8B-B14F-4D97-AF65-F5344CB8AC3E}">
        <p14:creationId xmlns:p14="http://schemas.microsoft.com/office/powerpoint/2010/main" val="15391533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CB50BE-8C5A-467C-9318-6A5607A9C5CB}" type="datetimeFigureOut">
              <a:rPr lang="en-US" smtClean="0"/>
              <a:t>9/9/2021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3E035A-BC45-4C4C-A668-7F01428CEE7F}" type="slidenum">
              <a:rPr lang="en-US" smtClean="0"/>
              <a:t>‹#›</a:t>
            </a:fld>
            <a:endParaRPr lang="en-US"/>
          </a:p>
        </p:txBody>
      </p:sp>
    </p:spTree>
    <p:extLst>
      <p:ext uri="{BB962C8B-B14F-4D97-AF65-F5344CB8AC3E}">
        <p14:creationId xmlns:p14="http://schemas.microsoft.com/office/powerpoint/2010/main" val="3615814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CB50BE-8C5A-467C-9318-6A5607A9C5CB}" type="datetimeFigureOut">
              <a:rPr lang="en-US" smtClean="0"/>
              <a:t>9/9/2021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3E035A-BC45-4C4C-A668-7F01428CEE7F}" type="slidenum">
              <a:rPr lang="en-US" smtClean="0"/>
              <a:t>‹#›</a:t>
            </a:fld>
            <a:endParaRPr lang="en-US"/>
          </a:p>
        </p:txBody>
      </p:sp>
    </p:spTree>
    <p:extLst>
      <p:ext uri="{BB962C8B-B14F-4D97-AF65-F5344CB8AC3E}">
        <p14:creationId xmlns:p14="http://schemas.microsoft.com/office/powerpoint/2010/main" val="13347385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330" y="2124222"/>
            <a:ext cx="10255348" cy="2616591"/>
          </a:xfrm>
        </p:spPr>
        <p:txBody>
          <a:bodyPr>
            <a:noAutofit/>
          </a:bodyPr>
          <a:lstStyle/>
          <a:p>
            <a:pPr algn="ctr"/>
            <a:r>
              <a:rPr lang="en-US" sz="5000" b="1" dirty="0" err="1">
                <a:solidFill>
                  <a:srgbClr val="FF0000"/>
                </a:solidFill>
                <a:latin typeface="Arial" pitchFamily="34" charset="0"/>
                <a:cs typeface="Arial" pitchFamily="34" charset="0"/>
              </a:rPr>
              <a:t>Bài</a:t>
            </a:r>
            <a:r>
              <a:rPr lang="en-US" sz="5000" b="1" dirty="0">
                <a:solidFill>
                  <a:srgbClr val="FF0000"/>
                </a:solidFill>
                <a:latin typeface="Arial" pitchFamily="34" charset="0"/>
                <a:cs typeface="Arial" pitchFamily="34" charset="0"/>
              </a:rPr>
              <a:t> 5</a:t>
            </a:r>
            <a:r>
              <a:rPr lang="en-US" sz="5000" b="1" dirty="0" smtClean="0">
                <a:solidFill>
                  <a:srgbClr val="FF0000"/>
                </a:solidFill>
                <a:latin typeface="Arial" pitchFamily="34" charset="0"/>
                <a:cs typeface="Arial" pitchFamily="34" charset="0"/>
              </a:rPr>
              <a:t>: </a:t>
            </a:r>
            <a:br>
              <a:rPr lang="en-US" sz="5000" b="1" dirty="0" smtClean="0">
                <a:solidFill>
                  <a:srgbClr val="FF0000"/>
                </a:solidFill>
                <a:latin typeface="Arial" pitchFamily="34" charset="0"/>
                <a:cs typeface="Arial" pitchFamily="34" charset="0"/>
              </a:rPr>
            </a:br>
            <a:r>
              <a:rPr lang="en-US" sz="5000" b="1" dirty="0" smtClean="0">
                <a:solidFill>
                  <a:srgbClr val="FF0000"/>
                </a:solidFill>
                <a:latin typeface="Arial" pitchFamily="34" charset="0"/>
                <a:cs typeface="Arial" pitchFamily="34" charset="0"/>
              </a:rPr>
              <a:t>MỘT SỐ CÔNG TRÌNH </a:t>
            </a:r>
            <a:br>
              <a:rPr lang="en-US" sz="5000" b="1" dirty="0" smtClean="0">
                <a:solidFill>
                  <a:srgbClr val="FF0000"/>
                </a:solidFill>
                <a:latin typeface="Arial" pitchFamily="34" charset="0"/>
                <a:cs typeface="Arial" pitchFamily="34" charset="0"/>
              </a:rPr>
            </a:br>
            <a:r>
              <a:rPr lang="en-US" sz="5000" b="1" dirty="0" smtClean="0">
                <a:solidFill>
                  <a:srgbClr val="FF0000"/>
                </a:solidFill>
                <a:latin typeface="Arial" pitchFamily="34" charset="0"/>
                <a:cs typeface="Arial" pitchFamily="34" charset="0"/>
              </a:rPr>
              <a:t>MĨ THUẬT THỜI LÊ</a:t>
            </a:r>
            <a:br>
              <a:rPr lang="en-US" sz="5000" b="1" dirty="0" smtClean="0">
                <a:solidFill>
                  <a:srgbClr val="FF0000"/>
                </a:solidFill>
                <a:latin typeface="Arial" pitchFamily="34" charset="0"/>
                <a:cs typeface="Arial" pitchFamily="34" charset="0"/>
              </a:rPr>
            </a:br>
            <a:r>
              <a:rPr lang="en-US" sz="4000" b="1" dirty="0" smtClean="0">
                <a:solidFill>
                  <a:srgbClr val="FF0000"/>
                </a:solidFill>
                <a:latin typeface="Arial" pitchFamily="34" charset="0"/>
                <a:cs typeface="Arial" pitchFamily="34" charset="0"/>
              </a:rPr>
              <a:t>TỪ TK XV ĐẾN ĐẦU TK XVIII</a:t>
            </a:r>
            <a:endParaRPr lang="en-US" sz="4000" dirty="0">
              <a:solidFill>
                <a:srgbClr val="FF0000"/>
              </a:solidFill>
              <a:latin typeface="Arial" pitchFamily="34" charset="0"/>
              <a:cs typeface="Arial" pitchFamily="34" charset="0"/>
            </a:endParaRPr>
          </a:p>
        </p:txBody>
      </p:sp>
      <p:sp>
        <p:nvSpPr>
          <p:cNvPr id="4" name="TextBox 3"/>
          <p:cNvSpPr txBox="1"/>
          <p:nvPr/>
        </p:nvSpPr>
        <p:spPr>
          <a:xfrm>
            <a:off x="8569570" y="801395"/>
            <a:ext cx="1981200" cy="400110"/>
          </a:xfrm>
          <a:prstGeom prst="rect">
            <a:avLst/>
          </a:prstGeom>
          <a:noFill/>
        </p:spPr>
        <p:txBody>
          <a:bodyPr wrap="square" rtlCol="0">
            <a:spAutoFit/>
          </a:bodyPr>
          <a:lstStyle/>
          <a:p>
            <a:r>
              <a:rPr lang="en-US" sz="2000" dirty="0">
                <a:latin typeface="Arial" pitchFamily="34" charset="0"/>
                <a:cs typeface="Arial" pitchFamily="34" charset="0"/>
              </a:rPr>
              <a:t>MĨ THUẬT 8</a:t>
            </a:r>
          </a:p>
        </p:txBody>
      </p:sp>
      <p:sp>
        <p:nvSpPr>
          <p:cNvPr id="5" name="TextBox 4"/>
          <p:cNvSpPr txBox="1"/>
          <p:nvPr/>
        </p:nvSpPr>
        <p:spPr>
          <a:xfrm>
            <a:off x="2351986" y="757277"/>
            <a:ext cx="4205568" cy="430887"/>
          </a:xfrm>
          <a:prstGeom prst="rect">
            <a:avLst/>
          </a:prstGeom>
          <a:noFill/>
        </p:spPr>
        <p:txBody>
          <a:bodyPr wrap="square" rtlCol="0">
            <a:spAutoFit/>
          </a:bodyPr>
          <a:lstStyle/>
          <a:p>
            <a:r>
              <a:rPr lang="en-US" sz="2200" dirty="0">
                <a:latin typeface="Arial" pitchFamily="34" charset="0"/>
                <a:cs typeface="Arial" pitchFamily="34" charset="0"/>
              </a:rPr>
              <a:t>TRƯỜNG THCS BẠCH ĐẰNG</a:t>
            </a:r>
          </a:p>
        </p:txBody>
      </p:sp>
      <p:sp>
        <p:nvSpPr>
          <p:cNvPr id="6" name="TextBox 5"/>
          <p:cNvSpPr txBox="1"/>
          <p:nvPr/>
        </p:nvSpPr>
        <p:spPr>
          <a:xfrm>
            <a:off x="6666914" y="5818163"/>
            <a:ext cx="4038600" cy="369332"/>
          </a:xfrm>
          <a:prstGeom prst="rect">
            <a:avLst/>
          </a:prstGeom>
          <a:noFill/>
        </p:spPr>
        <p:txBody>
          <a:bodyPr wrap="square" rtlCol="0">
            <a:spAutoFit/>
          </a:bodyPr>
          <a:lstStyle/>
          <a:p>
            <a:r>
              <a:rPr lang="en-US" dirty="0" err="1">
                <a:latin typeface="Arial" pitchFamily="34" charset="0"/>
                <a:cs typeface="Arial" pitchFamily="34" charset="0"/>
              </a:rPr>
              <a:t>Giáo</a:t>
            </a:r>
            <a:r>
              <a:rPr lang="en-US" dirty="0">
                <a:latin typeface="Arial" pitchFamily="34" charset="0"/>
                <a:cs typeface="Arial" pitchFamily="34" charset="0"/>
              </a:rPr>
              <a:t> </a:t>
            </a:r>
            <a:r>
              <a:rPr lang="en-US" dirty="0" err="1">
                <a:latin typeface="Arial" pitchFamily="34" charset="0"/>
                <a:cs typeface="Arial" pitchFamily="34" charset="0"/>
              </a:rPr>
              <a:t>viên</a:t>
            </a:r>
            <a:r>
              <a:rPr lang="en-US" dirty="0">
                <a:latin typeface="Arial" pitchFamily="34" charset="0"/>
                <a:cs typeface="Arial" pitchFamily="34" charset="0"/>
              </a:rPr>
              <a:t> </a:t>
            </a:r>
            <a:r>
              <a:rPr lang="en-US" dirty="0" err="1">
                <a:latin typeface="Arial" pitchFamily="34" charset="0"/>
                <a:cs typeface="Arial" pitchFamily="34" charset="0"/>
              </a:rPr>
              <a:t>thực</a:t>
            </a:r>
            <a:r>
              <a:rPr lang="en-US" dirty="0">
                <a:latin typeface="Arial" pitchFamily="34" charset="0"/>
                <a:cs typeface="Arial" pitchFamily="34" charset="0"/>
              </a:rPr>
              <a:t> </a:t>
            </a:r>
            <a:r>
              <a:rPr lang="en-US" dirty="0" err="1">
                <a:latin typeface="Arial" pitchFamily="34" charset="0"/>
                <a:cs typeface="Arial" pitchFamily="34" charset="0"/>
              </a:rPr>
              <a:t>hiện</a:t>
            </a:r>
            <a:r>
              <a:rPr lang="en-US" dirty="0">
                <a:latin typeface="Arial" pitchFamily="34" charset="0"/>
                <a:cs typeface="Arial" pitchFamily="34" charset="0"/>
              </a:rPr>
              <a:t>: </a:t>
            </a:r>
            <a:r>
              <a:rPr lang="en-US" dirty="0" err="1">
                <a:latin typeface="Arial" pitchFamily="34" charset="0"/>
                <a:cs typeface="Arial" pitchFamily="34" charset="0"/>
              </a:rPr>
              <a:t>Đoàn</a:t>
            </a:r>
            <a:r>
              <a:rPr lang="en-US" dirty="0">
                <a:latin typeface="Arial" pitchFamily="34" charset="0"/>
                <a:cs typeface="Arial" pitchFamily="34" charset="0"/>
              </a:rPr>
              <a:t> Kim </a:t>
            </a:r>
            <a:r>
              <a:rPr lang="en-US" dirty="0" err="1">
                <a:latin typeface="Arial" pitchFamily="34" charset="0"/>
                <a:cs typeface="Arial" pitchFamily="34" charset="0"/>
              </a:rPr>
              <a:t>Xuân</a:t>
            </a:r>
            <a:endParaRPr lang="en-US" dirty="0">
              <a:latin typeface="Arial" pitchFamily="34" charset="0"/>
              <a:cs typeface="Arial" pitchFamily="34" charset="0"/>
            </a:endParaRPr>
          </a:p>
        </p:txBody>
      </p:sp>
    </p:spTree>
    <p:extLst>
      <p:ext uri="{BB962C8B-B14F-4D97-AF65-F5344CB8AC3E}">
        <p14:creationId xmlns:p14="http://schemas.microsoft.com/office/powerpoint/2010/main" val="3368897985"/>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2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circle(in)">
                                      <p:cBhvr>
                                        <p:cTn id="18"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20641" y="500062"/>
            <a:ext cx="2463485" cy="1325563"/>
          </a:xfrm>
        </p:spPr>
        <p:txBody>
          <a:bodyPr/>
          <a:lstStyle/>
          <a:p>
            <a:pPr algn="ctr"/>
            <a:r>
              <a:rPr lang="en-US" b="1" dirty="0" err="1" smtClean="0">
                <a:solidFill>
                  <a:srgbClr val="C00000"/>
                </a:solidFill>
                <a:latin typeface="Arial" panose="020B0604020202020204" pitchFamily="34" charset="0"/>
                <a:cs typeface="Arial" panose="020B0604020202020204" pitchFamily="34" charset="0"/>
              </a:rPr>
              <a:t>Dặn</a:t>
            </a:r>
            <a:r>
              <a:rPr lang="en-US" b="1" dirty="0" smtClean="0">
                <a:solidFill>
                  <a:srgbClr val="C00000"/>
                </a:solidFill>
                <a:latin typeface="Arial" panose="020B0604020202020204" pitchFamily="34" charset="0"/>
                <a:cs typeface="Arial" panose="020B0604020202020204" pitchFamily="34" charset="0"/>
              </a:rPr>
              <a:t> </a:t>
            </a:r>
            <a:r>
              <a:rPr lang="en-US" b="1" dirty="0" err="1" smtClean="0">
                <a:solidFill>
                  <a:srgbClr val="C00000"/>
                </a:solidFill>
                <a:latin typeface="Arial" panose="020B0604020202020204" pitchFamily="34" charset="0"/>
                <a:cs typeface="Arial" panose="020B0604020202020204" pitchFamily="34" charset="0"/>
              </a:rPr>
              <a:t>Dò</a:t>
            </a:r>
            <a:endParaRPr lang="en-US" b="1" dirty="0">
              <a:solidFill>
                <a:srgbClr val="C0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661161" y="2099945"/>
            <a:ext cx="9259388" cy="1622969"/>
          </a:xfrm>
        </p:spPr>
        <p:txBody>
          <a:bodyPr>
            <a:noAutofit/>
          </a:bodyPr>
          <a:lstStyle/>
          <a:p>
            <a:r>
              <a:rPr lang="en-US" sz="3600" dirty="0" err="1" smtClean="0">
                <a:latin typeface="Arial" panose="020B0604020202020204" pitchFamily="34" charset="0"/>
                <a:cs typeface="Arial" panose="020B0604020202020204" pitchFamily="34" charset="0"/>
              </a:rPr>
              <a:t>Viết</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bài</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vào</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tập</a:t>
            </a:r>
            <a:endParaRPr lang="en-US" sz="3600" dirty="0" smtClean="0">
              <a:latin typeface="Arial" panose="020B0604020202020204" pitchFamily="34" charset="0"/>
              <a:cs typeface="Arial" panose="020B0604020202020204" pitchFamily="34" charset="0"/>
            </a:endParaRPr>
          </a:p>
          <a:p>
            <a:r>
              <a:rPr lang="en-US" sz="3600" dirty="0" err="1" smtClean="0">
                <a:latin typeface="Arial" panose="020B0604020202020204" pitchFamily="34" charset="0"/>
                <a:cs typeface="Arial" panose="020B0604020202020204" pitchFamily="34" charset="0"/>
              </a:rPr>
              <a:t>Xem</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trước</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bài</a:t>
            </a:r>
            <a:r>
              <a:rPr lang="en-US" sz="3600" dirty="0" smtClean="0">
                <a:latin typeface="Arial" panose="020B0604020202020204" pitchFamily="34" charset="0"/>
                <a:cs typeface="Arial" panose="020B0604020202020204" pitchFamily="34" charset="0"/>
              </a:rPr>
              <a:t>: “ TRANG TRÍ QUẠT GIẤY ”</a:t>
            </a: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74468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arn(inVertical)">
                                      <p:cBhvr>
                                        <p:cTn id="10" dur="500"/>
                                        <p:tgtEl>
                                          <p:spTgt spid="3">
                                            <p:txEl>
                                              <p:pRg st="0" end="0"/>
                                            </p:txEl>
                                          </p:spTgt>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barn(inVertical)">
                                      <p:cBhvr>
                                        <p:cTn id="13"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4" name="Title 1"/>
          <p:cNvSpPr txBox="1">
            <a:spLocks/>
          </p:cNvSpPr>
          <p:nvPr/>
        </p:nvSpPr>
        <p:spPr>
          <a:xfrm>
            <a:off x="1816499" y="126334"/>
            <a:ext cx="7327006" cy="7424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smtClean="0">
                <a:solidFill>
                  <a:srgbClr val="C00000"/>
                </a:solidFill>
                <a:latin typeface="Arial" panose="020B0604020202020204" pitchFamily="34" charset="0"/>
                <a:cs typeface="Arial" panose="020B0604020202020204" pitchFamily="34" charset="0"/>
              </a:rPr>
              <a:t>I. KIẾN TRÚC:</a:t>
            </a:r>
            <a:endParaRPr lang="en-US" sz="2800" b="1" dirty="0">
              <a:solidFill>
                <a:srgbClr val="C00000"/>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154" y="756250"/>
            <a:ext cx="11019694" cy="5949203"/>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154" y="756250"/>
            <a:ext cx="11019694" cy="5954122"/>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153" y="751331"/>
            <a:ext cx="11019695" cy="5967402"/>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016" y="772134"/>
            <a:ext cx="11966713" cy="5933319"/>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512" y="764166"/>
            <a:ext cx="11940209" cy="5857103"/>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5031" y="844312"/>
            <a:ext cx="11796257" cy="5874422"/>
          </a:xfrm>
          <a:prstGeom prst="rect">
            <a:avLst/>
          </a:prstGeom>
        </p:spPr>
      </p:pic>
    </p:spTree>
    <p:extLst>
      <p:ext uri="{BB962C8B-B14F-4D97-AF65-F5344CB8AC3E}">
        <p14:creationId xmlns:p14="http://schemas.microsoft.com/office/powerpoint/2010/main" val="124980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xit" presetSubtype="32" fill="hold" nodeType="clickEffect">
                                  <p:stCondLst>
                                    <p:cond delay="0"/>
                                  </p:stCondLst>
                                  <p:childTnLst>
                                    <p:animEffect transition="out" filter="circle(out)">
                                      <p:cBhvr>
                                        <p:cTn id="16" dur="2000"/>
                                        <p:tgtEl>
                                          <p:spTgt spid="2"/>
                                        </p:tgtEl>
                                      </p:cBhvr>
                                    </p:animEffect>
                                    <p:set>
                                      <p:cBhvr>
                                        <p:cTn id="17" dur="1" fill="hold">
                                          <p:stCondLst>
                                            <p:cond delay="1999"/>
                                          </p:stCondLst>
                                        </p:cTn>
                                        <p:tgtEl>
                                          <p:spTgt spid="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circle(in)">
                                      <p:cBhvr>
                                        <p:cTn id="22" dur="20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xit" presetSubtype="32" fill="hold" nodeType="clickEffect">
                                  <p:stCondLst>
                                    <p:cond delay="0"/>
                                  </p:stCondLst>
                                  <p:childTnLst>
                                    <p:animEffect transition="out" filter="circle(out)">
                                      <p:cBhvr>
                                        <p:cTn id="26" dur="2000"/>
                                        <p:tgtEl>
                                          <p:spTgt spid="3"/>
                                        </p:tgtEl>
                                      </p:cBhvr>
                                    </p:animEffect>
                                    <p:set>
                                      <p:cBhvr>
                                        <p:cTn id="27" dur="1" fill="hold">
                                          <p:stCondLst>
                                            <p:cond delay="1999"/>
                                          </p:stCondLst>
                                        </p:cTn>
                                        <p:tgtEl>
                                          <p:spTgt spid="3"/>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circle(in)">
                                      <p:cBhvr>
                                        <p:cTn id="32" dur="20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xit" presetSubtype="32" fill="hold" nodeType="clickEffect">
                                  <p:stCondLst>
                                    <p:cond delay="0"/>
                                  </p:stCondLst>
                                  <p:childTnLst>
                                    <p:animEffect transition="out" filter="circle(out)">
                                      <p:cBhvr>
                                        <p:cTn id="36" dur="2000"/>
                                        <p:tgtEl>
                                          <p:spTgt spid="4"/>
                                        </p:tgtEl>
                                      </p:cBhvr>
                                    </p:animEffect>
                                    <p:set>
                                      <p:cBhvr>
                                        <p:cTn id="37" dur="1" fill="hold">
                                          <p:stCondLst>
                                            <p:cond delay="1999"/>
                                          </p:stCondLst>
                                        </p:cTn>
                                        <p:tgtEl>
                                          <p:spTgt spid="4"/>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circle(in)">
                                      <p:cBhvr>
                                        <p:cTn id="42" dur="20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xit" presetSubtype="32" fill="hold" nodeType="clickEffect">
                                  <p:stCondLst>
                                    <p:cond delay="0"/>
                                  </p:stCondLst>
                                  <p:childTnLst>
                                    <p:animEffect transition="out" filter="circle(out)">
                                      <p:cBhvr>
                                        <p:cTn id="46" dur="2000"/>
                                        <p:tgtEl>
                                          <p:spTgt spid="5"/>
                                        </p:tgtEl>
                                      </p:cBhvr>
                                    </p:animEffect>
                                    <p:set>
                                      <p:cBhvr>
                                        <p:cTn id="47" dur="1" fill="hold">
                                          <p:stCondLst>
                                            <p:cond delay="1999"/>
                                          </p:stCondLst>
                                        </p:cTn>
                                        <p:tgtEl>
                                          <p:spTgt spid="5"/>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circle(in)">
                                      <p:cBhvr>
                                        <p:cTn id="52" dur="2000"/>
                                        <p:tgtEl>
                                          <p:spTgt spid="7"/>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xit" presetSubtype="32" fill="hold" nodeType="clickEffect">
                                  <p:stCondLst>
                                    <p:cond delay="0"/>
                                  </p:stCondLst>
                                  <p:childTnLst>
                                    <p:animEffect transition="out" filter="circle(out)">
                                      <p:cBhvr>
                                        <p:cTn id="56" dur="2000"/>
                                        <p:tgtEl>
                                          <p:spTgt spid="7"/>
                                        </p:tgtEl>
                                      </p:cBhvr>
                                    </p:animEffect>
                                    <p:set>
                                      <p:cBhvr>
                                        <p:cTn id="57" dur="1" fill="hold">
                                          <p:stCondLst>
                                            <p:cond delay="1999"/>
                                          </p:stCondLst>
                                        </p:cTn>
                                        <p:tgtEl>
                                          <p:spTgt spid="7"/>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nodeType="clickEffect">
                                  <p:stCondLst>
                                    <p:cond delay="0"/>
                                  </p:stCondLst>
                                  <p:childTnLst>
                                    <p:set>
                                      <p:cBhvr>
                                        <p:cTn id="61" dur="1" fill="hold">
                                          <p:stCondLst>
                                            <p:cond delay="0"/>
                                          </p:stCondLst>
                                        </p:cTn>
                                        <p:tgtEl>
                                          <p:spTgt spid="8"/>
                                        </p:tgtEl>
                                        <p:attrNameLst>
                                          <p:attrName>style.visibility</p:attrName>
                                        </p:attrNameLst>
                                      </p:cBhvr>
                                      <p:to>
                                        <p:strVal val="visible"/>
                                      </p:to>
                                    </p:set>
                                    <p:animEffect transition="in" filter="circle(in)">
                                      <p:cBhvr>
                                        <p:cTn id="62" dur="2000"/>
                                        <p:tgtEl>
                                          <p:spTgt spid="8"/>
                                        </p:tgtEl>
                                      </p:cBhvr>
                                    </p:animEffect>
                                  </p:childTnLst>
                                </p:cTn>
                              </p:par>
                            </p:childTnLst>
                          </p:cTn>
                        </p:par>
                      </p:childTnLst>
                    </p:cTn>
                  </p:par>
                  <p:par>
                    <p:cTn id="63" fill="hold">
                      <p:stCondLst>
                        <p:cond delay="indefinite"/>
                      </p:stCondLst>
                      <p:childTnLst>
                        <p:par>
                          <p:cTn id="64" fill="hold">
                            <p:stCondLst>
                              <p:cond delay="0"/>
                            </p:stCondLst>
                            <p:childTnLst>
                              <p:par>
                                <p:cTn id="65" presetID="6" presetClass="exit" presetSubtype="32" fill="hold" nodeType="clickEffect">
                                  <p:stCondLst>
                                    <p:cond delay="0"/>
                                  </p:stCondLst>
                                  <p:childTnLst>
                                    <p:animEffect transition="out" filter="circle(out)">
                                      <p:cBhvr>
                                        <p:cTn id="66" dur="2000"/>
                                        <p:tgtEl>
                                          <p:spTgt spid="8"/>
                                        </p:tgtEl>
                                      </p:cBhvr>
                                    </p:animEffect>
                                    <p:set>
                                      <p:cBhvr>
                                        <p:cTn id="67" dur="1" fill="hold">
                                          <p:stCondLst>
                                            <p:cond delay="1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09959" y="698228"/>
            <a:ext cx="9376954" cy="703821"/>
          </a:xfrm>
        </p:spPr>
        <p:txBody>
          <a:bodyPr>
            <a:normAutofit/>
          </a:bodyPr>
          <a:lstStyle/>
          <a:p>
            <a:r>
              <a:rPr lang="en-US" sz="4000" b="1" dirty="0" smtClean="0">
                <a:solidFill>
                  <a:srgbClr val="C00000"/>
                </a:solidFill>
                <a:latin typeface="Arial" panose="020B0604020202020204" pitchFamily="34" charset="0"/>
                <a:cs typeface="Arial" panose="020B0604020202020204" pitchFamily="34" charset="0"/>
              </a:rPr>
              <a:t>I. KIẾN TRÚC</a:t>
            </a:r>
            <a:endParaRPr lang="en-US" sz="4000" b="1" dirty="0">
              <a:solidFill>
                <a:srgbClr val="C0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77883" y="1493949"/>
            <a:ext cx="10515600" cy="3561377"/>
          </a:xfrm>
        </p:spPr>
        <p:txBody>
          <a:bodyPr>
            <a:noAutofit/>
          </a:bodyPr>
          <a:lstStyle/>
          <a:p>
            <a:r>
              <a:rPr lang="en-US" sz="3500" b="1" u="sng" dirty="0" err="1" smtClean="0">
                <a:latin typeface="Arial" panose="020B0604020202020204" pitchFamily="34" charset="0"/>
                <a:cs typeface="Arial" panose="020B0604020202020204" pitchFamily="34" charset="0"/>
              </a:rPr>
              <a:t>Chùa</a:t>
            </a:r>
            <a:r>
              <a:rPr lang="en-US" sz="3500" b="1" u="sng" dirty="0" smtClean="0">
                <a:latin typeface="Arial" panose="020B0604020202020204" pitchFamily="34" charset="0"/>
                <a:cs typeface="Arial" panose="020B0604020202020204" pitchFamily="34" charset="0"/>
              </a:rPr>
              <a:t> </a:t>
            </a:r>
            <a:r>
              <a:rPr lang="en-US" sz="3500" b="1" u="sng" dirty="0" err="1" smtClean="0">
                <a:latin typeface="Arial" panose="020B0604020202020204" pitchFamily="34" charset="0"/>
                <a:cs typeface="Arial" panose="020B0604020202020204" pitchFamily="34" charset="0"/>
              </a:rPr>
              <a:t>Keo</a:t>
            </a:r>
            <a:r>
              <a:rPr lang="en-US" sz="3500" b="1" u="sng" dirty="0" smtClean="0">
                <a:latin typeface="Arial" panose="020B0604020202020204" pitchFamily="34" charset="0"/>
                <a:cs typeface="Arial" panose="020B0604020202020204" pitchFamily="34" charset="0"/>
              </a:rPr>
              <a:t> </a:t>
            </a:r>
            <a:r>
              <a:rPr lang="en-US" sz="3500" dirty="0" smtClean="0">
                <a:latin typeface="Arial" panose="020B0604020202020204" pitchFamily="34" charset="0"/>
                <a:cs typeface="Arial" panose="020B0604020202020204" pitchFamily="34" charset="0"/>
              </a:rPr>
              <a:t>ở</a:t>
            </a:r>
            <a:r>
              <a:rPr lang="vi-VN" sz="3500" dirty="0" smtClean="0">
                <a:latin typeface="Arial" panose="020B0604020202020204" pitchFamily="34" charset="0"/>
                <a:cs typeface="Arial" panose="020B0604020202020204" pitchFamily="34" charset="0"/>
              </a:rPr>
              <a:t> </a:t>
            </a:r>
            <a:r>
              <a:rPr lang="vi-VN" sz="3500" dirty="0">
                <a:latin typeface="Arial" panose="020B0604020202020204" pitchFamily="34" charset="0"/>
                <a:cs typeface="Arial" panose="020B0604020202020204" pitchFamily="34" charset="0"/>
              </a:rPr>
              <a:t>huyện Vũ Thư, Thái Bình.</a:t>
            </a:r>
            <a:endParaRPr lang="en-US" sz="3500" dirty="0">
              <a:latin typeface="Arial" panose="020B0604020202020204" pitchFamily="34" charset="0"/>
              <a:cs typeface="Arial" panose="020B0604020202020204" pitchFamily="34" charset="0"/>
            </a:endParaRPr>
          </a:p>
          <a:p>
            <a:r>
              <a:rPr lang="vi-VN" sz="3500" dirty="0" smtClean="0">
                <a:latin typeface="Arial" panose="020B0604020202020204" pitchFamily="34" charset="0"/>
                <a:cs typeface="Arial" panose="020B0604020202020204" pitchFamily="34" charset="0"/>
              </a:rPr>
              <a:t>Có </a:t>
            </a:r>
            <a:r>
              <a:rPr lang="vi-VN" sz="3500" dirty="0">
                <a:latin typeface="Arial" panose="020B0604020202020204" pitchFamily="34" charset="0"/>
                <a:cs typeface="Arial" panose="020B0604020202020204" pitchFamily="34" charset="0"/>
              </a:rPr>
              <a:t>kiến trúc quy mô lớn: 154 gian (hiện còn 128 gian) có tường bao quanh 4 phía.</a:t>
            </a:r>
            <a:endParaRPr lang="en-US" sz="3500" dirty="0">
              <a:latin typeface="Arial" panose="020B0604020202020204" pitchFamily="34" charset="0"/>
              <a:cs typeface="Arial" panose="020B0604020202020204" pitchFamily="34" charset="0"/>
            </a:endParaRPr>
          </a:p>
          <a:p>
            <a:r>
              <a:rPr lang="vi-VN" sz="3500" dirty="0" smtClean="0">
                <a:latin typeface="Arial" panose="020B0604020202020204" pitchFamily="34" charset="0"/>
                <a:cs typeface="Arial" panose="020B0604020202020204" pitchFamily="34" charset="0"/>
              </a:rPr>
              <a:t>Gác </a:t>
            </a:r>
            <a:r>
              <a:rPr lang="vi-VN" sz="3500" dirty="0">
                <a:latin typeface="Arial" panose="020B0604020202020204" pitchFamily="34" charset="0"/>
                <a:cs typeface="Arial" panose="020B0604020202020204" pitchFamily="34" charset="0"/>
              </a:rPr>
              <a:t>chuông chùa Keo là công trình kiến trúc bằng gỗ tiêu biểu. Có cách lắp ráp, kết cấu vừa chính xác vừa đẹp về hình dáng.</a:t>
            </a:r>
            <a:endParaRPr lang="en-US" sz="3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22612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883445" y="4323"/>
            <a:ext cx="10515600" cy="961561"/>
          </a:xfrm>
        </p:spPr>
        <p:txBody>
          <a:bodyPr>
            <a:normAutofit/>
          </a:bodyPr>
          <a:lstStyle/>
          <a:p>
            <a:r>
              <a:rPr lang="vi-VN" sz="4000" b="1" dirty="0">
                <a:solidFill>
                  <a:srgbClr val="C00000"/>
                </a:solidFill>
                <a:latin typeface="+mn-lt"/>
              </a:rPr>
              <a:t>II. </a:t>
            </a:r>
            <a:r>
              <a:rPr lang="en-US" sz="4000" b="1" dirty="0" smtClean="0">
                <a:solidFill>
                  <a:srgbClr val="C00000"/>
                </a:solidFill>
                <a:latin typeface="+mn-lt"/>
              </a:rPr>
              <a:t>ĐIÊU KHẮC VÀ CHẠM KHÁC TRANG TRÍ</a:t>
            </a:r>
            <a:endParaRPr lang="en-US" sz="4000" b="1" dirty="0">
              <a:solidFill>
                <a:srgbClr val="C00000"/>
              </a:solidFill>
              <a:latin typeface="+mn-lt"/>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2612" y="1540340"/>
            <a:ext cx="3970848" cy="529115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6867" y="1351722"/>
            <a:ext cx="4154215" cy="5538953"/>
          </a:xfrm>
          <a:prstGeom prst="rect">
            <a:avLst/>
          </a:prstGeom>
        </p:spPr>
      </p:pic>
      <p:sp>
        <p:nvSpPr>
          <p:cNvPr id="7" name="Rectangular Callout 6"/>
          <p:cNvSpPr/>
          <p:nvPr/>
        </p:nvSpPr>
        <p:spPr>
          <a:xfrm>
            <a:off x="4480590" y="5864152"/>
            <a:ext cx="2574387" cy="829994"/>
          </a:xfrm>
          <a:prstGeom prst="wedgeRectCallout">
            <a:avLst>
              <a:gd name="adj1" fmla="val -58857"/>
              <a:gd name="adj2" fmla="val -91737"/>
            </a:avLst>
          </a:prstGeom>
          <a:solidFill>
            <a:schemeClr val="accent6">
              <a:lumMod val="20000"/>
              <a:lumOff val="80000"/>
            </a:schemeClr>
          </a:solidFill>
          <a:ln>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err="1" smtClean="0">
                <a:latin typeface="Arial" panose="020B0604020202020204" pitchFamily="34" charset="0"/>
                <a:cs typeface="Arial" panose="020B0604020202020204" pitchFamily="34" charset="0"/>
              </a:rPr>
              <a:t>Nguyên</a:t>
            </a:r>
            <a:r>
              <a:rPr lang="en-US" sz="3200" b="1" dirty="0" smtClean="0">
                <a:latin typeface="Arial" panose="020B0604020202020204" pitchFamily="34" charset="0"/>
                <a:cs typeface="Arial" panose="020B0604020202020204" pitchFamily="34" charset="0"/>
              </a:rPr>
              <a:t> </a:t>
            </a:r>
            <a:r>
              <a:rPr lang="en-US" sz="3200" b="1" dirty="0" err="1" smtClean="0">
                <a:latin typeface="Arial" panose="020B0604020202020204" pitchFamily="34" charset="0"/>
                <a:cs typeface="Arial" panose="020B0604020202020204" pitchFamily="34" charset="0"/>
              </a:rPr>
              <a:t>Tác</a:t>
            </a:r>
            <a:endParaRPr lang="en-US" sz="3200" b="1" dirty="0">
              <a:latin typeface="Arial" panose="020B0604020202020204" pitchFamily="34" charset="0"/>
              <a:cs typeface="Arial" panose="020B0604020202020204" pitchFamily="34" charset="0"/>
            </a:endParaRPr>
          </a:p>
        </p:txBody>
      </p:sp>
      <p:sp>
        <p:nvSpPr>
          <p:cNvPr id="8" name="Rectangular Callout 7"/>
          <p:cNvSpPr/>
          <p:nvPr/>
        </p:nvSpPr>
        <p:spPr>
          <a:xfrm>
            <a:off x="5164116" y="4457114"/>
            <a:ext cx="2404826" cy="860474"/>
          </a:xfrm>
          <a:prstGeom prst="wedgeRectCallout">
            <a:avLst>
              <a:gd name="adj1" fmla="val 59893"/>
              <a:gd name="adj2" fmla="val -130720"/>
            </a:avLst>
          </a:prstGeom>
          <a:solidFill>
            <a:schemeClr val="accent2">
              <a:lumMod val="20000"/>
              <a:lumOff val="80000"/>
            </a:schemeClr>
          </a:solidFill>
          <a:ln>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err="1" smtClean="0">
                <a:latin typeface="Arial" panose="020B0604020202020204" pitchFamily="34" charset="0"/>
                <a:cs typeface="Arial" panose="020B0604020202020204" pitchFamily="34" charset="0"/>
              </a:rPr>
              <a:t>Phục</a:t>
            </a:r>
            <a:r>
              <a:rPr lang="en-US" sz="3200" b="1" dirty="0" smtClean="0">
                <a:latin typeface="Arial" panose="020B0604020202020204" pitchFamily="34" charset="0"/>
                <a:cs typeface="Arial" panose="020B0604020202020204" pitchFamily="34" charset="0"/>
              </a:rPr>
              <a:t> </a:t>
            </a:r>
            <a:r>
              <a:rPr lang="en-US" sz="3200" b="1" dirty="0" err="1" smtClean="0">
                <a:latin typeface="Arial" panose="020B0604020202020204" pitchFamily="34" charset="0"/>
                <a:cs typeface="Arial" panose="020B0604020202020204" pitchFamily="34" charset="0"/>
              </a:rPr>
              <a:t>Dựng</a:t>
            </a:r>
            <a:endParaRPr lang="en-US" sz="3200" b="1" dirty="0">
              <a:latin typeface="Arial" panose="020B0604020202020204" pitchFamily="34" charset="0"/>
              <a:cs typeface="Arial" panose="020B0604020202020204" pitchFamily="34" charset="0"/>
            </a:endParaRPr>
          </a:p>
        </p:txBody>
      </p:sp>
      <p:sp>
        <p:nvSpPr>
          <p:cNvPr id="9" name="Rectangle 8"/>
          <p:cNvSpPr/>
          <p:nvPr/>
        </p:nvSpPr>
        <p:spPr>
          <a:xfrm>
            <a:off x="1313935" y="827189"/>
            <a:ext cx="3029997" cy="630942"/>
          </a:xfrm>
          <a:prstGeom prst="rect">
            <a:avLst/>
          </a:prstGeom>
        </p:spPr>
        <p:txBody>
          <a:bodyPr wrap="none">
            <a:spAutoFit/>
          </a:bodyPr>
          <a:lstStyle/>
          <a:p>
            <a:r>
              <a:rPr lang="vi-VN" sz="3500" b="1" dirty="0" smtClean="0">
                <a:solidFill>
                  <a:srgbClr val="002060"/>
                </a:solidFill>
              </a:rPr>
              <a:t>1. </a:t>
            </a:r>
            <a:r>
              <a:rPr lang="en-US" sz="3500" b="1" dirty="0" err="1" smtClean="0">
                <a:solidFill>
                  <a:srgbClr val="002060"/>
                </a:solidFill>
                <a:latin typeface="Arial" panose="020B0604020202020204" pitchFamily="34" charset="0"/>
                <a:cs typeface="Arial" panose="020B0604020202020204" pitchFamily="34" charset="0"/>
              </a:rPr>
              <a:t>Điêu</a:t>
            </a:r>
            <a:r>
              <a:rPr lang="en-US" sz="3500" b="1" dirty="0" smtClean="0">
                <a:solidFill>
                  <a:srgbClr val="002060"/>
                </a:solidFill>
                <a:latin typeface="Arial" panose="020B0604020202020204" pitchFamily="34" charset="0"/>
                <a:cs typeface="Arial" panose="020B0604020202020204" pitchFamily="34" charset="0"/>
              </a:rPr>
              <a:t> </a:t>
            </a:r>
            <a:r>
              <a:rPr lang="en-US" sz="3500" b="1" dirty="0" err="1" smtClean="0">
                <a:solidFill>
                  <a:srgbClr val="002060"/>
                </a:solidFill>
                <a:latin typeface="Arial" panose="020B0604020202020204" pitchFamily="34" charset="0"/>
                <a:cs typeface="Arial" panose="020B0604020202020204" pitchFamily="34" charset="0"/>
              </a:rPr>
              <a:t>Khắc</a:t>
            </a:r>
            <a:r>
              <a:rPr lang="en-US" sz="3500" b="1" dirty="0" smtClean="0">
                <a:solidFill>
                  <a:srgbClr val="002060"/>
                </a:solidFill>
                <a:latin typeface="Arial" panose="020B0604020202020204" pitchFamily="34" charset="0"/>
                <a:cs typeface="Arial" panose="020B0604020202020204" pitchFamily="34" charset="0"/>
              </a:rPr>
              <a:t>:</a:t>
            </a:r>
            <a:endParaRPr lang="en-US" sz="35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80278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barn(inVertical)">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8" grpId="0" animBg="1"/>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6" name="Title 1"/>
          <p:cNvSpPr>
            <a:spLocks noGrp="1"/>
          </p:cNvSpPr>
          <p:nvPr>
            <p:ph type="title"/>
          </p:nvPr>
        </p:nvSpPr>
        <p:spPr>
          <a:xfrm>
            <a:off x="235893" y="0"/>
            <a:ext cx="7327006" cy="742458"/>
          </a:xfrm>
        </p:spPr>
        <p:txBody>
          <a:bodyPr>
            <a:normAutofit/>
          </a:bodyPr>
          <a:lstStyle/>
          <a:p>
            <a:r>
              <a:rPr lang="vi-VN" sz="3000" b="1" dirty="0">
                <a:solidFill>
                  <a:srgbClr val="C00000"/>
                </a:solidFill>
                <a:latin typeface="+mn-lt"/>
              </a:rPr>
              <a:t>II. Sơ lược về mĩ thuật thời </a:t>
            </a:r>
            <a:r>
              <a:rPr lang="vi-VN" sz="3000" b="1" dirty="0" smtClean="0">
                <a:solidFill>
                  <a:srgbClr val="C00000"/>
                </a:solidFill>
                <a:latin typeface="+mn-lt"/>
              </a:rPr>
              <a:t>Lê</a:t>
            </a:r>
            <a:endParaRPr lang="en-US" sz="3000" b="1" dirty="0">
              <a:solidFill>
                <a:srgbClr val="C00000"/>
              </a:solidFill>
              <a:latin typeface="+mn-lt"/>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9651" t="1332" r="14034"/>
          <a:stretch/>
        </p:blipFill>
        <p:spPr>
          <a:xfrm>
            <a:off x="6191795" y="26126"/>
            <a:ext cx="5904412" cy="6766560"/>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032" y="676681"/>
            <a:ext cx="11993176" cy="611600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5891" y="676681"/>
            <a:ext cx="6986544" cy="6150563"/>
          </a:xfrm>
          <a:prstGeom prst="rect">
            <a:avLst/>
          </a:prstGeom>
        </p:spPr>
      </p:pic>
    </p:spTree>
    <p:extLst>
      <p:ext uri="{BB962C8B-B14F-4D97-AF65-F5344CB8AC3E}">
        <p14:creationId xmlns:p14="http://schemas.microsoft.com/office/powerpoint/2010/main" val="706440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xit" presetSubtype="32" fill="hold" nodeType="clickEffect">
                                  <p:stCondLst>
                                    <p:cond delay="0"/>
                                  </p:stCondLst>
                                  <p:childTnLst>
                                    <p:animEffect transition="out" filter="circle(out)">
                                      <p:cBhvr>
                                        <p:cTn id="11" dur="2000"/>
                                        <p:tgtEl>
                                          <p:spTgt spid="3"/>
                                        </p:tgtEl>
                                      </p:cBhvr>
                                    </p:animEffect>
                                    <p:set>
                                      <p:cBhvr>
                                        <p:cTn id="12" dur="1" fill="hold">
                                          <p:stCondLst>
                                            <p:cond delay="1999"/>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xit" presetSubtype="32" fill="hold" nodeType="clickEffect">
                                  <p:stCondLst>
                                    <p:cond delay="0"/>
                                  </p:stCondLst>
                                  <p:childTnLst>
                                    <p:animEffect transition="out" filter="circle(out)">
                                      <p:cBhvr>
                                        <p:cTn id="21" dur="2000"/>
                                        <p:tgtEl>
                                          <p:spTgt spid="4"/>
                                        </p:tgtEl>
                                      </p:cBhvr>
                                    </p:animEffect>
                                    <p:set>
                                      <p:cBhvr>
                                        <p:cTn id="22" dur="1" fill="hold">
                                          <p:stCondLst>
                                            <p:cond delay="1999"/>
                                          </p:stCondLst>
                                        </p:cTn>
                                        <p:tgtEl>
                                          <p:spTgt spid="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circle(in)">
                                      <p:cBhvr>
                                        <p:cTn id="27" dur="20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xit" presetSubtype="32" fill="hold" nodeType="clickEffect">
                                  <p:stCondLst>
                                    <p:cond delay="0"/>
                                  </p:stCondLst>
                                  <p:childTnLst>
                                    <p:animEffect transition="out" filter="circle(out)">
                                      <p:cBhvr>
                                        <p:cTn id="31" dur="2000"/>
                                        <p:tgtEl>
                                          <p:spTgt spid="2"/>
                                        </p:tgtEl>
                                      </p:cBhvr>
                                    </p:animEffect>
                                    <p:set>
                                      <p:cBhvr>
                                        <p:cTn id="32"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1785913" y="218957"/>
            <a:ext cx="7327006" cy="742458"/>
          </a:xfrm>
        </p:spPr>
        <p:txBody>
          <a:bodyPr>
            <a:normAutofit/>
          </a:bodyPr>
          <a:lstStyle/>
          <a:p>
            <a:r>
              <a:rPr lang="vi-VN" sz="3000" b="1" dirty="0">
                <a:solidFill>
                  <a:srgbClr val="C00000"/>
                </a:solidFill>
                <a:latin typeface="+mn-lt"/>
              </a:rPr>
              <a:t>II. </a:t>
            </a:r>
            <a:r>
              <a:rPr lang="en-US" sz="3000" b="1" dirty="0" smtClean="0">
                <a:solidFill>
                  <a:srgbClr val="C00000"/>
                </a:solidFill>
                <a:latin typeface="+mn-lt"/>
              </a:rPr>
              <a:t>ĐIÊU KHẮC VÀ CHẠM KHÁC TRANG TRÍ</a:t>
            </a:r>
            <a:endParaRPr lang="en-US" sz="3000" b="1" dirty="0">
              <a:solidFill>
                <a:srgbClr val="C00000"/>
              </a:solidFill>
              <a:latin typeface="+mn-lt"/>
            </a:endParaRPr>
          </a:p>
        </p:txBody>
      </p:sp>
      <p:sp>
        <p:nvSpPr>
          <p:cNvPr id="5" name="Rectangle 4"/>
          <p:cNvSpPr/>
          <p:nvPr/>
        </p:nvSpPr>
        <p:spPr>
          <a:xfrm>
            <a:off x="1313935" y="827189"/>
            <a:ext cx="3029997" cy="630942"/>
          </a:xfrm>
          <a:prstGeom prst="rect">
            <a:avLst/>
          </a:prstGeom>
        </p:spPr>
        <p:txBody>
          <a:bodyPr wrap="none">
            <a:spAutoFit/>
          </a:bodyPr>
          <a:lstStyle/>
          <a:p>
            <a:r>
              <a:rPr lang="vi-VN" sz="3500" b="1" dirty="0" smtClean="0">
                <a:solidFill>
                  <a:srgbClr val="002060"/>
                </a:solidFill>
              </a:rPr>
              <a:t>1. </a:t>
            </a:r>
            <a:r>
              <a:rPr lang="en-US" sz="3500" b="1" dirty="0" err="1" smtClean="0">
                <a:solidFill>
                  <a:srgbClr val="002060"/>
                </a:solidFill>
                <a:latin typeface="Arial" panose="020B0604020202020204" pitchFamily="34" charset="0"/>
                <a:cs typeface="Arial" panose="020B0604020202020204" pitchFamily="34" charset="0"/>
              </a:rPr>
              <a:t>Điêu</a:t>
            </a:r>
            <a:r>
              <a:rPr lang="en-US" sz="3500" b="1" dirty="0" smtClean="0">
                <a:solidFill>
                  <a:srgbClr val="002060"/>
                </a:solidFill>
                <a:latin typeface="Arial" panose="020B0604020202020204" pitchFamily="34" charset="0"/>
                <a:cs typeface="Arial" panose="020B0604020202020204" pitchFamily="34" charset="0"/>
              </a:rPr>
              <a:t> </a:t>
            </a:r>
            <a:r>
              <a:rPr lang="en-US" sz="3500" b="1" dirty="0" err="1" smtClean="0">
                <a:solidFill>
                  <a:srgbClr val="002060"/>
                </a:solidFill>
                <a:latin typeface="Arial" panose="020B0604020202020204" pitchFamily="34" charset="0"/>
                <a:cs typeface="Arial" panose="020B0604020202020204" pitchFamily="34" charset="0"/>
              </a:rPr>
              <a:t>Khắc</a:t>
            </a:r>
            <a:r>
              <a:rPr lang="en-US" sz="3500" b="1" dirty="0" smtClean="0">
                <a:solidFill>
                  <a:srgbClr val="002060"/>
                </a:solidFill>
                <a:latin typeface="Arial" panose="020B0604020202020204" pitchFamily="34" charset="0"/>
                <a:cs typeface="Arial" panose="020B0604020202020204" pitchFamily="34" charset="0"/>
              </a:rPr>
              <a:t>:</a:t>
            </a:r>
            <a:endParaRPr lang="en-US" sz="3500" b="1" dirty="0">
              <a:solidFill>
                <a:srgbClr val="002060"/>
              </a:solidFill>
              <a:latin typeface="Arial" panose="020B0604020202020204" pitchFamily="34" charset="0"/>
              <a:cs typeface="Arial" panose="020B0604020202020204" pitchFamily="34" charset="0"/>
            </a:endParaRPr>
          </a:p>
        </p:txBody>
      </p:sp>
      <p:sp>
        <p:nvSpPr>
          <p:cNvPr id="8" name="Rectangle 7"/>
          <p:cNvSpPr/>
          <p:nvPr/>
        </p:nvSpPr>
        <p:spPr>
          <a:xfrm>
            <a:off x="5863666" y="3042317"/>
            <a:ext cx="5701562" cy="3539430"/>
          </a:xfrm>
          <a:prstGeom prst="rect">
            <a:avLst/>
          </a:prstGeom>
        </p:spPr>
        <p:txBody>
          <a:bodyPr wrap="square">
            <a:spAutoFit/>
          </a:bodyPr>
          <a:lstStyle/>
          <a:p>
            <a:r>
              <a:rPr lang="vi-VN" sz="3200" dirty="0"/>
              <a:t>- Tượng được tạc vào những năm 1656, với chất liệu gỗ.</a:t>
            </a:r>
            <a:endParaRPr lang="en-US" sz="3200" dirty="0"/>
          </a:p>
          <a:p>
            <a:r>
              <a:rPr lang="en-US" sz="3200" dirty="0" smtClean="0"/>
              <a:t>- </a:t>
            </a:r>
            <a:r>
              <a:rPr lang="vi-VN" sz="3200" dirty="0" smtClean="0"/>
              <a:t>Đây </a:t>
            </a:r>
            <a:r>
              <a:rPr lang="vi-VN" sz="3200" dirty="0"/>
              <a:t>là tượng Đức Phật với 42 tay lớn và 952 tay nhỏ, tọa lạc trên tòa sen cao 2m </a:t>
            </a:r>
            <a:endParaRPr lang="en-US" sz="3200" dirty="0" smtClean="0"/>
          </a:p>
          <a:p>
            <a:r>
              <a:rPr lang="vi-VN" sz="3200" dirty="0" smtClean="0"/>
              <a:t>(luôn </a:t>
            </a:r>
            <a:r>
              <a:rPr lang="vi-VN" sz="3200" dirty="0"/>
              <a:t>cả bệ cao 3,7m).</a:t>
            </a:r>
            <a:endParaRPr lang="en-US" sz="3200" dirty="0"/>
          </a:p>
          <a:p>
            <a:pPr>
              <a:spcAft>
                <a:spcPts val="0"/>
              </a:spcAft>
            </a:pPr>
            <a:endParaRPr lang="en-US" sz="3200" b="1" dirty="0">
              <a:effectLs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238" y="1484635"/>
            <a:ext cx="4790899" cy="5373365"/>
          </a:xfrm>
          <a:prstGeom prst="rect">
            <a:avLst/>
          </a:prstGeom>
        </p:spPr>
      </p:pic>
    </p:spTree>
    <p:extLst>
      <p:ext uri="{BB962C8B-B14F-4D97-AF65-F5344CB8AC3E}">
        <p14:creationId xmlns:p14="http://schemas.microsoft.com/office/powerpoint/2010/main" val="272517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1785913" y="218957"/>
            <a:ext cx="7327006" cy="742458"/>
          </a:xfrm>
        </p:spPr>
        <p:txBody>
          <a:bodyPr>
            <a:normAutofit/>
          </a:bodyPr>
          <a:lstStyle/>
          <a:p>
            <a:r>
              <a:rPr lang="vi-VN" sz="3000" b="1" dirty="0">
                <a:solidFill>
                  <a:srgbClr val="C00000"/>
                </a:solidFill>
                <a:latin typeface="+mn-lt"/>
              </a:rPr>
              <a:t>II. </a:t>
            </a:r>
            <a:r>
              <a:rPr lang="en-US" sz="3000" b="1" dirty="0" smtClean="0">
                <a:solidFill>
                  <a:srgbClr val="C00000"/>
                </a:solidFill>
                <a:latin typeface="+mn-lt"/>
              </a:rPr>
              <a:t>ĐIÊU KHẮC VÀ CHẠM KHÁC TRANG TRÍ</a:t>
            </a:r>
            <a:endParaRPr lang="en-US" sz="3000" b="1" dirty="0">
              <a:solidFill>
                <a:srgbClr val="C00000"/>
              </a:solidFill>
              <a:latin typeface="+mn-lt"/>
            </a:endParaRPr>
          </a:p>
        </p:txBody>
      </p:sp>
      <p:sp>
        <p:nvSpPr>
          <p:cNvPr id="5" name="Rectangle 4"/>
          <p:cNvSpPr/>
          <p:nvPr/>
        </p:nvSpPr>
        <p:spPr>
          <a:xfrm>
            <a:off x="1169298" y="961415"/>
            <a:ext cx="3029997" cy="630942"/>
          </a:xfrm>
          <a:prstGeom prst="rect">
            <a:avLst/>
          </a:prstGeom>
        </p:spPr>
        <p:txBody>
          <a:bodyPr wrap="none">
            <a:spAutoFit/>
          </a:bodyPr>
          <a:lstStyle/>
          <a:p>
            <a:r>
              <a:rPr lang="vi-VN" sz="3500" b="1" dirty="0" smtClean="0">
                <a:solidFill>
                  <a:srgbClr val="002060"/>
                </a:solidFill>
              </a:rPr>
              <a:t>1. </a:t>
            </a:r>
            <a:r>
              <a:rPr lang="en-US" sz="3500" b="1" dirty="0" err="1" smtClean="0">
                <a:solidFill>
                  <a:srgbClr val="002060"/>
                </a:solidFill>
                <a:latin typeface="Arial" panose="020B0604020202020204" pitchFamily="34" charset="0"/>
                <a:cs typeface="Arial" panose="020B0604020202020204" pitchFamily="34" charset="0"/>
              </a:rPr>
              <a:t>Điêu</a:t>
            </a:r>
            <a:r>
              <a:rPr lang="en-US" sz="3500" b="1" dirty="0" smtClean="0">
                <a:solidFill>
                  <a:srgbClr val="002060"/>
                </a:solidFill>
                <a:latin typeface="Arial" panose="020B0604020202020204" pitchFamily="34" charset="0"/>
                <a:cs typeface="Arial" panose="020B0604020202020204" pitchFamily="34" charset="0"/>
              </a:rPr>
              <a:t> </a:t>
            </a:r>
            <a:r>
              <a:rPr lang="en-US" sz="3500" b="1" dirty="0" err="1" smtClean="0">
                <a:solidFill>
                  <a:srgbClr val="002060"/>
                </a:solidFill>
                <a:latin typeface="Arial" panose="020B0604020202020204" pitchFamily="34" charset="0"/>
                <a:cs typeface="Arial" panose="020B0604020202020204" pitchFamily="34" charset="0"/>
              </a:rPr>
              <a:t>Khắc</a:t>
            </a:r>
            <a:r>
              <a:rPr lang="en-US" sz="3500" b="1" dirty="0" smtClean="0">
                <a:solidFill>
                  <a:srgbClr val="002060"/>
                </a:solidFill>
                <a:latin typeface="Arial" panose="020B0604020202020204" pitchFamily="34" charset="0"/>
                <a:cs typeface="Arial" panose="020B0604020202020204" pitchFamily="34" charset="0"/>
              </a:rPr>
              <a:t>:</a:t>
            </a:r>
            <a:endParaRPr lang="en-US" sz="3500" b="1" dirty="0">
              <a:solidFill>
                <a:srgbClr val="002060"/>
              </a:solidFill>
              <a:latin typeface="Arial" panose="020B0604020202020204" pitchFamily="34" charset="0"/>
              <a:cs typeface="Arial" panose="020B0604020202020204" pitchFamily="34" charset="0"/>
            </a:endParaRPr>
          </a:p>
        </p:txBody>
      </p:sp>
      <p:sp>
        <p:nvSpPr>
          <p:cNvPr id="8" name="Rectangle 7"/>
          <p:cNvSpPr/>
          <p:nvPr/>
        </p:nvSpPr>
        <p:spPr>
          <a:xfrm>
            <a:off x="257011" y="1659764"/>
            <a:ext cx="6223302" cy="5339923"/>
          </a:xfrm>
          <a:prstGeom prst="rect">
            <a:avLst/>
          </a:prstGeom>
        </p:spPr>
        <p:txBody>
          <a:bodyPr wrap="square">
            <a:spAutoFit/>
          </a:bodyPr>
          <a:lstStyle/>
          <a:p>
            <a:r>
              <a:rPr lang="vi-VN" sz="3100" dirty="0" smtClean="0"/>
              <a:t>- </a:t>
            </a:r>
            <a:r>
              <a:rPr lang="vi-VN" sz="3100" dirty="0"/>
              <a:t>Được thể hiện bằng nghệ thuật điêu luyện, kỉ thuật tinh xảo, diễn tả được vẻ đẹp tự nhiên, hài hòa, thuận mắt. Tượng thể hiện tư thế thiền định, các cánh tay đưa lên trông như đóa sen đang nở. Vòng ngoài là những tay nhỏ ( trong mỗi tay nhỏ có 1 con mắt) tạo thành vòng hào quang tỏa sáng xung quang pho tượng.</a:t>
            </a:r>
            <a:endParaRPr lang="en-US" sz="3100" dirty="0"/>
          </a:p>
          <a:p>
            <a:pPr>
              <a:spcAft>
                <a:spcPts val="0"/>
              </a:spcAft>
            </a:pPr>
            <a:endParaRPr lang="en-US" sz="3100" b="1" dirty="0">
              <a:effectLs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2757" y="1910288"/>
            <a:ext cx="5599243" cy="4947712"/>
          </a:xfrm>
          <a:prstGeom prst="rect">
            <a:avLst/>
          </a:prstGeom>
        </p:spPr>
      </p:pic>
    </p:spTree>
    <p:extLst>
      <p:ext uri="{BB962C8B-B14F-4D97-AF65-F5344CB8AC3E}">
        <p14:creationId xmlns:p14="http://schemas.microsoft.com/office/powerpoint/2010/main" val="3580150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1785913" y="218957"/>
            <a:ext cx="7327006" cy="742458"/>
          </a:xfrm>
        </p:spPr>
        <p:txBody>
          <a:bodyPr>
            <a:normAutofit/>
          </a:bodyPr>
          <a:lstStyle/>
          <a:p>
            <a:r>
              <a:rPr lang="vi-VN" sz="3000" b="1" dirty="0">
                <a:solidFill>
                  <a:srgbClr val="C00000"/>
                </a:solidFill>
                <a:latin typeface="+mn-lt"/>
              </a:rPr>
              <a:t>II. </a:t>
            </a:r>
            <a:r>
              <a:rPr lang="en-US" sz="3000" b="1" dirty="0" smtClean="0">
                <a:solidFill>
                  <a:srgbClr val="C00000"/>
                </a:solidFill>
                <a:latin typeface="+mn-lt"/>
              </a:rPr>
              <a:t>ĐIÊU KHẮC VÀ CHẠM KHÁC TRANG TRÍ</a:t>
            </a:r>
            <a:endParaRPr lang="en-US" sz="3000" b="1" dirty="0">
              <a:solidFill>
                <a:srgbClr val="C00000"/>
              </a:solidFill>
              <a:latin typeface="+mn-lt"/>
            </a:endParaRPr>
          </a:p>
        </p:txBody>
      </p:sp>
      <p:sp>
        <p:nvSpPr>
          <p:cNvPr id="5" name="Rectangle 4"/>
          <p:cNvSpPr/>
          <p:nvPr/>
        </p:nvSpPr>
        <p:spPr>
          <a:xfrm>
            <a:off x="1167783" y="1064567"/>
            <a:ext cx="5051383" cy="630942"/>
          </a:xfrm>
          <a:prstGeom prst="rect">
            <a:avLst/>
          </a:prstGeom>
        </p:spPr>
        <p:txBody>
          <a:bodyPr wrap="none">
            <a:spAutoFit/>
          </a:bodyPr>
          <a:lstStyle/>
          <a:p>
            <a:r>
              <a:rPr lang="en-US" sz="3500" b="1" dirty="0" smtClean="0">
                <a:solidFill>
                  <a:srgbClr val="002060"/>
                </a:solidFill>
                <a:latin typeface="Arial" panose="020B0604020202020204" pitchFamily="34" charset="0"/>
                <a:cs typeface="Arial" panose="020B0604020202020204" pitchFamily="34" charset="0"/>
              </a:rPr>
              <a:t>2. </a:t>
            </a:r>
            <a:r>
              <a:rPr lang="en-US" sz="3500" b="1" dirty="0" err="1" smtClean="0">
                <a:solidFill>
                  <a:srgbClr val="002060"/>
                </a:solidFill>
                <a:latin typeface="Arial" panose="020B0604020202020204" pitchFamily="34" charset="0"/>
                <a:cs typeface="Arial" panose="020B0604020202020204" pitchFamily="34" charset="0"/>
              </a:rPr>
              <a:t>Chạm</a:t>
            </a:r>
            <a:r>
              <a:rPr lang="en-US" sz="3500" b="1" dirty="0" smtClean="0">
                <a:solidFill>
                  <a:srgbClr val="002060"/>
                </a:solidFill>
                <a:latin typeface="Arial" panose="020B0604020202020204" pitchFamily="34" charset="0"/>
                <a:cs typeface="Arial" panose="020B0604020202020204" pitchFamily="34" charset="0"/>
              </a:rPr>
              <a:t> </a:t>
            </a:r>
            <a:r>
              <a:rPr lang="en-US" sz="3500" b="1" dirty="0" err="1" smtClean="0">
                <a:solidFill>
                  <a:srgbClr val="002060"/>
                </a:solidFill>
                <a:latin typeface="Arial" panose="020B0604020202020204" pitchFamily="34" charset="0"/>
                <a:cs typeface="Arial" panose="020B0604020202020204" pitchFamily="34" charset="0"/>
              </a:rPr>
              <a:t>khắc</a:t>
            </a:r>
            <a:r>
              <a:rPr lang="en-US" sz="3500" b="1" dirty="0" smtClean="0">
                <a:solidFill>
                  <a:srgbClr val="002060"/>
                </a:solidFill>
                <a:latin typeface="Arial" panose="020B0604020202020204" pitchFamily="34" charset="0"/>
                <a:cs typeface="Arial" panose="020B0604020202020204" pitchFamily="34" charset="0"/>
              </a:rPr>
              <a:t> </a:t>
            </a:r>
            <a:r>
              <a:rPr lang="en-US" sz="3500" b="1" dirty="0" err="1" smtClean="0">
                <a:solidFill>
                  <a:srgbClr val="002060"/>
                </a:solidFill>
                <a:latin typeface="Arial" panose="020B0604020202020204" pitchFamily="34" charset="0"/>
                <a:cs typeface="Arial" panose="020B0604020202020204" pitchFamily="34" charset="0"/>
              </a:rPr>
              <a:t>trang</a:t>
            </a:r>
            <a:r>
              <a:rPr lang="en-US" sz="3500" b="1" dirty="0" smtClean="0">
                <a:solidFill>
                  <a:srgbClr val="002060"/>
                </a:solidFill>
                <a:latin typeface="Arial" panose="020B0604020202020204" pitchFamily="34" charset="0"/>
                <a:cs typeface="Arial" panose="020B0604020202020204" pitchFamily="34" charset="0"/>
              </a:rPr>
              <a:t> </a:t>
            </a:r>
            <a:r>
              <a:rPr lang="en-US" sz="3500" b="1" dirty="0" err="1" smtClean="0">
                <a:solidFill>
                  <a:srgbClr val="002060"/>
                </a:solidFill>
                <a:latin typeface="Arial" panose="020B0604020202020204" pitchFamily="34" charset="0"/>
                <a:cs typeface="Arial" panose="020B0604020202020204" pitchFamily="34" charset="0"/>
              </a:rPr>
              <a:t>trí</a:t>
            </a:r>
            <a:r>
              <a:rPr lang="en-US" sz="3500" b="1" dirty="0" smtClean="0">
                <a:solidFill>
                  <a:srgbClr val="002060"/>
                </a:solidFill>
                <a:latin typeface="Arial" panose="020B0604020202020204" pitchFamily="34" charset="0"/>
                <a:cs typeface="Arial" panose="020B0604020202020204" pitchFamily="34" charset="0"/>
              </a:rPr>
              <a:t>:</a:t>
            </a:r>
            <a:endParaRPr lang="en-US" sz="3500" b="1" dirty="0">
              <a:solidFill>
                <a:srgbClr val="002060"/>
              </a:solidFill>
              <a:latin typeface="Arial" panose="020B0604020202020204" pitchFamily="34" charset="0"/>
              <a:cs typeface="Arial" panose="020B0604020202020204" pitchFamily="34" charset="0"/>
            </a:endParaRPr>
          </a:p>
        </p:txBody>
      </p:sp>
      <p:sp>
        <p:nvSpPr>
          <p:cNvPr id="6" name="Rectangle 5"/>
          <p:cNvSpPr/>
          <p:nvPr/>
        </p:nvSpPr>
        <p:spPr>
          <a:xfrm>
            <a:off x="638981" y="1924149"/>
            <a:ext cx="11160370" cy="3416320"/>
          </a:xfrm>
          <a:prstGeom prst="rect">
            <a:avLst/>
          </a:prstGeom>
        </p:spPr>
        <p:txBody>
          <a:bodyPr wrap="square">
            <a:spAutoFit/>
          </a:bodyPr>
          <a:lstStyle/>
          <a:p>
            <a:pPr marL="571500" indent="-571500">
              <a:buFont typeface="Arial" panose="020B0604020202020204" pitchFamily="34" charset="0"/>
              <a:buChar char="-"/>
            </a:pPr>
            <a:r>
              <a:rPr lang="vi-VN" sz="3600" dirty="0">
                <a:ea typeface="Calibri" panose="020F0502020204030204" pitchFamily="34" charset="0"/>
              </a:rPr>
              <a:t>Có nhiều bia đá được chạm khắc nổi, trang trí hình rồng bên cạnh họa tiết hoa lá, sóng nước</a:t>
            </a:r>
            <a:r>
              <a:rPr lang="vi-VN" sz="3600" dirty="0" smtClean="0">
                <a:ea typeface="Calibri" panose="020F0502020204030204" pitchFamily="34" charset="0"/>
              </a:rPr>
              <a:t>…</a:t>
            </a:r>
            <a:endParaRPr lang="en-US" sz="3600" dirty="0" smtClean="0">
              <a:ea typeface="Calibri" panose="020F0502020204030204" pitchFamily="34" charset="0"/>
            </a:endParaRPr>
          </a:p>
          <a:p>
            <a:pPr marL="571500" indent="-571500">
              <a:buFont typeface="Arial" panose="020B0604020202020204" pitchFamily="34" charset="0"/>
              <a:buChar char="-"/>
            </a:pPr>
            <a:r>
              <a:rPr lang="en-US" sz="3600" dirty="0" err="1" smtClean="0"/>
              <a:t>Hình</a:t>
            </a:r>
            <a:r>
              <a:rPr lang="en-US" sz="3600" dirty="0" smtClean="0"/>
              <a:t> </a:t>
            </a:r>
            <a:r>
              <a:rPr lang="en-US" sz="3600" dirty="0" err="1" smtClean="0"/>
              <a:t>rồng</a:t>
            </a:r>
            <a:r>
              <a:rPr lang="en-US" sz="3600" dirty="0" smtClean="0"/>
              <a:t> </a:t>
            </a:r>
            <a:r>
              <a:rPr lang="en-US" sz="3600" dirty="0" err="1" smtClean="0"/>
              <a:t>trong</a:t>
            </a:r>
            <a:r>
              <a:rPr lang="en-US" sz="3600" dirty="0" smtClean="0"/>
              <a:t> </a:t>
            </a:r>
            <a:r>
              <a:rPr lang="en-US" sz="3600" dirty="0" err="1" smtClean="0"/>
              <a:t>nghệ</a:t>
            </a:r>
            <a:r>
              <a:rPr lang="en-US" sz="3600" dirty="0" smtClean="0"/>
              <a:t> </a:t>
            </a:r>
            <a:r>
              <a:rPr lang="en-US" sz="3600" dirty="0" err="1" smtClean="0"/>
              <a:t>thuật</a:t>
            </a:r>
            <a:r>
              <a:rPr lang="en-US" sz="3600" dirty="0" smtClean="0"/>
              <a:t> </a:t>
            </a:r>
            <a:r>
              <a:rPr lang="en-US" sz="3600" dirty="0" err="1" smtClean="0"/>
              <a:t>tạo</a:t>
            </a:r>
            <a:r>
              <a:rPr lang="en-US" sz="3600" dirty="0" smtClean="0"/>
              <a:t> </a:t>
            </a:r>
            <a:r>
              <a:rPr lang="en-US" sz="3600" dirty="0" err="1" smtClean="0"/>
              <a:t>hình</a:t>
            </a:r>
            <a:r>
              <a:rPr lang="en-US" sz="3600" dirty="0" smtClean="0"/>
              <a:t> </a:t>
            </a:r>
            <a:r>
              <a:rPr lang="en-US" sz="3600" dirty="0" err="1" smtClean="0"/>
              <a:t>Việt</a:t>
            </a:r>
            <a:r>
              <a:rPr lang="en-US" sz="3600" dirty="0" smtClean="0"/>
              <a:t> Nam </a:t>
            </a:r>
            <a:r>
              <a:rPr lang="en-US" sz="3600" dirty="0" err="1" smtClean="0"/>
              <a:t>cho</a:t>
            </a:r>
            <a:r>
              <a:rPr lang="en-US" sz="3600" dirty="0" smtClean="0"/>
              <a:t> </a:t>
            </a:r>
            <a:r>
              <a:rPr lang="en-US" sz="3600" dirty="0" err="1" smtClean="0"/>
              <a:t>nửa</a:t>
            </a:r>
            <a:r>
              <a:rPr lang="en-US" sz="3600" dirty="0" smtClean="0"/>
              <a:t> </a:t>
            </a:r>
            <a:r>
              <a:rPr lang="en-US" sz="3600" dirty="0" err="1" smtClean="0"/>
              <a:t>đầu</a:t>
            </a:r>
            <a:r>
              <a:rPr lang="en-US" sz="3600" dirty="0" smtClean="0"/>
              <a:t> </a:t>
            </a:r>
            <a:r>
              <a:rPr lang="en-US" sz="3600" dirty="0" err="1" smtClean="0"/>
              <a:t>thời</a:t>
            </a:r>
            <a:r>
              <a:rPr lang="en-US" sz="3600" dirty="0" smtClean="0"/>
              <a:t> </a:t>
            </a:r>
            <a:r>
              <a:rPr lang="en-US" sz="3600" dirty="0" err="1" smtClean="0"/>
              <a:t>Lê</a:t>
            </a:r>
            <a:r>
              <a:rPr lang="en-US" sz="3600" dirty="0" smtClean="0"/>
              <a:t> </a:t>
            </a:r>
            <a:r>
              <a:rPr lang="en-US" sz="3600" dirty="0" err="1" smtClean="0"/>
              <a:t>vẫn</a:t>
            </a:r>
            <a:r>
              <a:rPr lang="en-US" sz="3600" dirty="0" smtClean="0"/>
              <a:t> </a:t>
            </a:r>
            <a:r>
              <a:rPr lang="en-US" sz="3600" dirty="0" err="1" smtClean="0"/>
              <a:t>là</a:t>
            </a:r>
            <a:r>
              <a:rPr lang="en-US" sz="3600" dirty="0" smtClean="0"/>
              <a:t> </a:t>
            </a:r>
            <a:r>
              <a:rPr lang="en-US" sz="3600" dirty="0" err="1" smtClean="0"/>
              <a:t>hình</a:t>
            </a:r>
            <a:r>
              <a:rPr lang="en-US" sz="3600" dirty="0" smtClean="0"/>
              <a:t> </a:t>
            </a:r>
            <a:r>
              <a:rPr lang="en-US" sz="3600" dirty="0" err="1" smtClean="0"/>
              <a:t>rồng</a:t>
            </a:r>
            <a:r>
              <a:rPr lang="en-US" sz="3600" dirty="0" smtClean="0"/>
              <a:t> </a:t>
            </a:r>
            <a:r>
              <a:rPr lang="en-US" sz="3600" dirty="0" err="1" smtClean="0"/>
              <a:t>có</a:t>
            </a:r>
            <a:r>
              <a:rPr lang="en-US" sz="3600" dirty="0" smtClean="0"/>
              <a:t> </a:t>
            </a:r>
            <a:r>
              <a:rPr lang="en-US" sz="3600" dirty="0" err="1" smtClean="0"/>
              <a:t>đặc</a:t>
            </a:r>
            <a:r>
              <a:rPr lang="en-US" sz="3600" dirty="0" smtClean="0"/>
              <a:t> </a:t>
            </a:r>
            <a:r>
              <a:rPr lang="en-US" sz="3600" dirty="0" err="1" smtClean="0"/>
              <a:t>điểm</a:t>
            </a:r>
            <a:r>
              <a:rPr lang="en-US" sz="3600" dirty="0" smtClean="0"/>
              <a:t> </a:t>
            </a:r>
            <a:r>
              <a:rPr lang="en-US" sz="3600" dirty="0" err="1" smtClean="0"/>
              <a:t>rất</a:t>
            </a:r>
            <a:r>
              <a:rPr lang="en-US" sz="3600" dirty="0" smtClean="0"/>
              <a:t> </a:t>
            </a:r>
            <a:r>
              <a:rPr lang="en-US" sz="3600" dirty="0" err="1" smtClean="0"/>
              <a:t>riêng</a:t>
            </a:r>
            <a:r>
              <a:rPr lang="en-US" sz="3600" dirty="0" smtClean="0"/>
              <a:t>. </a:t>
            </a:r>
            <a:r>
              <a:rPr lang="en-US" sz="3600" dirty="0" err="1" smtClean="0"/>
              <a:t>Nửa</a:t>
            </a:r>
            <a:r>
              <a:rPr lang="en-US" sz="3600" dirty="0" smtClean="0"/>
              <a:t> </a:t>
            </a:r>
            <a:r>
              <a:rPr lang="en-US" sz="3600" dirty="0" err="1" smtClean="0"/>
              <a:t>sau</a:t>
            </a:r>
            <a:r>
              <a:rPr lang="en-US" sz="3600" dirty="0" smtClean="0"/>
              <a:t> </a:t>
            </a:r>
            <a:r>
              <a:rPr lang="en-US" sz="3600" dirty="0" err="1" smtClean="0"/>
              <a:t>thời</a:t>
            </a:r>
            <a:r>
              <a:rPr lang="en-US" sz="3600" dirty="0" smtClean="0"/>
              <a:t> </a:t>
            </a:r>
            <a:r>
              <a:rPr lang="en-US" sz="3600" dirty="0" err="1" smtClean="0"/>
              <a:t>Lê</a:t>
            </a:r>
            <a:r>
              <a:rPr lang="en-US" sz="3600" dirty="0" smtClean="0"/>
              <a:t>, </a:t>
            </a:r>
            <a:r>
              <a:rPr lang="en-US" sz="3600" dirty="0" err="1" smtClean="0"/>
              <a:t>hình</a:t>
            </a:r>
            <a:r>
              <a:rPr lang="en-US" sz="3600" dirty="0" smtClean="0"/>
              <a:t> </a:t>
            </a:r>
            <a:r>
              <a:rPr lang="en-US" sz="3600" dirty="0" err="1" smtClean="0"/>
              <a:t>rồng</a:t>
            </a:r>
            <a:r>
              <a:rPr lang="en-US" sz="3600" dirty="0" smtClean="0"/>
              <a:t> </a:t>
            </a:r>
            <a:r>
              <a:rPr lang="en-US" sz="3600" dirty="0" err="1" smtClean="0"/>
              <a:t>có</a:t>
            </a:r>
            <a:r>
              <a:rPr lang="en-US" sz="3600" dirty="0" smtClean="0"/>
              <a:t> </a:t>
            </a:r>
            <a:r>
              <a:rPr lang="en-US" sz="3600" dirty="0" err="1" smtClean="0"/>
              <a:t>dáng</a:t>
            </a:r>
            <a:r>
              <a:rPr lang="en-US" sz="3600" dirty="0" smtClean="0"/>
              <a:t> </a:t>
            </a:r>
            <a:r>
              <a:rPr lang="en-US" sz="3600" dirty="0" err="1" smtClean="0"/>
              <a:t>vẻ</a:t>
            </a:r>
            <a:r>
              <a:rPr lang="en-US" sz="3600" dirty="0" smtClean="0"/>
              <a:t> </a:t>
            </a:r>
            <a:r>
              <a:rPr lang="en-US" sz="3600" dirty="0" err="1" smtClean="0"/>
              <a:t>mạnh</a:t>
            </a:r>
            <a:r>
              <a:rPr lang="en-US" sz="3600" dirty="0" smtClean="0"/>
              <a:t> </a:t>
            </a:r>
            <a:r>
              <a:rPr lang="en-US" sz="3600" dirty="0" err="1" smtClean="0"/>
              <a:t>mẽ</a:t>
            </a:r>
            <a:r>
              <a:rPr lang="en-US" sz="3600" dirty="0" smtClean="0"/>
              <a:t> </a:t>
            </a:r>
            <a:r>
              <a:rPr lang="en-US" sz="3600" dirty="0" err="1" smtClean="0"/>
              <a:t>gần</a:t>
            </a:r>
            <a:r>
              <a:rPr lang="en-US" sz="3600" dirty="0" smtClean="0"/>
              <a:t> </a:t>
            </a:r>
            <a:r>
              <a:rPr lang="en-US" sz="3600" dirty="0" err="1" smtClean="0"/>
              <a:t>như</a:t>
            </a:r>
            <a:r>
              <a:rPr lang="en-US" sz="3600" dirty="0" smtClean="0"/>
              <a:t> </a:t>
            </a:r>
            <a:r>
              <a:rPr lang="en-US" sz="3600" dirty="0" err="1" smtClean="0"/>
              <a:t>trở</a:t>
            </a:r>
            <a:r>
              <a:rPr lang="en-US" sz="3600" dirty="0" smtClean="0"/>
              <a:t> </a:t>
            </a:r>
            <a:r>
              <a:rPr lang="en-US" sz="3600" dirty="0" err="1" smtClean="0"/>
              <a:t>thành</a:t>
            </a:r>
            <a:r>
              <a:rPr lang="en-US" sz="3600" dirty="0" smtClean="0"/>
              <a:t> </a:t>
            </a:r>
            <a:r>
              <a:rPr lang="en-US" sz="3600" dirty="0" err="1" smtClean="0"/>
              <a:t>hình</a:t>
            </a:r>
            <a:r>
              <a:rPr lang="en-US" sz="3600" dirty="0" smtClean="0"/>
              <a:t> </a:t>
            </a:r>
            <a:r>
              <a:rPr lang="en-US" sz="3600" dirty="0" err="1" smtClean="0"/>
              <a:t>mẫu</a:t>
            </a:r>
            <a:r>
              <a:rPr lang="en-US" sz="3600" dirty="0" smtClean="0"/>
              <a:t> </a:t>
            </a:r>
            <a:r>
              <a:rPr lang="en-US" sz="3600" dirty="0" err="1" smtClean="0"/>
              <a:t>chủ</a:t>
            </a:r>
            <a:r>
              <a:rPr lang="en-US" sz="3600" dirty="0" smtClean="0"/>
              <a:t> </a:t>
            </a:r>
            <a:r>
              <a:rPr lang="en-US" sz="3600" dirty="0" err="1" smtClean="0"/>
              <a:t>yếu</a:t>
            </a:r>
            <a:r>
              <a:rPr lang="en-US" sz="3600" dirty="0" smtClean="0"/>
              <a:t> </a:t>
            </a:r>
            <a:r>
              <a:rPr lang="en-US" sz="3600" dirty="0" err="1" smtClean="0"/>
              <a:t>của</a:t>
            </a:r>
            <a:r>
              <a:rPr lang="en-US" sz="3600" dirty="0" smtClean="0"/>
              <a:t> </a:t>
            </a:r>
            <a:r>
              <a:rPr lang="en-US" sz="3600" dirty="0" err="1" smtClean="0"/>
              <a:t>nghệ</a:t>
            </a:r>
            <a:r>
              <a:rPr lang="en-US" sz="3600" dirty="0" smtClean="0"/>
              <a:t> </a:t>
            </a:r>
            <a:r>
              <a:rPr lang="en-US" sz="3600" dirty="0" err="1" smtClean="0"/>
              <a:t>thuật</a:t>
            </a:r>
            <a:r>
              <a:rPr lang="en-US" sz="3600" dirty="0" smtClean="0"/>
              <a:t> </a:t>
            </a:r>
            <a:r>
              <a:rPr lang="en-US" sz="3600" dirty="0" err="1" smtClean="0"/>
              <a:t>thời</a:t>
            </a:r>
            <a:r>
              <a:rPr lang="en-US" sz="3600" dirty="0" smtClean="0"/>
              <a:t> </a:t>
            </a:r>
            <a:r>
              <a:rPr lang="en-US" sz="3600" dirty="0" err="1" smtClean="0"/>
              <a:t>Lê</a:t>
            </a:r>
            <a:r>
              <a:rPr lang="en-US" sz="3600" dirty="0" smtClean="0"/>
              <a:t>.</a:t>
            </a:r>
            <a:endParaRPr lang="en-US" sz="3600" dirty="0"/>
          </a:p>
        </p:txBody>
      </p:sp>
    </p:spTree>
    <p:extLst>
      <p:ext uri="{BB962C8B-B14F-4D97-AF65-F5344CB8AC3E}">
        <p14:creationId xmlns:p14="http://schemas.microsoft.com/office/powerpoint/2010/main" val="998235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1785913" y="218957"/>
            <a:ext cx="7327006" cy="742458"/>
          </a:xfrm>
        </p:spPr>
        <p:txBody>
          <a:bodyPr>
            <a:normAutofit/>
          </a:bodyPr>
          <a:lstStyle/>
          <a:p>
            <a:r>
              <a:rPr lang="vi-VN" sz="3000" b="1" dirty="0">
                <a:solidFill>
                  <a:srgbClr val="C00000"/>
                </a:solidFill>
                <a:latin typeface="+mn-lt"/>
              </a:rPr>
              <a:t>II. </a:t>
            </a:r>
            <a:r>
              <a:rPr lang="en-US" sz="3000" b="1" dirty="0" smtClean="0">
                <a:solidFill>
                  <a:srgbClr val="C00000"/>
                </a:solidFill>
                <a:latin typeface="+mn-lt"/>
              </a:rPr>
              <a:t>ĐIÊU KHẮC VÀ CHẠM KHÁC TRANG TRÍ</a:t>
            </a:r>
            <a:endParaRPr lang="en-US" sz="3000" b="1" dirty="0">
              <a:solidFill>
                <a:srgbClr val="C00000"/>
              </a:solidFill>
              <a:latin typeface="+mn-lt"/>
            </a:endParaRPr>
          </a:p>
        </p:txBody>
      </p:sp>
      <p:sp>
        <p:nvSpPr>
          <p:cNvPr id="5" name="Rectangle 4"/>
          <p:cNvSpPr/>
          <p:nvPr/>
        </p:nvSpPr>
        <p:spPr>
          <a:xfrm>
            <a:off x="1181851" y="820735"/>
            <a:ext cx="3518912" cy="461665"/>
          </a:xfrm>
          <a:prstGeom prst="rect">
            <a:avLst/>
          </a:prstGeom>
        </p:spPr>
        <p:txBody>
          <a:bodyPr wrap="none">
            <a:spAutoFit/>
          </a:bodyPr>
          <a:lstStyle/>
          <a:p>
            <a:r>
              <a:rPr lang="en-US" sz="2400" b="1" dirty="0" smtClean="0">
                <a:solidFill>
                  <a:srgbClr val="002060"/>
                </a:solidFill>
                <a:latin typeface="Arial" panose="020B0604020202020204" pitchFamily="34" charset="0"/>
                <a:cs typeface="Arial" panose="020B0604020202020204" pitchFamily="34" charset="0"/>
              </a:rPr>
              <a:t>2. </a:t>
            </a:r>
            <a:r>
              <a:rPr lang="en-US" sz="2400" b="1" dirty="0" err="1" smtClean="0">
                <a:solidFill>
                  <a:srgbClr val="002060"/>
                </a:solidFill>
                <a:latin typeface="Arial" panose="020B0604020202020204" pitchFamily="34" charset="0"/>
                <a:cs typeface="Arial" panose="020B0604020202020204" pitchFamily="34" charset="0"/>
              </a:rPr>
              <a:t>Chạm</a:t>
            </a:r>
            <a:r>
              <a:rPr lang="en-US" sz="2400" b="1" dirty="0" smtClean="0">
                <a:solidFill>
                  <a:srgbClr val="002060"/>
                </a:solidFill>
                <a:latin typeface="Arial" panose="020B0604020202020204" pitchFamily="34" charset="0"/>
                <a:cs typeface="Arial" panose="020B0604020202020204" pitchFamily="34" charset="0"/>
              </a:rPr>
              <a:t> </a:t>
            </a:r>
            <a:r>
              <a:rPr lang="en-US" sz="2400" b="1" dirty="0" err="1" smtClean="0">
                <a:solidFill>
                  <a:srgbClr val="002060"/>
                </a:solidFill>
                <a:latin typeface="Arial" panose="020B0604020202020204" pitchFamily="34" charset="0"/>
                <a:cs typeface="Arial" panose="020B0604020202020204" pitchFamily="34" charset="0"/>
              </a:rPr>
              <a:t>khắc</a:t>
            </a:r>
            <a:r>
              <a:rPr lang="en-US" sz="2400" b="1" dirty="0" smtClean="0">
                <a:solidFill>
                  <a:srgbClr val="002060"/>
                </a:solidFill>
                <a:latin typeface="Arial" panose="020B0604020202020204" pitchFamily="34" charset="0"/>
                <a:cs typeface="Arial" panose="020B0604020202020204" pitchFamily="34" charset="0"/>
              </a:rPr>
              <a:t> </a:t>
            </a:r>
            <a:r>
              <a:rPr lang="en-US" sz="2400" b="1" dirty="0" err="1" smtClean="0">
                <a:solidFill>
                  <a:srgbClr val="002060"/>
                </a:solidFill>
                <a:latin typeface="Arial" panose="020B0604020202020204" pitchFamily="34" charset="0"/>
                <a:cs typeface="Arial" panose="020B0604020202020204" pitchFamily="34" charset="0"/>
              </a:rPr>
              <a:t>trang</a:t>
            </a:r>
            <a:r>
              <a:rPr lang="en-US" sz="2400" b="1" dirty="0" smtClean="0">
                <a:solidFill>
                  <a:srgbClr val="002060"/>
                </a:solidFill>
                <a:latin typeface="Arial" panose="020B0604020202020204" pitchFamily="34" charset="0"/>
                <a:cs typeface="Arial" panose="020B0604020202020204" pitchFamily="34" charset="0"/>
              </a:rPr>
              <a:t> </a:t>
            </a:r>
            <a:r>
              <a:rPr lang="en-US" sz="2400" b="1" dirty="0" err="1" smtClean="0">
                <a:solidFill>
                  <a:srgbClr val="002060"/>
                </a:solidFill>
                <a:latin typeface="Arial" panose="020B0604020202020204" pitchFamily="34" charset="0"/>
                <a:cs typeface="Arial" panose="020B0604020202020204" pitchFamily="34" charset="0"/>
              </a:rPr>
              <a:t>trí</a:t>
            </a:r>
            <a:r>
              <a:rPr lang="en-US" sz="2400" b="1" dirty="0" smtClean="0">
                <a:solidFill>
                  <a:srgbClr val="002060"/>
                </a:solidFill>
                <a:latin typeface="Arial" panose="020B0604020202020204" pitchFamily="34" charset="0"/>
                <a:cs typeface="Arial" panose="020B0604020202020204" pitchFamily="34" charset="0"/>
              </a:rPr>
              <a:t>:</a:t>
            </a:r>
            <a:endParaRPr lang="en-US" sz="2400" b="1" dirty="0">
              <a:solidFill>
                <a:srgbClr val="002060"/>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9161" y="1282400"/>
            <a:ext cx="5726371" cy="5405785"/>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366" y="1282400"/>
            <a:ext cx="5500002" cy="4577487"/>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97242" y="1423080"/>
            <a:ext cx="9311046" cy="4436807"/>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5105629" y="1784829"/>
            <a:ext cx="5511031" cy="4499012"/>
          </a:xfrm>
          <a:prstGeom prst="rect">
            <a:avLst/>
          </a:prstGeom>
        </p:spPr>
      </p:pic>
    </p:spTree>
    <p:extLst>
      <p:ext uri="{BB962C8B-B14F-4D97-AF65-F5344CB8AC3E}">
        <p14:creationId xmlns:p14="http://schemas.microsoft.com/office/powerpoint/2010/main" val="4227207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0" presetClass="exit" presetSubtype="0" fill="hold" nodeType="clickEffect">
                                  <p:stCondLst>
                                    <p:cond delay="0"/>
                                  </p:stCondLst>
                                  <p:childTnLst>
                                    <p:animEffect transition="out" filter="wedge">
                                      <p:cBhvr>
                                        <p:cTn id="14" dur="2000"/>
                                        <p:tgtEl>
                                          <p:spTgt spid="8"/>
                                        </p:tgtEl>
                                      </p:cBhvr>
                                    </p:animEffect>
                                    <p:set>
                                      <p:cBhvr>
                                        <p:cTn id="15" dur="1" fill="hold">
                                          <p:stCondLst>
                                            <p:cond delay="1999"/>
                                          </p:stCondLst>
                                        </p:cTn>
                                        <p:tgtEl>
                                          <p:spTgt spid="8"/>
                                        </p:tgtEl>
                                        <p:attrNameLst>
                                          <p:attrName>style.visibility</p:attrName>
                                        </p:attrNameLst>
                                      </p:cBhvr>
                                      <p:to>
                                        <p:strVal val="hidden"/>
                                      </p:to>
                                    </p:set>
                                  </p:childTnLst>
                                </p:cTn>
                              </p:par>
                              <p:par>
                                <p:cTn id="16" presetID="20" presetClass="exit" presetSubtype="0" fill="hold" nodeType="withEffect">
                                  <p:stCondLst>
                                    <p:cond delay="0"/>
                                  </p:stCondLst>
                                  <p:childTnLst>
                                    <p:animEffect transition="out" filter="wedge">
                                      <p:cBhvr>
                                        <p:cTn id="17" dur="2000"/>
                                        <p:tgtEl>
                                          <p:spTgt spid="7"/>
                                        </p:tgtEl>
                                      </p:cBhvr>
                                    </p:animEffect>
                                    <p:set>
                                      <p:cBhvr>
                                        <p:cTn id="18" dur="1" fill="hold">
                                          <p:stCondLst>
                                            <p:cond delay="1999"/>
                                          </p:stCondLst>
                                        </p:cTn>
                                        <p:tgtEl>
                                          <p:spTgt spid="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xit" presetSubtype="21" fill="hold" nodeType="clickEffect">
                                  <p:stCondLst>
                                    <p:cond delay="0"/>
                                  </p:stCondLst>
                                  <p:childTnLst>
                                    <p:animEffect transition="out" filter="barn(inVertical)">
                                      <p:cBhvr>
                                        <p:cTn id="27" dur="500"/>
                                        <p:tgtEl>
                                          <p:spTgt spid="9"/>
                                        </p:tgtEl>
                                      </p:cBhvr>
                                    </p:animEffect>
                                    <p:set>
                                      <p:cBhvr>
                                        <p:cTn id="28" dur="1" fill="hold">
                                          <p:stCondLst>
                                            <p:cond delay="499"/>
                                          </p:stCondLst>
                                        </p:cTn>
                                        <p:tgtEl>
                                          <p:spTgt spid="9"/>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barn(inVertical)">
                                      <p:cBhvr>
                                        <p:cTn id="3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417</TotalTime>
  <Words>385</Words>
  <Application>Microsoft Office PowerPoint</Application>
  <PresentationFormat>Widescreen</PresentationFormat>
  <Paragraphs>31</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Bài 5:  MỘT SỐ CÔNG TRÌNH  MĨ THUẬT THỜI LÊ TỪ TK XV ĐẾN ĐẦU TK XVIII</vt:lpstr>
      <vt:lpstr>PowerPoint Presentation</vt:lpstr>
      <vt:lpstr>I. KIẾN TRÚC</vt:lpstr>
      <vt:lpstr>II. ĐIÊU KHẮC VÀ CHẠM KHÁC TRANG TRÍ</vt:lpstr>
      <vt:lpstr>II. Sơ lược về mĩ thuật thời Lê</vt:lpstr>
      <vt:lpstr>II. ĐIÊU KHẮC VÀ CHẠM KHÁC TRANG TRÍ</vt:lpstr>
      <vt:lpstr>II. ĐIÊU KHẮC VÀ CHẠM KHÁC TRANG TRÍ</vt:lpstr>
      <vt:lpstr>II. ĐIÊU KHẮC VÀ CHẠM KHÁC TRANG TRÍ</vt:lpstr>
      <vt:lpstr>II. ĐIÊU KHẮC VÀ CHẠM KHÁC TRANG TRÍ</vt:lpstr>
      <vt:lpstr>Dặn Dò</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Administrator</cp:lastModifiedBy>
  <cp:revision>37</cp:revision>
  <dcterms:created xsi:type="dcterms:W3CDTF">2020-09-20T07:05:22Z</dcterms:created>
  <dcterms:modified xsi:type="dcterms:W3CDTF">2021-09-09T12:09:34Z</dcterms:modified>
</cp:coreProperties>
</file>