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268" r:id="rId3"/>
    <p:sldId id="269" r:id="rId4"/>
    <p:sldId id="270" r:id="rId5"/>
    <p:sldId id="294" r:id="rId6"/>
    <p:sldId id="295" r:id="rId7"/>
    <p:sldId id="272" r:id="rId8"/>
    <p:sldId id="276" r:id="rId9"/>
    <p:sldId id="274" r:id="rId10"/>
    <p:sldId id="275" r:id="rId11"/>
    <p:sldId id="277" r:id="rId12"/>
    <p:sldId id="282" r:id="rId13"/>
    <p:sldId id="281" r:id="rId14"/>
    <p:sldId id="283" r:id="rId15"/>
    <p:sldId id="284" r:id="rId16"/>
    <p:sldId id="285" r:id="rId17"/>
    <p:sldId id="286" r:id="rId18"/>
    <p:sldId id="263" r:id="rId19"/>
    <p:sldId id="256" r:id="rId20"/>
    <p:sldId id="257" r:id="rId21"/>
    <p:sldId id="258" r:id="rId22"/>
    <p:sldId id="259" r:id="rId23"/>
    <p:sldId id="260" r:id="rId24"/>
    <p:sldId id="261" r:id="rId25"/>
    <p:sldId id="262" r:id="rId26"/>
    <p:sldId id="293"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78"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C2089-DCBE-4A54-BBDB-1E68C3EA1DC7}" type="datetimeFigureOut">
              <a:rPr lang="en-US" smtClean="0"/>
              <a:pPr/>
              <a:t>9/4/2021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E315C-E05E-4185-91BF-5C4989B0CCE9}" type="slidenum">
              <a:rPr lang="en-US" smtClean="0"/>
              <a:pPr/>
              <a:t>‹#›</a:t>
            </a:fld>
            <a:endParaRPr lang="en-US"/>
          </a:p>
        </p:txBody>
      </p:sp>
    </p:spTree>
    <p:extLst>
      <p:ext uri="{BB962C8B-B14F-4D97-AF65-F5344CB8AC3E}">
        <p14:creationId xmlns:p14="http://schemas.microsoft.com/office/powerpoint/2010/main" val="424252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C82651-710A-4542-8B2A-4E082DF86A0F}" type="slidenum">
              <a:rPr lang="zh-CN" altLang="en-US" smtClean="0"/>
              <a:pPr/>
              <a:t>3</a:t>
            </a:fld>
            <a:endParaRPr lang="zh-CN" altLang="en-US"/>
          </a:p>
        </p:txBody>
      </p:sp>
    </p:spTree>
    <p:extLst>
      <p:ext uri="{BB962C8B-B14F-4D97-AF65-F5344CB8AC3E}">
        <p14:creationId xmlns:p14="http://schemas.microsoft.com/office/powerpoint/2010/main" val="370557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C82651-710A-4542-8B2A-4E082DF86A0F}" type="slidenum">
              <a:rPr lang="zh-CN" altLang="en-US" smtClean="0"/>
              <a:pPr/>
              <a:t>7</a:t>
            </a:fld>
            <a:endParaRPr lang="zh-CN" altLang="en-US"/>
          </a:p>
        </p:txBody>
      </p:sp>
    </p:spTree>
    <p:extLst>
      <p:ext uri="{BB962C8B-B14F-4D97-AF65-F5344CB8AC3E}">
        <p14:creationId xmlns:p14="http://schemas.microsoft.com/office/powerpoint/2010/main" val="370557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C82651-710A-4542-8B2A-4E082DF86A0F}" type="slidenum">
              <a:rPr lang="zh-CN" altLang="en-US" smtClean="0"/>
              <a:pPr/>
              <a:t>15</a:t>
            </a:fld>
            <a:endParaRPr lang="zh-CN" altLang="en-US"/>
          </a:p>
        </p:txBody>
      </p:sp>
    </p:spTree>
    <p:extLst>
      <p:ext uri="{BB962C8B-B14F-4D97-AF65-F5344CB8AC3E}">
        <p14:creationId xmlns:p14="http://schemas.microsoft.com/office/powerpoint/2010/main" val="370557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80F8AC-1315-4F17-9784-21B45398D202}" type="slidenum">
              <a:rPr lang="zh-CN" altLang="en-US" smtClean="0"/>
              <a:pPr/>
              <a:t>16</a:t>
            </a:fld>
            <a:endParaRPr lang="zh-CN" altLang="en-US"/>
          </a:p>
        </p:txBody>
      </p:sp>
    </p:spTree>
    <p:extLst>
      <p:ext uri="{BB962C8B-B14F-4D97-AF65-F5344CB8AC3E}">
        <p14:creationId xmlns:p14="http://schemas.microsoft.com/office/powerpoint/2010/main" val="161238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C82651-710A-4542-8B2A-4E082DF86A0F}" type="slidenum">
              <a:rPr lang="zh-CN" altLang="en-US" smtClean="0"/>
              <a:pPr/>
              <a:t>17</a:t>
            </a:fld>
            <a:endParaRPr lang="zh-CN" altLang="en-US"/>
          </a:p>
        </p:txBody>
      </p:sp>
    </p:spTree>
    <p:extLst>
      <p:ext uri="{BB962C8B-B14F-4D97-AF65-F5344CB8AC3E}">
        <p14:creationId xmlns:p14="http://schemas.microsoft.com/office/powerpoint/2010/main" val="370557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80F8AC-1315-4F17-9784-21B45398D202}" type="slidenum">
              <a:rPr lang="zh-CN" altLang="en-US" smtClean="0"/>
              <a:pPr/>
              <a:t>26</a:t>
            </a:fld>
            <a:endParaRPr lang="zh-CN" altLang="en-US"/>
          </a:p>
        </p:txBody>
      </p:sp>
    </p:spTree>
    <p:extLst>
      <p:ext uri="{BB962C8B-B14F-4D97-AF65-F5344CB8AC3E}">
        <p14:creationId xmlns:p14="http://schemas.microsoft.com/office/powerpoint/2010/main" val="150561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4777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35651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86708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17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Nội dung">
    <p:spTree>
      <p:nvGrpSpPr>
        <p:cNvPr id="1" name=""/>
        <p:cNvGrpSpPr/>
        <p:nvPr/>
      </p:nvGrpSpPr>
      <p:grpSpPr>
        <a:xfrm>
          <a:off x="0" y="0"/>
          <a:ext cx="0" cy="0"/>
          <a:chOff x="0" y="0"/>
          <a:chExt cx="0" cy="0"/>
        </a:xfrm>
      </p:grpSpPr>
      <p:sp>
        <p:nvSpPr>
          <p:cNvPr id="2" name="Chỗ dành sẵn cho Nội dung 1"/>
          <p:cNvSpPr>
            <a:spLocks noGrp="1"/>
          </p:cNvSpPr>
          <p:nvPr>
            <p:ph/>
          </p:nvPr>
        </p:nvSpPr>
        <p:spPr>
          <a:xfrm>
            <a:off x="457200" y="205980"/>
            <a:ext cx="8229600" cy="438864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a:extLst>
              <a:ext uri="{FF2B5EF4-FFF2-40B4-BE49-F238E27FC236}">
                <a16:creationId xmlns:a16="http://schemas.microsoft.com/office/drawing/2014/main" xmlns="" id="{9D935249-D8A5-4005-B933-B31C5A94B0DB}"/>
              </a:ext>
            </a:extLst>
          </p:cNvPr>
          <p:cNvSpPr>
            <a:spLocks noGrp="1"/>
          </p:cNvSpPr>
          <p:nvPr>
            <p:ph type="dt" sz="half" idx="10"/>
          </p:nvPr>
        </p:nvSpPr>
        <p:spPr/>
        <p:txBody>
          <a:bodyPr/>
          <a:lstStyle>
            <a:lvl1pPr>
              <a:defRPr/>
            </a:lvl1pPr>
          </a:lstStyle>
          <a:p>
            <a:pPr>
              <a:defRPr/>
            </a:pPr>
            <a:fld id="{6F1200C1-C16C-4D83-A11D-A5720BB7BE46}" type="datetimeFigureOut">
              <a:rPr lang="en-US"/>
              <a:pPr>
                <a:defRPr/>
              </a:pPr>
              <a:t>9/4/2021</a:t>
            </a:fld>
            <a:endParaRPr lang="en-US"/>
          </a:p>
        </p:txBody>
      </p:sp>
      <p:sp>
        <p:nvSpPr>
          <p:cNvPr id="4" name="Footer Placeholder 4">
            <a:extLst>
              <a:ext uri="{FF2B5EF4-FFF2-40B4-BE49-F238E27FC236}">
                <a16:creationId xmlns:a16="http://schemas.microsoft.com/office/drawing/2014/main" xmlns="" id="{6F9F8CEE-842B-419E-A1F1-3E2BA23E63A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BFC22254-DEE5-4CA1-957E-DDE08A3D5D37}"/>
              </a:ext>
            </a:extLst>
          </p:cNvPr>
          <p:cNvSpPr>
            <a:spLocks noGrp="1"/>
          </p:cNvSpPr>
          <p:nvPr>
            <p:ph type="sldNum" sz="quarter" idx="12"/>
          </p:nvPr>
        </p:nvSpPr>
        <p:spPr/>
        <p:txBody>
          <a:bodyPr/>
          <a:lstStyle>
            <a:lvl1pPr>
              <a:defRPr/>
            </a:lvl1pPr>
          </a:lstStyle>
          <a:p>
            <a:pPr>
              <a:defRPr/>
            </a:pPr>
            <a:fld id="{A4CE95A7-C3DC-4082-B792-6D1ABFB16B86}" type="slidenum">
              <a:rPr lang="en-US" altLang="en-US"/>
              <a:pPr>
                <a:defRPr/>
              </a:pPr>
              <a:t>‹#›</a:t>
            </a:fld>
            <a:endParaRPr lang="en-US" altLang="en-US"/>
          </a:p>
        </p:txBody>
      </p:sp>
    </p:spTree>
    <p:extLst>
      <p:ext uri="{BB962C8B-B14F-4D97-AF65-F5344CB8AC3E}">
        <p14:creationId xmlns:p14="http://schemas.microsoft.com/office/powerpoint/2010/main" val="236748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85829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341193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AB675-0451-46BA-B838-2996E7357EA3}"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8688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AB675-0451-46BA-B838-2996E7357EA3}" type="datetimeFigureOut">
              <a:rPr lang="en-US" smtClean="0"/>
              <a:pPr/>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377316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AB675-0451-46BA-B838-2996E7357EA3}" type="datetimeFigureOut">
              <a:rPr lang="en-US" smtClean="0"/>
              <a:pPr/>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388707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370991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28428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73371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pPr/>
              <a:t>9/4/2021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pPr/>
              <a:t>‹#›</a:t>
            </a:fld>
            <a:endParaRPr lang="en-US"/>
          </a:p>
        </p:txBody>
      </p:sp>
    </p:spTree>
    <p:extLst>
      <p:ext uri="{BB962C8B-B14F-4D97-AF65-F5344CB8AC3E}">
        <p14:creationId xmlns:p14="http://schemas.microsoft.com/office/powerpoint/2010/main" val="2642304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slide" Target="slide19.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jpe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13" Type="http://schemas.microsoft.com/office/2007/relationships/hdphoto" Target="../media/hdphoto8.wdp"/><Relationship Id="rId18" Type="http://schemas.openxmlformats.org/officeDocument/2006/relationships/image" Target="../media/image33.png"/><Relationship Id="rId26" Type="http://schemas.microsoft.com/office/2007/relationships/hdphoto" Target="../media/hdphoto14.wdp"/><Relationship Id="rId39" Type="http://schemas.microsoft.com/office/2007/relationships/hdphoto" Target="../media/hdphoto20.wdp"/><Relationship Id="rId21" Type="http://schemas.microsoft.com/office/2007/relationships/hdphoto" Target="../media/hdphoto12.wdp"/><Relationship Id="rId34" Type="http://schemas.microsoft.com/office/2007/relationships/hdphoto" Target="../media/hdphoto18.wdp"/><Relationship Id="rId42" Type="http://schemas.microsoft.com/office/2007/relationships/hdphoto" Target="../media/hdphoto21.wdp"/><Relationship Id="rId47" Type="http://schemas.openxmlformats.org/officeDocument/2006/relationships/image" Target="../media/image47.png"/><Relationship Id="rId50" Type="http://schemas.openxmlformats.org/officeDocument/2006/relationships/image" Target="../media/image48.png"/><Relationship Id="rId55" Type="http://schemas.openxmlformats.org/officeDocument/2006/relationships/slide" Target="slide24.xml"/><Relationship Id="rId7" Type="http://schemas.microsoft.com/office/2007/relationships/hdphoto" Target="../media/hdphoto5.wdp"/><Relationship Id="rId12" Type="http://schemas.openxmlformats.org/officeDocument/2006/relationships/image" Target="../media/image30.png"/><Relationship Id="rId17" Type="http://schemas.microsoft.com/office/2007/relationships/hdphoto" Target="../media/hdphoto10.wdp"/><Relationship Id="rId25" Type="http://schemas.openxmlformats.org/officeDocument/2006/relationships/image" Target="../media/image37.png"/><Relationship Id="rId33" Type="http://schemas.openxmlformats.org/officeDocument/2006/relationships/image" Target="../media/image41.png"/><Relationship Id="rId38" Type="http://schemas.openxmlformats.org/officeDocument/2006/relationships/image" Target="../media/image44.png"/><Relationship Id="rId46" Type="http://schemas.openxmlformats.org/officeDocument/2006/relationships/slide" Target="slide21.xml"/><Relationship Id="rId2" Type="http://schemas.openxmlformats.org/officeDocument/2006/relationships/image" Target="../media/image25.png"/><Relationship Id="rId16" Type="http://schemas.openxmlformats.org/officeDocument/2006/relationships/image" Target="../media/image32.png"/><Relationship Id="rId20" Type="http://schemas.openxmlformats.org/officeDocument/2006/relationships/image" Target="../media/image34.png"/><Relationship Id="rId29" Type="http://schemas.openxmlformats.org/officeDocument/2006/relationships/image" Target="../media/image39.png"/><Relationship Id="rId41" Type="http://schemas.openxmlformats.org/officeDocument/2006/relationships/image" Target="../media/image45.png"/><Relationship Id="rId54" Type="http://schemas.microsoft.com/office/2007/relationships/hdphoto" Target="../media/hdphoto25.wdp"/><Relationship Id="rId1" Type="http://schemas.openxmlformats.org/officeDocument/2006/relationships/slideLayout" Target="../slideLayouts/slideLayout1.xml"/><Relationship Id="rId6" Type="http://schemas.openxmlformats.org/officeDocument/2006/relationships/image" Target="../media/image27.png"/><Relationship Id="rId11" Type="http://schemas.microsoft.com/office/2007/relationships/hdphoto" Target="../media/hdphoto7.wdp"/><Relationship Id="rId24" Type="http://schemas.openxmlformats.org/officeDocument/2006/relationships/image" Target="../media/image36.png"/><Relationship Id="rId32" Type="http://schemas.microsoft.com/office/2007/relationships/hdphoto" Target="../media/hdphoto17.wdp"/><Relationship Id="rId37" Type="http://schemas.microsoft.com/office/2007/relationships/hdphoto" Target="../media/hdphoto19.wdp"/><Relationship Id="rId40" Type="http://schemas.openxmlformats.org/officeDocument/2006/relationships/slide" Target="slide25.xml"/><Relationship Id="rId45" Type="http://schemas.microsoft.com/office/2007/relationships/hdphoto" Target="../media/hdphoto22.wdp"/><Relationship Id="rId53" Type="http://schemas.openxmlformats.org/officeDocument/2006/relationships/image" Target="../media/image49.png"/><Relationship Id="rId5" Type="http://schemas.microsoft.com/office/2007/relationships/hdphoto" Target="../media/hdphoto4.wdp"/><Relationship Id="rId15" Type="http://schemas.microsoft.com/office/2007/relationships/hdphoto" Target="../media/hdphoto9.wdp"/><Relationship Id="rId23" Type="http://schemas.microsoft.com/office/2007/relationships/hdphoto" Target="../media/hdphoto13.wdp"/><Relationship Id="rId28" Type="http://schemas.microsoft.com/office/2007/relationships/hdphoto" Target="../media/hdphoto15.wdp"/><Relationship Id="rId36" Type="http://schemas.openxmlformats.org/officeDocument/2006/relationships/image" Target="../media/image43.png"/><Relationship Id="rId49" Type="http://schemas.openxmlformats.org/officeDocument/2006/relationships/slide" Target="slide22.xml"/><Relationship Id="rId57" Type="http://schemas.microsoft.com/office/2007/relationships/hdphoto" Target="../media/hdphoto26.wdp"/><Relationship Id="rId10" Type="http://schemas.openxmlformats.org/officeDocument/2006/relationships/image" Target="../media/image29.png"/><Relationship Id="rId19" Type="http://schemas.microsoft.com/office/2007/relationships/hdphoto" Target="../media/hdphoto11.wdp"/><Relationship Id="rId31" Type="http://schemas.openxmlformats.org/officeDocument/2006/relationships/image" Target="../media/image40.png"/><Relationship Id="rId44" Type="http://schemas.openxmlformats.org/officeDocument/2006/relationships/image" Target="../media/image46.png"/><Relationship Id="rId52" Type="http://schemas.openxmlformats.org/officeDocument/2006/relationships/slide" Target="slide23.xml"/><Relationship Id="rId4" Type="http://schemas.openxmlformats.org/officeDocument/2006/relationships/image" Target="../media/image26.png"/><Relationship Id="rId9" Type="http://schemas.microsoft.com/office/2007/relationships/hdphoto" Target="../media/hdphoto6.wdp"/><Relationship Id="rId14" Type="http://schemas.openxmlformats.org/officeDocument/2006/relationships/image" Target="../media/image31.png"/><Relationship Id="rId22" Type="http://schemas.openxmlformats.org/officeDocument/2006/relationships/image" Target="../media/image35.png"/><Relationship Id="rId27" Type="http://schemas.openxmlformats.org/officeDocument/2006/relationships/image" Target="../media/image38.png"/><Relationship Id="rId30" Type="http://schemas.microsoft.com/office/2007/relationships/hdphoto" Target="../media/hdphoto16.wdp"/><Relationship Id="rId35" Type="http://schemas.openxmlformats.org/officeDocument/2006/relationships/image" Target="../media/image42.png"/><Relationship Id="rId43" Type="http://schemas.openxmlformats.org/officeDocument/2006/relationships/slide" Target="slide20.xml"/><Relationship Id="rId48" Type="http://schemas.microsoft.com/office/2007/relationships/hdphoto" Target="../media/hdphoto23.wdp"/><Relationship Id="rId56" Type="http://schemas.openxmlformats.org/officeDocument/2006/relationships/image" Target="../media/image50.png"/><Relationship Id="rId8" Type="http://schemas.openxmlformats.org/officeDocument/2006/relationships/image" Target="../media/image28.png"/><Relationship Id="rId51" Type="http://schemas.microsoft.com/office/2007/relationships/hdphoto" Target="../media/hdphoto24.wdp"/><Relationship Id="rId3"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6" Type="http://schemas.microsoft.com/office/2007/relationships/hdphoto" Target="../media/hdphoto27.wdp"/><Relationship Id="rId5" Type="http://schemas.openxmlformats.org/officeDocument/2006/relationships/image" Target="../media/image53.png"/><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6" Type="http://schemas.microsoft.com/office/2007/relationships/hdphoto" Target="../media/hdphoto27.wdp"/><Relationship Id="rId5" Type="http://schemas.openxmlformats.org/officeDocument/2006/relationships/image" Target="../media/image53.png"/><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6" Type="http://schemas.microsoft.com/office/2007/relationships/hdphoto" Target="../media/hdphoto27.wdp"/><Relationship Id="rId5" Type="http://schemas.openxmlformats.org/officeDocument/2006/relationships/image" Target="../media/image53.png"/><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6" Type="http://schemas.microsoft.com/office/2007/relationships/hdphoto" Target="../media/hdphoto27.wdp"/><Relationship Id="rId5" Type="http://schemas.openxmlformats.org/officeDocument/2006/relationships/image" Target="../media/image53.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6" Type="http://schemas.microsoft.com/office/2007/relationships/hdphoto" Target="../media/hdphoto27.wdp"/><Relationship Id="rId5" Type="http://schemas.openxmlformats.org/officeDocument/2006/relationships/image" Target="../media/image53.png"/><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6" Type="http://schemas.microsoft.com/office/2007/relationships/hdphoto" Target="../media/hdphoto27.wdp"/><Relationship Id="rId5" Type="http://schemas.openxmlformats.org/officeDocument/2006/relationships/image" Target="../media/image53.png"/><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7772400" cy="1200329"/>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môt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ca </a:t>
            </a:r>
            <a:r>
              <a:rPr lang="en-US" sz="3600" dirty="0" err="1" smtClean="0">
                <a:latin typeface="Times New Roman" pitchFamily="18" charset="0"/>
                <a:cs typeface="Times New Roman" pitchFamily="18" charset="0"/>
              </a:rPr>
              <a:t>dao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ca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5" name="Picture 4" descr="—Pngtree—cartoon happy family_2508312.png"/>
          <p:cNvPicPr>
            <a:picLocks noChangeAspect="1"/>
          </p:cNvPicPr>
          <p:nvPr/>
        </p:nvPicPr>
        <p:blipFill>
          <a:blip r:embed="rId2"/>
          <a:stretch>
            <a:fillRect/>
          </a:stretch>
        </p:blipFill>
        <p:spPr>
          <a:xfrm>
            <a:off x="0" y="2035969"/>
            <a:ext cx="9144000" cy="310753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85851"/>
            <a:ext cx="3657600" cy="1384995"/>
          </a:xfrm>
          <a:prstGeom prst="rect">
            <a:avLst/>
          </a:prstGeom>
        </p:spPr>
        <p:txBody>
          <a:bodyPr wrap="square">
            <a:spAutoFit/>
          </a:bodyPr>
          <a:lstStyle/>
          <a:p>
            <a:pPr algn="ctr"/>
            <a:r>
              <a:rPr lang="vi-VN" sz="2800" i="1" dirty="0" smtClean="0">
                <a:solidFill>
                  <a:srgbClr val="FF0000"/>
                </a:solidFill>
                <a:latin typeface="+mj-lt"/>
              </a:rPr>
              <a:t>Công cha, nghĩa mẹ được thể hiện ở chín chữ cù lao. </a:t>
            </a:r>
            <a:endParaRPr lang="en-US" sz="2800" i="1" dirty="0">
              <a:solidFill>
                <a:srgbClr val="FF0000"/>
              </a:solidFill>
              <a:latin typeface="+mj-lt"/>
            </a:endParaRPr>
          </a:p>
        </p:txBody>
      </p:sp>
      <p:sp>
        <p:nvSpPr>
          <p:cNvPr id="3" name="Rectangle 2"/>
          <p:cNvSpPr/>
          <p:nvPr/>
        </p:nvSpPr>
        <p:spPr>
          <a:xfrm>
            <a:off x="5562600" y="0"/>
            <a:ext cx="1981200" cy="523220"/>
          </a:xfrm>
          <a:prstGeom prst="rect">
            <a:avLst/>
          </a:prstGeom>
        </p:spPr>
        <p:txBody>
          <a:bodyPr wrap="square">
            <a:spAutoFit/>
          </a:bodyPr>
          <a:lstStyle/>
          <a:p>
            <a:r>
              <a:rPr lang="vi-VN" sz="2800" dirty="0" smtClean="0">
                <a:latin typeface="+mj-lt"/>
              </a:rPr>
              <a:t>Sinh (đẻ)</a:t>
            </a:r>
            <a:endParaRPr lang="en-US" sz="2800" dirty="0">
              <a:latin typeface="+mj-lt"/>
            </a:endParaRPr>
          </a:p>
        </p:txBody>
      </p:sp>
      <p:pic>
        <p:nvPicPr>
          <p:cNvPr id="4" name="Picture 3" descr="—Pngtree—cute bunnies family_4573312 (1).png"/>
          <p:cNvPicPr>
            <a:picLocks noChangeAspect="1"/>
          </p:cNvPicPr>
          <p:nvPr/>
        </p:nvPicPr>
        <p:blipFill>
          <a:blip r:embed="rId2" cstate="print"/>
          <a:stretch>
            <a:fillRect/>
          </a:stretch>
        </p:blipFill>
        <p:spPr>
          <a:xfrm>
            <a:off x="0" y="2057400"/>
            <a:ext cx="3733800" cy="2800350"/>
          </a:xfrm>
          <a:prstGeom prst="rect">
            <a:avLst/>
          </a:prstGeom>
        </p:spPr>
      </p:pic>
      <p:cxnSp>
        <p:nvCxnSpPr>
          <p:cNvPr id="6" name="Straight Arrow Connector 5"/>
          <p:cNvCxnSpPr>
            <a:stCxn id="2" idx="3"/>
            <a:endCxn id="3" idx="1"/>
          </p:cNvCxnSpPr>
          <p:nvPr/>
        </p:nvCxnSpPr>
        <p:spPr>
          <a:xfrm flipV="1">
            <a:off x="3733800" y="261610"/>
            <a:ext cx="1828800" cy="1516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62600" y="514350"/>
            <a:ext cx="3429000" cy="523220"/>
          </a:xfrm>
          <a:prstGeom prst="rect">
            <a:avLst/>
          </a:prstGeom>
        </p:spPr>
        <p:txBody>
          <a:bodyPr wrap="square">
            <a:spAutoFit/>
          </a:bodyPr>
          <a:lstStyle/>
          <a:p>
            <a:r>
              <a:rPr lang="vi-VN" sz="2800" dirty="0" smtClean="0">
                <a:latin typeface="+mj-lt"/>
              </a:rPr>
              <a:t>Cúc (nâng đỡ)</a:t>
            </a:r>
            <a:endParaRPr lang="en-US" sz="2800" dirty="0">
              <a:latin typeface="+mj-lt"/>
            </a:endParaRPr>
          </a:p>
        </p:txBody>
      </p:sp>
      <p:cxnSp>
        <p:nvCxnSpPr>
          <p:cNvPr id="9" name="Straight Arrow Connector 8"/>
          <p:cNvCxnSpPr>
            <a:stCxn id="2" idx="3"/>
            <a:endCxn id="8" idx="1"/>
          </p:cNvCxnSpPr>
          <p:nvPr/>
        </p:nvCxnSpPr>
        <p:spPr>
          <a:xfrm flipV="1">
            <a:off x="3733800" y="775960"/>
            <a:ext cx="1828800" cy="1002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62600" y="1093485"/>
            <a:ext cx="3048000" cy="523220"/>
          </a:xfrm>
          <a:prstGeom prst="rect">
            <a:avLst/>
          </a:prstGeom>
        </p:spPr>
        <p:txBody>
          <a:bodyPr wrap="square">
            <a:spAutoFit/>
          </a:bodyPr>
          <a:lstStyle/>
          <a:p>
            <a:r>
              <a:rPr lang="vi-VN" sz="2800" dirty="0" smtClean="0">
                <a:latin typeface="+mj-lt"/>
              </a:rPr>
              <a:t>Phủ ( vuốt ve)</a:t>
            </a:r>
            <a:endParaRPr lang="en-US" sz="2800" dirty="0">
              <a:latin typeface="+mj-lt"/>
            </a:endParaRPr>
          </a:p>
        </p:txBody>
      </p:sp>
      <p:cxnSp>
        <p:nvCxnSpPr>
          <p:cNvPr id="13" name="Straight Arrow Connector 12"/>
          <p:cNvCxnSpPr>
            <a:stCxn id="2" idx="3"/>
            <a:endCxn id="12" idx="1"/>
          </p:cNvCxnSpPr>
          <p:nvPr/>
        </p:nvCxnSpPr>
        <p:spPr>
          <a:xfrm flipV="1">
            <a:off x="3733800" y="1355095"/>
            <a:ext cx="1828800" cy="423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62600" y="1657350"/>
            <a:ext cx="4572000" cy="523220"/>
          </a:xfrm>
          <a:prstGeom prst="rect">
            <a:avLst/>
          </a:prstGeom>
        </p:spPr>
        <p:txBody>
          <a:bodyPr>
            <a:spAutoFit/>
          </a:bodyPr>
          <a:lstStyle/>
          <a:p>
            <a:r>
              <a:rPr lang="vi-VN" sz="2800" dirty="0" smtClean="0">
                <a:latin typeface="+mj-lt"/>
              </a:rPr>
              <a:t>Súc ( cho bú, cho ăn)</a:t>
            </a:r>
            <a:endParaRPr lang="en-US" sz="2800" dirty="0">
              <a:latin typeface="+mj-lt"/>
            </a:endParaRPr>
          </a:p>
        </p:txBody>
      </p:sp>
      <p:cxnSp>
        <p:nvCxnSpPr>
          <p:cNvPr id="18" name="Straight Arrow Connector 17"/>
          <p:cNvCxnSpPr>
            <a:stCxn id="2" idx="3"/>
            <a:endCxn id="17" idx="1"/>
          </p:cNvCxnSpPr>
          <p:nvPr/>
        </p:nvCxnSpPr>
        <p:spPr>
          <a:xfrm>
            <a:off x="3733800" y="1778349"/>
            <a:ext cx="1828800" cy="140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62600" y="2171700"/>
            <a:ext cx="4572000" cy="523220"/>
          </a:xfrm>
          <a:prstGeom prst="rect">
            <a:avLst/>
          </a:prstGeom>
        </p:spPr>
        <p:txBody>
          <a:bodyPr>
            <a:spAutoFit/>
          </a:bodyPr>
          <a:lstStyle/>
          <a:p>
            <a:r>
              <a:rPr lang="vi-VN" sz="2800" dirty="0" smtClean="0">
                <a:latin typeface="+mj-lt"/>
              </a:rPr>
              <a:t>Trưởng (nuôi cho lớn)</a:t>
            </a:r>
            <a:endParaRPr lang="en-US" sz="2800" dirty="0">
              <a:latin typeface="+mj-lt"/>
            </a:endParaRPr>
          </a:p>
        </p:txBody>
      </p:sp>
      <p:cxnSp>
        <p:nvCxnSpPr>
          <p:cNvPr id="22" name="Straight Arrow Connector 21"/>
          <p:cNvCxnSpPr>
            <a:stCxn id="2" idx="3"/>
            <a:endCxn id="21" idx="1"/>
          </p:cNvCxnSpPr>
          <p:nvPr/>
        </p:nvCxnSpPr>
        <p:spPr>
          <a:xfrm>
            <a:off x="3733800" y="1778349"/>
            <a:ext cx="1828800" cy="654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638800" y="2686050"/>
            <a:ext cx="4572000" cy="523220"/>
          </a:xfrm>
          <a:prstGeom prst="rect">
            <a:avLst/>
          </a:prstGeom>
        </p:spPr>
        <p:txBody>
          <a:bodyPr>
            <a:spAutoFit/>
          </a:bodyPr>
          <a:lstStyle/>
          <a:p>
            <a:r>
              <a:rPr lang="vi-VN" sz="2800" dirty="0" smtClean="0">
                <a:latin typeface="+mj-lt"/>
              </a:rPr>
              <a:t>Dục (dạy dỗ)</a:t>
            </a:r>
            <a:endParaRPr lang="en-US" sz="2800" dirty="0">
              <a:latin typeface="+mj-lt"/>
            </a:endParaRPr>
          </a:p>
        </p:txBody>
      </p:sp>
      <p:cxnSp>
        <p:nvCxnSpPr>
          <p:cNvPr id="25" name="Straight Arrow Connector 24"/>
          <p:cNvCxnSpPr>
            <a:stCxn id="2" idx="3"/>
            <a:endCxn id="24" idx="1"/>
          </p:cNvCxnSpPr>
          <p:nvPr/>
        </p:nvCxnSpPr>
        <p:spPr>
          <a:xfrm>
            <a:off x="3733800" y="1778349"/>
            <a:ext cx="1905000" cy="1169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638800" y="3265185"/>
            <a:ext cx="4572000" cy="523220"/>
          </a:xfrm>
          <a:prstGeom prst="rect">
            <a:avLst/>
          </a:prstGeom>
        </p:spPr>
        <p:txBody>
          <a:bodyPr>
            <a:spAutoFit/>
          </a:bodyPr>
          <a:lstStyle/>
          <a:p>
            <a:r>
              <a:rPr lang="vi-VN" sz="2800" dirty="0" smtClean="0">
                <a:latin typeface="+mj-lt"/>
              </a:rPr>
              <a:t>Cố ( trông nom)</a:t>
            </a:r>
            <a:endParaRPr lang="en-US" sz="2800" dirty="0">
              <a:latin typeface="+mj-lt"/>
            </a:endParaRPr>
          </a:p>
        </p:txBody>
      </p:sp>
      <p:cxnSp>
        <p:nvCxnSpPr>
          <p:cNvPr id="29" name="Straight Arrow Connector 28"/>
          <p:cNvCxnSpPr>
            <a:stCxn id="2" idx="3"/>
            <a:endCxn id="28" idx="1"/>
          </p:cNvCxnSpPr>
          <p:nvPr/>
        </p:nvCxnSpPr>
        <p:spPr>
          <a:xfrm>
            <a:off x="3733800" y="1778349"/>
            <a:ext cx="1905000" cy="1748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38800" y="3771901"/>
            <a:ext cx="3429000" cy="954107"/>
          </a:xfrm>
          <a:prstGeom prst="rect">
            <a:avLst/>
          </a:prstGeom>
        </p:spPr>
        <p:txBody>
          <a:bodyPr wrap="square">
            <a:spAutoFit/>
          </a:bodyPr>
          <a:lstStyle/>
          <a:p>
            <a:r>
              <a:rPr lang="vi-VN" sz="2800" dirty="0" smtClean="0">
                <a:latin typeface="+mj-lt"/>
              </a:rPr>
              <a:t>Phục (theo dõi để uốn nắn) </a:t>
            </a:r>
            <a:endParaRPr lang="en-US" sz="3200" dirty="0">
              <a:latin typeface="+mj-lt"/>
            </a:endParaRPr>
          </a:p>
        </p:txBody>
      </p:sp>
      <p:cxnSp>
        <p:nvCxnSpPr>
          <p:cNvPr id="32" name="Straight Arrow Connector 31"/>
          <p:cNvCxnSpPr>
            <a:stCxn id="2" idx="3"/>
            <a:endCxn id="31" idx="1"/>
          </p:cNvCxnSpPr>
          <p:nvPr/>
        </p:nvCxnSpPr>
        <p:spPr>
          <a:xfrm>
            <a:off x="3733800" y="1778349"/>
            <a:ext cx="1905000" cy="2470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638800" y="4639330"/>
            <a:ext cx="3276600" cy="523220"/>
          </a:xfrm>
          <a:prstGeom prst="rect">
            <a:avLst/>
          </a:prstGeom>
        </p:spPr>
        <p:txBody>
          <a:bodyPr wrap="square">
            <a:spAutoFit/>
          </a:bodyPr>
          <a:lstStyle/>
          <a:p>
            <a:r>
              <a:rPr lang="vi-VN" sz="2800" dirty="0" smtClean="0">
                <a:latin typeface="+mj-lt"/>
              </a:rPr>
              <a:t>Phúc ( che chở)</a:t>
            </a:r>
            <a:endParaRPr lang="en-US" sz="2800" dirty="0">
              <a:latin typeface="+mj-lt"/>
            </a:endParaRPr>
          </a:p>
        </p:txBody>
      </p:sp>
      <p:cxnSp>
        <p:nvCxnSpPr>
          <p:cNvPr id="35" name="Straight Arrow Connector 34"/>
          <p:cNvCxnSpPr>
            <a:stCxn id="2" idx="3"/>
            <a:endCxn id="34" idx="1"/>
          </p:cNvCxnSpPr>
          <p:nvPr/>
        </p:nvCxnSpPr>
        <p:spPr>
          <a:xfrm>
            <a:off x="3733800" y="1778349"/>
            <a:ext cx="1905000" cy="3122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2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2" grpId="0"/>
      <p:bldP spid="17" grpId="0"/>
      <p:bldP spid="21" grpId="0"/>
      <p:bldP spid="24" grpId="0"/>
      <p:bldP spid="28" grpId="0"/>
      <p:bldP spid="31"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26353"/>
            <a:ext cx="525780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vi-VN" sz="2400" dirty="0" smtClean="0">
                <a:latin typeface="+mj-lt"/>
              </a:rPr>
              <a:t> Ơn cha nặng lắm ai ơi</a:t>
            </a:r>
            <a:br>
              <a:rPr lang="vi-VN" sz="2400" dirty="0" smtClean="0">
                <a:latin typeface="+mj-lt"/>
              </a:rPr>
            </a:br>
            <a:r>
              <a:rPr lang="vi-VN" sz="2400" dirty="0" smtClean="0">
                <a:latin typeface="+mj-lt"/>
              </a:rPr>
              <a:t>Nghĩa mẹ bằng trời chín tháng cưu mang</a:t>
            </a:r>
            <a:endParaRPr lang="en-US" sz="2400" dirty="0" smtClean="0">
              <a:latin typeface="+mj-lt"/>
            </a:endParaRPr>
          </a:p>
        </p:txBody>
      </p:sp>
      <p:sp>
        <p:nvSpPr>
          <p:cNvPr id="3" name="Rectangle 2"/>
          <p:cNvSpPr/>
          <p:nvPr/>
        </p:nvSpPr>
        <p:spPr>
          <a:xfrm>
            <a:off x="6324600" y="1047750"/>
            <a:ext cx="2819400" cy="830997"/>
          </a:xfrm>
          <a:prstGeom prst="rect">
            <a:avLst/>
          </a:prstGeom>
        </p:spPr>
        <p:txBody>
          <a:bodyPr wrap="square">
            <a:spAutoFit/>
          </a:bodyPr>
          <a:lstStyle/>
          <a:p>
            <a:pPr>
              <a:buFont typeface="Wingdings"/>
              <a:buChar char="è"/>
            </a:pPr>
            <a:r>
              <a:rPr lang="vi-VN" sz="2400" i="1" dirty="0" smtClean="0">
                <a:solidFill>
                  <a:srgbClr val="FF0000"/>
                </a:solidFill>
                <a:latin typeface="+mj-lt"/>
              </a:rPr>
              <a:t>Công lao cha mẹ không gì so sánh nổi</a:t>
            </a:r>
            <a:endParaRPr lang="en-US" sz="2400" i="1" dirty="0" smtClean="0">
              <a:solidFill>
                <a:srgbClr val="FF0000"/>
              </a:solidFill>
              <a:latin typeface="+mj-lt"/>
            </a:endParaRPr>
          </a:p>
        </p:txBody>
      </p:sp>
      <p:sp>
        <p:nvSpPr>
          <p:cNvPr id="4" name="Rectangle 3"/>
          <p:cNvSpPr/>
          <p:nvPr/>
        </p:nvSpPr>
        <p:spPr>
          <a:xfrm>
            <a:off x="762000" y="114301"/>
            <a:ext cx="7888698" cy="646331"/>
          </a:xfrm>
          <a:prstGeom prst="rect">
            <a:avLst/>
          </a:prstGeom>
        </p:spPr>
        <p:txBody>
          <a:bodyPr wrap="none">
            <a:spAutoFit/>
          </a:bodyPr>
          <a:lstStyle/>
          <a:p>
            <a:r>
              <a:rPr lang="vi-VN" sz="3600" b="1" dirty="0" smtClean="0">
                <a:solidFill>
                  <a:srgbClr val="FF0000"/>
                </a:solidFill>
                <a:latin typeface="+mj-lt"/>
              </a:rPr>
              <a:t>Những bài ca dao có nội dung tương tự</a:t>
            </a:r>
            <a:endParaRPr lang="en-US" sz="3600" b="1" dirty="0">
              <a:solidFill>
                <a:srgbClr val="FF0000"/>
              </a:solidFill>
              <a:latin typeface="+mj-lt"/>
            </a:endParaRPr>
          </a:p>
        </p:txBody>
      </p:sp>
      <p:sp>
        <p:nvSpPr>
          <p:cNvPr id="5" name="Rectangle 4"/>
          <p:cNvSpPr/>
          <p:nvPr/>
        </p:nvSpPr>
        <p:spPr>
          <a:xfrm>
            <a:off x="1600200" y="3886021"/>
            <a:ext cx="54102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400" dirty="0" smtClean="0">
                <a:latin typeface="+mj-lt"/>
              </a:rPr>
              <a:t>Công cha như núi Thái Sơn</a:t>
            </a:r>
            <a:br>
              <a:rPr lang="vi-VN" sz="2400" dirty="0" smtClean="0">
                <a:latin typeface="+mj-lt"/>
              </a:rPr>
            </a:br>
            <a:r>
              <a:rPr lang="en-US" sz="2400" dirty="0" smtClean="0">
                <a:latin typeface="+mj-lt"/>
              </a:rPr>
              <a:t>…….</a:t>
            </a:r>
            <a:r>
              <a:rPr lang="vi-VN" sz="2400" dirty="0" smtClean="0">
                <a:latin typeface="+mj-lt"/>
              </a:rPr>
              <a:t/>
            </a:r>
            <a:br>
              <a:rPr lang="vi-VN" sz="2400" dirty="0" smtClean="0">
                <a:latin typeface="+mj-lt"/>
              </a:rPr>
            </a:br>
            <a:r>
              <a:rPr lang="vi-VN" sz="2400" dirty="0" smtClean="0">
                <a:latin typeface="+mj-lt"/>
              </a:rPr>
              <a:t>Cho tròn chữ hiếu mới là đạo con. </a:t>
            </a:r>
            <a:endParaRPr lang="en-US" sz="2400" dirty="0" smtClean="0">
              <a:latin typeface="+mj-lt"/>
            </a:endParaRPr>
          </a:p>
        </p:txBody>
      </p:sp>
      <p:sp>
        <p:nvSpPr>
          <p:cNvPr id="6" name="Rectangle 5"/>
          <p:cNvSpPr/>
          <p:nvPr/>
        </p:nvSpPr>
        <p:spPr>
          <a:xfrm>
            <a:off x="914400" y="2883753"/>
            <a:ext cx="48768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vi-VN" sz="2400" dirty="0" smtClean="0">
                <a:latin typeface="+mj-lt"/>
              </a:rPr>
              <a:t>Nuôi con mẹ héo vóc hình</a:t>
            </a:r>
            <a:br>
              <a:rPr lang="vi-VN" sz="2400" dirty="0" smtClean="0">
                <a:latin typeface="+mj-lt"/>
              </a:rPr>
            </a:br>
            <a:r>
              <a:rPr lang="vi-VN" sz="2400" dirty="0" smtClean="0">
                <a:latin typeface="+mj-lt"/>
              </a:rPr>
              <a:t>Cạn bầu sữa ngọt mà tình không vơi.</a:t>
            </a:r>
            <a:endParaRPr lang="en-US" sz="2400" dirty="0">
              <a:latin typeface="+mj-lt"/>
            </a:endParaRPr>
          </a:p>
        </p:txBody>
      </p:sp>
      <p:sp>
        <p:nvSpPr>
          <p:cNvPr id="7" name="Rectangle 6"/>
          <p:cNvSpPr/>
          <p:nvPr/>
        </p:nvSpPr>
        <p:spPr>
          <a:xfrm>
            <a:off x="381000" y="1893153"/>
            <a:ext cx="4953000"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vi-VN" sz="2400" dirty="0" smtClean="0">
                <a:latin typeface="+mj-lt"/>
              </a:rPr>
              <a:t>Lên non mới biết non cao</a:t>
            </a:r>
            <a:br>
              <a:rPr lang="vi-VN" sz="2400" dirty="0" smtClean="0">
                <a:latin typeface="+mj-lt"/>
              </a:rPr>
            </a:br>
            <a:r>
              <a:rPr lang="vi-VN" sz="2400" dirty="0" smtClean="0">
                <a:latin typeface="+mj-lt"/>
              </a:rPr>
              <a:t>Nuôi con mới biết công lao mẫu từ.</a:t>
            </a:r>
            <a:endParaRPr lang="en-US" sz="2400" dirty="0">
              <a:latin typeface="+mj-lt"/>
            </a:endParaRPr>
          </a:p>
        </p:txBody>
      </p:sp>
      <p:sp>
        <p:nvSpPr>
          <p:cNvPr id="8" name="Rectangle 7"/>
          <p:cNvSpPr/>
          <p:nvPr/>
        </p:nvSpPr>
        <p:spPr>
          <a:xfrm>
            <a:off x="6400800" y="2190750"/>
            <a:ext cx="2819400" cy="1200329"/>
          </a:xfrm>
          <a:prstGeom prst="rect">
            <a:avLst/>
          </a:prstGeom>
        </p:spPr>
        <p:txBody>
          <a:bodyPr wrap="square">
            <a:spAutoFit/>
          </a:bodyPr>
          <a:lstStyle/>
          <a:p>
            <a:pPr>
              <a:buFont typeface="Wingdings"/>
              <a:buChar char="è"/>
            </a:pPr>
            <a:r>
              <a:rPr lang="en-US" sz="2400" i="1" dirty="0" smtClean="0">
                <a:solidFill>
                  <a:srgbClr val="FF0000"/>
                </a:solidFill>
                <a:latin typeface="+mj-lt"/>
              </a:rPr>
              <a:t>C</a:t>
            </a:r>
            <a:r>
              <a:rPr lang="vi-VN" sz="2400" i="1" dirty="0" smtClean="0">
                <a:solidFill>
                  <a:srgbClr val="FF0000"/>
                </a:solidFill>
                <a:latin typeface="+mj-lt"/>
              </a:rPr>
              <a:t>on cái phải có nghĩa vụ biết ơn và kính yêu cha mẹ.</a:t>
            </a:r>
            <a:endParaRPr lang="en-US" sz="2400" i="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trips(down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down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Ã¬nh áº£nh cÃ³ liÃªn quan"/>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5" name="TextBox 4"/>
          <p:cNvSpPr txBox="1"/>
          <p:nvPr/>
        </p:nvSpPr>
        <p:spPr>
          <a:xfrm>
            <a:off x="1282494" y="742951"/>
            <a:ext cx="6809878" cy="2062103"/>
          </a:xfrm>
          <a:prstGeom prst="rect">
            <a:avLst/>
          </a:prstGeom>
          <a:noFill/>
        </p:spPr>
        <p:txBody>
          <a:bodyPr wrap="none" rtlCol="0">
            <a:spAutoFit/>
          </a:bodyPr>
          <a:lstStyle/>
          <a:p>
            <a:pPr algn="ctr"/>
            <a:r>
              <a:rPr lang="vi-VN" sz="3200" dirty="0" smtClean="0">
                <a:latin typeface="+mj-lt"/>
              </a:rPr>
              <a:t>Anh em nào phải người xa,</a:t>
            </a:r>
            <a:br>
              <a:rPr lang="vi-VN" sz="3200" dirty="0" smtClean="0">
                <a:latin typeface="+mj-lt"/>
              </a:rPr>
            </a:br>
            <a:r>
              <a:rPr lang="vi-VN" sz="3200" dirty="0" smtClean="0">
                <a:latin typeface="+mj-lt"/>
              </a:rPr>
              <a:t>Cùng chung bác mẹ, một nhà cùng thân.</a:t>
            </a:r>
            <a:br>
              <a:rPr lang="vi-VN" sz="3200" dirty="0" smtClean="0">
                <a:latin typeface="+mj-lt"/>
              </a:rPr>
            </a:br>
            <a:r>
              <a:rPr lang="vi-VN" sz="3200" dirty="0" smtClean="0">
                <a:latin typeface="+mj-lt"/>
              </a:rPr>
              <a:t>Yêu nhau như thể tay chân,</a:t>
            </a:r>
            <a:br>
              <a:rPr lang="vi-VN" sz="3200" dirty="0" smtClean="0">
                <a:latin typeface="+mj-lt"/>
              </a:rPr>
            </a:br>
            <a:r>
              <a:rPr lang="vi-VN" sz="3200" dirty="0" smtClean="0">
                <a:latin typeface="+mj-lt"/>
              </a:rPr>
              <a:t>Anh em hòa thuận, hai thân vui vầy.</a:t>
            </a:r>
            <a:endParaRPr lang="en-US" sz="3200" dirty="0">
              <a:latin typeface="+mj-lt"/>
            </a:endParaRPr>
          </a:p>
        </p:txBody>
      </p:sp>
      <p:sp>
        <p:nvSpPr>
          <p:cNvPr id="6" name="TextBox 5"/>
          <p:cNvSpPr txBox="1"/>
          <p:nvPr/>
        </p:nvSpPr>
        <p:spPr>
          <a:xfrm>
            <a:off x="3657601" y="228601"/>
            <a:ext cx="1188146" cy="584775"/>
          </a:xfrm>
          <a:prstGeom prst="rect">
            <a:avLst/>
          </a:prstGeom>
          <a:noFill/>
        </p:spPr>
        <p:txBody>
          <a:bodyPr wrap="none" rtlCol="0">
            <a:spAutoFit/>
          </a:bodyPr>
          <a:lstStyle/>
          <a:p>
            <a:pPr algn="ct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4 </a:t>
            </a:r>
            <a:endParaRPr lang="en-US" sz="3200" b="1" dirty="0">
              <a:solidFill>
                <a:srgbClr val="FF0000"/>
              </a:solidFill>
              <a:latin typeface="Times New Roman" pitchFamily="18" charset="0"/>
              <a:cs typeface="Times New Roman" pitchFamily="18" charset="0"/>
            </a:endParaRPr>
          </a:p>
        </p:txBody>
      </p:sp>
      <p:sp>
        <p:nvSpPr>
          <p:cNvPr id="8" name="Rectangle 7"/>
          <p:cNvSpPr/>
          <p:nvPr/>
        </p:nvSpPr>
        <p:spPr>
          <a:xfrm>
            <a:off x="457200" y="2647950"/>
            <a:ext cx="7772400" cy="1877437"/>
          </a:xfrm>
          <a:prstGeom prst="rect">
            <a:avLst/>
          </a:prstGeom>
        </p:spPr>
        <p:txBody>
          <a:bodyPr wrap="square">
            <a:spAutoFit/>
          </a:bodyPr>
          <a:lstStyle/>
          <a:p>
            <a:pPr>
              <a:buFont typeface="Wingdings" pitchFamily="2" charset="2"/>
              <a:buChar char="v"/>
            </a:pPr>
            <a:r>
              <a:rPr lang="en-US" sz="2800" b="1" i="1" dirty="0" smtClean="0">
                <a:solidFill>
                  <a:srgbClr val="FF0000"/>
                </a:solidFill>
                <a:latin typeface="Times New Roman" pitchFamily="18" charset="0"/>
                <a:cs typeface="Times New Roman" pitchFamily="18" charset="0"/>
                <a:sym typeface="Wingdings" pitchFamily="2" charset="2"/>
              </a:rPr>
              <a:t> </a:t>
            </a:r>
            <a:r>
              <a:rPr lang="en-US" sz="3200" b="1" i="1" dirty="0" smtClean="0">
                <a:solidFill>
                  <a:srgbClr val="FF0000"/>
                </a:solidFill>
                <a:latin typeface="Times New Roman" pitchFamily="18" charset="0"/>
                <a:cs typeface="Times New Roman" pitchFamily="18" charset="0"/>
                <a:sym typeface="Wingdings" pitchFamily="2" charset="2"/>
              </a:rPr>
              <a:t>Nghệ thuật</a:t>
            </a:r>
            <a:r>
              <a:rPr lang="en-US" sz="3200" b="1" i="1" dirty="0" smtClean="0">
                <a:solidFill>
                  <a:srgbClr val="FF0000"/>
                </a:solidFill>
                <a:latin typeface="Times New Roman" pitchFamily="18" charset="0"/>
                <a:cs typeface="Times New Roman" pitchFamily="18" charset="0"/>
                <a:sym typeface="Wingdings" pitchFamily="2" charset="2"/>
              </a:rPr>
              <a:t>:</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Lối</a:t>
            </a:r>
            <a:r>
              <a:rPr lang="vi-VN" sz="2800" dirty="0" smtClean="0">
                <a:latin typeface="Times New Roman" pitchFamily="18" charset="0"/>
                <a:cs typeface="Times New Roman" pitchFamily="18" charset="0"/>
              </a:rPr>
              <a:t> so sánh</a:t>
            </a:r>
            <a:r>
              <a:rPr lang="en-US" sz="2800" dirty="0" smtClean="0">
                <a:latin typeface="Times New Roman" pitchFamily="18" charset="0"/>
                <a:cs typeface="Times New Roman" pitchFamily="18" charset="0"/>
              </a:rPr>
              <a:t> cụ thể</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Điệp ngữ</a:t>
            </a:r>
          </a:p>
          <a:p>
            <a:r>
              <a:rPr lang="en-US" sz="2800" dirty="0" smtClean="0">
                <a:latin typeface="Times New Roman" pitchFamily="18" charset="0"/>
                <a:cs typeface="Times New Roman" pitchFamily="18" charset="0"/>
              </a:rPr>
              <a:t>+ Ẩn dụ</a:t>
            </a:r>
            <a:endParaRPr lang="en-US" sz="2800" dirty="0">
              <a:latin typeface="Times New Roman" pitchFamily="18" charset="0"/>
              <a:cs typeface="Times New Roman" pitchFamily="18" charset="0"/>
            </a:endParaRPr>
          </a:p>
        </p:txBody>
      </p:sp>
      <p:cxnSp>
        <p:nvCxnSpPr>
          <p:cNvPr id="15" name="Straight Connector 14"/>
          <p:cNvCxnSpPr/>
          <p:nvPr/>
        </p:nvCxnSpPr>
        <p:spPr>
          <a:xfrm>
            <a:off x="4191000" y="2190750"/>
            <a:ext cx="2667000" cy="1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447800" y="1774002"/>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48400" y="1774002"/>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11800" y="21907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5"/>
                                        </p:tgtEl>
                                        <p:attrNameLst>
                                          <p:attrName>ppt_x</p:attrName>
                                        </p:attrNameLst>
                                      </p:cBhvr>
                                      <p:tavLst>
                                        <p:tav tm="0">
                                          <p:val>
                                            <p:strVal val="ppt_x"/>
                                          </p:val>
                                        </p:tav>
                                        <p:tav tm="100000">
                                          <p:val>
                                            <p:strVal val="ppt_x"/>
                                          </p:val>
                                        </p:tav>
                                      </p:tavLst>
                                    </p:anim>
                                    <p:anim calcmode="lin" valueType="num">
                                      <p:cBhvr additive="base">
                                        <p:cTn id="26" dur="500"/>
                                        <p:tgtEl>
                                          <p:spTgt spid="15"/>
                                        </p:tgtEl>
                                        <p:attrNameLst>
                                          <p:attrName>ppt_y</p:attrName>
                                        </p:attrNameLst>
                                      </p:cBhvr>
                                      <p:tavLst>
                                        <p:tav tm="0">
                                          <p:val>
                                            <p:strVal val="ppt_y"/>
                                          </p:val>
                                        </p:tav>
                                        <p:tav tm="100000">
                                          <p:val>
                                            <p:strVal val="1+ppt_h/2"/>
                                          </p:val>
                                        </p:tav>
                                      </p:tavLst>
                                    </p:anim>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1000"/>
                                        <p:tgtEl>
                                          <p:spTgt spid="8">
                                            <p:txEl>
                                              <p:pRg st="2" end="2"/>
                                            </p:txEl>
                                          </p:spTgt>
                                        </p:tgtEl>
                                      </p:cBhvr>
                                    </p:animEffect>
                                    <p:anim calcmode="lin" valueType="num">
                                      <p:cBhvr>
                                        <p:cTn id="3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nodeType="clickEffect">
                                  <p:stCondLst>
                                    <p:cond delay="0"/>
                                  </p:stCondLst>
                                  <p:childTnLst>
                                    <p:animEffect transition="out" filter="barn(inVertical)">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par>
                                <p:cTn id="52" presetID="16" presetClass="exit" presetSubtype="21" fill="hold" nodeType="withEffect">
                                  <p:stCondLst>
                                    <p:cond delay="0"/>
                                  </p:stCondLst>
                                  <p:childTnLst>
                                    <p:animEffect transition="out" filter="barn(inVertical)">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Effect transition="in" filter="fade">
                                      <p:cBhvr>
                                        <p:cTn id="59" dur="1000"/>
                                        <p:tgtEl>
                                          <p:spTgt spid="8">
                                            <p:txEl>
                                              <p:pRg st="3" end="3"/>
                                            </p:txEl>
                                          </p:spTgt>
                                        </p:tgtEl>
                                      </p:cBhvr>
                                    </p:animEffect>
                                    <p:anim calcmode="lin" valueType="num">
                                      <p:cBhvr>
                                        <p:cTn id="6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Ã¬nh áº£nh cÃ³ liÃªn quan"/>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5" name="TextBox 4"/>
          <p:cNvSpPr txBox="1"/>
          <p:nvPr/>
        </p:nvSpPr>
        <p:spPr>
          <a:xfrm>
            <a:off x="1282494" y="495300"/>
            <a:ext cx="6809878" cy="2062103"/>
          </a:xfrm>
          <a:prstGeom prst="rect">
            <a:avLst/>
          </a:prstGeom>
          <a:noFill/>
        </p:spPr>
        <p:txBody>
          <a:bodyPr wrap="none" rtlCol="0">
            <a:spAutoFit/>
          </a:bodyPr>
          <a:lstStyle/>
          <a:p>
            <a:pPr algn="ctr"/>
            <a:r>
              <a:rPr lang="vi-VN" sz="3200" dirty="0" smtClean="0">
                <a:latin typeface="+mj-lt"/>
              </a:rPr>
              <a:t>Anh em nào phải người xa,</a:t>
            </a:r>
            <a:br>
              <a:rPr lang="vi-VN" sz="3200" dirty="0" smtClean="0">
                <a:latin typeface="+mj-lt"/>
              </a:rPr>
            </a:br>
            <a:r>
              <a:rPr lang="vi-VN" sz="3200" dirty="0" smtClean="0">
                <a:latin typeface="+mj-lt"/>
              </a:rPr>
              <a:t>Cùng chung bác mẹ, một nhà cùng thân.</a:t>
            </a:r>
            <a:br>
              <a:rPr lang="vi-VN" sz="3200" dirty="0" smtClean="0">
                <a:latin typeface="+mj-lt"/>
              </a:rPr>
            </a:br>
            <a:r>
              <a:rPr lang="vi-VN" sz="3200" dirty="0" smtClean="0">
                <a:latin typeface="+mj-lt"/>
              </a:rPr>
              <a:t>Yêu nhau như thể tay chân,</a:t>
            </a:r>
            <a:br>
              <a:rPr lang="vi-VN" sz="3200" dirty="0" smtClean="0">
                <a:latin typeface="+mj-lt"/>
              </a:rPr>
            </a:br>
            <a:r>
              <a:rPr lang="vi-VN" sz="3200" dirty="0" smtClean="0">
                <a:latin typeface="+mj-lt"/>
              </a:rPr>
              <a:t>Anh em hòa thuận, hai thân vui vầy.</a:t>
            </a:r>
            <a:endParaRPr lang="en-US" sz="3200" dirty="0">
              <a:latin typeface="+mj-lt"/>
            </a:endParaRPr>
          </a:p>
        </p:txBody>
      </p:sp>
      <p:sp>
        <p:nvSpPr>
          <p:cNvPr id="6" name="TextBox 5"/>
          <p:cNvSpPr txBox="1"/>
          <p:nvPr/>
        </p:nvSpPr>
        <p:spPr>
          <a:xfrm>
            <a:off x="3657601" y="-19050"/>
            <a:ext cx="1085554" cy="584775"/>
          </a:xfrm>
          <a:prstGeom prst="rect">
            <a:avLst/>
          </a:prstGeom>
          <a:noFill/>
        </p:spPr>
        <p:txBody>
          <a:bodyPr wrap="none" rtlCol="0">
            <a:spAutoFit/>
          </a:bodyPr>
          <a:lstStyle/>
          <a:p>
            <a:pPr algn="ct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4</a:t>
            </a:r>
            <a:endParaRPr lang="en-US" sz="3200" b="1" dirty="0">
              <a:solidFill>
                <a:srgbClr val="FF0000"/>
              </a:solidFill>
              <a:latin typeface="Times New Roman" pitchFamily="18" charset="0"/>
              <a:cs typeface="Times New Roman" pitchFamily="18" charset="0"/>
            </a:endParaRPr>
          </a:p>
        </p:txBody>
      </p:sp>
      <p:sp>
        <p:nvSpPr>
          <p:cNvPr id="7" name="Rectangle 6"/>
          <p:cNvSpPr/>
          <p:nvPr/>
        </p:nvSpPr>
        <p:spPr>
          <a:xfrm>
            <a:off x="381000" y="3639800"/>
            <a:ext cx="8229600" cy="1446550"/>
          </a:xfrm>
          <a:prstGeom prst="rect">
            <a:avLst/>
          </a:prstGeom>
        </p:spPr>
        <p:txBody>
          <a:bodyPr wrap="square">
            <a:spAutoFit/>
          </a:bodyPr>
          <a:lstStyle/>
          <a:p>
            <a:pPr algn="just">
              <a:buFont typeface="Wingdings" pitchFamily="2" charset="2"/>
              <a:buChar char="v"/>
            </a:pP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2800" dirty="0" smtClean="0">
                <a:latin typeface="+mj-lt"/>
              </a:rPr>
              <a:t>Bài ca dao là tiếng hát về tình cảm anh em thân thương, ruột thịt; Nhắc nhở: anh em phải hòa thuận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nương tựa vào nhau</a:t>
            </a:r>
            <a:r>
              <a:rPr lang="vi-VN" sz="2800" dirty="0" smtClean="0">
                <a:latin typeface="+mj-lt"/>
              </a:rPr>
              <a:t> để cha mẹ vui lòng</a:t>
            </a:r>
            <a:r>
              <a:rPr lang="en-US" sz="2800" dirty="0" smtClean="0">
                <a:latin typeface="+mj-lt"/>
              </a:rPr>
              <a:t>.</a:t>
            </a:r>
            <a:endParaRPr lang="en-US" sz="2800" dirty="0">
              <a:latin typeface="+mj-lt"/>
            </a:endParaRPr>
          </a:p>
        </p:txBody>
      </p:sp>
      <p:sp>
        <p:nvSpPr>
          <p:cNvPr id="8" name="Rectangle 7"/>
          <p:cNvSpPr/>
          <p:nvPr/>
        </p:nvSpPr>
        <p:spPr>
          <a:xfrm>
            <a:off x="304800" y="2608243"/>
            <a:ext cx="8534400" cy="954107"/>
          </a:xfrm>
          <a:prstGeom prst="rect">
            <a:avLst/>
          </a:prstGeom>
        </p:spPr>
        <p:txBody>
          <a:bodyPr wrap="square">
            <a:spAutoFit/>
          </a:bodyPr>
          <a:lstStyle/>
          <a:p>
            <a:r>
              <a:rPr lang="en-US" sz="2800" i="1" dirty="0" smtClean="0">
                <a:solidFill>
                  <a:srgbClr val="FF0000"/>
                </a:solidFill>
                <a:latin typeface="+mj-lt"/>
                <a:sym typeface="Wingdings" pitchFamily="2" charset="2"/>
              </a:rPr>
              <a:t> </a:t>
            </a:r>
            <a:r>
              <a:rPr lang="vi-VN" sz="2800" i="1" dirty="0" smtClean="0">
                <a:solidFill>
                  <a:srgbClr val="FF0000"/>
                </a:solidFill>
                <a:latin typeface="+mj-lt"/>
              </a:rPr>
              <a:t>Là lời của ông bà, hoặc cô bác nói với cháu, của cha mẹ nói với con hoặc của anh em ruột thịt tâm sự với nhau.</a:t>
            </a:r>
            <a:endParaRPr lang="en-US" sz="2800" i="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197953"/>
            <a:ext cx="541020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vi-VN" sz="2400" dirty="0" smtClean="0">
                <a:latin typeface="+mj-lt"/>
              </a:rPr>
              <a:t>Anh em như thể chân tay</a:t>
            </a:r>
            <a:br>
              <a:rPr lang="vi-VN" sz="2400" dirty="0" smtClean="0">
                <a:latin typeface="+mj-lt"/>
              </a:rPr>
            </a:br>
            <a:r>
              <a:rPr lang="vi-VN" sz="2400" dirty="0" smtClean="0">
                <a:latin typeface="+mj-lt"/>
              </a:rPr>
              <a:t>Rách lành đùm bọc, dở hay đỡ đần.</a:t>
            </a:r>
            <a:endParaRPr lang="en-US" sz="2400" dirty="0" smtClean="0">
              <a:latin typeface="+mj-lt"/>
            </a:endParaRPr>
          </a:p>
        </p:txBody>
      </p:sp>
      <p:sp>
        <p:nvSpPr>
          <p:cNvPr id="4" name="Rectangle 3"/>
          <p:cNvSpPr/>
          <p:nvPr/>
        </p:nvSpPr>
        <p:spPr>
          <a:xfrm>
            <a:off x="762000" y="114301"/>
            <a:ext cx="7888698" cy="646331"/>
          </a:xfrm>
          <a:prstGeom prst="rect">
            <a:avLst/>
          </a:prstGeom>
        </p:spPr>
        <p:txBody>
          <a:bodyPr wrap="none">
            <a:spAutoFit/>
          </a:bodyPr>
          <a:lstStyle/>
          <a:p>
            <a:r>
              <a:rPr lang="vi-VN" sz="3600" b="1" dirty="0" smtClean="0">
                <a:solidFill>
                  <a:srgbClr val="FF0000"/>
                </a:solidFill>
                <a:latin typeface="+mj-lt"/>
              </a:rPr>
              <a:t>Những bài ca dao có nội dung tương tự</a:t>
            </a:r>
            <a:endParaRPr lang="en-US" sz="3600" b="1" dirty="0">
              <a:solidFill>
                <a:srgbClr val="FF0000"/>
              </a:solidFill>
              <a:latin typeface="+mj-lt"/>
            </a:endParaRPr>
          </a:p>
        </p:txBody>
      </p:sp>
      <p:sp>
        <p:nvSpPr>
          <p:cNvPr id="6" name="Rectangle 5"/>
          <p:cNvSpPr/>
          <p:nvPr/>
        </p:nvSpPr>
        <p:spPr>
          <a:xfrm>
            <a:off x="457200" y="1028700"/>
            <a:ext cx="60960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vi-VN" sz="2400" dirty="0" smtClean="0">
                <a:latin typeface="+mj-lt"/>
              </a:rPr>
              <a:t>Chị em như chuối nhiều tàu</a:t>
            </a:r>
            <a:br>
              <a:rPr lang="vi-VN" sz="2400" dirty="0" smtClean="0">
                <a:latin typeface="+mj-lt"/>
              </a:rPr>
            </a:br>
            <a:r>
              <a:rPr lang="vi-VN" sz="2400" dirty="0" smtClean="0">
                <a:latin typeface="+mj-lt"/>
              </a:rPr>
              <a:t>Tấm lành che tấm rách, đừng nói nhau nặng lời.</a:t>
            </a:r>
            <a:endParaRPr lang="en-US" sz="2400" dirty="0">
              <a:latin typeface="+mj-lt"/>
            </a:endParaRPr>
          </a:p>
        </p:txBody>
      </p:sp>
      <p:sp>
        <p:nvSpPr>
          <p:cNvPr id="7" name="Rectangle 6"/>
          <p:cNvSpPr/>
          <p:nvPr/>
        </p:nvSpPr>
        <p:spPr>
          <a:xfrm>
            <a:off x="3505200" y="3264753"/>
            <a:ext cx="4953000"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vi-VN" sz="2400" dirty="0" smtClean="0">
                <a:latin typeface="+mj-lt"/>
              </a:rPr>
              <a:t>Khôn ngoan đối đáp người ngoài</a:t>
            </a:r>
            <a:br>
              <a:rPr lang="vi-VN" sz="2400" dirty="0" smtClean="0">
                <a:latin typeface="+mj-lt"/>
              </a:rPr>
            </a:br>
            <a:r>
              <a:rPr lang="vi-VN" sz="2400" dirty="0" smtClean="0">
                <a:latin typeface="+mj-lt"/>
              </a:rPr>
              <a:t>Gà cùng một mẹ chớ hoài đá nhau.</a:t>
            </a:r>
            <a:endParaRPr lang="en-US" sz="2400" dirty="0">
              <a:latin typeface="+mj-lt"/>
            </a:endParaRPr>
          </a:p>
        </p:txBody>
      </p:sp>
      <p:pic>
        <p:nvPicPr>
          <p:cNvPr id="8" name="Picture 7" descr="—Pngtree—two siblings walking the dog_2796979.png"/>
          <p:cNvPicPr>
            <a:picLocks noChangeAspect="1"/>
          </p:cNvPicPr>
          <p:nvPr/>
        </p:nvPicPr>
        <p:blipFill>
          <a:blip r:embed="rId2"/>
          <a:stretch>
            <a:fillRect/>
          </a:stretch>
        </p:blipFill>
        <p:spPr>
          <a:xfrm>
            <a:off x="0" y="2971800"/>
            <a:ext cx="3276600" cy="25717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xmlns="" id="{AEAE8CC4-58F4-4BC5-8E7D-CA46D1A05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294042"/>
            <a:ext cx="6618314" cy="3734910"/>
          </a:xfrm>
          <a:prstGeom prst="rect">
            <a:avLst/>
          </a:prstGeom>
          <a:effectLst>
            <a:outerShdw blurRad="50800" dist="38100" dir="2700000" algn="tl" rotWithShape="0">
              <a:prstClr val="black">
                <a:alpha val="40000"/>
              </a:prstClr>
            </a:outerShdw>
          </a:effectLst>
        </p:spPr>
      </p:pic>
      <p:grpSp>
        <p:nvGrpSpPr>
          <p:cNvPr id="4" name="组合 4">
            <a:extLst>
              <a:ext uri="{FF2B5EF4-FFF2-40B4-BE49-F238E27FC236}">
                <a16:creationId xmlns:a16="http://schemas.microsoft.com/office/drawing/2014/main" xmlns="" id="{A20E13A7-82D9-415C-A34A-9564B84D3C62}"/>
              </a:ext>
            </a:extLst>
          </p:cNvPr>
          <p:cNvGrpSpPr/>
          <p:nvPr/>
        </p:nvGrpSpPr>
        <p:grpSpPr>
          <a:xfrm>
            <a:off x="10763" y="275078"/>
            <a:ext cx="9133239" cy="4890279"/>
            <a:chOff x="10761" y="275078"/>
            <a:chExt cx="9133239" cy="4890279"/>
          </a:xfrm>
        </p:grpSpPr>
        <p:pic>
          <p:nvPicPr>
            <p:cNvPr id="48" name="图片 47">
              <a:extLst>
                <a:ext uri="{FF2B5EF4-FFF2-40B4-BE49-F238E27FC236}">
                  <a16:creationId xmlns:a16="http://schemas.microsoft.com/office/drawing/2014/main" xmlns="" id="{21EFB39B-8DB4-4625-AB5D-5C8B21242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 y="2183354"/>
              <a:ext cx="9133239" cy="2982003"/>
            </a:xfrm>
            <a:prstGeom prst="rect">
              <a:avLst/>
            </a:prstGeom>
          </p:spPr>
        </p:pic>
        <p:pic>
          <p:nvPicPr>
            <p:cNvPr id="51" name="图片 50">
              <a:extLst>
                <a:ext uri="{FF2B5EF4-FFF2-40B4-BE49-F238E27FC236}">
                  <a16:creationId xmlns:a16="http://schemas.microsoft.com/office/drawing/2014/main" xmlns="" id="{18A64129-ADB2-4F8B-A96F-EFEAEC0EE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00" y="627534"/>
              <a:ext cx="1912419" cy="2034488"/>
            </a:xfrm>
            <a:prstGeom prst="rect">
              <a:avLst/>
            </a:prstGeom>
          </p:spPr>
        </p:pic>
        <p:pic>
          <p:nvPicPr>
            <p:cNvPr id="55" name="图片 54">
              <a:extLst>
                <a:ext uri="{FF2B5EF4-FFF2-40B4-BE49-F238E27FC236}">
                  <a16:creationId xmlns:a16="http://schemas.microsoft.com/office/drawing/2014/main" xmlns="" id="{BE3C4967-E637-4D54-86A6-381709160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05320">
              <a:off x="4402992" y="386088"/>
              <a:ext cx="2846597" cy="2017609"/>
            </a:xfrm>
            <a:prstGeom prst="rect">
              <a:avLst/>
            </a:prstGeom>
          </p:spPr>
        </p:pic>
        <p:pic>
          <p:nvPicPr>
            <p:cNvPr id="56" name="图片 55">
              <a:extLst>
                <a:ext uri="{FF2B5EF4-FFF2-40B4-BE49-F238E27FC236}">
                  <a16:creationId xmlns:a16="http://schemas.microsoft.com/office/drawing/2014/main" xmlns="" id="{7CBC3F28-9FA3-40A0-B76F-48E57F2028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0376" y="275078"/>
              <a:ext cx="883847" cy="914324"/>
            </a:xfrm>
            <a:prstGeom prst="rect">
              <a:avLst/>
            </a:prstGeom>
          </p:spPr>
        </p:pic>
        <p:pic>
          <p:nvPicPr>
            <p:cNvPr id="57" name="图片 56">
              <a:extLst>
                <a:ext uri="{FF2B5EF4-FFF2-40B4-BE49-F238E27FC236}">
                  <a16:creationId xmlns:a16="http://schemas.microsoft.com/office/drawing/2014/main" xmlns="" id="{34CD878B-557E-4F6E-A451-BEA5948848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2463" y="1356502"/>
              <a:ext cx="572977" cy="871656"/>
            </a:xfrm>
            <a:prstGeom prst="rect">
              <a:avLst/>
            </a:prstGeom>
          </p:spPr>
        </p:pic>
      </p:grpSp>
      <p:grpSp>
        <p:nvGrpSpPr>
          <p:cNvPr id="5" name="组合 5">
            <a:extLst>
              <a:ext uri="{FF2B5EF4-FFF2-40B4-BE49-F238E27FC236}">
                <a16:creationId xmlns:a16="http://schemas.microsoft.com/office/drawing/2014/main" xmlns="" id="{ABEFFC11-4FD3-4721-896F-8867904BD4C3}"/>
              </a:ext>
            </a:extLst>
          </p:cNvPr>
          <p:cNvGrpSpPr/>
          <p:nvPr/>
        </p:nvGrpSpPr>
        <p:grpSpPr>
          <a:xfrm>
            <a:off x="2565374" y="1504947"/>
            <a:ext cx="4700640" cy="2398451"/>
            <a:chOff x="1890743" y="1635646"/>
            <a:chExt cx="2683149" cy="557170"/>
          </a:xfrm>
        </p:grpSpPr>
        <p:sp>
          <p:nvSpPr>
            <p:cNvPr id="2" name="矩形: 圆角 1">
              <a:extLst>
                <a:ext uri="{FF2B5EF4-FFF2-40B4-BE49-F238E27FC236}">
                  <a16:creationId xmlns:a16="http://schemas.microsoft.com/office/drawing/2014/main" xmlns="" id="{C648AF03-B5D3-4F1F-84B5-41F2B9AF5477}"/>
                </a:ext>
              </a:extLst>
            </p:cNvPr>
            <p:cNvSpPr/>
            <p:nvPr/>
          </p:nvSpPr>
          <p:spPr>
            <a:xfrm>
              <a:off x="1979712" y="1635646"/>
              <a:ext cx="2448272" cy="44849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xmlns="" id="{0476C74E-B3FE-4DBD-B1CB-D1C5C98C2477}"/>
                </a:ext>
              </a:extLst>
            </p:cNvPr>
            <p:cNvSpPr txBox="1"/>
            <p:nvPr/>
          </p:nvSpPr>
          <p:spPr>
            <a:xfrm>
              <a:off x="1890743" y="1742380"/>
              <a:ext cx="2683149" cy="450436"/>
            </a:xfrm>
            <a:prstGeom prst="rect">
              <a:avLst/>
            </a:prstGeom>
            <a:noFill/>
          </p:spPr>
          <p:txBody>
            <a:bodyPr wrap="square" rtlCol="0">
              <a:spAutoFit/>
            </a:bodyPr>
            <a:lstStyle/>
            <a:p>
              <a:pPr algn="ctr"/>
              <a:r>
                <a:rPr lang="en-US" altLang="zh-CN" sz="6000" b="1" dirty="0" smtClean="0">
                  <a:solidFill>
                    <a:srgbClr val="FF0000"/>
                  </a:solidFill>
                  <a:latin typeface="Times New Roman" pitchFamily="18" charset="0"/>
                  <a:ea typeface="微软雅黑" panose="020B0503020204020204" pitchFamily="34" charset="-122"/>
                  <a:cs typeface="Times New Roman" pitchFamily="18" charset="0"/>
                </a:rPr>
                <a:t>III. </a:t>
              </a:r>
              <a:r>
                <a:rPr lang="en-US" altLang="zh-CN" sz="6000" b="1" dirty="0" err="1" smtClean="0">
                  <a:solidFill>
                    <a:srgbClr val="FF0000"/>
                  </a:solidFill>
                  <a:latin typeface="Times New Roman" pitchFamily="18" charset="0"/>
                  <a:ea typeface="微软雅黑" panose="020B0503020204020204" pitchFamily="34" charset="-122"/>
                  <a:cs typeface="Times New Roman" pitchFamily="18" charset="0"/>
                </a:rPr>
                <a:t>Tổng</a:t>
              </a:r>
              <a:r>
                <a:rPr lang="en-US" altLang="zh-CN" sz="60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6000" b="1" dirty="0" err="1" smtClean="0">
                  <a:solidFill>
                    <a:srgbClr val="FF0000"/>
                  </a:solidFill>
                  <a:latin typeface="Times New Roman" pitchFamily="18" charset="0"/>
                  <a:ea typeface="微软雅黑" panose="020B0503020204020204" pitchFamily="34" charset="-122"/>
                  <a:cs typeface="Times New Roman" pitchFamily="18" charset="0"/>
                </a:rPr>
                <a:t>kết</a:t>
              </a:r>
              <a:endParaRPr lang="zh-CN" altLang="en-US" sz="6000" b="1" dirty="0">
                <a:solidFill>
                  <a:srgbClr val="FF0000"/>
                </a:solidFill>
                <a:latin typeface="Times New Roman" pitchFamily="18" charset="0"/>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462749941"/>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a:extLst>
              <a:ext uri="{FF2B5EF4-FFF2-40B4-BE49-F238E27FC236}">
                <a16:creationId xmlns:a16="http://schemas.microsoft.com/office/drawing/2014/main" xmlns="" id="{95C475FE-8C76-4BAF-84DC-ED21A381FD10}"/>
              </a:ext>
            </a:extLst>
          </p:cNvPr>
          <p:cNvGrpSpPr/>
          <p:nvPr/>
        </p:nvGrpSpPr>
        <p:grpSpPr>
          <a:xfrm>
            <a:off x="4114800" y="0"/>
            <a:ext cx="1140696" cy="5143500"/>
            <a:chOff x="4930199" y="0"/>
            <a:chExt cx="1709619" cy="6858000"/>
          </a:xfrm>
        </p:grpSpPr>
        <p:sp>
          <p:nvSpPr>
            <p:cNvPr id="4" name="矩形: 圆角 3">
              <a:extLst>
                <a:ext uri="{FF2B5EF4-FFF2-40B4-BE49-F238E27FC236}">
                  <a16:creationId xmlns:a16="http://schemas.microsoft.com/office/drawing/2014/main" xmlns="" id="{84510CA5-C6EC-48A2-9589-93DEAF63C028}"/>
                </a:ext>
              </a:extLst>
            </p:cNvPr>
            <p:cNvSpPr/>
            <p:nvPr/>
          </p:nvSpPr>
          <p:spPr>
            <a:xfrm>
              <a:off x="5220490" y="0"/>
              <a:ext cx="1016000" cy="6858000"/>
            </a:xfrm>
            <a:prstGeom prst="roundRect">
              <a:avLst>
                <a:gd name="adj" fmla="val 0"/>
              </a:avLst>
            </a:prstGeom>
            <a:solidFill>
              <a:srgbClr val="1F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xmlns="" id="{2A4B7C54-2994-49CD-806A-40C3D095C7BF}"/>
                </a:ext>
              </a:extLst>
            </p:cNvPr>
            <p:cNvPicPr>
              <a:picLocks noChangeAspect="1"/>
            </p:cNvPicPr>
            <p:nvPr/>
          </p:nvPicPr>
          <p:blipFill rotWithShape="1">
            <a:blip r:embed="rId3" cstate="print">
              <a:clrChange>
                <a:clrFrom>
                  <a:srgbClr val="FFFFFF"/>
                </a:clrFrom>
                <a:clrTo>
                  <a:srgbClr val="FFFFFF">
                    <a:alpha val="0"/>
                  </a:srgbClr>
                </a:clrTo>
              </a:clrChange>
            </a:blip>
            <a:srcRect l="1" t="49184" r="59385" b="126"/>
            <a:stretch/>
          </p:blipFill>
          <p:spPr>
            <a:xfrm>
              <a:off x="5296887" y="380809"/>
              <a:ext cx="1342931" cy="447749"/>
            </a:xfrm>
            <a:prstGeom prst="rect">
              <a:avLst/>
            </a:prstGeom>
          </p:spPr>
        </p:pic>
        <p:pic>
          <p:nvPicPr>
            <p:cNvPr id="7" name="图片 6">
              <a:extLst>
                <a:ext uri="{FF2B5EF4-FFF2-40B4-BE49-F238E27FC236}">
                  <a16:creationId xmlns:a16="http://schemas.microsoft.com/office/drawing/2014/main" xmlns="" id="{8E8D627A-018F-4F23-A44F-5F2E89842156}"/>
                </a:ext>
              </a:extLst>
            </p:cNvPr>
            <p:cNvPicPr>
              <a:picLocks noChangeAspect="1"/>
            </p:cNvPicPr>
            <p:nvPr/>
          </p:nvPicPr>
          <p:blipFill rotWithShape="1">
            <a:blip r:embed="rId3" cstate="print">
              <a:clrChange>
                <a:clrFrom>
                  <a:srgbClr val="FFFFFF"/>
                </a:clrFrom>
                <a:clrTo>
                  <a:srgbClr val="FFFFFF">
                    <a:alpha val="0"/>
                  </a:srgbClr>
                </a:clrTo>
              </a:clrChange>
            </a:blip>
            <a:srcRect l="1" t="49184" r="59385" b="126"/>
            <a:stretch/>
          </p:blipFill>
          <p:spPr>
            <a:xfrm>
              <a:off x="4930199" y="6008453"/>
              <a:ext cx="1342931" cy="447749"/>
            </a:xfrm>
            <a:prstGeom prst="rect">
              <a:avLst/>
            </a:prstGeom>
          </p:spPr>
        </p:pic>
      </p:grpSp>
      <p:grpSp>
        <p:nvGrpSpPr>
          <p:cNvPr id="3" name="组合 11">
            <a:extLst>
              <a:ext uri="{FF2B5EF4-FFF2-40B4-BE49-F238E27FC236}">
                <a16:creationId xmlns:a16="http://schemas.microsoft.com/office/drawing/2014/main" xmlns="" id="{481248B5-9A0D-4810-97D6-C3AE5467B287}"/>
              </a:ext>
            </a:extLst>
          </p:cNvPr>
          <p:cNvGrpSpPr/>
          <p:nvPr/>
        </p:nvGrpSpPr>
        <p:grpSpPr>
          <a:xfrm>
            <a:off x="5257801" y="524948"/>
            <a:ext cx="3428999" cy="3818454"/>
            <a:chOff x="7678992" y="2033798"/>
            <a:chExt cx="3036931" cy="3301264"/>
          </a:xfrm>
        </p:grpSpPr>
        <p:grpSp>
          <p:nvGrpSpPr>
            <p:cNvPr id="5" name="组合 7">
              <a:extLst>
                <a:ext uri="{FF2B5EF4-FFF2-40B4-BE49-F238E27FC236}">
                  <a16:creationId xmlns:a16="http://schemas.microsoft.com/office/drawing/2014/main" xmlns="" id="{024FFD64-CF64-4B9D-893F-F00D772AAB46}"/>
                </a:ext>
              </a:extLst>
            </p:cNvPr>
            <p:cNvGrpSpPr/>
            <p:nvPr/>
          </p:nvGrpSpPr>
          <p:grpSpPr>
            <a:xfrm>
              <a:off x="7797110" y="2221811"/>
              <a:ext cx="2851326" cy="3033424"/>
              <a:chOff x="4479723" y="3257013"/>
              <a:chExt cx="2851326" cy="3033424"/>
            </a:xfrm>
          </p:grpSpPr>
          <p:sp>
            <p:nvSpPr>
              <p:cNvPr id="9" name="TextBox 30">
                <a:extLst>
                  <a:ext uri="{FF2B5EF4-FFF2-40B4-BE49-F238E27FC236}">
                    <a16:creationId xmlns:a16="http://schemas.microsoft.com/office/drawing/2014/main" xmlns="" id="{52722226-3F3B-4B84-B46E-0580A783B49E}"/>
                  </a:ext>
                </a:extLst>
              </p:cNvPr>
              <p:cNvSpPr txBox="1"/>
              <p:nvPr/>
            </p:nvSpPr>
            <p:spPr>
              <a:xfrm>
                <a:off x="6731361" y="3492288"/>
                <a:ext cx="599688" cy="1943825"/>
              </a:xfrm>
              <a:prstGeom prst="rect">
                <a:avLst/>
              </a:prstGeom>
              <a:noFill/>
            </p:spPr>
            <p:txBody>
              <a:bodyPr vert="eaVert" wrap="square" rtlCol="0">
                <a:spAutoFit/>
              </a:bodyPr>
              <a:lstStyle/>
              <a:p>
                <a:pPr algn="ctr"/>
                <a:r>
                  <a:rPr lang="en-US" sz="3200" b="1" dirty="0" err="1" smtClean="0">
                    <a:solidFill>
                      <a:srgbClr val="FF0000"/>
                    </a:solidFill>
                    <a:latin typeface="Times New Roman" pitchFamily="18" charset="0"/>
                    <a:ea typeface="字魂52号-阿开漫画体" panose="00000500000000000000" pitchFamily="2" charset="-122"/>
                    <a:cs typeface="Times New Roman" pitchFamily="18" charset="0"/>
                  </a:rPr>
                  <a:t>Nội</a:t>
                </a:r>
                <a:r>
                  <a:rPr lang="en-US" sz="3200" b="1" dirty="0" smtClean="0">
                    <a:solidFill>
                      <a:srgbClr val="FF0000"/>
                    </a:solidFill>
                    <a:latin typeface="Times New Roman" pitchFamily="18" charset="0"/>
                    <a:ea typeface="字魂52号-阿开漫画体" panose="00000500000000000000" pitchFamily="2" charset="-122"/>
                    <a:cs typeface="Times New Roman" pitchFamily="18" charset="0"/>
                  </a:rPr>
                  <a:t> dung</a:t>
                </a:r>
                <a:endParaRPr lang="en-US" sz="3200" b="1" dirty="0">
                  <a:solidFill>
                    <a:srgbClr val="FF0000"/>
                  </a:solidFill>
                  <a:latin typeface="Times New Roman" pitchFamily="18" charset="0"/>
                  <a:ea typeface="字魂52号-阿开漫画体" panose="00000500000000000000" pitchFamily="2" charset="-122"/>
                  <a:cs typeface="Times New Roman" pitchFamily="18" charset="0"/>
                </a:endParaRPr>
              </a:p>
            </p:txBody>
          </p:sp>
          <p:sp>
            <p:nvSpPr>
              <p:cNvPr id="10" name="矩形 9">
                <a:extLst>
                  <a:ext uri="{FF2B5EF4-FFF2-40B4-BE49-F238E27FC236}">
                    <a16:creationId xmlns:a16="http://schemas.microsoft.com/office/drawing/2014/main" xmlns="" id="{0FE05A1D-AC09-4128-A04E-35BAA6BBA009}"/>
                  </a:ext>
                </a:extLst>
              </p:cNvPr>
              <p:cNvSpPr/>
              <p:nvPr/>
            </p:nvSpPr>
            <p:spPr>
              <a:xfrm rot="16200000">
                <a:off x="4017494" y="3719242"/>
                <a:ext cx="3033424" cy="2108965"/>
              </a:xfrm>
              <a:prstGeom prst="rect">
                <a:avLst/>
              </a:prstGeom>
              <a:noFill/>
            </p:spPr>
            <p:txBody>
              <a:bodyPr vert="eaVert" wrap="square" rtlCol="0">
                <a:spAutoFit/>
              </a:bodyPr>
              <a:lstStyle/>
              <a:p>
                <a:pPr algn="just"/>
                <a:r>
                  <a:rPr lang="nl-NL" sz="2400" dirty="0" smtClean="0">
                    <a:latin typeface="Times New Roman" pitchFamily="18" charset="0"/>
                    <a:ea typeface="Times New Roman" pitchFamily="18" charset="0"/>
                    <a:cs typeface="Times New Roman" pitchFamily="18" charset="0"/>
                  </a:rPr>
                  <a:t>Tình cảm đối với cha mẹ , anh em và  cha mẹ đối với con cái luôn là những tình cảm sâu nặng, thiêng liêng nhất trong đời sống mỗi</a:t>
                </a:r>
              </a:p>
              <a:p>
                <a:pPr algn="just"/>
                <a:r>
                  <a:rPr lang="nl-NL" sz="2400" dirty="0" smtClean="0">
                    <a:latin typeface="Times New Roman" pitchFamily="18" charset="0"/>
                    <a:ea typeface="Times New Roman" pitchFamily="18" charset="0"/>
                    <a:cs typeface="Times New Roman" pitchFamily="18" charset="0"/>
                  </a:rPr>
                  <a:t> con người.</a:t>
                </a:r>
                <a:endParaRPr lang="zh-CN" altLang="en-US" sz="2400" dirty="0">
                  <a:latin typeface="Times New Roman" pitchFamily="18" charset="0"/>
                  <a:ea typeface="字魂52号-阿开漫画体" panose="00000500000000000000" pitchFamily="2" charset="-122"/>
                  <a:cs typeface="Times New Roman" pitchFamily="18" charset="0"/>
                </a:endParaRPr>
              </a:p>
            </p:txBody>
          </p:sp>
        </p:grpSp>
        <p:sp>
          <p:nvSpPr>
            <p:cNvPr id="11" name="矩形: 圆角 10">
              <a:extLst>
                <a:ext uri="{FF2B5EF4-FFF2-40B4-BE49-F238E27FC236}">
                  <a16:creationId xmlns:a16="http://schemas.microsoft.com/office/drawing/2014/main" xmlns="" id="{FE57FF11-B5A8-4BC5-9423-DAAB1E2C7FA3}"/>
                </a:ext>
              </a:extLst>
            </p:cNvPr>
            <p:cNvSpPr/>
            <p:nvPr/>
          </p:nvSpPr>
          <p:spPr>
            <a:xfrm>
              <a:off x="7678992" y="2033798"/>
              <a:ext cx="3036931" cy="3301264"/>
            </a:xfrm>
            <a:prstGeom prst="roundRect">
              <a:avLst>
                <a:gd name="adj" fmla="val 11280"/>
              </a:avLst>
            </a:prstGeom>
            <a:noFill/>
            <a:ln w="34925" cap="rnd">
              <a:solidFill>
                <a:srgbClr val="1F406A"/>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12">
            <a:extLst>
              <a:ext uri="{FF2B5EF4-FFF2-40B4-BE49-F238E27FC236}">
                <a16:creationId xmlns:a16="http://schemas.microsoft.com/office/drawing/2014/main" xmlns="" id="{4927421D-AC15-4274-A276-D70240FBF161}"/>
              </a:ext>
            </a:extLst>
          </p:cNvPr>
          <p:cNvGrpSpPr/>
          <p:nvPr/>
        </p:nvGrpSpPr>
        <p:grpSpPr>
          <a:xfrm>
            <a:off x="152402" y="497250"/>
            <a:ext cx="3809999" cy="4247317"/>
            <a:chOff x="6529844" y="1859343"/>
            <a:chExt cx="4186079" cy="2714864"/>
          </a:xfrm>
        </p:grpSpPr>
        <p:grpSp>
          <p:nvGrpSpPr>
            <p:cNvPr id="12" name="组合 13">
              <a:extLst>
                <a:ext uri="{FF2B5EF4-FFF2-40B4-BE49-F238E27FC236}">
                  <a16:creationId xmlns:a16="http://schemas.microsoft.com/office/drawing/2014/main" xmlns="" id="{39D0F8C7-5EA8-49F1-8C8F-5C30F975CAC1}"/>
                </a:ext>
              </a:extLst>
            </p:cNvPr>
            <p:cNvGrpSpPr/>
            <p:nvPr/>
          </p:nvGrpSpPr>
          <p:grpSpPr>
            <a:xfrm>
              <a:off x="6781005" y="1859343"/>
              <a:ext cx="3757923" cy="2714864"/>
              <a:chOff x="3463618" y="2894545"/>
              <a:chExt cx="3757923" cy="2714864"/>
            </a:xfrm>
          </p:grpSpPr>
          <p:sp>
            <p:nvSpPr>
              <p:cNvPr id="16" name="TextBox 30">
                <a:extLst>
                  <a:ext uri="{FF2B5EF4-FFF2-40B4-BE49-F238E27FC236}">
                    <a16:creationId xmlns:a16="http://schemas.microsoft.com/office/drawing/2014/main" xmlns="" id="{C62E7828-61B1-4F6A-94AB-89780F236A2B}"/>
                  </a:ext>
                </a:extLst>
              </p:cNvPr>
              <p:cNvSpPr txBox="1"/>
              <p:nvPr/>
            </p:nvSpPr>
            <p:spPr>
              <a:xfrm>
                <a:off x="6477597" y="3015065"/>
                <a:ext cx="743944" cy="2421048"/>
              </a:xfrm>
              <a:prstGeom prst="rect">
                <a:avLst/>
              </a:prstGeom>
              <a:noFill/>
            </p:spPr>
            <p:txBody>
              <a:bodyPr vert="eaVert" wrap="square" rtlCol="0">
                <a:spAutoFit/>
              </a:bodyPr>
              <a:lstStyle/>
              <a:p>
                <a:pPr algn="ctr"/>
                <a:r>
                  <a:rPr lang="en-US" altLang="zh-CN" sz="3200" b="1" dirty="0" err="1" smtClean="0">
                    <a:solidFill>
                      <a:srgbClr val="FF0000"/>
                    </a:solidFill>
                    <a:latin typeface="Times New Roman" pitchFamily="18" charset="0"/>
                    <a:ea typeface="字魂52号-阿开漫画体" panose="00000500000000000000" pitchFamily="2" charset="-122"/>
                    <a:cs typeface="Times New Roman" pitchFamily="18" charset="0"/>
                  </a:rPr>
                  <a:t>Nghệ</a:t>
                </a:r>
                <a:r>
                  <a:rPr lang="en-US" altLang="zh-CN" sz="3200" b="1" dirty="0" smtClean="0">
                    <a:solidFill>
                      <a:srgbClr val="FF0000"/>
                    </a:solidFill>
                    <a:latin typeface="Times New Roman" pitchFamily="18" charset="0"/>
                    <a:ea typeface="字魂52号-阿开漫画体" panose="00000500000000000000" pitchFamily="2" charset="-122"/>
                    <a:cs typeface="Times New Roman" pitchFamily="18" charset="0"/>
                  </a:rPr>
                  <a:t> </a:t>
                </a:r>
                <a:r>
                  <a:rPr lang="en-US" altLang="zh-CN" sz="3200" b="1" dirty="0" err="1" smtClean="0">
                    <a:solidFill>
                      <a:srgbClr val="FF0000"/>
                    </a:solidFill>
                    <a:latin typeface="Times New Roman" pitchFamily="18" charset="0"/>
                    <a:ea typeface="字魂52号-阿开漫画体" panose="00000500000000000000" pitchFamily="2" charset="-122"/>
                    <a:cs typeface="Times New Roman" pitchFamily="18" charset="0"/>
                  </a:rPr>
                  <a:t>thuật</a:t>
                </a:r>
                <a:endParaRPr lang="en-US" sz="3200" b="1" dirty="0">
                  <a:solidFill>
                    <a:srgbClr val="FF0000"/>
                  </a:solidFill>
                  <a:latin typeface="Times New Roman" pitchFamily="18" charset="0"/>
                  <a:ea typeface="字魂52号-阿开漫画体" panose="00000500000000000000" pitchFamily="2" charset="-122"/>
                  <a:cs typeface="Times New Roman" pitchFamily="18" charset="0"/>
                </a:endParaRPr>
              </a:p>
            </p:txBody>
          </p:sp>
          <p:sp>
            <p:nvSpPr>
              <p:cNvPr id="17" name="矩形 16">
                <a:extLst>
                  <a:ext uri="{FF2B5EF4-FFF2-40B4-BE49-F238E27FC236}">
                    <a16:creationId xmlns:a16="http://schemas.microsoft.com/office/drawing/2014/main" xmlns="" id="{A743F045-5C4D-4AB3-9071-69F7103F17FD}"/>
                  </a:ext>
                </a:extLst>
              </p:cNvPr>
              <p:cNvSpPr/>
              <p:nvPr/>
            </p:nvSpPr>
            <p:spPr>
              <a:xfrm rot="16200000">
                <a:off x="3571315" y="2786848"/>
                <a:ext cx="2714864" cy="2930257"/>
              </a:xfrm>
              <a:prstGeom prst="rect">
                <a:avLst/>
              </a:prstGeom>
              <a:noFill/>
            </p:spPr>
            <p:txBody>
              <a:bodyPr vert="eaVert" wrap="square" rtlCol="0">
                <a:spAutoFit/>
              </a:bodyPr>
              <a:lstStyle/>
              <a:p>
                <a:pPr lvl="0" algn="just" eaLnBrk="0" fontAlgn="base" hangingPunct="0">
                  <a:spcBef>
                    <a:spcPct val="0"/>
                  </a:spcBef>
                  <a:spcAft>
                    <a:spcPct val="0"/>
                  </a:spcAft>
                  <a:tabLst>
                    <a:tab pos="457200" algn="l"/>
                  </a:tabLst>
                </a:pPr>
                <a:r>
                  <a:rPr lang="nl-NL" sz="2400" dirty="0" smtClean="0">
                    <a:latin typeface="Times New Roman" pitchFamily="18" charset="0"/>
                    <a:ea typeface="Times New Roman" pitchFamily="18" charset="0"/>
                    <a:cs typeface="Times New Roman" pitchFamily="18" charset="0"/>
                  </a:rPr>
                  <a:t>- Sử dụng biện pháp so sánh, ẩn dụ, đối xứng, tăng cấp,..</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nl-NL" sz="2400" dirty="0" smtClean="0">
                    <a:latin typeface="Times New Roman" pitchFamily="18" charset="0"/>
                    <a:ea typeface="Times New Roman" pitchFamily="18" charset="0"/>
                    <a:cs typeface="Times New Roman" pitchFamily="18" charset="0"/>
                  </a:rPr>
                  <a:t>- Giọng điệu ngọt ngào mà trang nghiêm.</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nl-NL" sz="2400" dirty="0" smtClean="0">
                    <a:latin typeface="Times New Roman" pitchFamily="18" charset="0"/>
                    <a:ea typeface="Times New Roman" pitchFamily="18" charset="0"/>
                    <a:cs typeface="Times New Roman" pitchFamily="18" charset="0"/>
                  </a:rPr>
                  <a:t>- Diễn tả tình cảm qua những mô típ.</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nl-NL" sz="2400" dirty="0" smtClean="0">
                    <a:latin typeface="Times New Roman" pitchFamily="18" charset="0"/>
                    <a:ea typeface="Times New Roman" pitchFamily="18" charset="0"/>
                    <a:cs typeface="Times New Roman" pitchFamily="18" charset="0"/>
                  </a:rPr>
                  <a:t>- Sử dụng thể thơ lục bát và lục bát biến thể.</a:t>
                </a:r>
                <a:endParaRPr lang="en-US" sz="2400" dirty="0" smtClean="0">
                  <a:latin typeface="Times New Roman" pitchFamily="18" charset="0"/>
                  <a:cs typeface="Times New Roman" pitchFamily="18" charset="0"/>
                </a:endParaRPr>
              </a:p>
            </p:txBody>
          </p:sp>
        </p:grpSp>
        <p:sp>
          <p:nvSpPr>
            <p:cNvPr id="15" name="矩形: 圆角 14">
              <a:extLst>
                <a:ext uri="{FF2B5EF4-FFF2-40B4-BE49-F238E27FC236}">
                  <a16:creationId xmlns:a16="http://schemas.microsoft.com/office/drawing/2014/main" xmlns="" id="{7589817A-73FD-457E-B54A-8839560ED650}"/>
                </a:ext>
              </a:extLst>
            </p:cNvPr>
            <p:cNvSpPr/>
            <p:nvPr/>
          </p:nvSpPr>
          <p:spPr>
            <a:xfrm>
              <a:off x="6529844" y="1873740"/>
              <a:ext cx="4186079" cy="2663223"/>
            </a:xfrm>
            <a:prstGeom prst="roundRect">
              <a:avLst>
                <a:gd name="adj" fmla="val 11280"/>
              </a:avLst>
            </a:prstGeom>
            <a:noFill/>
            <a:ln w="34925" cap="rnd">
              <a:solidFill>
                <a:srgbClr val="1F406A"/>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a:extLst>
              <a:ext uri="{FF2B5EF4-FFF2-40B4-BE49-F238E27FC236}">
                <a16:creationId xmlns:a16="http://schemas.microsoft.com/office/drawing/2014/main" xmlns="" id="{A6C40B36-55F5-4116-A0C0-78822BE01F63}"/>
              </a:ext>
            </a:extLst>
          </p:cNvPr>
          <p:cNvPicPr>
            <a:picLocks noChangeAspect="1"/>
          </p:cNvPicPr>
          <p:nvPr/>
        </p:nvPicPr>
        <p:blipFill rotWithShape="1">
          <a:blip r:embed="rId4">
            <a:extLst>
              <a:ext uri="{28A0092B-C50C-407E-A947-70E740481C1C}">
                <a14:useLocalDpi xmlns:a14="http://schemas.microsoft.com/office/drawing/2010/main" val="0"/>
              </a:ext>
            </a:extLst>
          </a:blip>
          <a:srcRect l="77298" t="33846"/>
          <a:stretch/>
        </p:blipFill>
        <p:spPr>
          <a:xfrm>
            <a:off x="7068165" y="2628900"/>
            <a:ext cx="2075836" cy="2514601"/>
          </a:xfrm>
          <a:prstGeom prst="rect">
            <a:avLst/>
          </a:prstGeom>
        </p:spPr>
      </p:pic>
    </p:spTree>
    <p:extLst>
      <p:ext uri="{BB962C8B-B14F-4D97-AF65-F5344CB8AC3E}">
        <p14:creationId xmlns:p14="http://schemas.microsoft.com/office/powerpoint/2010/main" val="3425642053"/>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xmlns="" id="{AEAE8CC4-58F4-4BC5-8E7D-CA46D1A05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777" y="294042"/>
            <a:ext cx="5760537" cy="3734910"/>
          </a:xfrm>
          <a:prstGeom prst="rect">
            <a:avLst/>
          </a:prstGeom>
          <a:effectLst>
            <a:outerShdw blurRad="50800" dist="38100" dir="2700000" algn="tl" rotWithShape="0">
              <a:prstClr val="black">
                <a:alpha val="40000"/>
              </a:prstClr>
            </a:outerShdw>
          </a:effectLst>
        </p:spPr>
      </p:pic>
      <p:grpSp>
        <p:nvGrpSpPr>
          <p:cNvPr id="4" name="组合 4">
            <a:extLst>
              <a:ext uri="{FF2B5EF4-FFF2-40B4-BE49-F238E27FC236}">
                <a16:creationId xmlns:a16="http://schemas.microsoft.com/office/drawing/2014/main" xmlns="" id="{A20E13A7-82D9-415C-A34A-9564B84D3C62}"/>
              </a:ext>
            </a:extLst>
          </p:cNvPr>
          <p:cNvGrpSpPr/>
          <p:nvPr/>
        </p:nvGrpSpPr>
        <p:grpSpPr>
          <a:xfrm>
            <a:off x="10763" y="275078"/>
            <a:ext cx="9133239" cy="4890279"/>
            <a:chOff x="10761" y="275078"/>
            <a:chExt cx="9133239" cy="4890279"/>
          </a:xfrm>
        </p:grpSpPr>
        <p:pic>
          <p:nvPicPr>
            <p:cNvPr id="48" name="图片 47">
              <a:extLst>
                <a:ext uri="{FF2B5EF4-FFF2-40B4-BE49-F238E27FC236}">
                  <a16:creationId xmlns:a16="http://schemas.microsoft.com/office/drawing/2014/main" xmlns="" id="{21EFB39B-8DB4-4625-AB5D-5C8B21242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 y="2183354"/>
              <a:ext cx="9133239" cy="2982003"/>
            </a:xfrm>
            <a:prstGeom prst="rect">
              <a:avLst/>
            </a:prstGeom>
          </p:spPr>
        </p:pic>
        <p:pic>
          <p:nvPicPr>
            <p:cNvPr id="51" name="图片 50">
              <a:extLst>
                <a:ext uri="{FF2B5EF4-FFF2-40B4-BE49-F238E27FC236}">
                  <a16:creationId xmlns:a16="http://schemas.microsoft.com/office/drawing/2014/main" xmlns="" id="{18A64129-ADB2-4F8B-A96F-EFEAEC0EE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00" y="627534"/>
              <a:ext cx="1912419" cy="2034488"/>
            </a:xfrm>
            <a:prstGeom prst="rect">
              <a:avLst/>
            </a:prstGeom>
          </p:spPr>
        </p:pic>
        <p:pic>
          <p:nvPicPr>
            <p:cNvPr id="55" name="图片 54">
              <a:extLst>
                <a:ext uri="{FF2B5EF4-FFF2-40B4-BE49-F238E27FC236}">
                  <a16:creationId xmlns:a16="http://schemas.microsoft.com/office/drawing/2014/main" xmlns="" id="{BE3C4967-E637-4D54-86A6-381709160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05320">
              <a:off x="4402992" y="386088"/>
              <a:ext cx="2846597" cy="2017609"/>
            </a:xfrm>
            <a:prstGeom prst="rect">
              <a:avLst/>
            </a:prstGeom>
          </p:spPr>
        </p:pic>
        <p:pic>
          <p:nvPicPr>
            <p:cNvPr id="56" name="图片 55">
              <a:extLst>
                <a:ext uri="{FF2B5EF4-FFF2-40B4-BE49-F238E27FC236}">
                  <a16:creationId xmlns:a16="http://schemas.microsoft.com/office/drawing/2014/main" xmlns="" id="{7CBC3F28-9FA3-40A0-B76F-48E57F2028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0376" y="275078"/>
              <a:ext cx="883847" cy="914324"/>
            </a:xfrm>
            <a:prstGeom prst="rect">
              <a:avLst/>
            </a:prstGeom>
          </p:spPr>
        </p:pic>
        <p:pic>
          <p:nvPicPr>
            <p:cNvPr id="57" name="图片 56">
              <a:extLst>
                <a:ext uri="{FF2B5EF4-FFF2-40B4-BE49-F238E27FC236}">
                  <a16:creationId xmlns:a16="http://schemas.microsoft.com/office/drawing/2014/main" xmlns="" id="{34CD878B-557E-4F6E-A451-BEA5948848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2463" y="1356502"/>
              <a:ext cx="572977" cy="871656"/>
            </a:xfrm>
            <a:prstGeom prst="rect">
              <a:avLst/>
            </a:prstGeom>
          </p:spPr>
        </p:pic>
      </p:grpSp>
      <p:grpSp>
        <p:nvGrpSpPr>
          <p:cNvPr id="5" name="组合 5">
            <a:extLst>
              <a:ext uri="{FF2B5EF4-FFF2-40B4-BE49-F238E27FC236}">
                <a16:creationId xmlns:a16="http://schemas.microsoft.com/office/drawing/2014/main" xmlns="" id="{ABEFFC11-4FD3-4721-896F-8867904BD4C3}"/>
              </a:ext>
            </a:extLst>
          </p:cNvPr>
          <p:cNvGrpSpPr/>
          <p:nvPr/>
        </p:nvGrpSpPr>
        <p:grpSpPr>
          <a:xfrm>
            <a:off x="2667000" y="1504946"/>
            <a:ext cx="3754600" cy="1815331"/>
            <a:chOff x="1979712" y="1635646"/>
            <a:chExt cx="2448272" cy="562349"/>
          </a:xfrm>
        </p:grpSpPr>
        <p:sp>
          <p:nvSpPr>
            <p:cNvPr id="2" name="矩形: 圆角 1">
              <a:extLst>
                <a:ext uri="{FF2B5EF4-FFF2-40B4-BE49-F238E27FC236}">
                  <a16:creationId xmlns:a16="http://schemas.microsoft.com/office/drawing/2014/main" xmlns="" id="{C648AF03-B5D3-4F1F-84B5-41F2B9AF5477}"/>
                </a:ext>
              </a:extLst>
            </p:cNvPr>
            <p:cNvSpPr/>
            <p:nvPr/>
          </p:nvSpPr>
          <p:spPr>
            <a:xfrm>
              <a:off x="1979712" y="1635646"/>
              <a:ext cx="2448272" cy="54291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xmlns="" id="{0476C74E-B3FE-4DBD-B1CB-D1C5C98C2477}"/>
                </a:ext>
              </a:extLst>
            </p:cNvPr>
            <p:cNvSpPr txBox="1"/>
            <p:nvPr/>
          </p:nvSpPr>
          <p:spPr>
            <a:xfrm>
              <a:off x="1979712" y="1654544"/>
              <a:ext cx="2434709" cy="543451"/>
            </a:xfrm>
            <a:prstGeom prst="rect">
              <a:avLst/>
            </a:prstGeom>
            <a:noFill/>
          </p:spPr>
          <p:txBody>
            <a:bodyPr wrap="square" rtlCol="0">
              <a:spAutoFit/>
            </a:bodyPr>
            <a:lstStyle/>
            <a:p>
              <a:pPr algn="ctr"/>
              <a:r>
                <a:rPr lang="en-US" altLang="zh-CN" sz="5400" b="1" dirty="0" smtClean="0">
                  <a:solidFill>
                    <a:srgbClr val="FF0000"/>
                  </a:solidFill>
                  <a:latin typeface="Times New Roman" pitchFamily="18" charset="0"/>
                  <a:ea typeface="微软雅黑" panose="020B0503020204020204" pitchFamily="34" charset="-122"/>
                  <a:cs typeface="Times New Roman" pitchFamily="18" charset="0"/>
                </a:rPr>
                <a:t>IV. </a:t>
              </a:r>
              <a:r>
                <a:rPr lang="en-US" altLang="zh-CN" sz="5400" b="1" dirty="0" err="1" smtClean="0">
                  <a:solidFill>
                    <a:srgbClr val="FF0000"/>
                  </a:solidFill>
                  <a:latin typeface="Times New Roman" pitchFamily="18" charset="0"/>
                  <a:ea typeface="微软雅黑" panose="020B0503020204020204" pitchFamily="34" charset="-122"/>
                  <a:cs typeface="Times New Roman" pitchFamily="18" charset="0"/>
                </a:rPr>
                <a:t>Luyện</a:t>
              </a:r>
              <a:r>
                <a:rPr lang="en-US" altLang="zh-CN" sz="5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5400" b="1" dirty="0" err="1" smtClean="0">
                  <a:solidFill>
                    <a:srgbClr val="FF0000"/>
                  </a:solidFill>
                  <a:latin typeface="Times New Roman" pitchFamily="18" charset="0"/>
                  <a:ea typeface="微软雅黑" panose="020B0503020204020204" pitchFamily="34" charset="-122"/>
                  <a:cs typeface="Times New Roman" pitchFamily="18" charset="0"/>
                </a:rPr>
                <a:t>tập</a:t>
              </a:r>
              <a:endParaRPr lang="zh-CN" altLang="en-US" sz="5400" b="1" dirty="0">
                <a:solidFill>
                  <a:srgbClr val="FF0000"/>
                </a:solidFill>
                <a:latin typeface="Times New Roman" pitchFamily="18" charset="0"/>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462749941"/>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
            <a:ext cx="9144000" cy="5353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810000" y="3562350"/>
            <a:ext cx="2057400" cy="1950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77638" y="3943350"/>
            <a:ext cx="1837362" cy="954107"/>
          </a:xfrm>
          <a:prstGeom prst="rect">
            <a:avLst/>
          </a:prstGeom>
          <a:noFill/>
        </p:spPr>
        <p:txBody>
          <a:bodyPr wrap="none" rtlCol="0">
            <a:spAutoFit/>
          </a:bodyPr>
          <a:lstStyle/>
          <a:p>
            <a:pPr algn="ctr"/>
            <a:r>
              <a:rPr lang="en-US" sz="2800" dirty="0" smtClean="0">
                <a:solidFill>
                  <a:srgbClr val="009900"/>
                </a:solidFill>
                <a:latin typeface="UTM Azuki" panose="02040603050506020204" pitchFamily="18" charset="0"/>
              </a:rPr>
              <a:t>XÂY DỰNG</a:t>
            </a:r>
          </a:p>
          <a:p>
            <a:pPr algn="ctr"/>
            <a:r>
              <a:rPr lang="en-US" sz="2800" dirty="0" smtClean="0">
                <a:solidFill>
                  <a:srgbClr val="009900"/>
                </a:solidFill>
                <a:latin typeface="UTM Azuki" panose="02040603050506020204" pitchFamily="18" charset="0"/>
              </a:rPr>
              <a:t>NÔNG TRẠI</a:t>
            </a:r>
            <a:endParaRPr lang="en-US" sz="2800" dirty="0">
              <a:solidFill>
                <a:srgbClr val="009900"/>
              </a:solidFill>
              <a:latin typeface="UTM Azuki" panose="02040603050506020204" pitchFamily="18" charset="0"/>
            </a:endParaRPr>
          </a:p>
        </p:txBody>
      </p:sp>
      <p:pic>
        <p:nvPicPr>
          <p:cNvPr id="3076" name="Picture 4" descr="C:\Users\ADMIN\Desktop\Tai nguyen thiet ke tro choi\Bảng gỗ\bat dau.pn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pic>
        <p:nvPicPr>
          <p:cNvPr id="6"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9677400" y="4505156"/>
            <a:ext cx="609600" cy="609600"/>
          </a:xfrm>
          <a:prstGeom prst="rect">
            <a:avLst/>
          </a:prstGeom>
        </p:spPr>
      </p:pic>
    </p:spTree>
    <p:extLst>
      <p:ext uri="{BB962C8B-B14F-4D97-AF65-F5344CB8AC3E}">
        <p14:creationId xmlns:p14="http://schemas.microsoft.com/office/powerpoint/2010/main" val="1370225829"/>
      </p:ext>
    </p:extLst>
  </p:cSld>
  <p:clrMapOvr>
    <a:masterClrMapping/>
  </p:clrMapOvr>
  <p:transition/>
  <p:timing>
    <p:tnLst>
      <p:par>
        <p:cTn id="1" dur="indefinite" restart="never" nodeType="tmRoot">
          <p:childTnLst>
            <p:audio>
              <p:cMediaNode vol="80000" numSld="50">
                <p:cTn id="2"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1258" y="0"/>
            <a:ext cx="9405258" cy="5290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4375276" y="911389"/>
            <a:ext cx="806324" cy="8485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2656814"/>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2756699"/>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5181600" y="540019"/>
            <a:ext cx="895577" cy="1020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11442" y="-323850"/>
            <a:ext cx="1580158" cy="185938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2000" y="1456987"/>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943" y="2035703"/>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190750"/>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48442" y="2146754"/>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400800" y="209550"/>
            <a:ext cx="30719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31294" y="1997885"/>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60911" y="2019694"/>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9">
            <a:extLst>
              <a:ext uri="{BEBA8EAE-BF5A-486C-A8C5-ECC9F3942E4B}">
                <a14:imgProps xmlns:a14="http://schemas.microsoft.com/office/drawing/2010/main">
                  <a14:imgLayer r:embed="rId3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31">
            <a:extLst>
              <a:ext uri="{BEBA8EAE-BF5A-486C-A8C5-ECC9F3942E4B}">
                <a14:imgProps xmlns:a14="http://schemas.microsoft.com/office/drawing/2010/main">
                  <a14:imgLayer r:embed="rId32">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490688" y="2354552"/>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33">
            <a:extLst>
              <a:ext uri="{BEBA8EAE-BF5A-486C-A8C5-ECC9F3942E4B}">
                <a14:imgProps xmlns:a14="http://schemas.microsoft.com/office/drawing/2010/main">
                  <a14:imgLayer r:embed="rId34">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35">
            <a:extLst>
              <a:ext uri="{BEBA8EAE-BF5A-486C-A8C5-ECC9F3942E4B}">
                <a14:imgProps xmlns:a14="http://schemas.microsoft.com/office/drawing/2010/main">
                  <a14:imgLayer r:embed="rId32">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1800294" y="3218800"/>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45973" y="295275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6" action="ppaction://hlinksldjump"/>
          </p:cNvP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9" action="ppaction://hlinksldjump"/>
          </p:cNvPr>
          <p:cNvPicPr>
            <a:picLocks noChangeAspect="1" noChangeArrowheads="1"/>
          </p:cNvPicPr>
          <p:nvPr/>
        </p:nvPicPr>
        <p:blipFill>
          <a:blip r:embed="rId50">
            <a:extLst>
              <a:ext uri="{BEBA8EAE-BF5A-486C-A8C5-ECC9F3942E4B}">
                <a14:imgProps xmlns:a14="http://schemas.microsoft.com/office/drawing/2010/main">
                  <a14:imgLayer r:embed="rId5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52" action="ppaction://hlinksldjump"/>
          </p:cNvPr>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55" action="ppaction://hlinksldjump"/>
          </p:cNvPr>
          <p:cNvPicPr>
            <a:picLocks noChangeAspect="1" noChangeArrowheads="1"/>
          </p:cNvPicPr>
          <p:nvPr/>
        </p:nvPicPr>
        <p:blipFill>
          <a:blip r:embed="rId56">
            <a:extLst>
              <a:ext uri="{BEBA8EAE-BF5A-486C-A8C5-ECC9F3942E4B}">
                <a14:imgProps xmlns:a14="http://schemas.microsoft.com/office/drawing/2010/main">
                  <a14:imgLayer r:embed="rId57">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9711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ná»n pp ÄÆ¡n giáº£n Äáº¹p"/>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TextBox 2"/>
          <p:cNvSpPr txBox="1"/>
          <p:nvPr/>
        </p:nvSpPr>
        <p:spPr>
          <a:xfrm>
            <a:off x="64180" y="436171"/>
            <a:ext cx="9003619" cy="1323439"/>
          </a:xfrm>
          <a:prstGeom prst="rect">
            <a:avLst/>
          </a:prstGeom>
          <a:noFill/>
        </p:spPr>
        <p:txBody>
          <a:bodyPr wrap="none" rtlCol="0">
            <a:spAutoFit/>
          </a:bodyPr>
          <a:lstStyle/>
          <a:p>
            <a:pPr algn="ctr"/>
            <a:r>
              <a:rPr lang="en-US" sz="4000" b="1" dirty="0" smtClean="0"/>
              <a:t>CA DAO, DÂN CA</a:t>
            </a:r>
          </a:p>
          <a:p>
            <a:pPr algn="ctr"/>
            <a:r>
              <a:rPr lang="en-US" sz="4000" b="1" dirty="0" smtClean="0"/>
              <a:t>NHỮNG CÂU HÁT VỀ TÌNH CẢM GIA ĐÌNH</a:t>
            </a:r>
          </a:p>
        </p:txBody>
      </p:sp>
      <p:sp>
        <p:nvSpPr>
          <p:cNvPr id="2052" name="AutoShape 4" descr="Káº¿t quáº£ hÃ¬nh áº£nh cho gia ÄÃ¬nh pn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Káº¿t quáº£ hÃ¬nh áº£nh cho gia ÄÃ¬nh pn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HÃ¬nh áº£nh cÃ³ liÃªn quan"/>
          <p:cNvPicPr>
            <a:picLocks noChangeAspect="1" noChangeArrowheads="1"/>
          </p:cNvPicPr>
          <p:nvPr/>
        </p:nvPicPr>
        <p:blipFill>
          <a:blip r:embed="rId3"/>
          <a:srcRect/>
          <a:stretch>
            <a:fillRect/>
          </a:stretch>
        </p:blipFill>
        <p:spPr bwMode="auto">
          <a:xfrm>
            <a:off x="2819400" y="1686709"/>
            <a:ext cx="6324600" cy="345679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21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8050"/>
            <a:ext cx="8534399" cy="655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601" y="285750"/>
            <a:ext cx="7010400" cy="2677656"/>
          </a:xfrm>
          <a:prstGeom prst="rect">
            <a:avLst/>
          </a:prstGeom>
          <a:noFill/>
        </p:spPr>
        <p:txBody>
          <a:bodyPr wrap="square" rtlCol="0">
            <a:spAutoFit/>
          </a:bodyPr>
          <a:lstStyle/>
          <a:p>
            <a:pPr lvl="0" eaLnBrk="0" fontAlgn="base" hangingPunct="0">
              <a:spcBef>
                <a:spcPct val="0"/>
              </a:spcBef>
              <a:spcAft>
                <a:spcPct val="0"/>
              </a:spcAft>
            </a:pPr>
            <a:r>
              <a:rPr lang="en-US" sz="2800" dirty="0" err="1" smtClean="0">
                <a:solidFill>
                  <a:schemeClr val="bg1"/>
                </a:solidFill>
                <a:latin typeface="Times New Roman" pitchFamily="18" charset="0"/>
                <a:ea typeface="Times New Roman" pitchFamily="18" charset="0"/>
                <a:cs typeface="Times New Roman" pitchFamily="18" charset="0"/>
              </a:rPr>
              <a:t>Tâm</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trạng</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của</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người</a:t>
            </a:r>
            <a:r>
              <a:rPr lang="en-US" sz="2800" dirty="0" smtClean="0">
                <a:solidFill>
                  <a:schemeClr val="bg1"/>
                </a:solidFill>
                <a:latin typeface="Times New Roman" pitchFamily="18" charset="0"/>
                <a:ea typeface="Times New Roman" pitchFamily="18" charset="0"/>
                <a:cs typeface="Times New Roman" pitchFamily="18" charset="0"/>
              </a:rPr>
              <a:t> con </a:t>
            </a:r>
            <a:r>
              <a:rPr lang="en-US" sz="2800" dirty="0" err="1" smtClean="0">
                <a:solidFill>
                  <a:schemeClr val="bg1"/>
                </a:solidFill>
                <a:latin typeface="Times New Roman" pitchFamily="18" charset="0"/>
                <a:ea typeface="Times New Roman" pitchFamily="18" charset="0"/>
                <a:cs typeface="Times New Roman" pitchFamily="18" charset="0"/>
              </a:rPr>
              <a:t>gái</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trong</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bài</a:t>
            </a:r>
            <a:r>
              <a:rPr lang="en-US" sz="2800" dirty="0" smtClean="0">
                <a:solidFill>
                  <a:schemeClr val="bg1"/>
                </a:solidFill>
                <a:latin typeface="Times New Roman" pitchFamily="18" charset="0"/>
                <a:ea typeface="Times New Roman" pitchFamily="18" charset="0"/>
                <a:cs typeface="Times New Roman" pitchFamily="18" charset="0"/>
              </a:rPr>
              <a:t> ca </a:t>
            </a:r>
            <a:r>
              <a:rPr lang="en-US" sz="2800" dirty="0" err="1" smtClean="0">
                <a:solidFill>
                  <a:schemeClr val="bg1"/>
                </a:solidFill>
                <a:latin typeface="Times New Roman" pitchFamily="18" charset="0"/>
                <a:ea typeface="Times New Roman" pitchFamily="18" charset="0"/>
                <a:cs typeface="Times New Roman" pitchFamily="18" charset="0"/>
              </a:rPr>
              <a:t>dao</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số</a:t>
            </a:r>
            <a:r>
              <a:rPr lang="en-US" sz="2800" dirty="0" smtClean="0">
                <a:solidFill>
                  <a:schemeClr val="bg1"/>
                </a:solidFill>
                <a:latin typeface="Times New Roman" pitchFamily="18" charset="0"/>
                <a:ea typeface="Times New Roman" pitchFamily="18" charset="0"/>
                <a:cs typeface="Times New Roman" pitchFamily="18" charset="0"/>
              </a:rPr>
              <a:t> 2 </a:t>
            </a:r>
            <a:r>
              <a:rPr lang="en-US" sz="2800" dirty="0" err="1" smtClean="0">
                <a:solidFill>
                  <a:schemeClr val="bg1"/>
                </a:solidFill>
                <a:latin typeface="Times New Roman" pitchFamily="18" charset="0"/>
                <a:ea typeface="Times New Roman" pitchFamily="18" charset="0"/>
                <a:cs typeface="Times New Roman" pitchFamily="18" charset="0"/>
              </a:rPr>
              <a:t>là</a:t>
            </a:r>
            <a:r>
              <a:rPr lang="en-US" sz="2800" dirty="0" smtClean="0">
                <a:solidFill>
                  <a:schemeClr val="bg1"/>
                </a:solidFill>
                <a:latin typeface="Times New Roman" pitchFamily="18" charset="0"/>
                <a:ea typeface="Times New Roman" pitchFamily="18" charset="0"/>
                <a:cs typeface="Times New Roman" pitchFamily="18" charset="0"/>
              </a:rPr>
              <a:t>:</a:t>
            </a:r>
            <a:endParaRPr lang="en-US" sz="8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chemeClr val="bg1"/>
                </a:solidFill>
                <a:latin typeface="Times New Roman" pitchFamily="18" charset="0"/>
                <a:ea typeface="Times New Roman" pitchFamily="18" charset="0"/>
                <a:cs typeface="Times New Roman" pitchFamily="18" charset="0"/>
              </a:rPr>
              <a:t>A. </a:t>
            </a:r>
            <a:r>
              <a:rPr lang="en-US" sz="2800" dirty="0" err="1" smtClean="0">
                <a:solidFill>
                  <a:schemeClr val="bg1"/>
                </a:solidFill>
                <a:latin typeface="Times New Roman" pitchFamily="18" charset="0"/>
                <a:ea typeface="Times New Roman" pitchFamily="18" charset="0"/>
                <a:cs typeface="Times New Roman" pitchFamily="18" charset="0"/>
              </a:rPr>
              <a:t>Thương</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người</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mẹ</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đã</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mất</a:t>
            </a:r>
            <a:r>
              <a:rPr lang="en-US" sz="2800" dirty="0" smtClean="0">
                <a:solidFill>
                  <a:schemeClr val="bg1"/>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pPr>
            <a:r>
              <a:rPr lang="en-US" sz="2800" dirty="0" smtClean="0">
                <a:solidFill>
                  <a:schemeClr val="bg1"/>
                </a:solidFill>
                <a:latin typeface="Times New Roman" pitchFamily="18" charset="0"/>
                <a:ea typeface="Times New Roman" pitchFamily="18" charset="0"/>
                <a:cs typeface="Times New Roman" pitchFamily="18" charset="0"/>
              </a:rPr>
              <a:t>B. </a:t>
            </a:r>
            <a:r>
              <a:rPr lang="en-US" sz="2800" dirty="0" err="1" smtClean="0">
                <a:solidFill>
                  <a:schemeClr val="bg1"/>
                </a:solidFill>
                <a:latin typeface="Times New Roman" pitchFamily="18" charset="0"/>
                <a:ea typeface="Times New Roman" pitchFamily="18" charset="0"/>
                <a:cs typeface="Times New Roman" pitchFamily="18" charset="0"/>
              </a:rPr>
              <a:t>Nhớ</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về</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thời</a:t>
            </a:r>
            <a:r>
              <a:rPr lang="en-US" sz="2800" dirty="0" smtClean="0">
                <a:solidFill>
                  <a:schemeClr val="bg1"/>
                </a:solidFill>
                <a:latin typeface="Times New Roman" pitchFamily="18" charset="0"/>
                <a:ea typeface="Times New Roman" pitchFamily="18" charset="0"/>
                <a:cs typeface="Times New Roman" pitchFamily="18" charset="0"/>
              </a:rPr>
              <a:t> con </a:t>
            </a:r>
            <a:r>
              <a:rPr lang="en-US" sz="2800" dirty="0" err="1" smtClean="0">
                <a:solidFill>
                  <a:schemeClr val="bg1"/>
                </a:solidFill>
                <a:latin typeface="Times New Roman" pitchFamily="18" charset="0"/>
                <a:ea typeface="Times New Roman" pitchFamily="18" charset="0"/>
                <a:cs typeface="Times New Roman" pitchFamily="18" charset="0"/>
              </a:rPr>
              <a:t>gái</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đã</a:t>
            </a:r>
            <a:r>
              <a:rPr lang="en-US" sz="2800" dirty="0" smtClean="0">
                <a:solidFill>
                  <a:schemeClr val="bg1"/>
                </a:solidFill>
                <a:latin typeface="Times New Roman" pitchFamily="18" charset="0"/>
                <a:ea typeface="Times New Roman" pitchFamily="18" charset="0"/>
                <a:cs typeface="Times New Roman" pitchFamily="18" charset="0"/>
              </a:rPr>
              <a:t> qua.</a:t>
            </a:r>
            <a:endParaRPr lang="en-US" sz="8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chemeClr val="bg1"/>
                </a:solidFill>
                <a:latin typeface="Times New Roman" pitchFamily="18" charset="0"/>
                <a:ea typeface="Times New Roman" pitchFamily="18" charset="0"/>
                <a:cs typeface="Times New Roman" pitchFamily="18" charset="0"/>
              </a:rPr>
              <a:t>C. </a:t>
            </a:r>
            <a:r>
              <a:rPr lang="en-US" sz="2800" dirty="0" err="1" smtClean="0">
                <a:solidFill>
                  <a:schemeClr val="bg1"/>
                </a:solidFill>
                <a:latin typeface="Times New Roman" pitchFamily="18" charset="0"/>
                <a:ea typeface="Times New Roman" pitchFamily="18" charset="0"/>
                <a:cs typeface="Times New Roman" pitchFamily="18" charset="0"/>
              </a:rPr>
              <a:t>Nỗi</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buồn</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nhớ</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quê</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nhớ</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mẹ</a:t>
            </a:r>
            <a:r>
              <a:rPr lang="en-US" sz="2800" dirty="0" smtClean="0">
                <a:solidFill>
                  <a:schemeClr val="bg1"/>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pPr>
            <a:r>
              <a:rPr lang="en-US" sz="2800" dirty="0" smtClean="0">
                <a:solidFill>
                  <a:schemeClr val="bg1"/>
                </a:solidFill>
                <a:latin typeface="Times New Roman" pitchFamily="18" charset="0"/>
                <a:ea typeface="Times New Roman" pitchFamily="18" charset="0"/>
                <a:cs typeface="Times New Roman" pitchFamily="18" charset="0"/>
              </a:rPr>
              <a:t>D. </a:t>
            </a:r>
            <a:r>
              <a:rPr lang="en-US" sz="2800" dirty="0" err="1" smtClean="0">
                <a:solidFill>
                  <a:schemeClr val="bg1"/>
                </a:solidFill>
                <a:latin typeface="Times New Roman" pitchFamily="18" charset="0"/>
                <a:ea typeface="Times New Roman" pitchFamily="18" charset="0"/>
                <a:cs typeface="Times New Roman" pitchFamily="18" charset="0"/>
              </a:rPr>
              <a:t>Đau</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khổ</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cho</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thân</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phận</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mình</a:t>
            </a:r>
            <a:r>
              <a:rPr lang="en-US" sz="2800" dirty="0" smtClean="0">
                <a:solidFill>
                  <a:schemeClr val="bg1"/>
                </a:solidFill>
                <a:latin typeface="Times New Roman" pitchFamily="18" charset="0"/>
                <a:ea typeface="Times New Roman" pitchFamily="18" charset="0"/>
                <a:cs typeface="Times New Roman" pitchFamily="18" charset="0"/>
              </a:rPr>
              <a:t>.</a:t>
            </a:r>
            <a:endParaRPr lang="en-US" sz="800" dirty="0" smtClean="0">
              <a:solidFill>
                <a:schemeClr val="bg1"/>
              </a:solidFill>
              <a:latin typeface="Times New Roman" pitchFamily="18" charset="0"/>
              <a:cs typeface="Times New Roman" pitchFamily="18" charset="0"/>
            </a:endParaRPr>
          </a:p>
        </p:txBody>
      </p:sp>
      <p:sp>
        <p:nvSpPr>
          <p:cNvPr id="5" name="TextBox 4"/>
          <p:cNvSpPr txBox="1"/>
          <p:nvPr/>
        </p:nvSpPr>
        <p:spPr>
          <a:xfrm>
            <a:off x="3810000" y="3486150"/>
            <a:ext cx="348172" cy="461665"/>
          </a:xfrm>
          <a:prstGeom prst="rect">
            <a:avLst/>
          </a:prstGeom>
          <a:noFill/>
        </p:spPr>
        <p:txBody>
          <a:bodyPr wrap="none" rtlCol="0">
            <a:spAutoFit/>
          </a:bodyPr>
          <a:lstStyle/>
          <a:p>
            <a:r>
              <a:rPr lang="en-US" sz="2400" b="1" dirty="0" smtClean="0">
                <a:solidFill>
                  <a:srgbClr val="0000FF"/>
                </a:solidFill>
              </a:rPr>
              <a:t>C</a:t>
            </a:r>
            <a:endParaRPr lang="en-US" sz="2400" b="1" dirty="0">
              <a:solidFill>
                <a:srgbClr val="0000FF"/>
              </a:solidFill>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06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76650"/>
            <a:ext cx="8534399" cy="6934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600" y="275094"/>
            <a:ext cx="7086600" cy="2677656"/>
          </a:xfrm>
          <a:prstGeom prst="rect">
            <a:avLst/>
          </a:prstGeom>
          <a:noFill/>
        </p:spPr>
        <p:txBody>
          <a:bodyPr wrap="square" rtlCol="0">
            <a:spAutoFit/>
          </a:bodyPr>
          <a:lstStyle/>
          <a:p>
            <a:pPr lvl="0" eaLnBrk="0" fontAlgn="base" hangingPunct="0">
              <a:spcBef>
                <a:spcPct val="0"/>
              </a:spcBef>
              <a:spcAft>
                <a:spcPct val="0"/>
              </a:spcAft>
            </a:pPr>
            <a:r>
              <a:rPr lang="en-US" sz="2400" dirty="0" err="1" smtClean="0">
                <a:solidFill>
                  <a:schemeClr val="bg1"/>
                </a:solidFill>
                <a:latin typeface="Times New Roman" pitchFamily="18" charset="0"/>
                <a:ea typeface="Times New Roman" pitchFamily="18" charset="0"/>
                <a:cs typeface="Times New Roman" pitchFamily="18" charset="0"/>
              </a:rPr>
              <a:t>Hãy</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cho</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biết</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nghĩa</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của</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Cù</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lao</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chín</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chữ</a:t>
            </a:r>
            <a:r>
              <a:rPr lang="en-US" sz="2400" dirty="0" smtClean="0">
                <a:solidFill>
                  <a:schemeClr val="bg1"/>
                </a:solidFill>
                <a:latin typeface="Times New Roman" pitchFamily="18" charset="0"/>
                <a:ea typeface="Times New Roman" pitchFamily="18" charset="0"/>
                <a:cs typeface="Times New Roman" pitchFamily="18" charset="0"/>
              </a:rPr>
              <a:t> ” </a:t>
            </a:r>
            <a:r>
              <a:rPr lang="en-US" sz="2400" dirty="0" err="1" smtClean="0">
                <a:solidFill>
                  <a:schemeClr val="bg1"/>
                </a:solidFill>
                <a:latin typeface="Times New Roman" pitchFamily="18" charset="0"/>
                <a:ea typeface="Times New Roman" pitchFamily="18" charset="0"/>
                <a:cs typeface="Times New Roman" pitchFamily="18" charset="0"/>
              </a:rPr>
              <a:t>trong</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bài</a:t>
            </a:r>
            <a:r>
              <a:rPr lang="en-US" sz="2400" dirty="0" smtClean="0">
                <a:solidFill>
                  <a:schemeClr val="bg1"/>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pPr>
            <a:r>
              <a:rPr lang="en-US" sz="2400" dirty="0" smtClean="0">
                <a:solidFill>
                  <a:schemeClr val="bg1"/>
                </a:solidFill>
                <a:latin typeface="Times New Roman" pitchFamily="18" charset="0"/>
                <a:ea typeface="Times New Roman" pitchFamily="18" charset="0"/>
                <a:cs typeface="Times New Roman" pitchFamily="18" charset="0"/>
              </a:rPr>
              <a:t>ca </a:t>
            </a:r>
            <a:r>
              <a:rPr lang="en-US" sz="2400" dirty="0" err="1" smtClean="0">
                <a:solidFill>
                  <a:schemeClr val="bg1"/>
                </a:solidFill>
                <a:latin typeface="Times New Roman" pitchFamily="18" charset="0"/>
                <a:ea typeface="Times New Roman" pitchFamily="18" charset="0"/>
                <a:cs typeface="Times New Roman" pitchFamily="18" charset="0"/>
              </a:rPr>
              <a:t>dao</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số</a:t>
            </a:r>
            <a:r>
              <a:rPr lang="en-US" sz="2400" dirty="0" smtClean="0">
                <a:solidFill>
                  <a:schemeClr val="bg1"/>
                </a:solidFill>
                <a:latin typeface="Times New Roman" pitchFamily="18" charset="0"/>
                <a:ea typeface="Times New Roman" pitchFamily="18" charset="0"/>
                <a:cs typeface="Times New Roman" pitchFamily="18" charset="0"/>
              </a:rPr>
              <a:t> 1 </a:t>
            </a:r>
            <a:r>
              <a:rPr lang="en-US" sz="2400" dirty="0" err="1" smtClean="0">
                <a:solidFill>
                  <a:schemeClr val="bg1"/>
                </a:solidFill>
                <a:latin typeface="Times New Roman" pitchFamily="18" charset="0"/>
                <a:ea typeface="Times New Roman" pitchFamily="18" charset="0"/>
                <a:cs typeface="Times New Roman" pitchFamily="18" charset="0"/>
              </a:rPr>
              <a:t>là</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gì</a:t>
            </a:r>
            <a:r>
              <a:rPr lang="en-US" sz="2400" dirty="0" smtClean="0">
                <a:solidFill>
                  <a:schemeClr val="bg1"/>
                </a:solidFill>
                <a:latin typeface="Times New Roman" pitchFamily="18" charset="0"/>
                <a:ea typeface="Times New Roman" pitchFamily="18" charset="0"/>
                <a:cs typeface="Times New Roman" pitchFamily="18" charset="0"/>
              </a:rPr>
              <a:t>?</a:t>
            </a:r>
            <a:endParaRPr lang="en-US" sz="7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2400" dirty="0" smtClean="0">
                <a:solidFill>
                  <a:schemeClr val="bg1"/>
                </a:solidFill>
                <a:latin typeface="Times New Roman" pitchFamily="18" charset="0"/>
                <a:ea typeface="Times New Roman" pitchFamily="18" charset="0"/>
                <a:cs typeface="Times New Roman" pitchFamily="18" charset="0"/>
              </a:rPr>
              <a:t>A </a:t>
            </a:r>
            <a:r>
              <a:rPr lang="en-US" sz="2400" dirty="0" err="1" smtClean="0">
                <a:solidFill>
                  <a:schemeClr val="bg1"/>
                </a:solidFill>
                <a:latin typeface="Times New Roman" pitchFamily="18" charset="0"/>
                <a:ea typeface="Times New Roman" pitchFamily="18" charset="0"/>
                <a:cs typeface="Times New Roman" pitchFamily="18" charset="0"/>
              </a:rPr>
              <a:t>Nói</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về</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công</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lao</a:t>
            </a:r>
            <a:r>
              <a:rPr lang="en-US" sz="2400" dirty="0" smtClean="0">
                <a:solidFill>
                  <a:schemeClr val="bg1"/>
                </a:solidFill>
                <a:latin typeface="Times New Roman" pitchFamily="18" charset="0"/>
                <a:ea typeface="Times New Roman" pitchFamily="18" charset="0"/>
                <a:cs typeface="Times New Roman" pitchFamily="18" charset="0"/>
              </a:rPr>
              <a:t> cha </a:t>
            </a:r>
            <a:r>
              <a:rPr lang="en-US" sz="2400" dirty="0" err="1" smtClean="0">
                <a:solidFill>
                  <a:schemeClr val="bg1"/>
                </a:solidFill>
                <a:latin typeface="Times New Roman" pitchFamily="18" charset="0"/>
                <a:ea typeface="Times New Roman" pitchFamily="18" charset="0"/>
                <a:cs typeface="Times New Roman" pitchFamily="18" charset="0"/>
              </a:rPr>
              <a:t>mẹ</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nuôi</a:t>
            </a:r>
            <a:r>
              <a:rPr lang="en-US" sz="2400" dirty="0" smtClean="0">
                <a:solidFill>
                  <a:schemeClr val="bg1"/>
                </a:solidFill>
                <a:latin typeface="Times New Roman" pitchFamily="18" charset="0"/>
                <a:ea typeface="Times New Roman" pitchFamily="18" charset="0"/>
                <a:cs typeface="Times New Roman" pitchFamily="18" charset="0"/>
              </a:rPr>
              <a:t> con </a:t>
            </a:r>
            <a:r>
              <a:rPr lang="en-US" sz="2400" dirty="0" err="1" smtClean="0">
                <a:solidFill>
                  <a:schemeClr val="bg1"/>
                </a:solidFill>
                <a:latin typeface="Times New Roman" pitchFamily="18" charset="0"/>
                <a:ea typeface="Times New Roman" pitchFamily="18" charset="0"/>
                <a:cs typeface="Times New Roman" pitchFamily="18" charset="0"/>
              </a:rPr>
              <a:t>vất</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vả</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nhiều</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bề</a:t>
            </a:r>
            <a:r>
              <a:rPr lang="en-US" sz="2400" dirty="0" smtClean="0">
                <a:solidFill>
                  <a:schemeClr val="bg1"/>
                </a:solidFill>
                <a:latin typeface="Times New Roman" pitchFamily="18" charset="0"/>
                <a:ea typeface="Times New Roman" pitchFamily="18" charset="0"/>
                <a:cs typeface="Times New Roman" pitchFamily="18" charset="0"/>
              </a:rPr>
              <a:t>.</a:t>
            </a:r>
            <a:endParaRPr lang="en-US" sz="7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2400" dirty="0" smtClean="0">
                <a:solidFill>
                  <a:schemeClr val="bg1"/>
                </a:solidFill>
                <a:latin typeface="Times New Roman" pitchFamily="18" charset="0"/>
                <a:ea typeface="Times New Roman" pitchFamily="18" charset="0"/>
                <a:cs typeface="Times New Roman" pitchFamily="18" charset="0"/>
              </a:rPr>
              <a:t>B </a:t>
            </a:r>
            <a:r>
              <a:rPr lang="en-US" sz="2400" dirty="0" err="1" smtClean="0">
                <a:solidFill>
                  <a:schemeClr val="bg1"/>
                </a:solidFill>
                <a:latin typeface="Times New Roman" pitchFamily="18" charset="0"/>
                <a:ea typeface="Times New Roman" pitchFamily="18" charset="0"/>
                <a:cs typeface="Times New Roman" pitchFamily="18" charset="0"/>
              </a:rPr>
              <a:t>Nói</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về</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công</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lao</a:t>
            </a:r>
            <a:r>
              <a:rPr lang="en-US" sz="2400" dirty="0" smtClean="0">
                <a:solidFill>
                  <a:schemeClr val="bg1"/>
                </a:solidFill>
                <a:latin typeface="Times New Roman" pitchFamily="18" charset="0"/>
                <a:ea typeface="Times New Roman" pitchFamily="18" charset="0"/>
                <a:cs typeface="Times New Roman" pitchFamily="18" charset="0"/>
              </a:rPr>
              <a:t> cha </a:t>
            </a:r>
            <a:r>
              <a:rPr lang="en-US" sz="2400" dirty="0" err="1" smtClean="0">
                <a:solidFill>
                  <a:schemeClr val="bg1"/>
                </a:solidFill>
                <a:latin typeface="Times New Roman" pitchFamily="18" charset="0"/>
                <a:ea typeface="Times New Roman" pitchFamily="18" charset="0"/>
                <a:cs typeface="Times New Roman" pitchFamily="18" charset="0"/>
              </a:rPr>
              <a:t>mẹ</a:t>
            </a:r>
            <a:r>
              <a:rPr lang="en-US" sz="2400" dirty="0" smtClean="0">
                <a:solidFill>
                  <a:schemeClr val="bg1"/>
                </a:solidFill>
                <a:latin typeface="Times New Roman" pitchFamily="18" charset="0"/>
                <a:ea typeface="Times New Roman" pitchFamily="18" charset="0"/>
                <a:cs typeface="Times New Roman" pitchFamily="18" charset="0"/>
              </a:rPr>
              <a:t> to </a:t>
            </a:r>
            <a:r>
              <a:rPr lang="en-US" sz="2400" dirty="0" err="1" smtClean="0">
                <a:solidFill>
                  <a:schemeClr val="bg1"/>
                </a:solidFill>
                <a:latin typeface="Times New Roman" pitchFamily="18" charset="0"/>
                <a:ea typeface="Times New Roman" pitchFamily="18" charset="0"/>
                <a:cs typeface="Times New Roman" pitchFamily="18" charset="0"/>
              </a:rPr>
              <a:t>lớn</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như</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trời</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cao</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biển</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rộng</a:t>
            </a:r>
            <a:r>
              <a:rPr lang="en-US" sz="2400" dirty="0" smtClean="0">
                <a:solidFill>
                  <a:schemeClr val="bg1"/>
                </a:solidFill>
                <a:latin typeface="Times New Roman" pitchFamily="18" charset="0"/>
                <a:ea typeface="Times New Roman" pitchFamily="18" charset="0"/>
                <a:cs typeface="Times New Roman" pitchFamily="18" charset="0"/>
              </a:rPr>
              <a:t> .</a:t>
            </a:r>
            <a:endParaRPr lang="en-US" sz="7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2400" dirty="0" smtClean="0">
                <a:solidFill>
                  <a:schemeClr val="bg1"/>
                </a:solidFill>
                <a:latin typeface="Times New Roman" pitchFamily="18" charset="0"/>
                <a:ea typeface="Times New Roman" pitchFamily="18" charset="0"/>
                <a:cs typeface="Times New Roman" pitchFamily="18" charset="0"/>
              </a:rPr>
              <a:t>C </a:t>
            </a:r>
            <a:r>
              <a:rPr lang="en-US" sz="2400" dirty="0" err="1" smtClean="0">
                <a:solidFill>
                  <a:schemeClr val="bg1"/>
                </a:solidFill>
                <a:latin typeface="Times New Roman" pitchFamily="18" charset="0"/>
                <a:ea typeface="Times New Roman" pitchFamily="18" charset="0"/>
                <a:cs typeface="Times New Roman" pitchFamily="18" charset="0"/>
              </a:rPr>
              <a:t>Nói</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đến</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tình</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cảm</a:t>
            </a:r>
            <a:r>
              <a:rPr lang="en-US" sz="2400" dirty="0" smtClean="0">
                <a:solidFill>
                  <a:schemeClr val="bg1"/>
                </a:solidFill>
                <a:latin typeface="Times New Roman" pitchFamily="18" charset="0"/>
                <a:ea typeface="Times New Roman" pitchFamily="18" charset="0"/>
                <a:cs typeface="Times New Roman" pitchFamily="18" charset="0"/>
              </a:rPr>
              <a:t> cha </a:t>
            </a:r>
            <a:r>
              <a:rPr lang="en-US" sz="2400" dirty="0" err="1" smtClean="0">
                <a:solidFill>
                  <a:schemeClr val="bg1"/>
                </a:solidFill>
                <a:latin typeface="Times New Roman" pitchFamily="18" charset="0"/>
                <a:ea typeface="Times New Roman" pitchFamily="18" charset="0"/>
                <a:cs typeface="Times New Roman" pitchFamily="18" charset="0"/>
              </a:rPr>
              <a:t>mẹ</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vô</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cùng</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yêu</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thương</a:t>
            </a:r>
            <a:r>
              <a:rPr lang="en-US" sz="2400" dirty="0" smtClean="0">
                <a:solidFill>
                  <a:schemeClr val="bg1"/>
                </a:solidFill>
                <a:latin typeface="Times New Roman" pitchFamily="18" charset="0"/>
                <a:ea typeface="Times New Roman" pitchFamily="18" charset="0"/>
                <a:cs typeface="Times New Roman" pitchFamily="18" charset="0"/>
              </a:rPr>
              <a:t> con .</a:t>
            </a:r>
            <a:endParaRPr lang="en-US" sz="7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2400" dirty="0" smtClean="0">
                <a:solidFill>
                  <a:schemeClr val="bg1"/>
                </a:solidFill>
                <a:latin typeface="Times New Roman" pitchFamily="18" charset="0"/>
                <a:ea typeface="Times New Roman" pitchFamily="18" charset="0"/>
                <a:cs typeface="Times New Roman" pitchFamily="18" charset="0"/>
              </a:rPr>
              <a:t>D </a:t>
            </a:r>
            <a:r>
              <a:rPr lang="en-US" sz="2400" dirty="0" err="1" smtClean="0">
                <a:solidFill>
                  <a:schemeClr val="bg1"/>
                </a:solidFill>
                <a:latin typeface="Times New Roman" pitchFamily="18" charset="0"/>
                <a:ea typeface="Times New Roman" pitchFamily="18" charset="0"/>
                <a:cs typeface="Times New Roman" pitchFamily="18" charset="0"/>
              </a:rPr>
              <a:t>Nói</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đến</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lời</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nhắc</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nhở</a:t>
            </a:r>
            <a:r>
              <a:rPr lang="en-US" sz="2400" dirty="0" smtClean="0">
                <a:solidFill>
                  <a:schemeClr val="bg1"/>
                </a:solidFill>
                <a:latin typeface="Times New Roman" pitchFamily="18" charset="0"/>
                <a:ea typeface="Times New Roman" pitchFamily="18" charset="0"/>
                <a:cs typeface="Times New Roman" pitchFamily="18" charset="0"/>
              </a:rPr>
              <a:t> con </a:t>
            </a:r>
            <a:r>
              <a:rPr lang="en-US" sz="2400" dirty="0" err="1" smtClean="0">
                <a:solidFill>
                  <a:schemeClr val="bg1"/>
                </a:solidFill>
                <a:latin typeface="Times New Roman" pitchFamily="18" charset="0"/>
                <a:ea typeface="Times New Roman" pitchFamily="18" charset="0"/>
                <a:cs typeface="Times New Roman" pitchFamily="18" charset="0"/>
              </a:rPr>
              <a:t>cái</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phải</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hiếu</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thảo</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vâng</a:t>
            </a:r>
            <a:r>
              <a:rPr lang="en-US" sz="2400" dirty="0" smtClean="0">
                <a:solidFill>
                  <a:schemeClr val="bg1"/>
                </a:solidFill>
                <a:latin typeface="Times New Roman" pitchFamily="18" charset="0"/>
                <a:ea typeface="Times New Roman" pitchFamily="18" charset="0"/>
                <a:cs typeface="Times New Roman" pitchFamily="18" charset="0"/>
              </a:rPr>
              <a:t> </a:t>
            </a:r>
            <a:r>
              <a:rPr lang="en-US" sz="2400" dirty="0" err="1" smtClean="0">
                <a:solidFill>
                  <a:schemeClr val="bg1"/>
                </a:solidFill>
                <a:latin typeface="Times New Roman" pitchFamily="18" charset="0"/>
                <a:ea typeface="Times New Roman" pitchFamily="18" charset="0"/>
                <a:cs typeface="Times New Roman" pitchFamily="18" charset="0"/>
              </a:rPr>
              <a:t>lời</a:t>
            </a:r>
            <a:r>
              <a:rPr lang="en-US" sz="2400" dirty="0" smtClean="0">
                <a:solidFill>
                  <a:schemeClr val="bg1"/>
                </a:solidFill>
                <a:latin typeface="Times New Roman" pitchFamily="18" charset="0"/>
                <a:ea typeface="Times New Roman" pitchFamily="18" charset="0"/>
                <a:cs typeface="Times New Roman" pitchFamily="18" charset="0"/>
              </a:rPr>
              <a:t> cha </a:t>
            </a:r>
            <a:r>
              <a:rPr lang="en-US" sz="2400" dirty="0" err="1" smtClean="0">
                <a:solidFill>
                  <a:schemeClr val="bg1"/>
                </a:solidFill>
                <a:latin typeface="Times New Roman" pitchFamily="18" charset="0"/>
                <a:ea typeface="Times New Roman" pitchFamily="18" charset="0"/>
                <a:cs typeface="Times New Roman" pitchFamily="18" charset="0"/>
              </a:rPr>
              <a:t>mẹ</a:t>
            </a:r>
            <a:r>
              <a:rPr lang="en-US" sz="2400" dirty="0" smtClean="0">
                <a:solidFill>
                  <a:schemeClr val="bg1"/>
                </a:solidFill>
                <a:latin typeface="Times New Roman" pitchFamily="18" charset="0"/>
                <a:ea typeface="Times New Roman" pitchFamily="18" charset="0"/>
                <a:cs typeface="Times New Roman" pitchFamily="18" charset="0"/>
              </a:rPr>
              <a:t> .</a:t>
            </a:r>
            <a:endParaRPr lang="en-US" sz="3200" dirty="0" smtClean="0">
              <a:solidFill>
                <a:schemeClr val="bg1"/>
              </a:solidFill>
              <a:latin typeface="Times New Roman" pitchFamily="18" charset="0"/>
              <a:cs typeface="Times New Roman" pitchFamily="18" charset="0"/>
            </a:endParaRPr>
          </a:p>
        </p:txBody>
      </p:sp>
      <p:sp>
        <p:nvSpPr>
          <p:cNvPr id="5" name="TextBox 4"/>
          <p:cNvSpPr txBox="1"/>
          <p:nvPr/>
        </p:nvSpPr>
        <p:spPr>
          <a:xfrm>
            <a:off x="3810000" y="3486150"/>
            <a:ext cx="370614" cy="461665"/>
          </a:xfrm>
          <a:prstGeom prst="rect">
            <a:avLst/>
          </a:prstGeom>
          <a:noFill/>
        </p:spPr>
        <p:txBody>
          <a:bodyPr wrap="none" rtlCol="0">
            <a:spAutoFit/>
          </a:bodyPr>
          <a:lstStyle/>
          <a:p>
            <a:r>
              <a:rPr lang="en-US" sz="2400" b="1" dirty="0" smtClean="0">
                <a:solidFill>
                  <a:srgbClr val="0000FF"/>
                </a:solidFill>
              </a:rPr>
              <a:t>A</a:t>
            </a:r>
            <a:endParaRPr lang="en-US" sz="2400" b="1" dirty="0">
              <a:solidFill>
                <a:srgbClr val="0000FF"/>
              </a:solidFill>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8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600" y="819150"/>
            <a:ext cx="6817892" cy="1384995"/>
          </a:xfrm>
          <a:prstGeom prst="rect">
            <a:avLst/>
          </a:prstGeom>
          <a:noFill/>
        </p:spPr>
        <p:txBody>
          <a:bodyPr wrap="none" rtlCol="0">
            <a:spAutoFit/>
          </a:bodyPr>
          <a:lstStyle/>
          <a:p>
            <a:pPr lvl="0" fontAlgn="base">
              <a:spcBef>
                <a:spcPct val="0"/>
              </a:spcBef>
              <a:spcAft>
                <a:spcPct val="0"/>
              </a:spcAft>
            </a:pPr>
            <a:r>
              <a:rPr lang="en-US" sz="2800" dirty="0" err="1" smtClean="0">
                <a:solidFill>
                  <a:schemeClr val="bg1"/>
                </a:solidFill>
                <a:latin typeface="Times New Roman" pitchFamily="18" charset="0"/>
                <a:ea typeface="Times New Roman" pitchFamily="18" charset="0"/>
                <a:cs typeface="Times New Roman" pitchFamily="18" charset="0"/>
              </a:rPr>
              <a:t>Nghệ</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thuật</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gì</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được</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sử</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dụng</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trong</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câu</a:t>
            </a:r>
            <a:r>
              <a:rPr lang="en-US" sz="2800" dirty="0" smtClean="0">
                <a:solidFill>
                  <a:schemeClr val="bg1"/>
                </a:solidFill>
                <a:latin typeface="Times New Roman" pitchFamily="18" charset="0"/>
                <a:ea typeface="Times New Roman" pitchFamily="18" charset="0"/>
                <a:cs typeface="Times New Roman" pitchFamily="18" charset="0"/>
              </a:rPr>
              <a:t> ca </a:t>
            </a:r>
            <a:r>
              <a:rPr lang="en-US" sz="2800" dirty="0" err="1" smtClean="0">
                <a:solidFill>
                  <a:schemeClr val="bg1"/>
                </a:solidFill>
                <a:latin typeface="Times New Roman" pitchFamily="18" charset="0"/>
                <a:ea typeface="Times New Roman" pitchFamily="18" charset="0"/>
                <a:cs typeface="Times New Roman" pitchFamily="18" charset="0"/>
              </a:rPr>
              <a:t>dao</a:t>
            </a:r>
            <a:r>
              <a:rPr lang="en-US" sz="2800" dirty="0" smtClean="0">
                <a:solidFill>
                  <a:schemeClr val="bg1"/>
                </a:solidFill>
                <a:latin typeface="Times New Roman" pitchFamily="18" charset="0"/>
                <a:ea typeface="Times New Roman" pitchFamily="18" charset="0"/>
                <a:cs typeface="Times New Roman" pitchFamily="18" charset="0"/>
              </a:rPr>
              <a:t>: </a:t>
            </a:r>
            <a:endParaRPr lang="en-US" sz="800" dirty="0" smtClean="0">
              <a:solidFill>
                <a:schemeClr val="bg1"/>
              </a:solidFill>
              <a:latin typeface="Times New Roman" pitchFamily="18" charset="0"/>
              <a:cs typeface="Times New Roman" pitchFamily="18" charset="0"/>
            </a:endParaRPr>
          </a:p>
          <a:p>
            <a:pPr lvl="0" algn="ctr" eaLnBrk="0" fontAlgn="base" hangingPunct="0">
              <a:spcBef>
                <a:spcPct val="0"/>
              </a:spcBef>
              <a:spcAft>
                <a:spcPct val="0"/>
              </a:spcAft>
            </a:pPr>
            <a:r>
              <a:rPr lang="en-US" sz="2800" dirty="0" err="1" smtClean="0">
                <a:solidFill>
                  <a:schemeClr val="bg1"/>
                </a:solidFill>
                <a:latin typeface="Times New Roman" pitchFamily="18" charset="0"/>
                <a:ea typeface="Times New Roman" pitchFamily="18" charset="0"/>
                <a:cs typeface="Times New Roman" pitchFamily="18" charset="0"/>
              </a:rPr>
              <a:t>Anh</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em</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như</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chân</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với</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tay</a:t>
            </a:r>
            <a:endParaRPr lang="en-US" sz="800" dirty="0" smtClean="0">
              <a:solidFill>
                <a:schemeClr val="bg1"/>
              </a:solidFill>
              <a:latin typeface="Times New Roman" pitchFamily="18" charset="0"/>
              <a:cs typeface="Times New Roman" pitchFamily="18" charset="0"/>
            </a:endParaRPr>
          </a:p>
          <a:p>
            <a:pPr lvl="0" algn="ctr" eaLnBrk="0" fontAlgn="base" hangingPunct="0">
              <a:spcBef>
                <a:spcPct val="0"/>
              </a:spcBef>
              <a:spcAft>
                <a:spcPct val="0"/>
              </a:spcAft>
            </a:pPr>
            <a:r>
              <a:rPr lang="en-US" sz="2800" dirty="0" err="1" smtClean="0">
                <a:solidFill>
                  <a:schemeClr val="bg1"/>
                </a:solidFill>
                <a:latin typeface="Times New Roman" pitchFamily="18" charset="0"/>
                <a:ea typeface="Times New Roman" pitchFamily="18" charset="0"/>
                <a:cs typeface="Times New Roman" pitchFamily="18" charset="0"/>
              </a:rPr>
              <a:t>Rách</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lành</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đùm</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bọc,dở</a:t>
            </a:r>
            <a:r>
              <a:rPr lang="en-US" sz="2800" dirty="0" smtClean="0">
                <a:solidFill>
                  <a:schemeClr val="bg1"/>
                </a:solidFill>
                <a:latin typeface="Times New Roman" pitchFamily="18" charset="0"/>
                <a:ea typeface="Times New Roman" pitchFamily="18" charset="0"/>
                <a:cs typeface="Times New Roman" pitchFamily="18" charset="0"/>
              </a:rPr>
              <a:t> hay </a:t>
            </a:r>
            <a:r>
              <a:rPr lang="en-US" sz="2800" dirty="0" err="1" smtClean="0">
                <a:solidFill>
                  <a:schemeClr val="bg1"/>
                </a:solidFill>
                <a:latin typeface="Times New Roman" pitchFamily="18" charset="0"/>
                <a:ea typeface="Times New Roman" pitchFamily="18" charset="0"/>
                <a:cs typeface="Times New Roman" pitchFamily="18" charset="0"/>
              </a:rPr>
              <a:t>đỡ</a:t>
            </a:r>
            <a:r>
              <a:rPr lang="en-US" sz="2800" dirty="0" smtClean="0">
                <a:solidFill>
                  <a:schemeClr val="bg1"/>
                </a:solidFill>
                <a:latin typeface="Times New Roman" pitchFamily="18" charset="0"/>
                <a:ea typeface="Times New Roman" pitchFamily="18" charset="0"/>
                <a:cs typeface="Times New Roman" pitchFamily="18" charset="0"/>
              </a:rPr>
              <a:t> </a:t>
            </a:r>
            <a:r>
              <a:rPr lang="en-US" sz="2800" dirty="0" err="1" smtClean="0">
                <a:solidFill>
                  <a:schemeClr val="bg1"/>
                </a:solidFill>
                <a:latin typeface="Times New Roman" pitchFamily="18" charset="0"/>
                <a:ea typeface="Times New Roman" pitchFamily="18" charset="0"/>
                <a:cs typeface="Times New Roman" pitchFamily="18" charset="0"/>
              </a:rPr>
              <a:t>đần</a:t>
            </a:r>
            <a:r>
              <a:rPr lang="en-US" sz="2800" dirty="0" smtClean="0">
                <a:solidFill>
                  <a:schemeClr val="bg1"/>
                </a:solidFill>
                <a:latin typeface="Times New Roman" pitchFamily="18" charset="0"/>
                <a:ea typeface="Times New Roman" pitchFamily="18" charset="0"/>
                <a:cs typeface="Times New Roman" pitchFamily="18" charset="0"/>
              </a:rPr>
              <a:t>.</a:t>
            </a:r>
            <a:endParaRPr lang="en-US" sz="800" dirty="0" smtClean="0">
              <a:solidFill>
                <a:schemeClr val="bg1"/>
              </a:solidFill>
              <a:latin typeface="Times New Roman" pitchFamily="18" charset="0"/>
              <a:cs typeface="Times New Roman" pitchFamily="18" charset="0"/>
            </a:endParaRPr>
          </a:p>
        </p:txBody>
      </p:sp>
      <p:sp>
        <p:nvSpPr>
          <p:cNvPr id="5" name="TextBox 4"/>
          <p:cNvSpPr txBox="1"/>
          <p:nvPr/>
        </p:nvSpPr>
        <p:spPr>
          <a:xfrm>
            <a:off x="3733800" y="3105150"/>
            <a:ext cx="1170513" cy="461665"/>
          </a:xfrm>
          <a:prstGeom prst="rect">
            <a:avLst/>
          </a:prstGeom>
          <a:noFill/>
        </p:spPr>
        <p:txBody>
          <a:bodyPr wrap="none" rtlCol="0">
            <a:spAutoFit/>
          </a:bodyPr>
          <a:lstStyle/>
          <a:p>
            <a:r>
              <a:rPr lang="en-US" sz="2400" b="1" dirty="0" smtClean="0">
                <a:solidFill>
                  <a:srgbClr val="0000FF"/>
                </a:solidFill>
              </a:rPr>
              <a:t>So </a:t>
            </a:r>
            <a:r>
              <a:rPr lang="en-US" sz="2400" b="1" dirty="0" err="1" smtClean="0">
                <a:solidFill>
                  <a:srgbClr val="0000FF"/>
                </a:solidFill>
              </a:rPr>
              <a:t>sánh</a:t>
            </a:r>
            <a:endParaRPr lang="en-US" sz="2400" b="1" dirty="0">
              <a:solidFill>
                <a:srgbClr val="0000FF"/>
              </a:solidFill>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8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71600" y="895350"/>
            <a:ext cx="6324600" cy="1138773"/>
          </a:xfrm>
          <a:prstGeom prst="rect">
            <a:avLst/>
          </a:prstGeom>
          <a:noFill/>
        </p:spPr>
        <p:txBody>
          <a:bodyPr wrap="square" rtlCol="0">
            <a:spAutoFit/>
          </a:bodyPr>
          <a:lstStyle/>
          <a:p>
            <a:pPr algn="ctr"/>
            <a:r>
              <a:rPr lang="en-US" sz="3400" b="1" dirty="0" err="1" smtClean="0">
                <a:solidFill>
                  <a:schemeClr val="bg1"/>
                </a:solidFill>
                <a:latin typeface="Times New Roman" pitchFamily="18" charset="0"/>
                <a:cs typeface="Times New Roman" pitchFamily="18" charset="0"/>
              </a:rPr>
              <a:t>Bài</a:t>
            </a:r>
            <a:r>
              <a:rPr lang="en-US" sz="3400" b="1" dirty="0" smtClean="0">
                <a:solidFill>
                  <a:schemeClr val="bg1"/>
                </a:solidFill>
                <a:latin typeface="Times New Roman" pitchFamily="18" charset="0"/>
                <a:cs typeface="Times New Roman" pitchFamily="18" charset="0"/>
              </a:rPr>
              <a:t> ca </a:t>
            </a:r>
            <a:r>
              <a:rPr lang="en-US" sz="3400" b="1" dirty="0" err="1" smtClean="0">
                <a:solidFill>
                  <a:schemeClr val="bg1"/>
                </a:solidFill>
                <a:latin typeface="Times New Roman" pitchFamily="18" charset="0"/>
                <a:cs typeface="Times New Roman" pitchFamily="18" charset="0"/>
              </a:rPr>
              <a:t>dao</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số</a:t>
            </a:r>
            <a:r>
              <a:rPr lang="en-US" sz="3400" b="1" dirty="0" smtClean="0">
                <a:solidFill>
                  <a:schemeClr val="bg1"/>
                </a:solidFill>
                <a:latin typeface="Times New Roman" pitchFamily="18" charset="0"/>
                <a:cs typeface="Times New Roman" pitchFamily="18" charset="0"/>
              </a:rPr>
              <a:t> 4 </a:t>
            </a:r>
            <a:r>
              <a:rPr lang="en-US" sz="3400" b="1" dirty="0" err="1" smtClean="0">
                <a:solidFill>
                  <a:schemeClr val="bg1"/>
                </a:solidFill>
                <a:latin typeface="Times New Roman" pitchFamily="18" charset="0"/>
                <a:cs typeface="Times New Roman" pitchFamily="18" charset="0"/>
              </a:rPr>
              <a:t>nêu</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lên</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đạo</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lí</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sống</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tốt</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đẹp</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nào</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trong</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gia</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đình</a:t>
            </a:r>
            <a:r>
              <a:rPr lang="en-US" sz="3400" b="1" dirty="0" smtClean="0">
                <a:solidFill>
                  <a:schemeClr val="bg1"/>
                </a:solidFill>
                <a:latin typeface="Times New Roman" pitchFamily="18" charset="0"/>
                <a:cs typeface="Times New Roman" pitchFamily="18" charset="0"/>
              </a:rPr>
              <a:t>?</a:t>
            </a:r>
            <a:endParaRPr lang="en-US" sz="3400" b="1" dirty="0">
              <a:solidFill>
                <a:schemeClr val="bg1"/>
              </a:solidFill>
              <a:latin typeface="Times New Roman" pitchFamily="18" charset="0"/>
              <a:cs typeface="Times New Roman" pitchFamily="18" charset="0"/>
            </a:endParaRPr>
          </a:p>
        </p:txBody>
      </p:sp>
      <p:sp>
        <p:nvSpPr>
          <p:cNvPr id="5" name="TextBox 4"/>
          <p:cNvSpPr txBox="1"/>
          <p:nvPr/>
        </p:nvSpPr>
        <p:spPr>
          <a:xfrm>
            <a:off x="2444447" y="2514421"/>
            <a:ext cx="3575353" cy="1200329"/>
          </a:xfrm>
          <a:prstGeom prst="rect">
            <a:avLst/>
          </a:prstGeom>
          <a:noFill/>
        </p:spPr>
        <p:txBody>
          <a:bodyPr wrap="square" rtlCol="0">
            <a:spAutoFit/>
          </a:bodyPr>
          <a:lstStyle/>
          <a:p>
            <a:pPr algn="ctr"/>
            <a:r>
              <a:rPr lang="en-US" sz="2400" b="1" dirty="0" err="1" smtClean="0">
                <a:solidFill>
                  <a:srgbClr val="0000FF"/>
                </a:solidFill>
                <a:latin typeface="Times New Roman" pitchFamily="18" charset="0"/>
                <a:cs typeface="Times New Roman" pitchFamily="18" charset="0"/>
              </a:rPr>
              <a:t>Anh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em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luôn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yêu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thương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đoàn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kết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nhau</a:t>
            </a:r>
            <a:endParaRPr lang="en-US" sz="2400" b="1" dirty="0">
              <a:solidFill>
                <a:srgbClr val="0000FF"/>
              </a:solidFill>
              <a:latin typeface="Times New Roman" pitchFamily="18" charset="0"/>
              <a:cs typeface="Times New Roman" pitchFamily="18"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8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71600" y="961132"/>
            <a:ext cx="6172201" cy="1077218"/>
          </a:xfrm>
          <a:prstGeom prst="rect">
            <a:avLst/>
          </a:prstGeom>
          <a:noFill/>
        </p:spPr>
        <p:txBody>
          <a:bodyPr wrap="square" rtlCol="0">
            <a:spAutoFit/>
          </a:bodyPr>
          <a:lstStyle/>
          <a:p>
            <a:pPr algn="ctr"/>
            <a:r>
              <a:rPr lang="en-US" sz="3200" b="1" dirty="0" err="1" smtClean="0">
                <a:solidFill>
                  <a:schemeClr val="bg1"/>
                </a:solidFill>
                <a:latin typeface="Times New Roman" pitchFamily="18" charset="0"/>
                <a:cs typeface="Times New Roman" pitchFamily="18" charset="0"/>
              </a:rPr>
              <a:t>Thể</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thơ</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được</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sử</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dụng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chủ</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yếu</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trong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những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bài</a:t>
            </a:r>
            <a:r>
              <a:rPr lang="en-US" sz="3200" b="1" dirty="0" smtClean="0">
                <a:solidFill>
                  <a:schemeClr val="bg1"/>
                </a:solidFill>
                <a:latin typeface="Times New Roman" pitchFamily="18" charset="0"/>
                <a:cs typeface="Times New Roman" pitchFamily="18" charset="0"/>
              </a:rPr>
              <a:t> ca </a:t>
            </a:r>
            <a:r>
              <a:rPr lang="en-US" sz="3200" b="1" dirty="0" err="1" smtClean="0">
                <a:solidFill>
                  <a:schemeClr val="bg1"/>
                </a:solidFill>
                <a:latin typeface="Times New Roman" pitchFamily="18" charset="0"/>
                <a:cs typeface="Times New Roman" pitchFamily="18" charset="0"/>
              </a:rPr>
              <a:t>dao</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trên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là</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gì</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p:txBody>
      </p:sp>
      <p:sp>
        <p:nvSpPr>
          <p:cNvPr id="5" name="TextBox 4"/>
          <p:cNvSpPr txBox="1"/>
          <p:nvPr/>
        </p:nvSpPr>
        <p:spPr>
          <a:xfrm>
            <a:off x="2743201" y="2647950"/>
            <a:ext cx="3124200" cy="1077218"/>
          </a:xfrm>
          <a:prstGeom prst="rect">
            <a:avLst/>
          </a:prstGeom>
          <a:noFill/>
        </p:spPr>
        <p:txBody>
          <a:bodyPr wrap="square" rtlCol="0">
            <a:spAutoFit/>
          </a:bodyPr>
          <a:lstStyle/>
          <a:p>
            <a:pPr algn="ctr"/>
            <a:r>
              <a:rPr lang="en-US" sz="3200" b="1" dirty="0" err="1" smtClean="0">
                <a:solidFill>
                  <a:srgbClr val="0000FF"/>
                </a:solidFill>
                <a:latin typeface="Times New Roman" pitchFamily="18" charset="0"/>
                <a:cs typeface="Times New Roman" pitchFamily="18" charset="0"/>
              </a:rPr>
              <a:t>Thể</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lục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bát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lục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bát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biến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thể</a:t>
            </a:r>
            <a:endParaRPr lang="en-US" sz="3200" b="1" dirty="0">
              <a:solidFill>
                <a:srgbClr val="0000FF"/>
              </a:solidFill>
              <a:latin typeface="Times New Roman" pitchFamily="18" charset="0"/>
              <a:cs typeface="Times New Roman" pitchFamily="18"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8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1" y="742950"/>
            <a:ext cx="6172200" cy="1569660"/>
          </a:xfrm>
          <a:prstGeom prst="rect">
            <a:avLst/>
          </a:prstGeom>
          <a:noFill/>
        </p:spPr>
        <p:txBody>
          <a:bodyPr wrap="square" rtlCol="0">
            <a:spAutoFit/>
          </a:bodyPr>
          <a:lstStyle/>
          <a:p>
            <a:pPr algn="ctr"/>
            <a:r>
              <a:rPr lang="en-US" sz="3200" b="1" dirty="0" err="1" smtClean="0">
                <a:solidFill>
                  <a:schemeClr val="bg1"/>
                </a:solidFill>
                <a:latin typeface="Times New Roman" pitchFamily="18" charset="0"/>
                <a:cs typeface="Times New Roman" pitchFamily="18" charset="0"/>
              </a:rPr>
              <a:t>Trong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chùm</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những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câu</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hát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về</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tình</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cảm</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gia</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đình</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bài</a:t>
            </a:r>
            <a:r>
              <a:rPr lang="en-US" sz="3200" b="1" dirty="0" smtClean="0">
                <a:solidFill>
                  <a:schemeClr val="bg1"/>
                </a:solidFill>
                <a:latin typeface="Times New Roman" pitchFamily="18" charset="0"/>
                <a:cs typeface="Times New Roman" pitchFamily="18" charset="0"/>
              </a:rPr>
              <a:t> ca </a:t>
            </a:r>
            <a:r>
              <a:rPr lang="en-US" sz="3200" b="1" dirty="0" err="1" smtClean="0">
                <a:solidFill>
                  <a:schemeClr val="bg1"/>
                </a:solidFill>
                <a:latin typeface="Times New Roman" pitchFamily="18" charset="0"/>
                <a:cs typeface="Times New Roman" pitchFamily="18" charset="0"/>
              </a:rPr>
              <a:t>dao</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thứ</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nhất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là</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lời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của</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ai</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p:txBody>
      </p:sp>
      <p:sp>
        <p:nvSpPr>
          <p:cNvPr id="5" name="TextBox 4"/>
          <p:cNvSpPr txBox="1"/>
          <p:nvPr/>
        </p:nvSpPr>
        <p:spPr>
          <a:xfrm>
            <a:off x="2819400" y="2763619"/>
            <a:ext cx="3094117" cy="646331"/>
          </a:xfrm>
          <a:prstGeom prst="rect">
            <a:avLst/>
          </a:prstGeom>
          <a:noFill/>
        </p:spPr>
        <p:txBody>
          <a:bodyPr wrap="none" rtlCol="0">
            <a:spAutoFit/>
          </a:bodyPr>
          <a:lstStyle/>
          <a:p>
            <a:r>
              <a:rPr lang="en-US" sz="3600" b="1" dirty="0" err="1" smtClean="0">
                <a:solidFill>
                  <a:srgbClr val="0000FF"/>
                </a:solidFill>
                <a:latin typeface="Times New Roman" pitchFamily="18" charset="0"/>
                <a:cs typeface="Times New Roman" pitchFamily="18" charset="0"/>
              </a:rPr>
              <a:t>Mẹ</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nói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với</a:t>
            </a:r>
            <a:r>
              <a:rPr lang="en-US" sz="3600" b="1" dirty="0" smtClean="0">
                <a:solidFill>
                  <a:srgbClr val="0000FF"/>
                </a:solidFill>
                <a:latin typeface="Times New Roman" pitchFamily="18" charset="0"/>
                <a:cs typeface="Times New Roman" pitchFamily="18" charset="0"/>
              </a:rPr>
              <a:t> con</a:t>
            </a:r>
            <a:endParaRPr lang="en-US" sz="3600" b="1" dirty="0">
              <a:solidFill>
                <a:srgbClr val="0000FF"/>
              </a:solidFill>
              <a:latin typeface="Times New Roman" pitchFamily="18" charset="0"/>
              <a:cs typeface="Times New Roman" pitchFamily="18"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8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AA64AB0F-D1A0-4E21-A776-D2871AA9E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066800" y="556558"/>
            <a:ext cx="7086600" cy="1938992"/>
          </a:xfrm>
          <a:prstGeom prst="rect">
            <a:avLst/>
          </a:prstGeom>
          <a:noFill/>
        </p:spPr>
        <p:txBody>
          <a:bodyPr wrap="square" rtlCol="0">
            <a:spAutoFit/>
          </a:bodyPr>
          <a:lstStyle/>
          <a:p>
            <a:pPr algn="ctr"/>
            <a:r>
              <a:rPr lang="en-US" sz="6000" b="1" dirty="0" err="1" smtClean="0">
                <a:latin typeface="Times New Roman" pitchFamily="18" charset="0"/>
                <a:cs typeface="Times New Roman" pitchFamily="18" charset="0"/>
              </a:rPr>
              <a:t>Tạm</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biệt</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các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em</a:t>
            </a:r>
            <a:endParaRPr lang="en-US" sz="6000" b="1" dirty="0" smtClean="0">
              <a:latin typeface="Times New Roman" pitchFamily="18" charset="0"/>
              <a:cs typeface="Times New Roman" pitchFamily="18" charset="0"/>
            </a:endParaRPr>
          </a:p>
          <a:p>
            <a:pPr algn="ctr"/>
            <a:r>
              <a:rPr lang="en-US" sz="6000" b="1" dirty="0" err="1" smtClean="0">
                <a:latin typeface="Times New Roman" pitchFamily="18" charset="0"/>
                <a:cs typeface="Times New Roman" pitchFamily="18" charset="0"/>
              </a:rPr>
              <a:t>Chúc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các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em</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học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tốt</a:t>
            </a:r>
            <a:r>
              <a:rPr lang="en-US" sz="6000" b="1" dirty="0" smtClean="0">
                <a:latin typeface="Times New Roman" pitchFamily="18" charset="0"/>
                <a:cs typeface="Times New Roman" pitchFamily="18" charset="0"/>
              </a:rPr>
              <a:t>!</a:t>
            </a:r>
            <a:endParaRPr lang="en-US" sz="6000" b="1" dirty="0">
              <a:latin typeface="Times New Roman" pitchFamily="18" charset="0"/>
              <a:cs typeface="Times New Roman" pitchFamily="18" charset="0"/>
            </a:endParaRPr>
          </a:p>
        </p:txBody>
      </p:sp>
    </p:spTree>
  </p:cSld>
  <p:clrMapOvr>
    <a:masterClrMapping/>
  </p:clrMapOvr>
  <p:transition spd="slow" advClick="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a:extLst>
              <a:ext uri="{FF2B5EF4-FFF2-40B4-BE49-F238E27FC236}">
                <a16:creationId xmlns:a16="http://schemas.microsoft.com/office/drawing/2014/main" xmlns="" id="{A20E13A7-82D9-415C-A34A-9564B84D3C62}"/>
              </a:ext>
            </a:extLst>
          </p:cNvPr>
          <p:cNvGrpSpPr/>
          <p:nvPr/>
        </p:nvGrpSpPr>
        <p:grpSpPr>
          <a:xfrm>
            <a:off x="10763" y="183366"/>
            <a:ext cx="9133239" cy="4890279"/>
            <a:chOff x="10761" y="275078"/>
            <a:chExt cx="9133239" cy="4890279"/>
          </a:xfrm>
        </p:grpSpPr>
        <p:pic>
          <p:nvPicPr>
            <p:cNvPr id="48" name="图片 47">
              <a:extLst>
                <a:ext uri="{FF2B5EF4-FFF2-40B4-BE49-F238E27FC236}">
                  <a16:creationId xmlns:a16="http://schemas.microsoft.com/office/drawing/2014/main" xmlns="" id="{21EFB39B-8DB4-4625-AB5D-5C8B21242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1" y="2183354"/>
              <a:ext cx="9133239" cy="2982003"/>
            </a:xfrm>
            <a:prstGeom prst="rect">
              <a:avLst/>
            </a:prstGeom>
          </p:spPr>
        </p:pic>
        <p:pic>
          <p:nvPicPr>
            <p:cNvPr id="51" name="图片 50">
              <a:extLst>
                <a:ext uri="{FF2B5EF4-FFF2-40B4-BE49-F238E27FC236}">
                  <a16:creationId xmlns:a16="http://schemas.microsoft.com/office/drawing/2014/main" xmlns="" id="{18A64129-ADB2-4F8B-A96F-EFEAEC0EE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00" y="627534"/>
              <a:ext cx="1912419" cy="2034488"/>
            </a:xfrm>
            <a:prstGeom prst="rect">
              <a:avLst/>
            </a:prstGeom>
          </p:spPr>
        </p:pic>
        <p:pic>
          <p:nvPicPr>
            <p:cNvPr id="55" name="图片 54">
              <a:extLst>
                <a:ext uri="{FF2B5EF4-FFF2-40B4-BE49-F238E27FC236}">
                  <a16:creationId xmlns:a16="http://schemas.microsoft.com/office/drawing/2014/main" xmlns="" id="{BE3C4967-E637-4D54-86A6-381709160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05320">
              <a:off x="4402992" y="386088"/>
              <a:ext cx="2846597" cy="2017609"/>
            </a:xfrm>
            <a:prstGeom prst="rect">
              <a:avLst/>
            </a:prstGeom>
          </p:spPr>
        </p:pic>
        <p:pic>
          <p:nvPicPr>
            <p:cNvPr id="56" name="图片 55">
              <a:extLst>
                <a:ext uri="{FF2B5EF4-FFF2-40B4-BE49-F238E27FC236}">
                  <a16:creationId xmlns:a16="http://schemas.microsoft.com/office/drawing/2014/main" xmlns="" id="{7CBC3F28-9FA3-40A0-B76F-48E57F2028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0376" y="275078"/>
              <a:ext cx="883847" cy="914324"/>
            </a:xfrm>
            <a:prstGeom prst="rect">
              <a:avLst/>
            </a:prstGeom>
          </p:spPr>
        </p:pic>
        <p:pic>
          <p:nvPicPr>
            <p:cNvPr id="57" name="图片 56">
              <a:extLst>
                <a:ext uri="{FF2B5EF4-FFF2-40B4-BE49-F238E27FC236}">
                  <a16:creationId xmlns:a16="http://schemas.microsoft.com/office/drawing/2014/main" xmlns="" id="{34CD878B-557E-4F6E-A451-BEA5948848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2463" y="1356502"/>
              <a:ext cx="572977" cy="871656"/>
            </a:xfrm>
            <a:prstGeom prst="rect">
              <a:avLst/>
            </a:prstGeom>
          </p:spPr>
        </p:pic>
      </p:grpSp>
      <p:grpSp>
        <p:nvGrpSpPr>
          <p:cNvPr id="5" name="组合 5">
            <a:extLst>
              <a:ext uri="{FF2B5EF4-FFF2-40B4-BE49-F238E27FC236}">
                <a16:creationId xmlns:a16="http://schemas.microsoft.com/office/drawing/2014/main" xmlns="" id="{ABEFFC11-4FD3-4721-896F-8867904BD4C3}"/>
              </a:ext>
            </a:extLst>
          </p:cNvPr>
          <p:cNvGrpSpPr/>
          <p:nvPr/>
        </p:nvGrpSpPr>
        <p:grpSpPr>
          <a:xfrm>
            <a:off x="2097521" y="1553066"/>
            <a:ext cx="5764144" cy="1752604"/>
            <a:chOff x="2001283" y="1635646"/>
            <a:chExt cx="3758641" cy="542918"/>
          </a:xfrm>
        </p:grpSpPr>
        <p:sp>
          <p:nvSpPr>
            <p:cNvPr id="2" name="矩形: 圆角 1">
              <a:extLst>
                <a:ext uri="{FF2B5EF4-FFF2-40B4-BE49-F238E27FC236}">
                  <a16:creationId xmlns:a16="http://schemas.microsoft.com/office/drawing/2014/main" xmlns="" id="{C648AF03-B5D3-4F1F-84B5-41F2B9AF5477}"/>
                </a:ext>
              </a:extLst>
            </p:cNvPr>
            <p:cNvSpPr/>
            <p:nvPr/>
          </p:nvSpPr>
          <p:spPr>
            <a:xfrm>
              <a:off x="2001283" y="1635646"/>
              <a:ext cx="3470474" cy="54291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xmlns="" id="{0476C74E-B3FE-4DBD-B1CB-D1C5C98C2477}"/>
                </a:ext>
              </a:extLst>
            </p:cNvPr>
            <p:cNvSpPr txBox="1"/>
            <p:nvPr/>
          </p:nvSpPr>
          <p:spPr>
            <a:xfrm>
              <a:off x="2033328" y="1797558"/>
              <a:ext cx="3726596" cy="286027"/>
            </a:xfrm>
            <a:prstGeom prst="rect">
              <a:avLst/>
            </a:prstGeom>
            <a:noFill/>
          </p:spPr>
          <p:txBody>
            <a:bodyPr wrap="square" rtlCol="0">
              <a:spAutoFit/>
            </a:bodyPr>
            <a:lstStyle/>
            <a:p>
              <a:r>
                <a:rPr lang="en-US" altLang="zh-CN" sz="5400" b="1" dirty="0" smtClean="0">
                  <a:solidFill>
                    <a:srgbClr val="FF0000"/>
                  </a:solidFill>
                  <a:latin typeface="Times New Roman" pitchFamily="18" charset="0"/>
                  <a:ea typeface="微软雅黑" panose="020B0503020204020204" pitchFamily="34" charset="-122"/>
                  <a:cs typeface="Times New Roman" pitchFamily="18" charset="0"/>
                </a:rPr>
                <a:t>I. </a:t>
              </a:r>
              <a:r>
                <a:rPr lang="en-US" altLang="zh-CN" sz="5400" b="1" dirty="0">
                  <a:solidFill>
                    <a:srgbClr val="FF0000"/>
                  </a:solidFill>
                  <a:latin typeface="Times New Roman" pitchFamily="18" charset="0"/>
                  <a:ea typeface="微软雅黑" panose="020B0503020204020204" pitchFamily="34" charset="-122"/>
                  <a:cs typeface="Times New Roman" pitchFamily="18" charset="0"/>
                </a:rPr>
                <a:t>T</a:t>
              </a:r>
              <a:r>
                <a:rPr lang="en-US" altLang="zh-CN" sz="5400" b="1" dirty="0" smtClean="0">
                  <a:solidFill>
                    <a:srgbClr val="FF0000"/>
                  </a:solidFill>
                  <a:latin typeface="Times New Roman" pitchFamily="18" charset="0"/>
                  <a:ea typeface="微软雅黑" panose="020B0503020204020204" pitchFamily="34" charset="-122"/>
                  <a:cs typeface="Times New Roman" pitchFamily="18" charset="0"/>
                </a:rPr>
                <a:t>ìm hiểu chung</a:t>
              </a:r>
              <a:endParaRPr lang="zh-CN" altLang="en-US" sz="5400" b="1" dirty="0">
                <a:solidFill>
                  <a:srgbClr val="FF0000"/>
                </a:solidFill>
                <a:latin typeface="Times New Roman" pitchFamily="18" charset="0"/>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462749941"/>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2e40e093925d5cd121e9fb2a5a4a00d.png"/>
          <p:cNvPicPr>
            <a:picLocks noChangeAspect="1"/>
          </p:cNvPicPr>
          <p:nvPr/>
        </p:nvPicPr>
        <p:blipFill>
          <a:blip r:embed="rId2" cstate="print"/>
          <a:stretch>
            <a:fillRect/>
          </a:stretch>
        </p:blipFill>
        <p:spPr>
          <a:xfrm>
            <a:off x="0" y="0"/>
            <a:ext cx="1295400" cy="971550"/>
          </a:xfrm>
          <a:prstGeom prst="rect">
            <a:avLst/>
          </a:prstGeom>
        </p:spPr>
      </p:pic>
      <p:sp>
        <p:nvSpPr>
          <p:cNvPr id="3" name="TextBox 2"/>
          <p:cNvSpPr txBox="1"/>
          <p:nvPr/>
        </p:nvSpPr>
        <p:spPr>
          <a:xfrm>
            <a:off x="1524001" y="57150"/>
            <a:ext cx="5016117"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1. </a:t>
            </a:r>
            <a:r>
              <a:rPr lang="en-US" sz="3200" b="1" dirty="0" err="1" smtClean="0">
                <a:solidFill>
                  <a:srgbClr val="FF0000"/>
                </a:solidFill>
                <a:latin typeface="Times New Roman" pitchFamily="18" charset="0"/>
                <a:cs typeface="Times New Roman" pitchFamily="18" charset="0"/>
              </a:rPr>
              <a:t>Khái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niệm</a:t>
            </a:r>
            <a:r>
              <a:rPr lang="en-US" sz="3200" b="1" dirty="0" smtClean="0">
                <a:solidFill>
                  <a:srgbClr val="FF0000"/>
                </a:solidFill>
                <a:latin typeface="Times New Roman" pitchFamily="18" charset="0"/>
                <a:cs typeface="Times New Roman" pitchFamily="18" charset="0"/>
              </a:rPr>
              <a:t> ca </a:t>
            </a:r>
            <a:r>
              <a:rPr lang="en-US" sz="3200" b="1" dirty="0" err="1" smtClean="0">
                <a:solidFill>
                  <a:srgbClr val="FF0000"/>
                </a:solidFill>
                <a:latin typeface="Times New Roman" pitchFamily="18" charset="0"/>
                <a:cs typeface="Times New Roman" pitchFamily="18" charset="0"/>
              </a:rPr>
              <a:t>dao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ca</a:t>
            </a:r>
            <a:endParaRPr lang="en-US" sz="3200" b="1" dirty="0">
              <a:solidFill>
                <a:srgbClr val="FF0000"/>
              </a:solidFill>
              <a:latin typeface="Times New Roman" pitchFamily="18" charset="0"/>
              <a:cs typeface="Times New Roman" pitchFamily="18" charset="0"/>
            </a:endParaRPr>
          </a:p>
        </p:txBody>
      </p:sp>
      <p:pic>
        <p:nvPicPr>
          <p:cNvPr id="4" name="Picture 3" descr="—Pngtree—cartoon teacher_596514.png"/>
          <p:cNvPicPr>
            <a:picLocks noChangeAspect="1"/>
          </p:cNvPicPr>
          <p:nvPr/>
        </p:nvPicPr>
        <p:blipFill>
          <a:blip r:embed="rId3" cstate="print"/>
          <a:stretch>
            <a:fillRect/>
          </a:stretch>
        </p:blipFill>
        <p:spPr>
          <a:xfrm>
            <a:off x="-762000" y="2800350"/>
            <a:ext cx="3352800" cy="2514600"/>
          </a:xfrm>
          <a:prstGeom prst="rect">
            <a:avLst/>
          </a:prstGeom>
        </p:spPr>
      </p:pic>
      <p:sp>
        <p:nvSpPr>
          <p:cNvPr id="5" name="Cloud Callout 4"/>
          <p:cNvSpPr/>
          <p:nvPr/>
        </p:nvSpPr>
        <p:spPr>
          <a:xfrm>
            <a:off x="914400" y="765035"/>
            <a:ext cx="5029200" cy="203531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sgk</a:t>
            </a:r>
            <a:r>
              <a:rPr lang="en-US" sz="2800" dirty="0" smtClean="0">
                <a:latin typeface="Times New Roman" pitchFamily="18" charset="0"/>
                <a:cs typeface="Times New Roman" pitchFamily="18" charset="0"/>
              </a:rPr>
              <a:t> – tr35,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8433" name="Rectangle 1"/>
          <p:cNvSpPr>
            <a:spLocks noChangeArrowheads="1"/>
          </p:cNvSpPr>
          <p:nvPr/>
        </p:nvSpPr>
        <p:spPr bwMode="auto">
          <a:xfrm>
            <a:off x="622299" y="774605"/>
            <a:ext cx="815340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err="1" smtClean="0">
                <a:latin typeface="Times New Roman" pitchFamily="18" charset="0"/>
                <a:ea typeface="Times New Roman" pitchFamily="18" charset="0"/>
                <a:cs typeface="Times New Roman" pitchFamily="18" charset="0"/>
              </a:rPr>
              <a:t>D</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 </a:t>
            </a:r>
            <a:r>
              <a:rPr lang="en-US" sz="2400" dirty="0" err="1" smtClean="0">
                <a:latin typeface="Times New Roman" pitchFamily="18" charset="0"/>
                <a:ea typeface="Times New Roman" pitchFamily="18" charset="0"/>
                <a:cs typeface="Times New Roman" pitchFamily="18" charset="0"/>
              </a:rPr>
              <a:t>N</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hững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sáng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tức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hát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diễn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xướng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685801" y="1605602"/>
            <a:ext cx="815340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nghệ</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chung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1"/>
          <p:cNvSpPr>
            <a:spLocks noChangeArrowheads="1"/>
          </p:cNvSpPr>
          <p:nvPr/>
        </p:nvSpPr>
        <p:spPr bwMode="auto">
          <a:xfrm>
            <a:off x="1828800" y="2457449"/>
            <a:ext cx="7315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Tx/>
              <a:buChar char="-"/>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Ví</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dụ</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r>
              <a:rPr lang="en-US" sz="2400" dirty="0" smtClean="0">
                <a:latin typeface="Times New Roman" pitchFamily="18" charset="0"/>
                <a:cs typeface="Times New Roman" pitchFamily="18" charset="0"/>
              </a:rPr>
              <a:t>	+ </a:t>
            </a:r>
            <a:r>
              <a:rPr lang="vi-VN" sz="2400" dirty="0" smtClean="0">
                <a:latin typeface="+mj-lt"/>
              </a:rPr>
              <a:t>Bài dân ca: Trống cơm</a:t>
            </a:r>
            <a:endParaRPr lang="en-US" sz="2400" dirty="0" smtClean="0">
              <a:latin typeface="+mj-lt"/>
            </a:endParaRPr>
          </a:p>
          <a:p>
            <a:pPr lvl="0" algn="just" eaLnBrk="0" fontAlgn="base" hangingPunct="0">
              <a:spcBef>
                <a:spcPct val="0"/>
              </a:spcBef>
              <a:spcAft>
                <a:spcPct val="0"/>
              </a:spcAft>
            </a:pPr>
            <a:r>
              <a:rPr lang="en-US" sz="2400" dirty="0" smtClean="0">
                <a:latin typeface="+mj-lt"/>
              </a:rPr>
              <a:t>	</a:t>
            </a:r>
            <a:r>
              <a:rPr lang="en-US" sz="2400" dirty="0" smtClean="0">
                <a:latin typeface="Times New Roman" pitchFamily="18" charset="0"/>
                <a:cs typeface="Times New Roman" pitchFamily="18" charset="0"/>
              </a:rPr>
              <a:t>+</a:t>
            </a:r>
            <a:r>
              <a:rPr lang="en-US" sz="2400" dirty="0" smtClean="0">
                <a:latin typeface="+mj-lt"/>
              </a:rPr>
              <a:t> </a:t>
            </a:r>
            <a:r>
              <a:rPr lang="vi-VN" sz="2400" dirty="0" smtClean="0">
                <a:latin typeface="+mj-lt"/>
              </a:rPr>
              <a:t>Bài ca dao: Trống cơm</a:t>
            </a:r>
            <a:endParaRPr lang="en-US" sz="2400" dirty="0" smtClean="0">
              <a:latin typeface="+mj-lt"/>
            </a:endParaRPr>
          </a:p>
          <a:p>
            <a:pPr lvl="0" indent="1770063" algn="just" eaLnBrk="0" fontAlgn="base" hangingPunct="0">
              <a:spcBef>
                <a:spcPct val="0"/>
              </a:spcBef>
              <a:spcAft>
                <a:spcPct val="0"/>
              </a:spcAft>
            </a:pPr>
            <a:r>
              <a:rPr lang="en-US" sz="2400" i="1" dirty="0" smtClean="0">
                <a:latin typeface="+mj-lt"/>
              </a:rPr>
              <a:t>“</a:t>
            </a:r>
            <a:r>
              <a:rPr lang="vi-VN" sz="2400" i="1" dirty="0" smtClean="0">
                <a:latin typeface="+mj-lt"/>
              </a:rPr>
              <a:t>Trống cơm khéo vỗ nên bông</a:t>
            </a:r>
            <a:endParaRPr lang="en-US" sz="2400" i="1" dirty="0" smtClean="0">
              <a:latin typeface="+mj-lt"/>
            </a:endParaRPr>
          </a:p>
          <a:p>
            <a:pPr lvl="0" indent="1770063" algn="just" eaLnBrk="0" fontAlgn="base" hangingPunct="0">
              <a:spcBef>
                <a:spcPct val="0"/>
              </a:spcBef>
              <a:spcAft>
                <a:spcPct val="0"/>
              </a:spcAft>
            </a:pPr>
            <a:r>
              <a:rPr lang="vi-VN" sz="2400" i="1" dirty="0" smtClean="0">
                <a:latin typeface="+mj-lt"/>
              </a:rPr>
              <a:t>Một bầy con xít lội sông đi tìm</a:t>
            </a:r>
            <a:endParaRPr lang="en-US" sz="2400" i="1" dirty="0" smtClean="0">
              <a:latin typeface="+mj-lt"/>
            </a:endParaRPr>
          </a:p>
          <a:p>
            <a:pPr lvl="0" indent="1770063" algn="just" eaLnBrk="0" fontAlgn="base" hangingPunct="0">
              <a:spcBef>
                <a:spcPct val="0"/>
              </a:spcBef>
              <a:spcAft>
                <a:spcPct val="0"/>
              </a:spcAft>
            </a:pPr>
            <a:r>
              <a:rPr lang="vi-VN" sz="2400" i="1" dirty="0" smtClean="0">
                <a:latin typeface="+mj-lt"/>
              </a:rPr>
              <a:t>Thương ai con mắt lim dim</a:t>
            </a:r>
            <a:endParaRPr lang="en-US" sz="2400" i="1" dirty="0" smtClean="0">
              <a:latin typeface="+mj-lt"/>
            </a:endParaRPr>
          </a:p>
          <a:p>
            <a:pPr lvl="0" indent="1770063" algn="just" eaLnBrk="0" fontAlgn="base" hangingPunct="0">
              <a:spcBef>
                <a:spcPct val="0"/>
              </a:spcBef>
              <a:spcAft>
                <a:spcPct val="0"/>
              </a:spcAft>
            </a:pPr>
            <a:r>
              <a:rPr lang="vi-VN" sz="2400" i="1" dirty="0" smtClean="0">
                <a:latin typeface="+mj-lt"/>
              </a:rPr>
              <a:t>Một bầy con nhện đi tìm giăng tơ…</a:t>
            </a:r>
            <a:r>
              <a:rPr lang="en-US" sz="2400" i="1" dirty="0" smtClean="0">
                <a:latin typeface="+mj-lt"/>
              </a:rPr>
              <a:t>”</a:t>
            </a:r>
            <a:endParaRPr kumimoji="0" lang="en-US" sz="2400" b="0" i="1" u="none" strike="noStrike" cap="none" normalizeH="0" baseline="0" dirty="0" smtClean="0">
              <a:ln>
                <a:noFill/>
              </a:ln>
              <a:solidFill>
                <a:schemeClr val="tx1"/>
              </a:solidFill>
              <a:effectLst/>
              <a:latin typeface="+mj-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3"/>
                                        </p:tgtEl>
                                        <p:attrNameLst>
                                          <p:attrName>style.visibility</p:attrName>
                                        </p:attrNameLst>
                                      </p:cBhvr>
                                      <p:to>
                                        <p:strVal val="visible"/>
                                      </p:to>
                                    </p:set>
                                    <p:anim calcmode="lin" valueType="num">
                                      <p:cBhvr additive="base">
                                        <p:cTn id="31" dur="500" fill="hold"/>
                                        <p:tgtEl>
                                          <p:spTgt spid="18433"/>
                                        </p:tgtEl>
                                        <p:attrNameLst>
                                          <p:attrName>ppt_x</p:attrName>
                                        </p:attrNameLst>
                                      </p:cBhvr>
                                      <p:tavLst>
                                        <p:tav tm="0">
                                          <p:val>
                                            <p:strVal val="#ppt_x"/>
                                          </p:val>
                                        </p:tav>
                                        <p:tav tm="100000">
                                          <p:val>
                                            <p:strVal val="#ppt_x"/>
                                          </p:val>
                                        </p:tav>
                                      </p:tavLst>
                                    </p:anim>
                                    <p:anim calcmode="lin" valueType="num">
                                      <p:cBhvr additive="base">
                                        <p:cTn id="32" dur="500" fill="hold"/>
                                        <p:tgtEl>
                                          <p:spTgt spid="184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1843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500C6A-35D8-4F07-9FEE-85063290DE08}"/>
              </a:ext>
            </a:extLst>
          </p:cNvPr>
          <p:cNvSpPr txBox="1"/>
          <p:nvPr/>
        </p:nvSpPr>
        <p:spPr>
          <a:xfrm>
            <a:off x="994846" y="-41600"/>
            <a:ext cx="2833255" cy="392415"/>
          </a:xfrm>
          <a:prstGeom prst="rect">
            <a:avLst/>
          </a:prstGeom>
          <a:noFill/>
        </p:spPr>
        <p:txBody>
          <a:bodyPr wrap="square" lIns="68580" tIns="34290" rIns="68580" bIns="34290" rtlCol="0">
            <a:spAutoFit/>
          </a:bodyPr>
          <a:lstStyle/>
          <a:p>
            <a:r>
              <a:rPr lang="vi-VN" sz="2100" b="1" dirty="0">
                <a:solidFill>
                  <a:schemeClr val="accent1">
                    <a:lumMod val="75000"/>
                  </a:schemeClr>
                </a:solidFill>
                <a:latin typeface="+mj-lt"/>
              </a:rPr>
              <a:t>a.Ca dao</a:t>
            </a:r>
            <a:endParaRPr lang="en-US" sz="2100" b="1" dirty="0">
              <a:solidFill>
                <a:schemeClr val="accent1">
                  <a:lumMod val="75000"/>
                </a:schemeClr>
              </a:solidFill>
              <a:latin typeface="+mj-lt"/>
            </a:endParaRPr>
          </a:p>
        </p:txBody>
      </p:sp>
      <p:cxnSp>
        <p:nvCxnSpPr>
          <p:cNvPr id="6" name="Straight Connector 5">
            <a:extLst>
              <a:ext uri="{FF2B5EF4-FFF2-40B4-BE49-F238E27FC236}">
                <a16:creationId xmlns:a16="http://schemas.microsoft.com/office/drawing/2014/main" xmlns="" id="{7D896F70-E8CF-4BAD-B9A5-7461A38C7EAB}"/>
              </a:ext>
            </a:extLst>
          </p:cNvPr>
          <p:cNvCxnSpPr>
            <a:cxnSpLocks/>
          </p:cNvCxnSpPr>
          <p:nvPr/>
        </p:nvCxnSpPr>
        <p:spPr>
          <a:xfrm flipH="1">
            <a:off x="4252676" y="-5932"/>
            <a:ext cx="1" cy="1228445"/>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xmlns="" id="{4DDAE844-8F33-4ED6-BB3B-03EA93BBD6AC}"/>
              </a:ext>
            </a:extLst>
          </p:cNvPr>
          <p:cNvSpPr txBox="1"/>
          <p:nvPr/>
        </p:nvSpPr>
        <p:spPr>
          <a:xfrm>
            <a:off x="5539792" y="6166"/>
            <a:ext cx="1517072" cy="392415"/>
          </a:xfrm>
          <a:prstGeom prst="rect">
            <a:avLst/>
          </a:prstGeom>
          <a:noFill/>
        </p:spPr>
        <p:txBody>
          <a:bodyPr wrap="square" lIns="68580" tIns="34290" rIns="68580" bIns="34290">
            <a:spAutoFit/>
          </a:bodyPr>
          <a:lstStyle/>
          <a:p>
            <a:r>
              <a:rPr lang="vi-VN" sz="2100" b="1" dirty="0">
                <a:solidFill>
                  <a:schemeClr val="accent1">
                    <a:lumMod val="75000"/>
                  </a:schemeClr>
                </a:solidFill>
                <a:latin typeface="+mj-lt"/>
              </a:rPr>
              <a:t>b.Dân ca</a:t>
            </a:r>
            <a:endParaRPr lang="en-US" sz="2100" b="1" dirty="0">
              <a:solidFill>
                <a:schemeClr val="accent1">
                  <a:lumMod val="75000"/>
                </a:schemeClr>
              </a:solidFill>
              <a:latin typeface="+mj-lt"/>
            </a:endParaRPr>
          </a:p>
        </p:txBody>
      </p:sp>
      <p:sp>
        <p:nvSpPr>
          <p:cNvPr id="9" name="TextBox 8">
            <a:extLst>
              <a:ext uri="{FF2B5EF4-FFF2-40B4-BE49-F238E27FC236}">
                <a16:creationId xmlns:a16="http://schemas.microsoft.com/office/drawing/2014/main" xmlns="" id="{6B1FD1B9-9520-44DC-A73F-FADF4B638C6E}"/>
              </a:ext>
            </a:extLst>
          </p:cNvPr>
          <p:cNvSpPr txBox="1"/>
          <p:nvPr/>
        </p:nvSpPr>
        <p:spPr>
          <a:xfrm>
            <a:off x="5288016" y="501026"/>
            <a:ext cx="3622963" cy="377026"/>
          </a:xfrm>
          <a:prstGeom prst="rect">
            <a:avLst/>
          </a:prstGeom>
          <a:noFill/>
        </p:spPr>
        <p:txBody>
          <a:bodyPr wrap="square" lIns="68580" tIns="34290" rIns="68580" bIns="34290" rtlCol="0">
            <a:spAutoFit/>
          </a:bodyPr>
          <a:lstStyle/>
          <a:p>
            <a:r>
              <a:rPr lang="vi-VN" sz="2000" dirty="0">
                <a:latin typeface="+mj-lt"/>
              </a:rPr>
              <a:t> Kết hợp giữa lời và nhạc</a:t>
            </a:r>
            <a:endParaRPr lang="en-US" sz="2000" dirty="0">
              <a:latin typeface="+mj-lt"/>
            </a:endParaRPr>
          </a:p>
        </p:txBody>
      </p:sp>
      <p:cxnSp>
        <p:nvCxnSpPr>
          <p:cNvPr id="10" name="Straight Connector 9">
            <a:extLst>
              <a:ext uri="{FF2B5EF4-FFF2-40B4-BE49-F238E27FC236}">
                <a16:creationId xmlns:a16="http://schemas.microsoft.com/office/drawing/2014/main" xmlns="" id="{9304A6D2-98C8-4EE4-ADCF-1700085965CC}"/>
              </a:ext>
            </a:extLst>
          </p:cNvPr>
          <p:cNvCxnSpPr>
            <a:cxnSpLocks/>
          </p:cNvCxnSpPr>
          <p:nvPr/>
        </p:nvCxnSpPr>
        <p:spPr>
          <a:xfrm flipV="1">
            <a:off x="475431" y="518969"/>
            <a:ext cx="602983" cy="224576"/>
          </a:xfrm>
          <a:prstGeom prst="line">
            <a:avLst/>
          </a:prstGeom>
          <a:ln w="47625">
            <a:solidFill>
              <a:srgbClr val="FF0000"/>
            </a:solidFill>
            <a:prstDash val="solid"/>
          </a:ln>
          <a:effectLst>
            <a:glow rad="38100">
              <a:schemeClr val="accent1">
                <a:alpha val="40000"/>
              </a:schemeClr>
            </a:glow>
            <a:outerShdw dist="50800" dir="5400000" sx="9000" sy="9000" algn="ctr" rotWithShape="0">
              <a:srgbClr val="000000">
                <a:alpha val="43137"/>
              </a:srgbClr>
            </a:outerShdw>
            <a:reflection stA="44000" endPos="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1371F651-461A-487F-B689-15FBA7E932F4}"/>
              </a:ext>
            </a:extLst>
          </p:cNvPr>
          <p:cNvSpPr txBox="1"/>
          <p:nvPr/>
        </p:nvSpPr>
        <p:spPr>
          <a:xfrm>
            <a:off x="1183629" y="250773"/>
            <a:ext cx="3622963" cy="380873"/>
          </a:xfrm>
          <a:prstGeom prst="rect">
            <a:avLst/>
          </a:prstGeom>
          <a:noFill/>
        </p:spPr>
        <p:txBody>
          <a:bodyPr wrap="square" lIns="68580" tIns="34290" rIns="68580" bIns="34290" rtlCol="0">
            <a:spAutoFit/>
          </a:bodyPr>
          <a:lstStyle/>
          <a:p>
            <a:r>
              <a:rPr lang="vi-VN" sz="2000" dirty="0">
                <a:latin typeface="+mj-lt"/>
              </a:rPr>
              <a:t>- Lời thơ của dân ca</a:t>
            </a:r>
            <a:endParaRPr lang="en-US" sz="2000" dirty="0">
              <a:latin typeface="+mj-lt"/>
            </a:endParaRPr>
          </a:p>
        </p:txBody>
      </p:sp>
      <p:cxnSp>
        <p:nvCxnSpPr>
          <p:cNvPr id="12" name="Straight Connector 11">
            <a:extLst>
              <a:ext uri="{FF2B5EF4-FFF2-40B4-BE49-F238E27FC236}">
                <a16:creationId xmlns:a16="http://schemas.microsoft.com/office/drawing/2014/main" xmlns="" id="{0353DEF2-C48A-4F99-8E9A-B322E1C82FD3}"/>
              </a:ext>
            </a:extLst>
          </p:cNvPr>
          <p:cNvCxnSpPr>
            <a:cxnSpLocks/>
          </p:cNvCxnSpPr>
          <p:nvPr/>
        </p:nvCxnSpPr>
        <p:spPr>
          <a:xfrm>
            <a:off x="513932" y="740804"/>
            <a:ext cx="572134" cy="13466"/>
          </a:xfrm>
          <a:prstGeom prst="line">
            <a:avLst/>
          </a:prstGeom>
          <a:ln w="47625">
            <a:solidFill>
              <a:srgbClr val="FF0000"/>
            </a:solidFill>
            <a:prstDash val="solid"/>
          </a:ln>
          <a:effectLst>
            <a:glow rad="38100">
              <a:schemeClr val="accent1">
                <a:alpha val="40000"/>
              </a:schemeClr>
            </a:glow>
            <a:outerShdw dist="50800" dir="5400000" sx="9000" sy="9000" algn="ctr" rotWithShape="0">
              <a:srgbClr val="000000">
                <a:alpha val="43137"/>
              </a:srgbClr>
            </a:outerShdw>
            <a:reflection stA="44000" endPos="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2FAC7B13-F5C0-4202-AEB3-C82816F29660}"/>
              </a:ext>
            </a:extLst>
          </p:cNvPr>
          <p:cNvSpPr txBox="1"/>
          <p:nvPr/>
        </p:nvSpPr>
        <p:spPr>
          <a:xfrm>
            <a:off x="1138748" y="559653"/>
            <a:ext cx="4572000" cy="377026"/>
          </a:xfrm>
          <a:prstGeom prst="rect">
            <a:avLst/>
          </a:prstGeom>
          <a:noFill/>
        </p:spPr>
        <p:txBody>
          <a:bodyPr wrap="square" lIns="68580" tIns="34290" rIns="68580" bIns="34290">
            <a:spAutoFit/>
          </a:bodyPr>
          <a:lstStyle/>
          <a:p>
            <a:r>
              <a:rPr lang="vi-VN" sz="2000" dirty="0">
                <a:latin typeface="+mj-lt"/>
              </a:rPr>
              <a:t>- Những bài thơ dân gian</a:t>
            </a:r>
            <a:endParaRPr lang="en-US" sz="2000" dirty="0">
              <a:latin typeface="+mj-lt"/>
            </a:endParaRPr>
          </a:p>
        </p:txBody>
      </p:sp>
      <p:cxnSp>
        <p:nvCxnSpPr>
          <p:cNvPr id="14" name="Straight Connector 13">
            <a:extLst>
              <a:ext uri="{FF2B5EF4-FFF2-40B4-BE49-F238E27FC236}">
                <a16:creationId xmlns:a16="http://schemas.microsoft.com/office/drawing/2014/main" xmlns="" id="{CC22493C-37C4-4853-A73F-429C6FBCC967}"/>
              </a:ext>
            </a:extLst>
          </p:cNvPr>
          <p:cNvCxnSpPr>
            <a:cxnSpLocks/>
          </p:cNvCxnSpPr>
          <p:nvPr/>
        </p:nvCxnSpPr>
        <p:spPr>
          <a:xfrm>
            <a:off x="475430" y="740804"/>
            <a:ext cx="610635" cy="277530"/>
          </a:xfrm>
          <a:prstGeom prst="line">
            <a:avLst/>
          </a:prstGeom>
          <a:ln w="47625">
            <a:solidFill>
              <a:srgbClr val="FF0000"/>
            </a:solidFill>
            <a:prstDash val="solid"/>
          </a:ln>
          <a:effectLst>
            <a:glow rad="38100">
              <a:schemeClr val="accent1">
                <a:alpha val="40000"/>
              </a:schemeClr>
            </a:glow>
            <a:outerShdw dist="50800" dir="5400000" sx="9000" sy="9000" algn="ctr" rotWithShape="0">
              <a:srgbClr val="000000">
                <a:alpha val="43137"/>
              </a:srgbClr>
            </a:outerShdw>
            <a:reflection stA="44000" endPos="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00891898-0D8A-4665-A633-BFC4D5187048}"/>
              </a:ext>
            </a:extLst>
          </p:cNvPr>
          <p:cNvSpPr txBox="1"/>
          <p:nvPr/>
        </p:nvSpPr>
        <p:spPr>
          <a:xfrm>
            <a:off x="1138748" y="933425"/>
            <a:ext cx="4572000" cy="377026"/>
          </a:xfrm>
          <a:prstGeom prst="rect">
            <a:avLst/>
          </a:prstGeom>
          <a:noFill/>
        </p:spPr>
        <p:txBody>
          <a:bodyPr wrap="square" lIns="68580" tIns="34290" rIns="68580" bIns="34290">
            <a:spAutoFit/>
          </a:bodyPr>
          <a:lstStyle/>
          <a:p>
            <a:r>
              <a:rPr lang="vi-VN" sz="2000" dirty="0">
                <a:latin typeface="+mj-lt"/>
              </a:rPr>
              <a:t>- Thể thơ dân gian</a:t>
            </a:r>
            <a:endParaRPr lang="en-US" sz="2000" dirty="0"/>
          </a:p>
        </p:txBody>
      </p:sp>
      <p:pic>
        <p:nvPicPr>
          <p:cNvPr id="17" name="Picture 16">
            <a:extLst>
              <a:ext uri="{FF2B5EF4-FFF2-40B4-BE49-F238E27FC236}">
                <a16:creationId xmlns:a16="http://schemas.microsoft.com/office/drawing/2014/main" xmlns="" id="{964B8619-C084-44D2-8F65-38DAC8926D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3" y="81136"/>
            <a:ext cx="628650"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xmlns="" id="{044835F1-864E-4D62-8BA5-E231B6419D69}"/>
              </a:ext>
            </a:extLst>
          </p:cNvPr>
          <p:cNvCxnSpPr>
            <a:cxnSpLocks/>
          </p:cNvCxnSpPr>
          <p:nvPr/>
        </p:nvCxnSpPr>
        <p:spPr>
          <a:xfrm>
            <a:off x="48491" y="1278032"/>
            <a:ext cx="909550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CDA13D7D-5074-4E1E-B0C8-AD001D035475}"/>
              </a:ext>
            </a:extLst>
          </p:cNvPr>
          <p:cNvSpPr txBox="1"/>
          <p:nvPr/>
        </p:nvSpPr>
        <p:spPr>
          <a:xfrm>
            <a:off x="2879692" y="1583066"/>
            <a:ext cx="1543652" cy="392415"/>
          </a:xfrm>
          <a:prstGeom prst="rect">
            <a:avLst/>
          </a:prstGeom>
          <a:solidFill>
            <a:srgbClr val="C00000"/>
          </a:solidFill>
        </p:spPr>
        <p:txBody>
          <a:bodyPr wrap="square" lIns="68580" tIns="34290" rIns="68580" bIns="34290" rtlCol="0">
            <a:spAutoFit/>
          </a:bodyPr>
          <a:lstStyle/>
          <a:p>
            <a:r>
              <a:rPr lang="vi-VN" sz="2100" dirty="0">
                <a:latin typeface="+mj-lt"/>
              </a:rPr>
              <a:t>  </a:t>
            </a:r>
            <a:r>
              <a:rPr lang="vi-VN" sz="2100" b="1" i="1" dirty="0">
                <a:solidFill>
                  <a:srgbClr val="FF0000"/>
                </a:solidFill>
                <a:highlight>
                  <a:srgbClr val="FFFF00"/>
                </a:highlight>
                <a:latin typeface="+mj-lt"/>
              </a:rPr>
              <a:t>Trống cơm</a:t>
            </a:r>
            <a:endParaRPr lang="en-US" sz="2100" b="1" i="1" dirty="0">
              <a:solidFill>
                <a:srgbClr val="FF0000"/>
              </a:solidFill>
              <a:highlight>
                <a:srgbClr val="FFFF00"/>
              </a:highlight>
              <a:latin typeface="+mj-lt"/>
            </a:endParaRPr>
          </a:p>
        </p:txBody>
      </p:sp>
      <p:cxnSp>
        <p:nvCxnSpPr>
          <p:cNvPr id="22" name="Straight Connector 21">
            <a:extLst>
              <a:ext uri="{FF2B5EF4-FFF2-40B4-BE49-F238E27FC236}">
                <a16:creationId xmlns:a16="http://schemas.microsoft.com/office/drawing/2014/main" xmlns="" id="{9E90330F-FF4F-4A0E-98AA-1A58D2613519}"/>
              </a:ext>
            </a:extLst>
          </p:cNvPr>
          <p:cNvCxnSpPr>
            <a:cxnSpLocks/>
          </p:cNvCxnSpPr>
          <p:nvPr/>
        </p:nvCxnSpPr>
        <p:spPr>
          <a:xfrm>
            <a:off x="4250441" y="2403273"/>
            <a:ext cx="0" cy="2740228"/>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xmlns="" id="{3A41D0CB-3946-489C-82F6-D8EC9A8B312E}"/>
              </a:ext>
            </a:extLst>
          </p:cNvPr>
          <p:cNvSpPr txBox="1"/>
          <p:nvPr/>
        </p:nvSpPr>
        <p:spPr>
          <a:xfrm>
            <a:off x="142125" y="2403272"/>
            <a:ext cx="4053792" cy="1931298"/>
          </a:xfrm>
          <a:prstGeom prst="rect">
            <a:avLst/>
          </a:prstGeom>
          <a:noFill/>
          <a:ln>
            <a:solidFill>
              <a:schemeClr val="accent6">
                <a:lumMod val="60000"/>
                <a:lumOff val="40000"/>
              </a:schemeClr>
            </a:solidFill>
          </a:ln>
        </p:spPr>
        <p:txBody>
          <a:bodyPr wrap="square" lIns="68580" tIns="34290" rIns="68580" bIns="34290" rtlCol="0">
            <a:spAutoFit/>
          </a:bodyPr>
          <a:lstStyle/>
          <a:p>
            <a:r>
              <a:rPr lang="vi-VN" sz="2100" b="1" i="1" dirty="0">
                <a:latin typeface="+mj-lt"/>
              </a:rPr>
              <a:t>    </a:t>
            </a:r>
            <a:r>
              <a:rPr lang="vi-VN" sz="2000" b="1" i="1" dirty="0">
                <a:solidFill>
                  <a:srgbClr val="7030A0"/>
                </a:solidFill>
                <a:latin typeface="+mj-lt"/>
              </a:rPr>
              <a:t>Trống cơm khéo vỗ nên vông,</a:t>
            </a:r>
          </a:p>
          <a:p>
            <a:r>
              <a:rPr lang="vi-VN" sz="2000" b="1" i="1" dirty="0">
                <a:solidFill>
                  <a:srgbClr val="7030A0"/>
                </a:solidFill>
                <a:latin typeface="+mj-lt"/>
              </a:rPr>
              <a:t>Một bầy con sít lội sông đi tìm, </a:t>
            </a:r>
          </a:p>
          <a:p>
            <a:r>
              <a:rPr lang="vi-VN" sz="2000" b="1" i="1" dirty="0">
                <a:solidFill>
                  <a:srgbClr val="7030A0"/>
                </a:solidFill>
                <a:latin typeface="+mj-lt"/>
              </a:rPr>
              <a:t>    Thương ai con mắt lim dim, </a:t>
            </a:r>
          </a:p>
          <a:p>
            <a:r>
              <a:rPr lang="vi-VN" sz="2000" b="1" i="1" dirty="0">
                <a:solidFill>
                  <a:srgbClr val="7030A0"/>
                </a:solidFill>
                <a:latin typeface="+mj-lt"/>
              </a:rPr>
              <a:t>Một bầy con nhện đi tìm giăng tơ.</a:t>
            </a:r>
          </a:p>
          <a:p>
            <a:r>
              <a:rPr lang="vi-VN" sz="2000" b="1" i="1" dirty="0">
                <a:solidFill>
                  <a:srgbClr val="7030A0"/>
                </a:solidFill>
                <a:latin typeface="+mj-lt"/>
              </a:rPr>
              <a:t>   Duyên nợ khách tang bồng.</a:t>
            </a:r>
          </a:p>
          <a:p>
            <a:r>
              <a:rPr lang="vi-VN" sz="2000" b="1" i="1" dirty="0">
                <a:solidFill>
                  <a:srgbClr val="7030A0"/>
                </a:solidFill>
                <a:latin typeface="+mj-lt"/>
              </a:rPr>
              <a:t>                                     </a:t>
            </a:r>
            <a:r>
              <a:rPr lang="vi-VN" sz="2000" dirty="0">
                <a:solidFill>
                  <a:srgbClr val="7030A0"/>
                </a:solidFill>
                <a:latin typeface="+mj-lt"/>
              </a:rPr>
              <a:t>( Ca dao)</a:t>
            </a:r>
            <a:endParaRPr lang="en-US" sz="2000" dirty="0">
              <a:solidFill>
                <a:srgbClr val="7030A0"/>
              </a:solidFill>
              <a:latin typeface="+mj-lt"/>
            </a:endParaRPr>
          </a:p>
        </p:txBody>
      </p:sp>
      <p:sp>
        <p:nvSpPr>
          <p:cNvPr id="23" name="TextBox 22">
            <a:extLst>
              <a:ext uri="{FF2B5EF4-FFF2-40B4-BE49-F238E27FC236}">
                <a16:creationId xmlns:a16="http://schemas.microsoft.com/office/drawing/2014/main" xmlns="" id="{932E3BE9-C6AE-4028-80DF-8FE8318D8EE9}"/>
              </a:ext>
            </a:extLst>
          </p:cNvPr>
          <p:cNvSpPr txBox="1"/>
          <p:nvPr/>
        </p:nvSpPr>
        <p:spPr>
          <a:xfrm>
            <a:off x="4572000" y="1929574"/>
            <a:ext cx="4482000" cy="3731791"/>
          </a:xfrm>
          <a:prstGeom prst="rect">
            <a:avLst/>
          </a:prstGeom>
          <a:noFill/>
        </p:spPr>
        <p:txBody>
          <a:bodyPr wrap="square" lIns="68580" tIns="34290" rIns="68580" bIns="34290" rtlCol="0">
            <a:spAutoFit/>
          </a:bodyPr>
          <a:lstStyle/>
          <a:p>
            <a:r>
              <a:rPr lang="vi-VN" sz="2000" b="1" i="1" dirty="0">
                <a:solidFill>
                  <a:srgbClr val="C00000"/>
                </a:solidFill>
                <a:latin typeface="+mj-lt"/>
              </a:rPr>
              <a:t>      Tình bằng có cái trống cơm, khen ai khéo vỗ.Ấy mấy bông nên bông. Ấy mấy bông nên bông. Một bầy tang tình con sít ...Ấy mấy lội,lội, lội sông. Ấy mấy đi tìm. Em nhớ thương ai. Đôi con mắt ấy mấy lim dim. Đôi con mắt ấy mấy lim dim.</a:t>
            </a:r>
          </a:p>
          <a:p>
            <a:r>
              <a:rPr lang="vi-VN" sz="2000" b="1" i="1" dirty="0">
                <a:solidFill>
                  <a:srgbClr val="C00000"/>
                </a:solidFill>
                <a:latin typeface="+mj-lt"/>
              </a:rPr>
              <a:t>        Một bầy tang tình con nhện.Ố...ấy mấy giăng tơ. Giăng tơ ấy mấy đi tìm, em nhớ thương ai. Duyên nợ khách tang bồ</a:t>
            </a:r>
          </a:p>
          <a:p>
            <a:r>
              <a:rPr lang="vi-VN" sz="2000" b="1" i="1" dirty="0">
                <a:solidFill>
                  <a:srgbClr val="C00000"/>
                </a:solidFill>
                <a:latin typeface="+mj-lt"/>
              </a:rPr>
              <a:t>                                              </a:t>
            </a:r>
            <a:r>
              <a:rPr lang="vi-VN" sz="2000" dirty="0">
                <a:solidFill>
                  <a:srgbClr val="C00000"/>
                </a:solidFill>
                <a:latin typeface="+mj-lt"/>
              </a:rPr>
              <a:t>( Dân ca)</a:t>
            </a:r>
          </a:p>
          <a:p>
            <a:endParaRPr lang="vi-VN" sz="2000" b="1" i="1" dirty="0">
              <a:solidFill>
                <a:srgbClr val="C00000"/>
              </a:solidFill>
              <a:latin typeface="+mj-lt"/>
            </a:endParaRPr>
          </a:p>
          <a:p>
            <a:endParaRPr lang="en-US" dirty="0"/>
          </a:p>
        </p:txBody>
      </p:sp>
    </p:spTree>
    <p:extLst>
      <p:ext uri="{BB962C8B-B14F-4D97-AF65-F5344CB8AC3E}">
        <p14:creationId xmlns:p14="http://schemas.microsoft.com/office/powerpoint/2010/main" val="61861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01714B-A33B-4128-AF45-8D7BBADD204D}"/>
              </a:ext>
            </a:extLst>
          </p:cNvPr>
          <p:cNvSpPr txBox="1"/>
          <p:nvPr/>
        </p:nvSpPr>
        <p:spPr>
          <a:xfrm>
            <a:off x="113629" y="1364307"/>
            <a:ext cx="4770098" cy="1685077"/>
          </a:xfrm>
          <a:prstGeom prst="rect">
            <a:avLst/>
          </a:prstGeom>
          <a:noFill/>
          <a:ln>
            <a:solidFill>
              <a:schemeClr val="accent5">
                <a:lumMod val="40000"/>
                <a:lumOff val="60000"/>
              </a:schemeClr>
            </a:solidFill>
          </a:ln>
        </p:spPr>
        <p:txBody>
          <a:bodyPr wrap="square" lIns="68580" tIns="34290" rIns="68580" bIns="34290">
            <a:spAutoFit/>
          </a:bodyPr>
          <a:lstStyle/>
          <a:p>
            <a:r>
              <a:rPr lang="vi-VN" i="1" dirty="0">
                <a:latin typeface="+mj-lt"/>
              </a:rPr>
              <a:t>          </a:t>
            </a:r>
            <a:r>
              <a:rPr lang="vi-VN" sz="2100" b="1" i="1" dirty="0">
                <a:solidFill>
                  <a:schemeClr val="accent5">
                    <a:lumMod val="50000"/>
                  </a:schemeClr>
                </a:solidFill>
                <a:latin typeface="+mj-lt"/>
              </a:rPr>
              <a:t>Công cha như núi Thái Sơn,</a:t>
            </a:r>
          </a:p>
          <a:p>
            <a:r>
              <a:rPr lang="vi-VN" sz="2100" b="1" i="1" dirty="0">
                <a:solidFill>
                  <a:schemeClr val="accent5">
                    <a:lumMod val="50000"/>
                  </a:schemeClr>
                </a:solidFill>
                <a:latin typeface="+mj-lt"/>
              </a:rPr>
              <a:t>Nghĩa mẹ như nước trong nguồn chảy ra.</a:t>
            </a:r>
          </a:p>
          <a:p>
            <a:r>
              <a:rPr lang="vi-VN" sz="2100" b="1" i="1" dirty="0">
                <a:solidFill>
                  <a:schemeClr val="accent5">
                    <a:lumMod val="50000"/>
                  </a:schemeClr>
                </a:solidFill>
                <a:latin typeface="+mj-lt"/>
              </a:rPr>
              <a:t>         Một lòng thờ mẹ kính cha.</a:t>
            </a:r>
          </a:p>
          <a:p>
            <a:r>
              <a:rPr lang="vi-VN" sz="2100" b="1" i="1" dirty="0">
                <a:solidFill>
                  <a:schemeClr val="accent5">
                    <a:lumMod val="50000"/>
                  </a:schemeClr>
                </a:solidFill>
                <a:latin typeface="+mj-lt"/>
              </a:rPr>
              <a:t>Cho tròn chữ hiếu mới là đạo con.</a:t>
            </a:r>
          </a:p>
          <a:p>
            <a:r>
              <a:rPr lang="vi-VN" sz="2100" dirty="0">
                <a:solidFill>
                  <a:schemeClr val="accent5">
                    <a:lumMod val="50000"/>
                  </a:schemeClr>
                </a:solidFill>
                <a:latin typeface="+mj-lt"/>
              </a:rPr>
              <a:t>                                ( Ca dao)</a:t>
            </a:r>
          </a:p>
        </p:txBody>
      </p:sp>
      <p:sp>
        <p:nvSpPr>
          <p:cNvPr id="9" name="TextBox 8">
            <a:extLst>
              <a:ext uri="{FF2B5EF4-FFF2-40B4-BE49-F238E27FC236}">
                <a16:creationId xmlns:a16="http://schemas.microsoft.com/office/drawing/2014/main" xmlns="" id="{8D88845D-ED9A-48AC-A2AF-9A513C630545}"/>
              </a:ext>
            </a:extLst>
          </p:cNvPr>
          <p:cNvSpPr txBox="1"/>
          <p:nvPr/>
        </p:nvSpPr>
        <p:spPr>
          <a:xfrm>
            <a:off x="5131554" y="237178"/>
            <a:ext cx="4012446" cy="2654573"/>
          </a:xfrm>
          <a:prstGeom prst="rect">
            <a:avLst/>
          </a:prstGeom>
          <a:noFill/>
        </p:spPr>
        <p:txBody>
          <a:bodyPr wrap="square" lIns="68580" tIns="34290" rIns="68580" bIns="34290" rtlCol="0">
            <a:spAutoFit/>
          </a:bodyPr>
          <a:lstStyle/>
          <a:p>
            <a:r>
              <a:rPr lang="vi-VN" dirty="0"/>
              <a:t> </a:t>
            </a:r>
            <a:r>
              <a:rPr lang="vi-VN" sz="2100" b="1" i="1" dirty="0">
                <a:solidFill>
                  <a:srgbClr val="C00000"/>
                </a:solidFill>
                <a:latin typeface="+mj-lt"/>
              </a:rPr>
              <a:t>À à ời... À a ơi...</a:t>
            </a:r>
          </a:p>
          <a:p>
            <a:r>
              <a:rPr lang="vi-VN" sz="2100" b="1" i="1" dirty="0">
                <a:solidFill>
                  <a:srgbClr val="C00000"/>
                </a:solidFill>
                <a:latin typeface="+mj-lt"/>
              </a:rPr>
              <a:t> Công cha như núi Thái Sơn,</a:t>
            </a:r>
          </a:p>
          <a:p>
            <a:r>
              <a:rPr lang="vi-VN" sz="2100" b="1" i="1" dirty="0">
                <a:solidFill>
                  <a:srgbClr val="C00000"/>
                </a:solidFill>
                <a:latin typeface="+mj-lt"/>
              </a:rPr>
              <a:t>Nghĩa mẹ như nước trong nguồn chảy ra.</a:t>
            </a:r>
          </a:p>
          <a:p>
            <a:r>
              <a:rPr lang="vi-VN" sz="2100" b="1" i="1" dirty="0">
                <a:solidFill>
                  <a:srgbClr val="C00000"/>
                </a:solidFill>
                <a:latin typeface="+mj-lt"/>
              </a:rPr>
              <a:t>Một lòng thờ mẹ kính cha,</a:t>
            </a:r>
          </a:p>
          <a:p>
            <a:r>
              <a:rPr lang="vi-VN" sz="2100" b="1" i="1" dirty="0">
                <a:solidFill>
                  <a:srgbClr val="C00000"/>
                </a:solidFill>
                <a:latin typeface="+mj-lt"/>
              </a:rPr>
              <a:t>Cho tròn chữ hiếu mới là đạo con.</a:t>
            </a:r>
          </a:p>
          <a:p>
            <a:r>
              <a:rPr lang="vi-VN" sz="2100" b="1" i="1" dirty="0">
                <a:solidFill>
                  <a:srgbClr val="C00000"/>
                </a:solidFill>
                <a:latin typeface="+mj-lt"/>
              </a:rPr>
              <a:t>À à ơi....À à ơi...</a:t>
            </a:r>
          </a:p>
          <a:p>
            <a:r>
              <a:rPr lang="vi-VN" sz="2100" b="1" i="1" dirty="0">
                <a:solidFill>
                  <a:srgbClr val="C00000"/>
                </a:solidFill>
                <a:latin typeface="+mj-lt"/>
              </a:rPr>
              <a:t>       </a:t>
            </a:r>
            <a:r>
              <a:rPr lang="vi-VN" sz="2100" dirty="0">
                <a:solidFill>
                  <a:srgbClr val="C00000"/>
                </a:solidFill>
                <a:latin typeface="+mj-lt"/>
              </a:rPr>
              <a:t>                   ( Hát ru)</a:t>
            </a:r>
            <a:endParaRPr lang="en-US" sz="2100" dirty="0">
              <a:solidFill>
                <a:srgbClr val="C00000"/>
              </a:solidFill>
              <a:latin typeface="+mj-lt"/>
            </a:endParaRPr>
          </a:p>
        </p:txBody>
      </p:sp>
      <p:cxnSp>
        <p:nvCxnSpPr>
          <p:cNvPr id="10" name="Straight Connector 9">
            <a:extLst>
              <a:ext uri="{FF2B5EF4-FFF2-40B4-BE49-F238E27FC236}">
                <a16:creationId xmlns:a16="http://schemas.microsoft.com/office/drawing/2014/main" xmlns="" id="{E49B9DFD-0A10-4B3B-B79E-BCD3612991EC}"/>
              </a:ext>
            </a:extLst>
          </p:cNvPr>
          <p:cNvCxnSpPr>
            <a:cxnSpLocks/>
          </p:cNvCxnSpPr>
          <p:nvPr/>
        </p:nvCxnSpPr>
        <p:spPr>
          <a:xfrm>
            <a:off x="4897582" y="150408"/>
            <a:ext cx="0" cy="5062365"/>
          </a:xfrm>
          <a:prstGeom prst="line">
            <a:avLst/>
          </a:prstGeom>
          <a:ln w="57150"/>
        </p:spPr>
        <p:style>
          <a:lnRef idx="3">
            <a:schemeClr val="accent1"/>
          </a:lnRef>
          <a:fillRef idx="0">
            <a:schemeClr val="accent1"/>
          </a:fillRef>
          <a:effectRef idx="2">
            <a:schemeClr val="accent1"/>
          </a:effectRef>
          <a:fontRef idx="minor">
            <a:schemeClr val="tx1"/>
          </a:fontRef>
        </p:style>
      </p:cxnSp>
      <p:pic>
        <p:nvPicPr>
          <p:cNvPr id="1026" name="Picture 2" descr="Thương nhớ “ầu ơ...”">
            <a:extLst>
              <a:ext uri="{FF2B5EF4-FFF2-40B4-BE49-F238E27FC236}">
                <a16:creationId xmlns:a16="http://schemas.microsoft.com/office/drawing/2014/main" xmlns="" id="{9FAF7EB5-55CA-481A-811B-C6112604B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766" y="2829404"/>
            <a:ext cx="4067236" cy="222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8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xmlns="" id="{AEAE8CC4-58F4-4BC5-8E7D-CA46D1A05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777" y="294042"/>
            <a:ext cx="5760537" cy="3734910"/>
          </a:xfrm>
          <a:prstGeom prst="rect">
            <a:avLst/>
          </a:prstGeom>
          <a:effectLst>
            <a:outerShdw blurRad="50800" dist="38100" dir="2700000" algn="tl" rotWithShape="0">
              <a:prstClr val="black">
                <a:alpha val="40000"/>
              </a:prstClr>
            </a:outerShdw>
          </a:effectLst>
        </p:spPr>
      </p:pic>
      <p:grpSp>
        <p:nvGrpSpPr>
          <p:cNvPr id="4" name="组合 4">
            <a:extLst>
              <a:ext uri="{FF2B5EF4-FFF2-40B4-BE49-F238E27FC236}">
                <a16:creationId xmlns:a16="http://schemas.microsoft.com/office/drawing/2014/main" xmlns="" id="{A20E13A7-82D9-415C-A34A-9564B84D3C62}"/>
              </a:ext>
            </a:extLst>
          </p:cNvPr>
          <p:cNvGrpSpPr/>
          <p:nvPr/>
        </p:nvGrpSpPr>
        <p:grpSpPr>
          <a:xfrm>
            <a:off x="10763" y="275078"/>
            <a:ext cx="9133239" cy="4890279"/>
            <a:chOff x="10761" y="275078"/>
            <a:chExt cx="9133239" cy="4890279"/>
          </a:xfrm>
        </p:grpSpPr>
        <p:pic>
          <p:nvPicPr>
            <p:cNvPr id="48" name="图片 47">
              <a:extLst>
                <a:ext uri="{FF2B5EF4-FFF2-40B4-BE49-F238E27FC236}">
                  <a16:creationId xmlns:a16="http://schemas.microsoft.com/office/drawing/2014/main" xmlns="" id="{21EFB39B-8DB4-4625-AB5D-5C8B21242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 y="2183354"/>
              <a:ext cx="9133239" cy="2982003"/>
            </a:xfrm>
            <a:prstGeom prst="rect">
              <a:avLst/>
            </a:prstGeom>
          </p:spPr>
        </p:pic>
        <p:pic>
          <p:nvPicPr>
            <p:cNvPr id="51" name="图片 50">
              <a:extLst>
                <a:ext uri="{FF2B5EF4-FFF2-40B4-BE49-F238E27FC236}">
                  <a16:creationId xmlns:a16="http://schemas.microsoft.com/office/drawing/2014/main" xmlns="" id="{18A64129-ADB2-4F8B-A96F-EFEAEC0EE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00" y="627534"/>
              <a:ext cx="1912419" cy="2034488"/>
            </a:xfrm>
            <a:prstGeom prst="rect">
              <a:avLst/>
            </a:prstGeom>
          </p:spPr>
        </p:pic>
        <p:pic>
          <p:nvPicPr>
            <p:cNvPr id="55" name="图片 54">
              <a:extLst>
                <a:ext uri="{FF2B5EF4-FFF2-40B4-BE49-F238E27FC236}">
                  <a16:creationId xmlns:a16="http://schemas.microsoft.com/office/drawing/2014/main" xmlns="" id="{BE3C4967-E637-4D54-86A6-381709160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05320">
              <a:off x="4402992" y="386088"/>
              <a:ext cx="2846597" cy="2017609"/>
            </a:xfrm>
            <a:prstGeom prst="rect">
              <a:avLst/>
            </a:prstGeom>
          </p:spPr>
        </p:pic>
        <p:pic>
          <p:nvPicPr>
            <p:cNvPr id="56" name="图片 55">
              <a:extLst>
                <a:ext uri="{FF2B5EF4-FFF2-40B4-BE49-F238E27FC236}">
                  <a16:creationId xmlns:a16="http://schemas.microsoft.com/office/drawing/2014/main" xmlns="" id="{7CBC3F28-9FA3-40A0-B76F-48E57F2028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0376" y="275078"/>
              <a:ext cx="883847" cy="914324"/>
            </a:xfrm>
            <a:prstGeom prst="rect">
              <a:avLst/>
            </a:prstGeom>
          </p:spPr>
        </p:pic>
        <p:pic>
          <p:nvPicPr>
            <p:cNvPr id="57" name="图片 56">
              <a:extLst>
                <a:ext uri="{FF2B5EF4-FFF2-40B4-BE49-F238E27FC236}">
                  <a16:creationId xmlns:a16="http://schemas.microsoft.com/office/drawing/2014/main" xmlns="" id="{34CD878B-557E-4F6E-A451-BEA5948848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2463" y="1356502"/>
              <a:ext cx="572977" cy="871656"/>
            </a:xfrm>
            <a:prstGeom prst="rect">
              <a:avLst/>
            </a:prstGeom>
          </p:spPr>
        </p:pic>
      </p:grpSp>
      <p:grpSp>
        <p:nvGrpSpPr>
          <p:cNvPr id="5" name="组合 5">
            <a:extLst>
              <a:ext uri="{FF2B5EF4-FFF2-40B4-BE49-F238E27FC236}">
                <a16:creationId xmlns:a16="http://schemas.microsoft.com/office/drawing/2014/main" xmlns="" id="{ABEFFC11-4FD3-4721-896F-8867904BD4C3}"/>
              </a:ext>
            </a:extLst>
          </p:cNvPr>
          <p:cNvGrpSpPr/>
          <p:nvPr/>
        </p:nvGrpSpPr>
        <p:grpSpPr>
          <a:xfrm>
            <a:off x="2396458" y="1504946"/>
            <a:ext cx="4646178" cy="1806754"/>
            <a:chOff x="1771868" y="1635646"/>
            <a:chExt cx="2656116" cy="459782"/>
          </a:xfrm>
        </p:grpSpPr>
        <p:sp>
          <p:nvSpPr>
            <p:cNvPr id="2" name="矩形: 圆角 1">
              <a:extLst>
                <a:ext uri="{FF2B5EF4-FFF2-40B4-BE49-F238E27FC236}">
                  <a16:creationId xmlns:a16="http://schemas.microsoft.com/office/drawing/2014/main" xmlns="" id="{C648AF03-B5D3-4F1F-84B5-41F2B9AF5477}"/>
                </a:ext>
              </a:extLst>
            </p:cNvPr>
            <p:cNvSpPr/>
            <p:nvPr/>
          </p:nvSpPr>
          <p:spPr>
            <a:xfrm>
              <a:off x="1979712" y="1635646"/>
              <a:ext cx="2448272" cy="44849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xmlns="" id="{0476C74E-B3FE-4DBD-B1CB-D1C5C98C2477}"/>
                </a:ext>
              </a:extLst>
            </p:cNvPr>
            <p:cNvSpPr txBox="1"/>
            <p:nvPr/>
          </p:nvSpPr>
          <p:spPr>
            <a:xfrm>
              <a:off x="1771868" y="1648988"/>
              <a:ext cx="2656116" cy="446440"/>
            </a:xfrm>
            <a:prstGeom prst="rect">
              <a:avLst/>
            </a:prstGeom>
            <a:noFill/>
          </p:spPr>
          <p:txBody>
            <a:bodyPr wrap="square" rtlCol="0">
              <a:spAutoFit/>
            </a:bodyPr>
            <a:lstStyle/>
            <a:p>
              <a:pPr algn="ctr"/>
              <a:r>
                <a:rPr lang="en-US" altLang="zh-CN" sz="5400" b="1" dirty="0" smtClean="0">
                  <a:solidFill>
                    <a:srgbClr val="FF0000"/>
                  </a:solidFill>
                  <a:latin typeface="Times New Roman" pitchFamily="18" charset="0"/>
                  <a:ea typeface="微软雅黑" panose="020B0503020204020204" pitchFamily="34" charset="-122"/>
                  <a:cs typeface="Times New Roman" pitchFamily="18" charset="0"/>
                </a:rPr>
                <a:t>II. Tìm hiểu  văn bản</a:t>
              </a:r>
              <a:endParaRPr lang="zh-CN" altLang="en-US" sz="5400" b="1" dirty="0">
                <a:solidFill>
                  <a:srgbClr val="FF0000"/>
                </a:solidFill>
                <a:latin typeface="Times New Roman" pitchFamily="18" charset="0"/>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462749941"/>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Ã¬nh áº£nh cÃ³ liÃªn quan"/>
          <p:cNvPicPr>
            <a:picLocks noChangeAspect="1" noChangeArrowheads="1"/>
          </p:cNvPicPr>
          <p:nvPr/>
        </p:nvPicPr>
        <p:blipFill>
          <a:blip r:embed="rId2"/>
          <a:srcRect/>
          <a:stretch>
            <a:fillRect/>
          </a:stretch>
        </p:blipFill>
        <p:spPr bwMode="auto">
          <a:xfrm rot="10800000">
            <a:off x="2" y="0"/>
            <a:ext cx="9143999" cy="5143500"/>
          </a:xfrm>
          <a:prstGeom prst="rect">
            <a:avLst/>
          </a:prstGeom>
          <a:noFill/>
        </p:spPr>
      </p:pic>
      <p:sp>
        <p:nvSpPr>
          <p:cNvPr id="3" name="TextBox 2"/>
          <p:cNvSpPr txBox="1"/>
          <p:nvPr/>
        </p:nvSpPr>
        <p:spPr>
          <a:xfrm>
            <a:off x="1282494" y="685800"/>
            <a:ext cx="6718506" cy="2062103"/>
          </a:xfrm>
          <a:prstGeom prst="rect">
            <a:avLst/>
          </a:prstGeom>
          <a:noFill/>
        </p:spPr>
        <p:txBody>
          <a:bodyPr wrap="none" rtlCol="0">
            <a:spAutoFit/>
          </a:bodyPr>
          <a:lstStyle/>
          <a:p>
            <a:pPr algn="ctr"/>
            <a:r>
              <a:rPr lang="vi-VN" sz="3200" dirty="0" smtClean="0">
                <a:latin typeface="+mj-lt"/>
              </a:rPr>
              <a:t>Công cha như núi ngất trời,</a:t>
            </a:r>
            <a:br>
              <a:rPr lang="vi-VN" sz="3200" dirty="0" smtClean="0">
                <a:latin typeface="+mj-lt"/>
              </a:rPr>
            </a:br>
            <a:r>
              <a:rPr lang="vi-VN" sz="3200" dirty="0" smtClean="0">
                <a:latin typeface="+mj-lt"/>
              </a:rPr>
              <a:t>Nghĩa mẹ như nước ở ngoài biển Đông.</a:t>
            </a:r>
            <a:br>
              <a:rPr lang="vi-VN" sz="3200" dirty="0" smtClean="0">
                <a:latin typeface="+mj-lt"/>
              </a:rPr>
            </a:br>
            <a:r>
              <a:rPr lang="vi-VN" sz="3200" dirty="0" smtClean="0">
                <a:latin typeface="+mj-lt"/>
              </a:rPr>
              <a:t>Núi cao biển rộng mênh mông,</a:t>
            </a:r>
            <a:br>
              <a:rPr lang="vi-VN" sz="3200" dirty="0" smtClean="0">
                <a:latin typeface="+mj-lt"/>
              </a:rPr>
            </a:br>
            <a:r>
              <a:rPr lang="vi-VN" sz="3200" dirty="0" smtClean="0">
                <a:latin typeface="+mj-lt"/>
              </a:rPr>
              <a:t>Cù lao chín chữ ghi lòng con ơi!</a:t>
            </a:r>
            <a:endParaRPr lang="en-US" sz="3200" dirty="0">
              <a:latin typeface="+mj-lt"/>
            </a:endParaRPr>
          </a:p>
        </p:txBody>
      </p:sp>
      <p:sp>
        <p:nvSpPr>
          <p:cNvPr id="4" name="TextBox 3"/>
          <p:cNvSpPr txBox="1"/>
          <p:nvPr/>
        </p:nvSpPr>
        <p:spPr>
          <a:xfrm>
            <a:off x="3657600" y="57150"/>
            <a:ext cx="1085554" cy="584775"/>
          </a:xfrm>
          <a:prstGeom prst="rect">
            <a:avLst/>
          </a:prstGeom>
          <a:noFill/>
        </p:spPr>
        <p:txBody>
          <a:bodyPr wrap="none" rtlCol="0">
            <a:spAutoFit/>
          </a:bodyPr>
          <a:lstStyle/>
          <a:p>
            <a:pPr algn="ct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1</a:t>
            </a:r>
            <a:endParaRPr lang="en-US" sz="3200" b="1" dirty="0">
              <a:solidFill>
                <a:srgbClr val="FF0000"/>
              </a:solidFill>
              <a:latin typeface="Times New Roman" pitchFamily="18" charset="0"/>
              <a:cs typeface="Times New Roman" pitchFamily="18" charset="0"/>
            </a:endParaRPr>
          </a:p>
        </p:txBody>
      </p:sp>
      <p:cxnSp>
        <p:nvCxnSpPr>
          <p:cNvPr id="9" name="Straight Connector 8"/>
          <p:cNvCxnSpPr/>
          <p:nvPr/>
        </p:nvCxnSpPr>
        <p:spPr>
          <a:xfrm>
            <a:off x="2362200" y="1123950"/>
            <a:ext cx="4495800" cy="1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1657350"/>
            <a:ext cx="6400800" cy="1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05400" y="2114550"/>
            <a:ext cx="2057400" cy="119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05200" y="2114550"/>
            <a:ext cx="762000" cy="119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2114550"/>
            <a:ext cx="762000" cy="119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48200" y="1200150"/>
            <a:ext cx="762000" cy="119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1733550"/>
            <a:ext cx="762000" cy="119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2636535"/>
            <a:ext cx="8534400" cy="523220"/>
          </a:xfrm>
          <a:prstGeom prst="rect">
            <a:avLst/>
          </a:prstGeom>
        </p:spPr>
        <p:txBody>
          <a:bodyPr wrap="square">
            <a:spAutoFit/>
          </a:bodyPr>
          <a:lstStyle/>
          <a:p>
            <a:pPr>
              <a:buFontTx/>
              <a:buChar char="-"/>
            </a:pP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Nghệ thuật:</a:t>
            </a:r>
            <a:endParaRPr lang="en-US" sz="2800" b="1" dirty="0">
              <a:solidFill>
                <a:srgbClr val="FF0000"/>
              </a:solidFill>
              <a:latin typeface="Times New Roman" pitchFamily="18" charset="0"/>
              <a:cs typeface="Times New Roman" pitchFamily="18" charset="0"/>
            </a:endParaRPr>
          </a:p>
        </p:txBody>
      </p:sp>
      <p:sp>
        <p:nvSpPr>
          <p:cNvPr id="19" name="Rectangle 18"/>
          <p:cNvSpPr/>
          <p:nvPr/>
        </p:nvSpPr>
        <p:spPr>
          <a:xfrm>
            <a:off x="914400" y="3608085"/>
            <a:ext cx="8534400" cy="523220"/>
          </a:xfrm>
          <a:prstGeom prst="rect">
            <a:avLst/>
          </a:prstGeom>
        </p:spPr>
        <p:txBody>
          <a:bodyPr wrap="square">
            <a:spAutoFit/>
          </a:bodyPr>
          <a:lstStyle/>
          <a:p>
            <a:r>
              <a:rPr lang="vi-VN" sz="2800" dirty="0" smtClean="0">
                <a:latin typeface="Times New Roman" pitchFamily="18" charset="0"/>
                <a:cs typeface="Times New Roman" pitchFamily="18" charset="0"/>
              </a:rPr>
              <a:t>+ Hình ảnh so sánh đặc sắc.</a:t>
            </a:r>
            <a:endParaRPr lang="en-US" sz="2800" dirty="0">
              <a:latin typeface="Times New Roman" pitchFamily="18" charset="0"/>
              <a:cs typeface="Times New Roman" pitchFamily="18" charset="0"/>
            </a:endParaRPr>
          </a:p>
        </p:txBody>
      </p:sp>
      <p:sp>
        <p:nvSpPr>
          <p:cNvPr id="20" name="Rectangle 19"/>
          <p:cNvSpPr/>
          <p:nvPr/>
        </p:nvSpPr>
        <p:spPr>
          <a:xfrm>
            <a:off x="914400" y="4065285"/>
            <a:ext cx="8534400" cy="523220"/>
          </a:xfrm>
          <a:prstGeom prst="rect">
            <a:avLst/>
          </a:prstGeom>
        </p:spPr>
        <p:txBody>
          <a:bodyPr wrap="square">
            <a:spAutoFit/>
          </a:bodyPr>
          <a:lstStyle/>
          <a:p>
            <a:r>
              <a:rPr lang="vi-VN" sz="2800" dirty="0" smtClean="0">
                <a:latin typeface="Times New Roman" pitchFamily="18" charset="0"/>
                <a:cs typeface="Times New Roman" pitchFamily="18" charset="0"/>
              </a:rPr>
              <a:t>+ Từ láy: mênh mông. </a:t>
            </a:r>
            <a:endParaRPr lang="en-US" sz="2800" dirty="0">
              <a:latin typeface="Times New Roman" pitchFamily="18" charset="0"/>
              <a:cs typeface="Times New Roman" pitchFamily="18" charset="0"/>
            </a:endParaRPr>
          </a:p>
        </p:txBody>
      </p:sp>
      <p:sp>
        <p:nvSpPr>
          <p:cNvPr id="21" name="Rectangle 20"/>
          <p:cNvSpPr/>
          <p:nvPr/>
        </p:nvSpPr>
        <p:spPr>
          <a:xfrm>
            <a:off x="914400" y="4522485"/>
            <a:ext cx="8534400" cy="523220"/>
          </a:xfrm>
          <a:prstGeom prst="rect">
            <a:avLst/>
          </a:prstGeom>
        </p:spPr>
        <p:txBody>
          <a:bodyPr wrap="square">
            <a:spAutoFit/>
          </a:bodyPr>
          <a:lstStyle/>
          <a:p>
            <a:r>
              <a:rPr lang="vi-VN" sz="2800" dirty="0" smtClean="0">
                <a:latin typeface="Times New Roman" pitchFamily="18" charset="0"/>
                <a:cs typeface="Times New Roman" pitchFamily="18" charset="0"/>
              </a:rPr>
              <a:t>+ Điệp từ: núi, biển.</a:t>
            </a:r>
            <a:endParaRPr lang="en-US" sz="2800" dirty="0" smtClean="0">
              <a:latin typeface="Times New Roman" pitchFamily="18" charset="0"/>
              <a:cs typeface="Times New Roman" pitchFamily="18" charset="0"/>
            </a:endParaRPr>
          </a:p>
        </p:txBody>
      </p:sp>
      <p:sp>
        <p:nvSpPr>
          <p:cNvPr id="22" name="Rectangle 21"/>
          <p:cNvSpPr/>
          <p:nvPr/>
        </p:nvSpPr>
        <p:spPr>
          <a:xfrm>
            <a:off x="914400" y="3150885"/>
            <a:ext cx="8534400" cy="523220"/>
          </a:xfrm>
          <a:prstGeom prst="rect">
            <a:avLst/>
          </a:prstGeom>
        </p:spPr>
        <p:txBody>
          <a:bodyPr wrap="square">
            <a:spAutoFit/>
          </a:bodyPr>
          <a:lstStyle/>
          <a:p>
            <a:r>
              <a:rPr lang="vi-VN" sz="2800" dirty="0" smtClean="0">
                <a:latin typeface="Times New Roman" pitchFamily="18" charset="0"/>
                <a:cs typeface="Times New Roman" pitchFamily="18" charset="0"/>
              </a:rPr>
              <a:t>+ Thể thơ lục bát, giọng điệu ngọt ngào của điệu hát ru. </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Ã¬nh áº£nh cÃ³ liÃªn quan"/>
          <p:cNvPicPr>
            <a:picLocks noChangeAspect="1" noChangeArrowheads="1"/>
          </p:cNvPicPr>
          <p:nvPr/>
        </p:nvPicPr>
        <p:blipFill>
          <a:blip r:embed="rId2"/>
          <a:srcRect/>
          <a:stretch>
            <a:fillRect/>
          </a:stretch>
        </p:blipFill>
        <p:spPr bwMode="auto">
          <a:xfrm rot="10800000">
            <a:off x="2" y="0"/>
            <a:ext cx="9143999" cy="5143500"/>
          </a:xfrm>
          <a:prstGeom prst="rect">
            <a:avLst/>
          </a:prstGeom>
          <a:noFill/>
        </p:spPr>
      </p:pic>
      <p:sp>
        <p:nvSpPr>
          <p:cNvPr id="3" name="TextBox 2"/>
          <p:cNvSpPr txBox="1"/>
          <p:nvPr/>
        </p:nvSpPr>
        <p:spPr>
          <a:xfrm>
            <a:off x="1282494" y="609600"/>
            <a:ext cx="6718506" cy="2062103"/>
          </a:xfrm>
          <a:prstGeom prst="rect">
            <a:avLst/>
          </a:prstGeom>
          <a:noFill/>
        </p:spPr>
        <p:txBody>
          <a:bodyPr wrap="none" rtlCol="0">
            <a:spAutoFit/>
          </a:bodyPr>
          <a:lstStyle/>
          <a:p>
            <a:pPr algn="ctr"/>
            <a:r>
              <a:rPr lang="vi-VN" sz="3200" dirty="0" smtClean="0">
                <a:latin typeface="+mj-lt"/>
              </a:rPr>
              <a:t>Công cha như núi ngất trời,</a:t>
            </a:r>
            <a:br>
              <a:rPr lang="vi-VN" sz="3200" dirty="0" smtClean="0">
                <a:latin typeface="+mj-lt"/>
              </a:rPr>
            </a:br>
            <a:r>
              <a:rPr lang="vi-VN" sz="3200" dirty="0" smtClean="0">
                <a:latin typeface="+mj-lt"/>
              </a:rPr>
              <a:t>Nghĩa mẹ như nước ở ngoài biển Đông.</a:t>
            </a:r>
            <a:br>
              <a:rPr lang="vi-VN" sz="3200" dirty="0" smtClean="0">
                <a:latin typeface="+mj-lt"/>
              </a:rPr>
            </a:br>
            <a:r>
              <a:rPr lang="vi-VN" sz="3200" dirty="0" smtClean="0">
                <a:latin typeface="+mj-lt"/>
              </a:rPr>
              <a:t>Núi cao biển rộng mênh mông,</a:t>
            </a:r>
            <a:br>
              <a:rPr lang="vi-VN" sz="3200" dirty="0" smtClean="0">
                <a:latin typeface="+mj-lt"/>
              </a:rPr>
            </a:br>
            <a:r>
              <a:rPr lang="vi-VN" sz="3200" dirty="0" smtClean="0">
                <a:latin typeface="+mj-lt"/>
              </a:rPr>
              <a:t>Cù lao chín chữ ghi lòng con ơi!</a:t>
            </a:r>
            <a:endParaRPr lang="en-US" sz="3200" dirty="0">
              <a:latin typeface="+mj-lt"/>
            </a:endParaRPr>
          </a:p>
        </p:txBody>
      </p:sp>
      <p:sp>
        <p:nvSpPr>
          <p:cNvPr id="4" name="TextBox 3"/>
          <p:cNvSpPr txBox="1"/>
          <p:nvPr/>
        </p:nvSpPr>
        <p:spPr>
          <a:xfrm>
            <a:off x="3657600" y="-19050"/>
            <a:ext cx="1085554" cy="584775"/>
          </a:xfrm>
          <a:prstGeom prst="rect">
            <a:avLst/>
          </a:prstGeom>
          <a:noFill/>
        </p:spPr>
        <p:txBody>
          <a:bodyPr wrap="none" rtlCol="0">
            <a:spAutoFit/>
          </a:bodyPr>
          <a:lstStyle/>
          <a:p>
            <a:pPr algn="ct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1</a:t>
            </a:r>
            <a:endParaRPr lang="en-US" sz="3200" b="1" dirty="0">
              <a:solidFill>
                <a:srgbClr val="FF0000"/>
              </a:solidFill>
              <a:latin typeface="Times New Roman" pitchFamily="18" charset="0"/>
              <a:cs typeface="Times New Roman" pitchFamily="18" charset="0"/>
            </a:endParaRPr>
          </a:p>
        </p:txBody>
      </p:sp>
      <p:pic>
        <p:nvPicPr>
          <p:cNvPr id="7" name="Picture 6" descr="—Pngtree—school started a family of_3816912.png"/>
          <p:cNvPicPr>
            <a:picLocks noChangeAspect="1"/>
          </p:cNvPicPr>
          <p:nvPr/>
        </p:nvPicPr>
        <p:blipFill>
          <a:blip r:embed="rId3" cstate="print"/>
          <a:stretch>
            <a:fillRect/>
          </a:stretch>
        </p:blipFill>
        <p:spPr>
          <a:xfrm>
            <a:off x="-381000" y="2457450"/>
            <a:ext cx="3886200" cy="2914650"/>
          </a:xfrm>
          <a:prstGeom prst="rect">
            <a:avLst/>
          </a:prstGeom>
        </p:spPr>
      </p:pic>
      <p:sp>
        <p:nvSpPr>
          <p:cNvPr id="8" name="Rectangle 7"/>
          <p:cNvSpPr/>
          <p:nvPr/>
        </p:nvSpPr>
        <p:spPr>
          <a:xfrm>
            <a:off x="3276600" y="2684443"/>
            <a:ext cx="5791200" cy="954107"/>
          </a:xfrm>
          <a:prstGeom prst="rect">
            <a:avLst/>
          </a:prstGeom>
        </p:spPr>
        <p:txBody>
          <a:bodyPr wrap="square">
            <a:spAutoFit/>
          </a:bodyPr>
          <a:lstStyle/>
          <a:p>
            <a:r>
              <a:rPr lang="en-US" sz="2800" i="1" dirty="0" smtClean="0">
                <a:solidFill>
                  <a:srgbClr val="FF0000"/>
                </a:solidFill>
                <a:latin typeface="Times New Roman" pitchFamily="18" charset="0"/>
                <a:cs typeface="Times New Roman" pitchFamily="18" charset="0"/>
                <a:sym typeface="Wingdings" pitchFamily="2" charset="2"/>
              </a:rPr>
              <a:t> </a:t>
            </a:r>
            <a:r>
              <a:rPr lang="vi-VN" sz="2800" i="1" dirty="0" smtClean="0">
                <a:solidFill>
                  <a:srgbClr val="FF0000"/>
                </a:solidFill>
                <a:latin typeface="Times New Roman" pitchFamily="18" charset="0"/>
                <a:cs typeface="Times New Roman" pitchFamily="18" charset="0"/>
              </a:rPr>
              <a:t>Là lời của người mẹ khi ru con, nói với con. </a:t>
            </a:r>
            <a:endParaRPr lang="en-US" sz="2800" i="1" dirty="0">
              <a:solidFill>
                <a:srgbClr val="FF0000"/>
              </a:solidFill>
              <a:latin typeface="Times New Roman" pitchFamily="18" charset="0"/>
              <a:cs typeface="Times New Roman" pitchFamily="18" charset="0"/>
            </a:endParaRPr>
          </a:p>
        </p:txBody>
      </p:sp>
      <p:sp>
        <p:nvSpPr>
          <p:cNvPr id="16" name="Rectangle 15"/>
          <p:cNvSpPr/>
          <p:nvPr/>
        </p:nvSpPr>
        <p:spPr>
          <a:xfrm>
            <a:off x="3276600" y="3625155"/>
            <a:ext cx="5638800" cy="1384995"/>
          </a:xfrm>
          <a:prstGeom prst="rect">
            <a:avLst/>
          </a:prstGeom>
        </p:spPr>
        <p:txBody>
          <a:bodyPr wrap="square">
            <a:spAutoFit/>
          </a:bodyPr>
          <a:lstStyle/>
          <a:p>
            <a:pPr algn="just"/>
            <a:r>
              <a:rPr lang="en-US" sz="2800" i="1" dirty="0" smtClean="0">
                <a:solidFill>
                  <a:srgbClr val="FF0000"/>
                </a:solidFill>
                <a:latin typeface="+mj-lt"/>
                <a:sym typeface="Wingdings" pitchFamily="2" charset="2"/>
              </a:rPr>
              <a:t> </a:t>
            </a:r>
            <a:r>
              <a:rPr lang="vi-VN" sz="2800" i="1" dirty="0" smtClean="0">
                <a:solidFill>
                  <a:srgbClr val="FF0000"/>
                </a:solidFill>
                <a:latin typeface="+mj-lt"/>
              </a:rPr>
              <a:t>Ca ngợi công lao trời biển của cha mẹ đối với con cái và bổn phận trách nhiệm của con cái đối với cha mẹ.</a:t>
            </a:r>
            <a:endParaRPr lang="en-US" sz="2800" i="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1116</Words>
  <Application>Microsoft Office PowerPoint</Application>
  <PresentationFormat>On-screen Show (16:9)</PresentationFormat>
  <Paragraphs>129</Paragraphs>
  <Slides>26</Slides>
  <Notes>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huy_ctn</cp:lastModifiedBy>
  <cp:revision>31</cp:revision>
  <dcterms:created xsi:type="dcterms:W3CDTF">2018-03-09T07:14:39Z</dcterms:created>
  <dcterms:modified xsi:type="dcterms:W3CDTF">2021-09-04T11:41:23Z</dcterms:modified>
</cp:coreProperties>
</file>