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57" r:id="rId5"/>
    <p:sldId id="262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9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1D0B4-FA6D-4430-B58E-69807C9C6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7313A8-B3F8-4416-A464-E95DE4D08E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B4174-712B-410E-99A0-33A8C9829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C24D-DD18-49A5-9E75-250838C23C7B}" type="datetimeFigureOut">
              <a:rPr lang="en-US" smtClean="0"/>
              <a:t>18/09/2021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234658-8B65-434B-A098-562A8BD27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95959-56F5-4CFE-9C96-746790A4B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0572-71CB-423B-A7F3-F7F21F49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841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42247-EFBA-412F-BA26-29CFFB112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AB5EB6-3652-4E5E-AA02-EDFEB2A1F1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F04B7-4E43-4AE0-993F-69312E066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C24D-DD18-49A5-9E75-250838C23C7B}" type="datetimeFigureOut">
              <a:rPr lang="en-US" smtClean="0"/>
              <a:t>18/09/2021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C71DE5-DE8B-4E1A-899B-FC1DBD47A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545872-4FB4-4560-84EC-47F5EC817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0572-71CB-423B-A7F3-F7F21F49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063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B8DA13-D115-4337-A085-8E7C8D5CFF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E62A17-8A2B-4F2B-AFCF-84A7A4B639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49FCD-2346-4EDE-A71A-A86D94B5C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C24D-DD18-49A5-9E75-250838C23C7B}" type="datetimeFigureOut">
              <a:rPr lang="en-US" smtClean="0"/>
              <a:t>18/09/2021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DBFA7-4CCB-45C2-B90E-541FFE920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C867D-7E30-4CF2-AF36-F903A9330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0572-71CB-423B-A7F3-F7F21F49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67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97361-60E7-420C-93D4-8CA785E84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6F68B-4EC9-43AA-812B-55417135E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0C549-46F2-4BE7-A734-2165D99E0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C24D-DD18-49A5-9E75-250838C23C7B}" type="datetimeFigureOut">
              <a:rPr lang="en-US" smtClean="0"/>
              <a:t>18/09/2021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3EE8A-6B0D-4E0A-B7EB-01832ACD7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EF4AF-B451-4C2E-BC9C-937D2CC60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0572-71CB-423B-A7F3-F7F21F49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131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1A971-5C11-481E-A772-4A8E31FC2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1655C6-65FF-473E-B006-3F0DFE3120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DC1667-34C1-4C8C-BDD7-ED56379EE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C24D-DD18-49A5-9E75-250838C23C7B}" type="datetimeFigureOut">
              <a:rPr lang="en-US" smtClean="0"/>
              <a:t>18/09/2021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08B37-5C69-43CE-AB3D-6C4ABAD63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416951-DAF4-49C6-9984-BC45E5816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0572-71CB-423B-A7F3-F7F21F49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9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01449-651E-49F5-8557-26DD7590B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B8D1E-5658-4B66-8F4A-F0413F6286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C3E3DA-6129-4A76-AF8A-9D9029617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12E526-045A-4F8C-A074-8434EA089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C24D-DD18-49A5-9E75-250838C23C7B}" type="datetimeFigureOut">
              <a:rPr lang="en-US" smtClean="0"/>
              <a:t>18/09/2021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D8F837-0241-42A2-BEB0-6E319C01A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A9BD16-5A50-4702-AC09-41D324BB3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0572-71CB-423B-A7F3-F7F21F49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314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B813D-199C-405A-B041-438D3B5BA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79C4A9-A86A-417E-9F4B-2A8AE784FE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A3532C-DC11-4F98-ACF1-A05A9817DE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3C13A9-F1D5-48BC-A0D7-4B2599772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C01AE2-21D1-4247-8AAA-B365D07F37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369F27-8A75-4E6E-AAE2-0DCFF1668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C24D-DD18-49A5-9E75-250838C23C7B}" type="datetimeFigureOut">
              <a:rPr lang="en-US" smtClean="0"/>
              <a:t>18/09/2021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358CC4-FBBE-4E3A-B139-21F21EDD9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F1DE13-16A6-4D42-8703-1AE23BAB4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0572-71CB-423B-A7F3-F7F21F49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815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9E6E9-CA32-4567-A511-37B92B533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9D5DD3-F091-45DA-9BC4-80D48E0CE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C24D-DD18-49A5-9E75-250838C23C7B}" type="datetimeFigureOut">
              <a:rPr lang="en-US" smtClean="0"/>
              <a:t>18/09/2021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57942F-E7FD-4819-8AEE-F7F6D09DD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1CBF08-F46D-4209-A306-1D273FBD1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0572-71CB-423B-A7F3-F7F21F49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115E19-7F44-40A7-A9EE-949242C4C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C24D-DD18-49A5-9E75-250838C23C7B}" type="datetimeFigureOut">
              <a:rPr lang="en-US" smtClean="0"/>
              <a:t>18/09/2021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3C8288-523D-480A-972B-A75D8C9E2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B574B8-37EA-4136-99A3-CB45C30C7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0572-71CB-423B-A7F3-F7F21F49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61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2C172-221E-4766-BAED-4EFB44280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A4D87-4DE6-4183-A24E-71B0EA85A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B05E47-EC89-41BE-92F9-9E8F49F3B2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464160-9E6D-4F12-ADB4-252482DA4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C24D-DD18-49A5-9E75-250838C23C7B}" type="datetimeFigureOut">
              <a:rPr lang="en-US" smtClean="0"/>
              <a:t>18/09/2021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13AFCE-8DF5-41E5-A965-F06774FF1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DD916-11E2-4617-81A2-9E8F81D24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0572-71CB-423B-A7F3-F7F21F49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188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493DD-AEB2-4AE4-9028-7AAE53C0A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319EA6-2C0E-469E-93A9-758B8FCF3A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6C151D-BDDA-4786-9F19-5BF95F8783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720821-8B37-4315-BCF6-FFF19207D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C24D-DD18-49A5-9E75-250838C23C7B}" type="datetimeFigureOut">
              <a:rPr lang="en-US" smtClean="0"/>
              <a:t>18/09/2021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F34182-6481-44D1-91C2-DD36631AB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74B6B-18C6-44A4-85D7-C8700D369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70572-71CB-423B-A7F3-F7F21F49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155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85FACB-6120-45DE-804F-E94C1F145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964024-3919-4D40-B7E7-2AB52C1B6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B572E-FDD0-445D-9027-81C0F75A1F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DC24D-DD18-49A5-9E75-250838C23C7B}" type="datetimeFigureOut">
              <a:rPr lang="en-US" smtClean="0"/>
              <a:t>18/09/2021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8771A-5775-4B47-905F-63F5B5C47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8A808-82DF-48A1-8E82-74832A6632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70572-71CB-423B-A7F3-F7F21F4953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28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dKSwQnGVVgc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T_pC556LOvY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youtu.be/EygBRSNE1w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a3eR37oj5qg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youtu.be/6GSCRyrkU8M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967FA44-F281-4A68-BCF1-7FE7E5BBE167}"/>
              </a:ext>
            </a:extLst>
          </p:cNvPr>
          <p:cNvSpPr txBox="1"/>
          <p:nvPr/>
        </p:nvSpPr>
        <p:spPr>
          <a:xfrm>
            <a:off x="628513" y="576412"/>
            <a:ext cx="569227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–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–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:               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F3BC30-C715-43AD-BEF8-E138DA1DFC00}"/>
              </a:ext>
            </a:extLst>
          </p:cNvPr>
          <p:cNvSpPr txBox="1"/>
          <p:nvPr/>
        </p:nvSpPr>
        <p:spPr>
          <a:xfrm>
            <a:off x="1524000" y="3515632"/>
            <a:ext cx="493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3C6B49-D2AF-4981-8E7A-D35FCA87AD46}"/>
              </a:ext>
            </a:extLst>
          </p:cNvPr>
          <p:cNvSpPr/>
          <p:nvPr/>
        </p:nvSpPr>
        <p:spPr>
          <a:xfrm>
            <a:off x="1524000" y="2577763"/>
            <a:ext cx="815731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8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48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30783ED-A1CC-4B2E-8B35-61234EECA4DB}"/>
              </a:ext>
            </a:extLst>
          </p:cNvPr>
          <p:cNvGrpSpPr/>
          <p:nvPr/>
        </p:nvGrpSpPr>
        <p:grpSpPr>
          <a:xfrm>
            <a:off x="10017543" y="11357"/>
            <a:ext cx="2065767" cy="2010957"/>
            <a:chOff x="11033471" y="-1176576"/>
            <a:chExt cx="2065767" cy="2010957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0186B17-8305-4ACB-87C3-AA3C97C2D53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33471" y="19520"/>
              <a:ext cx="1026122" cy="814861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32E0CB3B-1210-47F3-8D30-801092E0E61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059593" y="-1176576"/>
              <a:ext cx="1039645" cy="742604"/>
            </a:xfrm>
            <a:prstGeom prst="rect">
              <a:avLst/>
            </a:prstGeom>
          </p:spPr>
        </p:pic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AFE78CE2-A2D5-435F-B9EC-041F09D45C1C}"/>
              </a:ext>
            </a:extLst>
          </p:cNvPr>
          <p:cNvSpPr txBox="1"/>
          <p:nvPr/>
        </p:nvSpPr>
        <p:spPr>
          <a:xfrm>
            <a:off x="8497353" y="5669217"/>
            <a:ext cx="3040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 : </a:t>
            </a:r>
            <a:r>
              <a:rPr lang="en-US" sz="2800" b="1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Đỗ</a:t>
            </a:r>
            <a:r>
              <a:rPr lang="en-US" sz="28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2800" b="1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A64719A-B22E-44F0-B510-19DF787687C3}"/>
              </a:ext>
            </a:extLst>
          </p:cNvPr>
          <p:cNvSpPr txBox="1"/>
          <p:nvPr/>
        </p:nvSpPr>
        <p:spPr>
          <a:xfrm>
            <a:off x="1524000" y="455170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CCD7B03-AE4F-43D4-8947-A1F3464E90C6}"/>
              </a:ext>
            </a:extLst>
          </p:cNvPr>
          <p:cNvSpPr txBox="1"/>
          <p:nvPr/>
        </p:nvSpPr>
        <p:spPr>
          <a:xfrm>
            <a:off x="1524000" y="1906525"/>
            <a:ext cx="4419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2297633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64AC464-8108-40A5-A621-3F1D5F2D4FDA}"/>
              </a:ext>
            </a:extLst>
          </p:cNvPr>
          <p:cNvSpPr/>
          <p:nvPr/>
        </p:nvSpPr>
        <p:spPr>
          <a:xfrm>
            <a:off x="2683649" y="1104845"/>
            <a:ext cx="604887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4689DF-9BE2-4C3B-A333-4BE48CCF4221}"/>
              </a:ext>
            </a:extLst>
          </p:cNvPr>
          <p:cNvSpPr txBox="1"/>
          <p:nvPr/>
        </p:nvSpPr>
        <p:spPr>
          <a:xfrm>
            <a:off x="163033" y="1104845"/>
            <a:ext cx="2590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503AC6-1ECE-4283-8A47-DFAC52B79EBF}"/>
              </a:ext>
            </a:extLst>
          </p:cNvPr>
          <p:cNvSpPr txBox="1"/>
          <p:nvPr/>
        </p:nvSpPr>
        <p:spPr>
          <a:xfrm>
            <a:off x="1290085" y="2133317"/>
            <a:ext cx="62058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35E3CC1-C0CC-4813-A97F-BB66C4E0F39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83" t="4696" r="3588" b="83053"/>
          <a:stretch/>
        </p:blipFill>
        <p:spPr>
          <a:xfrm>
            <a:off x="0" y="3038678"/>
            <a:ext cx="12313656" cy="2426471"/>
          </a:xfrm>
          <a:prstGeom prst="rect">
            <a:avLst/>
          </a:prstGeom>
        </p:spPr>
      </p:pic>
      <p:sp>
        <p:nvSpPr>
          <p:cNvPr id="9" name="Arrow: Right 8">
            <a:hlinkClick r:id="rId4"/>
            <a:extLst>
              <a:ext uri="{FF2B5EF4-FFF2-40B4-BE49-F238E27FC236}">
                <a16:creationId xmlns:a16="http://schemas.microsoft.com/office/drawing/2014/main" id="{A951CEA0-237A-47D0-864B-20865F7A18C3}"/>
              </a:ext>
            </a:extLst>
          </p:cNvPr>
          <p:cNvSpPr/>
          <p:nvPr/>
        </p:nvSpPr>
        <p:spPr>
          <a:xfrm>
            <a:off x="6341524" y="5274808"/>
            <a:ext cx="2308860" cy="7756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Nhấp</a:t>
            </a:r>
            <a:r>
              <a:rPr lang="en-US" dirty="0"/>
              <a:t> </a:t>
            </a:r>
            <a:r>
              <a:rPr lang="en-US" dirty="0" err="1"/>
              <a:t>chuột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đây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751666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AF365A0-E9CF-4E9B-9C85-898345AF660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97" t="12803" r="5032" b="80645"/>
          <a:stretch/>
        </p:blipFill>
        <p:spPr>
          <a:xfrm>
            <a:off x="697230" y="1611231"/>
            <a:ext cx="11398869" cy="123874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CC4A8D0-066F-4734-83AC-D3121074D1FE}"/>
              </a:ext>
            </a:extLst>
          </p:cNvPr>
          <p:cNvSpPr txBox="1"/>
          <p:nvPr/>
        </p:nvSpPr>
        <p:spPr>
          <a:xfrm>
            <a:off x="255921" y="207782"/>
            <a:ext cx="87096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70C0"/>
                </a:solidFill>
              </a:rPr>
              <a:t>Đọc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err="1">
                <a:solidFill>
                  <a:srgbClr val="0070C0"/>
                </a:solidFill>
              </a:rPr>
              <a:t>quãng</a:t>
            </a:r>
            <a:r>
              <a:rPr lang="en-US" sz="4000" b="1" dirty="0">
                <a:solidFill>
                  <a:srgbClr val="0070C0"/>
                </a:solidFill>
              </a:rPr>
              <a:t> 2 </a:t>
            </a:r>
            <a:r>
              <a:rPr lang="en-US" sz="4000" b="1" dirty="0" err="1">
                <a:solidFill>
                  <a:srgbClr val="0070C0"/>
                </a:solidFill>
              </a:rPr>
              <a:t>dựa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err="1">
                <a:solidFill>
                  <a:srgbClr val="0070C0"/>
                </a:solidFill>
              </a:rPr>
              <a:t>theo</a:t>
            </a:r>
            <a:r>
              <a:rPr lang="en-US" sz="4000" b="1" dirty="0">
                <a:solidFill>
                  <a:srgbClr val="0070C0"/>
                </a:solidFill>
              </a:rPr>
              <a:t> gam </a:t>
            </a:r>
            <a:r>
              <a:rPr lang="en-US" sz="4000" b="1" dirty="0" err="1">
                <a:solidFill>
                  <a:srgbClr val="0070C0"/>
                </a:solidFill>
              </a:rPr>
              <a:t>Đô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err="1">
                <a:solidFill>
                  <a:srgbClr val="0070C0"/>
                </a:solidFill>
              </a:rPr>
              <a:t>trưởng</a:t>
            </a:r>
            <a:r>
              <a:rPr lang="en-US" sz="4000" b="1" dirty="0">
                <a:solidFill>
                  <a:srgbClr val="0070C0"/>
                </a:solidFill>
              </a:rPr>
              <a:t> (</a:t>
            </a:r>
            <a:r>
              <a:rPr lang="en-US" sz="4000" b="1" dirty="0" err="1">
                <a:solidFill>
                  <a:srgbClr val="0070C0"/>
                </a:solidFill>
              </a:rPr>
              <a:t>đi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err="1">
                <a:solidFill>
                  <a:srgbClr val="0070C0"/>
                </a:solidFill>
              </a:rPr>
              <a:t>lên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err="1">
                <a:solidFill>
                  <a:srgbClr val="0070C0"/>
                </a:solidFill>
              </a:rPr>
              <a:t>và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err="1">
                <a:solidFill>
                  <a:srgbClr val="0070C0"/>
                </a:solidFill>
              </a:rPr>
              <a:t>đi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err="1">
                <a:solidFill>
                  <a:srgbClr val="0070C0"/>
                </a:solidFill>
              </a:rPr>
              <a:t>xuống</a:t>
            </a:r>
            <a:r>
              <a:rPr lang="en-US" sz="4000" b="1" dirty="0">
                <a:solidFill>
                  <a:srgbClr val="0070C0"/>
                </a:solidFill>
              </a:rPr>
              <a:t>) 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33434A1-ABCC-4FCA-AE4A-428B5731A5A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71" t="13000" r="4585" b="80575"/>
          <a:stretch/>
        </p:blipFill>
        <p:spPr>
          <a:xfrm>
            <a:off x="270546" y="5044353"/>
            <a:ext cx="11825553" cy="12387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110AB89-E47C-4F23-A81C-5EE65B42C75C}"/>
              </a:ext>
            </a:extLst>
          </p:cNvPr>
          <p:cNvSpPr txBox="1"/>
          <p:nvPr/>
        </p:nvSpPr>
        <p:spPr>
          <a:xfrm>
            <a:off x="541671" y="3902911"/>
            <a:ext cx="62363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70C0"/>
                </a:solidFill>
              </a:rPr>
              <a:t>Luyện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err="1">
                <a:solidFill>
                  <a:srgbClr val="0070C0"/>
                </a:solidFill>
              </a:rPr>
              <a:t>tập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err="1">
                <a:solidFill>
                  <a:srgbClr val="0070C0"/>
                </a:solidFill>
              </a:rPr>
              <a:t>âm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err="1">
                <a:solidFill>
                  <a:srgbClr val="0070C0"/>
                </a:solidFill>
              </a:rPr>
              <a:t>hình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err="1">
                <a:solidFill>
                  <a:srgbClr val="0070C0"/>
                </a:solidFill>
              </a:rPr>
              <a:t>tiết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err="1">
                <a:solidFill>
                  <a:srgbClr val="0070C0"/>
                </a:solidFill>
              </a:rPr>
              <a:t>tấu</a:t>
            </a:r>
            <a:r>
              <a:rPr lang="en-US" sz="4000" b="1" dirty="0">
                <a:solidFill>
                  <a:srgbClr val="0070C0"/>
                </a:solidFill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437416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1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4FCB54-EF24-42EE-BB64-A12389AF3974}"/>
              </a:ext>
            </a:extLst>
          </p:cNvPr>
          <p:cNvSpPr txBox="1"/>
          <p:nvPr/>
        </p:nvSpPr>
        <p:spPr>
          <a:xfrm>
            <a:off x="502920" y="1659285"/>
            <a:ext cx="307467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                  THUỘC TÍNH CƠ BẢN               CỦA                           ÂM THANH  CÓ                             TÍNH NHẠC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3D02A8-7B74-4F30-858A-B2A6D70909AF}"/>
              </a:ext>
            </a:extLst>
          </p:cNvPr>
          <p:cNvSpPr txBox="1"/>
          <p:nvPr/>
        </p:nvSpPr>
        <p:spPr>
          <a:xfrm>
            <a:off x="3817620" y="948690"/>
            <a:ext cx="6000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7030A0"/>
                </a:solidFill>
              </a:rPr>
              <a:t>Âm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thanh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trong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âm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nhạc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có</a:t>
            </a:r>
            <a:r>
              <a:rPr lang="en-US" sz="2400" b="1" dirty="0">
                <a:solidFill>
                  <a:srgbClr val="7030A0"/>
                </a:solidFill>
              </a:rPr>
              <a:t> 4 </a:t>
            </a:r>
            <a:r>
              <a:rPr lang="en-US" sz="2400" b="1" dirty="0" err="1">
                <a:solidFill>
                  <a:srgbClr val="7030A0"/>
                </a:solidFill>
              </a:rPr>
              <a:t>thuộc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tính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sau</a:t>
            </a:r>
            <a:r>
              <a:rPr lang="en-US" sz="2400" b="1" dirty="0">
                <a:solidFill>
                  <a:srgbClr val="7030A0"/>
                </a:solidFill>
              </a:rPr>
              <a:t> 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417722-014B-4F7E-88FE-A47C8D13C3A4}"/>
              </a:ext>
            </a:extLst>
          </p:cNvPr>
          <p:cNvSpPr txBox="1"/>
          <p:nvPr/>
        </p:nvSpPr>
        <p:spPr>
          <a:xfrm>
            <a:off x="3956684" y="1564413"/>
            <a:ext cx="7631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</a:rPr>
              <a:t>1. Cao </a:t>
            </a:r>
            <a:r>
              <a:rPr lang="en-US" sz="2400" b="1" dirty="0" err="1">
                <a:solidFill>
                  <a:srgbClr val="7030A0"/>
                </a:solidFill>
              </a:rPr>
              <a:t>độ</a:t>
            </a:r>
            <a:r>
              <a:rPr lang="en-US" sz="2400" b="1" dirty="0">
                <a:solidFill>
                  <a:srgbClr val="7030A0"/>
                </a:solidFill>
              </a:rPr>
              <a:t> (Pitch) : </a:t>
            </a:r>
            <a:r>
              <a:rPr lang="en-US" sz="2400" b="1" dirty="0" err="1">
                <a:solidFill>
                  <a:srgbClr val="7030A0"/>
                </a:solidFill>
              </a:rPr>
              <a:t>là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độ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cao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thấp</a:t>
            </a:r>
            <a:r>
              <a:rPr lang="en-US" sz="2400" b="1" dirty="0">
                <a:solidFill>
                  <a:srgbClr val="7030A0"/>
                </a:solidFill>
              </a:rPr>
              <a:t>, </a:t>
            </a:r>
            <a:r>
              <a:rPr lang="en-US" sz="2400" b="1" dirty="0" err="1">
                <a:solidFill>
                  <a:srgbClr val="7030A0"/>
                </a:solidFill>
              </a:rPr>
              <a:t>trầm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bổng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của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âm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thanh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AF6344-DFA3-4C88-A830-6003FB0D62C5}"/>
              </a:ext>
            </a:extLst>
          </p:cNvPr>
          <p:cNvSpPr txBox="1"/>
          <p:nvPr/>
        </p:nvSpPr>
        <p:spPr>
          <a:xfrm>
            <a:off x="3817620" y="3348228"/>
            <a:ext cx="77228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srgbClr val="7030A0"/>
                </a:solidFill>
              </a:rPr>
              <a:t>2. </a:t>
            </a:r>
            <a:r>
              <a:rPr lang="en-US" sz="2400" b="1" dirty="0" err="1">
                <a:solidFill>
                  <a:srgbClr val="7030A0"/>
                </a:solidFill>
              </a:rPr>
              <a:t>Trường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độ</a:t>
            </a:r>
            <a:r>
              <a:rPr lang="en-US" sz="2400" b="1" dirty="0">
                <a:solidFill>
                  <a:srgbClr val="7030A0"/>
                </a:solidFill>
              </a:rPr>
              <a:t> (Duration) : </a:t>
            </a:r>
            <a:r>
              <a:rPr lang="en-US" sz="2400" b="1" dirty="0" err="1">
                <a:solidFill>
                  <a:srgbClr val="7030A0"/>
                </a:solidFill>
              </a:rPr>
              <a:t>là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độ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ngân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dài</a:t>
            </a:r>
            <a:r>
              <a:rPr lang="en-US" sz="2400" b="1" dirty="0">
                <a:solidFill>
                  <a:srgbClr val="7030A0"/>
                </a:solidFill>
              </a:rPr>
              <a:t>, </a:t>
            </a:r>
            <a:r>
              <a:rPr lang="en-US" sz="2400" b="1" dirty="0" err="1">
                <a:solidFill>
                  <a:srgbClr val="7030A0"/>
                </a:solidFill>
              </a:rPr>
              <a:t>ngắn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của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âm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thanh</a:t>
            </a:r>
            <a:r>
              <a:rPr lang="en-US" sz="2400" b="1" dirty="0">
                <a:solidFill>
                  <a:srgbClr val="7030A0"/>
                </a:solidFill>
              </a:rPr>
              <a:t>. </a:t>
            </a:r>
            <a:r>
              <a:rPr lang="en-US" sz="2400" b="1" dirty="0" err="1">
                <a:solidFill>
                  <a:srgbClr val="7030A0"/>
                </a:solidFill>
              </a:rPr>
              <a:t>Để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biểu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thị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trường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độ</a:t>
            </a:r>
            <a:r>
              <a:rPr lang="en-US" sz="2400" b="1" dirty="0">
                <a:solidFill>
                  <a:srgbClr val="7030A0"/>
                </a:solidFill>
              </a:rPr>
              <a:t>, </a:t>
            </a:r>
            <a:r>
              <a:rPr lang="en-US" sz="2400" b="1" dirty="0" err="1">
                <a:solidFill>
                  <a:srgbClr val="7030A0"/>
                </a:solidFill>
              </a:rPr>
              <a:t>người</a:t>
            </a:r>
            <a:r>
              <a:rPr lang="en-US" sz="2400" b="1" dirty="0">
                <a:solidFill>
                  <a:srgbClr val="7030A0"/>
                </a:solidFill>
              </a:rPr>
              <a:t> ta </a:t>
            </a:r>
            <a:r>
              <a:rPr lang="en-US" sz="2400" b="1" dirty="0" err="1">
                <a:solidFill>
                  <a:srgbClr val="7030A0"/>
                </a:solidFill>
              </a:rPr>
              <a:t>dùng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các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kí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hiệu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nốt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tròn</a:t>
            </a:r>
            <a:r>
              <a:rPr lang="en-US" sz="2400" b="1" dirty="0">
                <a:solidFill>
                  <a:srgbClr val="7030A0"/>
                </a:solidFill>
              </a:rPr>
              <a:t> (Whole note), </a:t>
            </a:r>
            <a:r>
              <a:rPr lang="en-US" sz="2400" b="1" dirty="0" err="1">
                <a:solidFill>
                  <a:srgbClr val="7030A0"/>
                </a:solidFill>
              </a:rPr>
              <a:t>nốt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trắng</a:t>
            </a:r>
            <a:r>
              <a:rPr lang="en-US" sz="2400" b="1" dirty="0">
                <a:solidFill>
                  <a:srgbClr val="7030A0"/>
                </a:solidFill>
              </a:rPr>
              <a:t> (Half note), </a:t>
            </a:r>
            <a:r>
              <a:rPr lang="en-US" sz="2400" b="1" dirty="0" err="1">
                <a:solidFill>
                  <a:srgbClr val="7030A0"/>
                </a:solidFill>
              </a:rPr>
              <a:t>nốt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đen</a:t>
            </a:r>
            <a:r>
              <a:rPr lang="en-US" sz="2400" b="1" dirty="0">
                <a:solidFill>
                  <a:srgbClr val="7030A0"/>
                </a:solidFill>
              </a:rPr>
              <a:t> (Quarter note), </a:t>
            </a:r>
            <a:r>
              <a:rPr lang="en-US" sz="2400" b="1" dirty="0" err="1">
                <a:solidFill>
                  <a:srgbClr val="7030A0"/>
                </a:solidFill>
              </a:rPr>
              <a:t>móc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đơn</a:t>
            </a:r>
            <a:r>
              <a:rPr lang="en-US" sz="2400" b="1" dirty="0">
                <a:solidFill>
                  <a:srgbClr val="7030A0"/>
                </a:solidFill>
              </a:rPr>
              <a:t> (Eighth note), </a:t>
            </a:r>
            <a:r>
              <a:rPr lang="en-US" sz="2400" b="1" dirty="0" err="1">
                <a:solidFill>
                  <a:srgbClr val="7030A0"/>
                </a:solidFill>
              </a:rPr>
              <a:t>móc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kép</a:t>
            </a:r>
            <a:r>
              <a:rPr lang="en-US" sz="2400" b="1" dirty="0">
                <a:solidFill>
                  <a:srgbClr val="7030A0"/>
                </a:solidFill>
              </a:rPr>
              <a:t> (Sixteenth note)…</a:t>
            </a:r>
          </a:p>
        </p:txBody>
      </p:sp>
      <p:sp>
        <p:nvSpPr>
          <p:cNvPr id="6" name="Arrow: Right 5">
            <a:hlinkClick r:id="rId3"/>
            <a:extLst>
              <a:ext uri="{FF2B5EF4-FFF2-40B4-BE49-F238E27FC236}">
                <a16:creationId xmlns:a16="http://schemas.microsoft.com/office/drawing/2014/main" id="{9E88ED16-5003-43E6-89D9-1B176890F56F}"/>
              </a:ext>
            </a:extLst>
          </p:cNvPr>
          <p:cNvSpPr/>
          <p:nvPr/>
        </p:nvSpPr>
        <p:spPr>
          <a:xfrm>
            <a:off x="6817995" y="2300610"/>
            <a:ext cx="2463165" cy="5178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Đúp</a:t>
            </a:r>
            <a:r>
              <a:rPr lang="en-US" dirty="0"/>
              <a:t> </a:t>
            </a:r>
            <a:r>
              <a:rPr lang="en-US" dirty="0" err="1"/>
              <a:t>chuột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đây</a:t>
            </a:r>
            <a:endParaRPr lang="en-US" dirty="0"/>
          </a:p>
        </p:txBody>
      </p:sp>
      <p:sp>
        <p:nvSpPr>
          <p:cNvPr id="7" name="Arrow: Right 6">
            <a:hlinkClick r:id="rId4"/>
            <a:extLst>
              <a:ext uri="{FF2B5EF4-FFF2-40B4-BE49-F238E27FC236}">
                <a16:creationId xmlns:a16="http://schemas.microsoft.com/office/drawing/2014/main" id="{BB9490C3-9FEF-4528-A9C9-E08409101E64}"/>
              </a:ext>
            </a:extLst>
          </p:cNvPr>
          <p:cNvSpPr/>
          <p:nvPr/>
        </p:nvSpPr>
        <p:spPr>
          <a:xfrm>
            <a:off x="6817995" y="5293587"/>
            <a:ext cx="2137410" cy="5029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Đúp</a:t>
            </a:r>
            <a:r>
              <a:rPr lang="en-US" dirty="0"/>
              <a:t> </a:t>
            </a:r>
            <a:r>
              <a:rPr lang="en-US" dirty="0" err="1"/>
              <a:t>chuột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đây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2238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1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4FCB54-EF24-42EE-BB64-A12389AF3974}"/>
              </a:ext>
            </a:extLst>
          </p:cNvPr>
          <p:cNvSpPr txBox="1"/>
          <p:nvPr/>
        </p:nvSpPr>
        <p:spPr>
          <a:xfrm>
            <a:off x="502920" y="1659285"/>
            <a:ext cx="307467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                  THUỘC TÍNH CƠ BẢN               CỦA                           ÂM THANH  CÓ                             TÍNH NHẠC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417722-014B-4F7E-88FE-A47C8D13C3A4}"/>
              </a:ext>
            </a:extLst>
          </p:cNvPr>
          <p:cNvSpPr txBox="1"/>
          <p:nvPr/>
        </p:nvSpPr>
        <p:spPr>
          <a:xfrm>
            <a:off x="4057650" y="1112192"/>
            <a:ext cx="72466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srgbClr val="7030A0"/>
                </a:solidFill>
              </a:rPr>
              <a:t>3. </a:t>
            </a:r>
            <a:r>
              <a:rPr lang="en-US" sz="2400" b="1" dirty="0" err="1">
                <a:solidFill>
                  <a:srgbClr val="7030A0"/>
                </a:solidFill>
              </a:rPr>
              <a:t>Cường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độ</a:t>
            </a:r>
            <a:r>
              <a:rPr lang="en-US" sz="2400" b="1" dirty="0">
                <a:solidFill>
                  <a:srgbClr val="7030A0"/>
                </a:solidFill>
              </a:rPr>
              <a:t> (Dynamics) : </a:t>
            </a:r>
            <a:r>
              <a:rPr lang="en-US" sz="2400" b="1" dirty="0" err="1">
                <a:solidFill>
                  <a:srgbClr val="7030A0"/>
                </a:solidFill>
              </a:rPr>
              <a:t>là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độ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mạnh</a:t>
            </a:r>
            <a:r>
              <a:rPr lang="en-US" sz="2400" b="1" dirty="0">
                <a:solidFill>
                  <a:srgbClr val="7030A0"/>
                </a:solidFill>
              </a:rPr>
              <a:t>, </a:t>
            </a:r>
            <a:r>
              <a:rPr lang="en-US" sz="2400" b="1" dirty="0" err="1">
                <a:solidFill>
                  <a:srgbClr val="7030A0"/>
                </a:solidFill>
              </a:rPr>
              <a:t>nhẹ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hoặc</a:t>
            </a:r>
            <a:r>
              <a:rPr lang="en-US" sz="2400" b="1" dirty="0">
                <a:solidFill>
                  <a:srgbClr val="7030A0"/>
                </a:solidFill>
              </a:rPr>
              <a:t> to, </a:t>
            </a:r>
            <a:r>
              <a:rPr lang="en-US" sz="2400" b="1" dirty="0" err="1">
                <a:solidFill>
                  <a:srgbClr val="7030A0"/>
                </a:solidFill>
              </a:rPr>
              <a:t>nhỏ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của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âm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thanh</a:t>
            </a:r>
            <a:r>
              <a:rPr lang="en-US" sz="2400" b="1" dirty="0">
                <a:solidFill>
                  <a:srgbClr val="7030A0"/>
                </a:solidFill>
              </a:rPr>
              <a:t>. </a:t>
            </a:r>
            <a:r>
              <a:rPr lang="en-US" sz="2400" b="1" dirty="0" err="1">
                <a:solidFill>
                  <a:srgbClr val="7030A0"/>
                </a:solidFill>
              </a:rPr>
              <a:t>Người</a:t>
            </a:r>
            <a:r>
              <a:rPr lang="en-US" sz="2400" b="1" dirty="0">
                <a:solidFill>
                  <a:srgbClr val="7030A0"/>
                </a:solidFill>
              </a:rPr>
              <a:t> ta </a:t>
            </a:r>
            <a:r>
              <a:rPr lang="en-US" sz="2400" b="1" dirty="0" err="1">
                <a:solidFill>
                  <a:srgbClr val="7030A0"/>
                </a:solidFill>
              </a:rPr>
              <a:t>dùng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các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kí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hiệu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để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biểu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thị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cường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độ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như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i="1" dirty="0">
                <a:solidFill>
                  <a:srgbClr val="7030A0"/>
                </a:solidFill>
              </a:rPr>
              <a:t>f</a:t>
            </a:r>
            <a:r>
              <a:rPr lang="en-US" sz="2400" b="1" dirty="0">
                <a:solidFill>
                  <a:srgbClr val="7030A0"/>
                </a:solidFill>
              </a:rPr>
              <a:t> (forte) </a:t>
            </a:r>
            <a:r>
              <a:rPr lang="en-US" sz="2400" b="1" dirty="0" err="1">
                <a:solidFill>
                  <a:srgbClr val="7030A0"/>
                </a:solidFill>
              </a:rPr>
              <a:t>là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mạnh</a:t>
            </a:r>
            <a:r>
              <a:rPr lang="en-US" sz="2400" b="1" dirty="0">
                <a:solidFill>
                  <a:srgbClr val="7030A0"/>
                </a:solidFill>
              </a:rPr>
              <a:t>, </a:t>
            </a:r>
            <a:r>
              <a:rPr lang="en-US" sz="2400" b="1" i="1" dirty="0">
                <a:solidFill>
                  <a:srgbClr val="7030A0"/>
                </a:solidFill>
              </a:rPr>
              <a:t>p</a:t>
            </a:r>
            <a:r>
              <a:rPr lang="en-US" sz="2400" b="1" dirty="0">
                <a:solidFill>
                  <a:srgbClr val="7030A0"/>
                </a:solidFill>
              </a:rPr>
              <a:t> (piano) </a:t>
            </a:r>
            <a:r>
              <a:rPr lang="en-US" sz="2400" b="1" dirty="0" err="1">
                <a:solidFill>
                  <a:srgbClr val="7030A0"/>
                </a:solidFill>
              </a:rPr>
              <a:t>là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nhẹ</a:t>
            </a:r>
            <a:r>
              <a:rPr lang="en-US" sz="2400" b="1" dirty="0">
                <a:solidFill>
                  <a:srgbClr val="7030A0"/>
                </a:solidFill>
              </a:rPr>
              <a:t>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AF6344-DFA3-4C88-A830-6003FB0D62C5}"/>
              </a:ext>
            </a:extLst>
          </p:cNvPr>
          <p:cNvSpPr txBox="1"/>
          <p:nvPr/>
        </p:nvSpPr>
        <p:spPr>
          <a:xfrm>
            <a:off x="3865245" y="3513474"/>
            <a:ext cx="76314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srgbClr val="7030A0"/>
                </a:solidFill>
              </a:rPr>
              <a:t>4. </a:t>
            </a:r>
            <a:r>
              <a:rPr lang="en-US" sz="2400" b="1" dirty="0" err="1">
                <a:solidFill>
                  <a:srgbClr val="7030A0"/>
                </a:solidFill>
              </a:rPr>
              <a:t>Âm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sắc</a:t>
            </a:r>
            <a:r>
              <a:rPr lang="en-US" sz="2400" b="1" dirty="0">
                <a:solidFill>
                  <a:srgbClr val="7030A0"/>
                </a:solidFill>
              </a:rPr>
              <a:t> (Timbre): </a:t>
            </a:r>
            <a:r>
              <a:rPr lang="en-US" sz="2400" b="1" dirty="0" err="1">
                <a:solidFill>
                  <a:srgbClr val="7030A0"/>
                </a:solidFill>
              </a:rPr>
              <a:t>màu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sắc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của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âm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thanh</a:t>
            </a:r>
            <a:r>
              <a:rPr lang="en-US" sz="2400" b="1" dirty="0">
                <a:solidFill>
                  <a:srgbClr val="7030A0"/>
                </a:solidFill>
              </a:rPr>
              <a:t>, </a:t>
            </a:r>
            <a:r>
              <a:rPr lang="en-US" sz="2400" b="1" dirty="0" err="1">
                <a:solidFill>
                  <a:srgbClr val="7030A0"/>
                </a:solidFill>
              </a:rPr>
              <a:t>chỉ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sự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khác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nhau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về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tính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chất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âm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thanh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của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các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nhạc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cụ</a:t>
            </a:r>
            <a:r>
              <a:rPr lang="en-US" sz="2400" b="1" dirty="0">
                <a:solidFill>
                  <a:srgbClr val="7030A0"/>
                </a:solidFill>
              </a:rPr>
              <a:t>, </a:t>
            </a:r>
            <a:r>
              <a:rPr lang="en-US" sz="2400" b="1" dirty="0" err="1">
                <a:solidFill>
                  <a:srgbClr val="7030A0"/>
                </a:solidFill>
              </a:rPr>
              <a:t>giọng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hát</a:t>
            </a:r>
            <a:r>
              <a:rPr lang="en-US" sz="2400" b="1" dirty="0">
                <a:solidFill>
                  <a:srgbClr val="7030A0"/>
                </a:solidFill>
              </a:rPr>
              <a:t>.. </a:t>
            </a:r>
            <a:r>
              <a:rPr lang="en-US" sz="2400" b="1" dirty="0" err="1">
                <a:solidFill>
                  <a:srgbClr val="7030A0"/>
                </a:solidFill>
              </a:rPr>
              <a:t>Người</a:t>
            </a:r>
            <a:r>
              <a:rPr lang="en-US" sz="2400" b="1" dirty="0">
                <a:solidFill>
                  <a:srgbClr val="7030A0"/>
                </a:solidFill>
              </a:rPr>
              <a:t> ta </a:t>
            </a:r>
            <a:r>
              <a:rPr lang="en-US" sz="2400" b="1" dirty="0" err="1">
                <a:solidFill>
                  <a:srgbClr val="7030A0"/>
                </a:solidFill>
              </a:rPr>
              <a:t>dùng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các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từ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để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chỉ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âm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sắc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như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trong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trẻo</a:t>
            </a:r>
            <a:r>
              <a:rPr lang="en-US" sz="2400" b="1" dirty="0">
                <a:solidFill>
                  <a:srgbClr val="7030A0"/>
                </a:solidFill>
              </a:rPr>
              <a:t>, </a:t>
            </a:r>
            <a:r>
              <a:rPr lang="en-US" sz="2400" b="1" dirty="0" err="1">
                <a:solidFill>
                  <a:srgbClr val="7030A0"/>
                </a:solidFill>
              </a:rPr>
              <a:t>đùng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đục</a:t>
            </a:r>
            <a:r>
              <a:rPr lang="en-US" sz="2400" b="1" dirty="0">
                <a:solidFill>
                  <a:srgbClr val="7030A0"/>
                </a:solidFill>
              </a:rPr>
              <a:t>, </a:t>
            </a:r>
            <a:r>
              <a:rPr lang="en-US" sz="2400" b="1" dirty="0" err="1">
                <a:solidFill>
                  <a:srgbClr val="7030A0"/>
                </a:solidFill>
              </a:rPr>
              <a:t>ngọt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ngào</a:t>
            </a:r>
            <a:r>
              <a:rPr lang="en-US" sz="2400" b="1" dirty="0">
                <a:solidFill>
                  <a:srgbClr val="7030A0"/>
                </a:solidFill>
              </a:rPr>
              <a:t>, </a:t>
            </a:r>
            <a:r>
              <a:rPr lang="en-US" sz="2400" b="1" dirty="0" err="1">
                <a:solidFill>
                  <a:srgbClr val="7030A0"/>
                </a:solidFill>
              </a:rPr>
              <a:t>ấm</a:t>
            </a:r>
            <a:r>
              <a:rPr lang="en-US" sz="2400" b="1" dirty="0">
                <a:solidFill>
                  <a:srgbClr val="7030A0"/>
                </a:solidFill>
              </a:rPr>
              <a:t> </a:t>
            </a:r>
            <a:r>
              <a:rPr lang="en-US" sz="2400" b="1" dirty="0" err="1">
                <a:solidFill>
                  <a:srgbClr val="7030A0"/>
                </a:solidFill>
              </a:rPr>
              <a:t>áp</a:t>
            </a:r>
            <a:r>
              <a:rPr lang="en-US" sz="2400" b="1" dirty="0">
                <a:solidFill>
                  <a:srgbClr val="7030A0"/>
                </a:solidFill>
              </a:rPr>
              <a:t>…</a:t>
            </a:r>
          </a:p>
        </p:txBody>
      </p:sp>
      <p:sp>
        <p:nvSpPr>
          <p:cNvPr id="6" name="Arrow: Right 5">
            <a:hlinkClick r:id="rId3"/>
            <a:extLst>
              <a:ext uri="{FF2B5EF4-FFF2-40B4-BE49-F238E27FC236}">
                <a16:creationId xmlns:a16="http://schemas.microsoft.com/office/drawing/2014/main" id="{9E88ED16-5003-43E6-89D9-1B176890F56F}"/>
              </a:ext>
            </a:extLst>
          </p:cNvPr>
          <p:cNvSpPr/>
          <p:nvPr/>
        </p:nvSpPr>
        <p:spPr>
          <a:xfrm>
            <a:off x="6817994" y="2620864"/>
            <a:ext cx="2463165" cy="5178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Đúp</a:t>
            </a:r>
            <a:r>
              <a:rPr lang="en-US" dirty="0"/>
              <a:t> </a:t>
            </a:r>
            <a:r>
              <a:rPr lang="en-US" dirty="0" err="1"/>
              <a:t>chuột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đây</a:t>
            </a:r>
            <a:endParaRPr lang="en-US" dirty="0"/>
          </a:p>
        </p:txBody>
      </p:sp>
      <p:sp>
        <p:nvSpPr>
          <p:cNvPr id="8" name="Arrow: Right 7">
            <a:hlinkClick r:id="rId4"/>
            <a:extLst>
              <a:ext uri="{FF2B5EF4-FFF2-40B4-BE49-F238E27FC236}">
                <a16:creationId xmlns:a16="http://schemas.microsoft.com/office/drawing/2014/main" id="{1335E269-46E2-4433-96F8-F51E47E4A590}"/>
              </a:ext>
            </a:extLst>
          </p:cNvPr>
          <p:cNvSpPr/>
          <p:nvPr/>
        </p:nvSpPr>
        <p:spPr>
          <a:xfrm>
            <a:off x="6817995" y="5391477"/>
            <a:ext cx="2463165" cy="5178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Đúp</a:t>
            </a:r>
            <a:r>
              <a:rPr lang="en-US" dirty="0"/>
              <a:t> </a:t>
            </a:r>
            <a:r>
              <a:rPr lang="en-US" dirty="0" err="1"/>
              <a:t>chuột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đây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4323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ACA8103-8476-4A38-A125-34E8E480C37E}"/>
              </a:ext>
            </a:extLst>
          </p:cNvPr>
          <p:cNvSpPr txBox="1"/>
          <p:nvPr/>
        </p:nvSpPr>
        <p:spPr>
          <a:xfrm>
            <a:off x="5039834" y="1488558"/>
            <a:ext cx="26368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DẶN DÒ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747F2-6D80-46C6-BDBC-56AA1ECAE94B}"/>
              </a:ext>
            </a:extLst>
          </p:cNvPr>
          <p:cNvSpPr txBox="1"/>
          <p:nvPr/>
        </p:nvSpPr>
        <p:spPr>
          <a:xfrm>
            <a:off x="2232836" y="3948638"/>
            <a:ext cx="84847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7030A0"/>
                </a:solidFill>
              </a:rPr>
              <a:t>Tìm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hiểu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tiểu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sử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và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sự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nghiệp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âm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nhạc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của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nhạc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sĩ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Lưu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Hữu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Phước</a:t>
            </a:r>
            <a:r>
              <a:rPr lang="en-US" sz="3200" dirty="0">
                <a:solidFill>
                  <a:srgbClr val="7030A0"/>
                </a:solidFill>
              </a:rPr>
              <a:t>. </a:t>
            </a:r>
            <a:r>
              <a:rPr lang="en-US" sz="3200" dirty="0" err="1">
                <a:solidFill>
                  <a:srgbClr val="7030A0"/>
                </a:solidFill>
              </a:rPr>
              <a:t>Các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tác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phẩm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âm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nhạc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tiêu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biểu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nhất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của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ông</a:t>
            </a:r>
            <a:r>
              <a:rPr lang="en-US" sz="3200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40EEF8-2D3D-4392-9DDC-BA525BFC3FF4}"/>
              </a:ext>
            </a:extLst>
          </p:cNvPr>
          <p:cNvSpPr txBox="1"/>
          <p:nvPr/>
        </p:nvSpPr>
        <p:spPr>
          <a:xfrm>
            <a:off x="2232836" y="2702656"/>
            <a:ext cx="71876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solidFill>
                  <a:srgbClr val="7030A0"/>
                </a:solidFill>
              </a:rPr>
              <a:t>Đọc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lại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quãng</a:t>
            </a:r>
            <a:r>
              <a:rPr lang="en-US" sz="3200" dirty="0">
                <a:solidFill>
                  <a:srgbClr val="7030A0"/>
                </a:solidFill>
              </a:rPr>
              <a:t> 2 </a:t>
            </a:r>
            <a:r>
              <a:rPr lang="en-US" sz="3200" dirty="0" err="1">
                <a:solidFill>
                  <a:srgbClr val="7030A0"/>
                </a:solidFill>
              </a:rPr>
              <a:t>dựa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theo</a:t>
            </a:r>
            <a:r>
              <a:rPr lang="en-US" sz="3200" dirty="0">
                <a:solidFill>
                  <a:srgbClr val="7030A0"/>
                </a:solidFill>
              </a:rPr>
              <a:t> Gam Do </a:t>
            </a:r>
            <a:r>
              <a:rPr lang="en-US" sz="3200" dirty="0" err="1">
                <a:solidFill>
                  <a:srgbClr val="7030A0"/>
                </a:solidFill>
              </a:rPr>
              <a:t>trưởng</a:t>
            </a:r>
            <a:r>
              <a:rPr lang="en-US" sz="3200" dirty="0">
                <a:solidFill>
                  <a:srgbClr val="7030A0"/>
                </a:solidFill>
              </a:rPr>
              <a:t> (</a:t>
            </a:r>
            <a:r>
              <a:rPr lang="en-US" sz="3200" dirty="0" err="1">
                <a:solidFill>
                  <a:srgbClr val="7030A0"/>
                </a:solidFill>
              </a:rPr>
              <a:t>đi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lên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và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đi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  <a:r>
              <a:rPr lang="en-US" sz="3200" dirty="0" err="1">
                <a:solidFill>
                  <a:srgbClr val="7030A0"/>
                </a:solidFill>
              </a:rPr>
              <a:t>xuống</a:t>
            </a:r>
            <a:r>
              <a:rPr lang="en-US" sz="3200" dirty="0">
                <a:solidFill>
                  <a:srgbClr val="7030A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527895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355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 Hai Duy</dc:creator>
  <cp:lastModifiedBy>Do Hai Duy</cp:lastModifiedBy>
  <cp:revision>3</cp:revision>
  <dcterms:created xsi:type="dcterms:W3CDTF">2021-09-18T09:49:09Z</dcterms:created>
  <dcterms:modified xsi:type="dcterms:W3CDTF">2021-09-18T13:21:34Z</dcterms:modified>
</cp:coreProperties>
</file>