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33" r:id="rId2"/>
    <p:sldId id="280" r:id="rId3"/>
    <p:sldId id="309" r:id="rId4"/>
    <p:sldId id="308" r:id="rId5"/>
    <p:sldId id="259" r:id="rId6"/>
    <p:sldId id="322" r:id="rId7"/>
    <p:sldId id="321" r:id="rId8"/>
    <p:sldId id="323" r:id="rId9"/>
    <p:sldId id="324" r:id="rId10"/>
    <p:sldId id="329" r:id="rId11"/>
    <p:sldId id="334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00FF"/>
    <a:srgbClr val="0000CC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560F595-10DB-4E62-9A20-CD94FBAC88FE}" type="datetimeFigureOut">
              <a:rPr lang="en-US"/>
              <a:pPr>
                <a:defRPr/>
              </a:pPr>
              <a:t>9/18/2021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3E8994F-9757-42E4-B0C3-11F596377C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07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98FD4-F1CC-4C90-9229-25C2999255CD}" type="datetimeFigureOut">
              <a:rPr lang="en-US"/>
              <a:pPr>
                <a:defRPr/>
              </a:pPr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DB89A-DA75-4A73-AE5B-76C7877882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032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CC7F5-E5C9-42AD-95E9-4F7D6E2C4BE5}" type="datetimeFigureOut">
              <a:rPr lang="en-US"/>
              <a:pPr>
                <a:defRPr/>
              </a:pPr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5719C-8D60-4E84-AE2B-21775AA8EB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704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B36D3-5859-4F75-93E1-850827C6EB0B}" type="datetimeFigureOut">
              <a:rPr lang="en-US"/>
              <a:pPr>
                <a:defRPr/>
              </a:pPr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0CD59-7A97-488B-8FB5-53609209F2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41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00833-6CAC-463E-956F-C06D094CF152}" type="datetimeFigureOut">
              <a:rPr lang="en-US"/>
              <a:pPr>
                <a:defRPr/>
              </a:pPr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A078E-7C2D-431D-8CF2-1BEF9DD551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984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E8B4C-D6C4-42CA-B362-3DFC82AF8B93}" type="datetimeFigureOut">
              <a:rPr lang="en-US"/>
              <a:pPr>
                <a:defRPr/>
              </a:pPr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E89D5-7ECC-4B9E-9B65-8E69935CD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679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34B0F-93FE-462E-851D-C00BCD806457}" type="datetimeFigureOut">
              <a:rPr lang="en-US"/>
              <a:pPr>
                <a:defRPr/>
              </a:pPr>
              <a:t>9/18/2021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92FAB-29E1-45EA-8E00-0177D9890B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028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F894E-2BAB-44F2-A9E0-9C94921C3DC5}" type="datetimeFigureOut">
              <a:rPr lang="en-US"/>
              <a:pPr>
                <a:defRPr/>
              </a:pPr>
              <a:t>9/18/2021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20B5B-909D-4C83-BF7C-81CA2C79AB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024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7E587-48AB-4C48-9D11-DF6794936401}" type="datetimeFigureOut">
              <a:rPr lang="en-US"/>
              <a:pPr>
                <a:defRPr/>
              </a:pPr>
              <a:t>9/18/2021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BF47E-DB5F-4A1E-A5DE-C60A5B0CD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612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F0AE8-2E01-4FA7-ACDA-D94533DBE1BC}" type="datetimeFigureOut">
              <a:rPr lang="en-US"/>
              <a:pPr>
                <a:defRPr/>
              </a:pPr>
              <a:t>9/18/2021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E8B40-6640-4B16-9E64-506F83EED9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503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F10B5-A493-4958-9B12-FBE8EB4FE75E}" type="datetimeFigureOut">
              <a:rPr lang="en-US"/>
              <a:pPr>
                <a:defRPr/>
              </a:pPr>
              <a:t>9/18/2021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25EC5-14D7-46C7-87B6-7459D1ACF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254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DC1C9-C9C0-4870-A470-567CF03D12CE}" type="datetimeFigureOut">
              <a:rPr lang="en-US"/>
              <a:pPr>
                <a:defRPr/>
              </a:pPr>
              <a:t>9/18/2021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E084B-8DB5-4199-B0E4-FEE62FFBBA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441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C08DC5-AEBE-4CE1-9F7C-500D926078D8}" type="datetimeFigureOut">
              <a:rPr lang="en-US"/>
              <a:pPr>
                <a:defRPr/>
              </a:pPr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651C666-68F7-4515-9685-D0650B7D07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B&#192;I%205%20-%20CHUONG%201.ppt#-1,9,PowerPoint Presentation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59379-C656-4840-A57C-CC8964A6A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b="1" i="1">
                <a:solidFill>
                  <a:srgbClr val="0070C0"/>
                </a:solidFill>
              </a:rPr>
              <a:t>NỘI DUNG GHI BÀI</a:t>
            </a:r>
            <a:endParaRPr lang="vi-VN" sz="3600" b="1" i="1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E68D70-CDEB-485E-B646-9F257DC6C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D86F8F-D333-4C79-9755-A00FCBAE27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19199"/>
            <a:ext cx="8229600" cy="4906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4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0" descr="laplanh(25)764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itle 1"/>
          <p:cNvSpPr>
            <a:spLocks noGrp="1"/>
          </p:cNvSpPr>
          <p:nvPr>
            <p:ph type="title" idx="4294967295"/>
          </p:nvPr>
        </p:nvSpPr>
        <p:spPr>
          <a:xfrm>
            <a:off x="3505200" y="0"/>
            <a:ext cx="4876800" cy="990600"/>
          </a:xfrm>
        </p:spPr>
        <p:txBody>
          <a:bodyPr/>
          <a:lstStyle/>
          <a:p>
            <a:r>
              <a:rPr lang="en-US"/>
              <a:t>CÂU :1</a:t>
            </a:r>
          </a:p>
        </p:txBody>
      </p:sp>
      <p:sp>
        <p:nvSpPr>
          <p:cNvPr id="4" name="Right Arrow 3">
            <a:hlinkClick r:id="rId3" action="ppaction://hlinkpres?slideindex=9&amp;slidetitle=PowerPoint Presentation"/>
          </p:cNvPr>
          <p:cNvSpPr/>
          <p:nvPr/>
        </p:nvSpPr>
        <p:spPr>
          <a:xfrm flipH="1">
            <a:off x="7772400" y="6324600"/>
            <a:ext cx="11430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9925" name="Text Box 5"/>
          <p:cNvSpPr txBox="1">
            <a:spLocks noChangeArrowheads="1"/>
          </p:cNvSpPr>
          <p:nvPr/>
        </p:nvSpPr>
        <p:spPr bwMode="auto">
          <a:xfrm>
            <a:off x="1828800" y="1371600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Điền số thích hợp vào chỗ chấm ( …..)</a:t>
            </a:r>
          </a:p>
        </p:txBody>
      </p:sp>
      <p:pic>
        <p:nvPicPr>
          <p:cNvPr id="209931" name="Picture 11" descr="MatDongho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530350" cy="153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9932" name="Group 12"/>
          <p:cNvGrpSpPr>
            <a:grpSpLocks/>
          </p:cNvGrpSpPr>
          <p:nvPr/>
        </p:nvGrpSpPr>
        <p:grpSpPr bwMode="auto">
          <a:xfrm>
            <a:off x="944563" y="366713"/>
            <a:ext cx="114300" cy="1076325"/>
            <a:chOff x="1632" y="1344"/>
            <a:chExt cx="48" cy="768"/>
          </a:xfrm>
        </p:grpSpPr>
        <p:sp>
          <p:nvSpPr>
            <p:cNvPr id="14354" name="AutoShape 13"/>
            <p:cNvSpPr>
              <a:spLocks noChangeArrowheads="1"/>
            </p:cNvSpPr>
            <p:nvPr/>
          </p:nvSpPr>
          <p:spPr bwMode="auto">
            <a:xfrm>
              <a:off x="1632" y="1344"/>
              <a:ext cx="48" cy="384"/>
            </a:xfrm>
            <a:prstGeom prst="upArrow">
              <a:avLst>
                <a:gd name="adj1" fmla="val 50000"/>
                <a:gd name="adj2" fmla="val 20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5" name="AutoShape 14"/>
            <p:cNvSpPr>
              <a:spLocks noChangeArrowheads="1"/>
            </p:cNvSpPr>
            <p:nvPr/>
          </p:nvSpPr>
          <p:spPr bwMode="auto">
            <a:xfrm flipV="1">
              <a:off x="1632" y="1728"/>
              <a:ext cx="48" cy="384"/>
            </a:xfrm>
            <a:prstGeom prst="upArrow">
              <a:avLst>
                <a:gd name="adj1" fmla="val 50000"/>
                <a:gd name="adj2" fmla="val 20000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9935" name="Group 15"/>
          <p:cNvGrpSpPr>
            <a:grpSpLocks/>
          </p:cNvGrpSpPr>
          <p:nvPr/>
        </p:nvGrpSpPr>
        <p:grpSpPr bwMode="auto">
          <a:xfrm>
            <a:off x="944563" y="557213"/>
            <a:ext cx="114300" cy="695325"/>
            <a:chOff x="3312" y="864"/>
            <a:chExt cx="48" cy="768"/>
          </a:xfrm>
        </p:grpSpPr>
        <p:sp>
          <p:nvSpPr>
            <p:cNvPr id="14352" name="AutoShape 16"/>
            <p:cNvSpPr>
              <a:spLocks noChangeArrowheads="1"/>
            </p:cNvSpPr>
            <p:nvPr/>
          </p:nvSpPr>
          <p:spPr bwMode="auto">
            <a:xfrm>
              <a:off x="3312" y="864"/>
              <a:ext cx="48" cy="384"/>
            </a:xfrm>
            <a:prstGeom prst="upArrow">
              <a:avLst>
                <a:gd name="adj1" fmla="val 50000"/>
                <a:gd name="adj2" fmla="val 200000"/>
              </a:avLst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3" name="AutoShape 17"/>
            <p:cNvSpPr>
              <a:spLocks noChangeArrowheads="1"/>
            </p:cNvSpPr>
            <p:nvPr/>
          </p:nvSpPr>
          <p:spPr bwMode="auto">
            <a:xfrm>
              <a:off x="3312" y="1248"/>
              <a:ext cx="48" cy="384"/>
            </a:xfrm>
            <a:prstGeom prst="upArrow">
              <a:avLst>
                <a:gd name="adj1" fmla="val 50000"/>
                <a:gd name="adj2" fmla="val 20000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8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8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9938" name="Oval 18"/>
          <p:cNvSpPr>
            <a:spLocks noChangeArrowheads="1"/>
          </p:cNvSpPr>
          <p:nvPr/>
        </p:nvSpPr>
        <p:spPr bwMode="auto">
          <a:xfrm>
            <a:off x="925513" y="828675"/>
            <a:ext cx="1524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rgbClr val="008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9939" name="AutoShape 19"/>
          <p:cNvSpPr>
            <a:spLocks noChangeArrowheads="1"/>
          </p:cNvSpPr>
          <p:nvPr/>
        </p:nvSpPr>
        <p:spPr bwMode="auto">
          <a:xfrm>
            <a:off x="2057400" y="0"/>
            <a:ext cx="1600200" cy="533400"/>
          </a:xfrm>
          <a:prstGeom prst="cloudCallout">
            <a:avLst>
              <a:gd name="adj1" fmla="val -75991"/>
              <a:gd name="adj2" fmla="val 185713"/>
            </a:avLst>
          </a:prstGeom>
          <a:solidFill>
            <a:srgbClr val="FFCCFF"/>
          </a:solidFill>
          <a:ln w="9525">
            <a:solidFill>
              <a:srgbClr val="9900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b="1">
                <a:solidFill>
                  <a:srgbClr val="FF3300"/>
                </a:solidFill>
              </a:rPr>
              <a:t>Hết giờ</a:t>
            </a:r>
          </a:p>
        </p:txBody>
      </p:sp>
      <p:sp>
        <p:nvSpPr>
          <p:cNvPr id="14347" name="Text Box 20"/>
          <p:cNvSpPr txBox="1">
            <a:spLocks noChangeArrowheads="1"/>
          </p:cNvSpPr>
          <p:nvPr/>
        </p:nvSpPr>
        <p:spPr bwMode="auto">
          <a:xfrm>
            <a:off x="2286000" y="762000"/>
            <a:ext cx="693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(Em có thời gian là 1 phút cho câu hỏi này.)</a:t>
            </a:r>
          </a:p>
        </p:txBody>
      </p:sp>
      <p:sp>
        <p:nvSpPr>
          <p:cNvPr id="209941" name="Text Box 21"/>
          <p:cNvSpPr txBox="1">
            <a:spLocks noChangeArrowheads="1"/>
          </p:cNvSpPr>
          <p:nvPr/>
        </p:nvSpPr>
        <p:spPr bwMode="auto">
          <a:xfrm>
            <a:off x="1371600" y="1847850"/>
            <a:ext cx="6553200" cy="308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UcParenR"/>
            </a:pPr>
            <a:r>
              <a:rPr lang="en-US" sz="2800" b="1">
                <a:solidFill>
                  <a:srgbClr val="0000CC"/>
                </a:solidFill>
              </a:rPr>
              <a:t> 2 – 2 + 2 – 2 = …..</a:t>
            </a:r>
          </a:p>
          <a:p>
            <a:pPr eaLnBrk="1" hangingPunct="1">
              <a:spcBef>
                <a:spcPct val="50000"/>
              </a:spcBef>
              <a:buFontTx/>
              <a:buAutoNum type="alphaUcParenR"/>
            </a:pPr>
            <a:r>
              <a:rPr lang="en-US" sz="2800" b="1">
                <a:solidFill>
                  <a:srgbClr val="0000CC"/>
                </a:solidFill>
              </a:rPr>
              <a:t> 2 : 2 + 2 : 2 = …..</a:t>
            </a:r>
          </a:p>
          <a:p>
            <a:pPr eaLnBrk="1" hangingPunct="1">
              <a:spcBef>
                <a:spcPct val="50000"/>
              </a:spcBef>
              <a:buFontTx/>
              <a:buAutoNum type="alphaUcParenR"/>
            </a:pPr>
            <a:r>
              <a:rPr lang="en-US" sz="2800" b="1">
                <a:solidFill>
                  <a:srgbClr val="0000CC"/>
                </a:solidFill>
              </a:rPr>
              <a:t> 2 . 2 – 2 : 2 = …..</a:t>
            </a:r>
          </a:p>
          <a:p>
            <a:pPr eaLnBrk="1" hangingPunct="1">
              <a:spcBef>
                <a:spcPct val="50000"/>
              </a:spcBef>
              <a:buFontTx/>
              <a:buAutoNum type="alphaUcParenR"/>
            </a:pPr>
            <a:r>
              <a:rPr lang="en-US" sz="2800" b="1">
                <a:solidFill>
                  <a:srgbClr val="0000CC"/>
                </a:solidFill>
              </a:rPr>
              <a:t> 2 : 2 . 2 : 2 = ….. </a:t>
            </a:r>
          </a:p>
          <a:p>
            <a:pPr eaLnBrk="1" hangingPunct="1">
              <a:spcBef>
                <a:spcPct val="50000"/>
              </a:spcBef>
            </a:pPr>
            <a:endParaRPr lang="en-US" sz="2800" b="1">
              <a:solidFill>
                <a:srgbClr val="0000CC"/>
              </a:solidFill>
            </a:endParaRPr>
          </a:p>
        </p:txBody>
      </p:sp>
      <p:sp>
        <p:nvSpPr>
          <p:cNvPr id="209960" name="Text Box 40"/>
          <p:cNvSpPr txBox="1">
            <a:spLocks noChangeArrowheads="1"/>
          </p:cNvSpPr>
          <p:nvPr/>
        </p:nvSpPr>
        <p:spPr bwMode="auto">
          <a:xfrm>
            <a:off x="4267200" y="1836738"/>
            <a:ext cx="990600" cy="2443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0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2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3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1</a:t>
            </a:r>
          </a:p>
        </p:txBody>
      </p:sp>
      <p:pic>
        <p:nvPicPr>
          <p:cNvPr id="209961" name="Picture 41" descr="66_1024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2944" y="0"/>
            <a:ext cx="48910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962" name="Picture 42" descr="66_1024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1886" y="0"/>
            <a:ext cx="525145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-0.56736 0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2099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68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 L 0.53715 0 " pathEditMode="relative" rAng="0" ptsTypes="AA">
                                      <p:cBhvr>
                                        <p:cTn id="8" dur="5000" fill="hold"/>
                                        <p:tgtEl>
                                          <p:spTgt spid="2099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8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9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0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0000" fill="hold"/>
                                        <p:tgtEl>
                                          <p:spTgt spid="2099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60000">
                                      <p:cBhvr>
                                        <p:cTn id="30" dur="1000" fill="hold"/>
                                        <p:tgtEl>
                                          <p:spTgt spid="2099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209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5" grpId="0"/>
      <p:bldP spid="209938" grpId="0" animBg="1"/>
      <p:bldP spid="209939" grpId="0" animBg="1"/>
      <p:bldP spid="209941" grpId="0"/>
      <p:bldP spid="20996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6553927-4A42-4B12-A6EE-E79EE7DE2B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133600"/>
            <a:ext cx="7391400" cy="1752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06EE6D8-1312-47BE-ADCD-DA9CDF0622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038600"/>
            <a:ext cx="7391400" cy="13716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E06F6EC-9D2F-47F1-96C6-04500DB275B8}"/>
              </a:ext>
            </a:extLst>
          </p:cNvPr>
          <p:cNvSpPr txBox="1"/>
          <p:nvPr/>
        </p:nvSpPr>
        <p:spPr>
          <a:xfrm>
            <a:off x="1219200" y="5334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>
                <a:solidFill>
                  <a:srgbClr val="0070C0"/>
                </a:solidFill>
              </a:rPr>
              <a:t>BÀI TẬP VỀ NHÀ</a:t>
            </a:r>
            <a:endParaRPr lang="vi-VN" sz="3600" b="1" i="1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657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1"/>
          <p:cNvGrpSpPr>
            <a:grpSpLocks/>
          </p:cNvGrpSpPr>
          <p:nvPr/>
        </p:nvGrpSpPr>
        <p:grpSpPr bwMode="auto">
          <a:xfrm>
            <a:off x="-6350" y="0"/>
            <a:ext cx="9156700" cy="838200"/>
            <a:chOff x="0" y="8"/>
            <a:chExt cx="5768" cy="839"/>
          </a:xfrm>
        </p:grpSpPr>
        <p:sp>
          <p:nvSpPr>
            <p:cNvPr id="2060" name="Text Box 12"/>
            <p:cNvSpPr txBox="1">
              <a:spLocks noChangeArrowheads="1"/>
            </p:cNvSpPr>
            <p:nvPr/>
          </p:nvSpPr>
          <p:spPr bwMode="auto">
            <a:xfrm>
              <a:off x="0" y="8"/>
              <a:ext cx="5760" cy="839"/>
            </a:xfrm>
            <a:prstGeom prst="rect">
              <a:avLst/>
            </a:prstGeom>
            <a:gradFill rotWithShape="1">
              <a:gsLst>
                <a:gs pos="0">
                  <a:srgbClr val="99CCFF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10000"/>
                </a:spcBef>
              </a:pPr>
              <a:endParaRPr lang="vi-VN" sz="1000" b="1">
                <a:solidFill>
                  <a:schemeClr val="bg1"/>
                </a:solidFill>
                <a:latin typeface="Tahoma" pitchFamily="34" charset="0"/>
              </a:endParaRPr>
            </a:p>
            <a:p>
              <a:pPr algn="ctr" eaLnBrk="1" hangingPunct="1">
                <a:spcBef>
                  <a:spcPct val="10000"/>
                </a:spcBef>
              </a:pPr>
              <a:r>
                <a:rPr lang="vi-VN" sz="2400" b="1">
                  <a:solidFill>
                    <a:schemeClr val="bg1"/>
                  </a:solidFill>
                  <a:latin typeface="Tahoma" pitchFamily="34" charset="0"/>
                </a:rPr>
                <a:t>PHÒNG GIÁO DỤC VÀ ĐÀO TẠO HUYỆN CHÂU ĐỨC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vi-VN" sz="2400" b="1">
                  <a:solidFill>
                    <a:schemeClr val="bg1"/>
                  </a:solidFill>
                  <a:latin typeface="Tahoma" pitchFamily="34" charset="0"/>
                </a:rPr>
                <a:t>TRƯỜNG THCS QUANG TRUNG 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vi-VN" sz="6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061" name="Text Box 13"/>
            <p:cNvSpPr txBox="1">
              <a:spLocks noChangeArrowheads="1"/>
            </p:cNvSpPr>
            <p:nvPr/>
          </p:nvSpPr>
          <p:spPr bwMode="auto">
            <a:xfrm>
              <a:off x="8" y="32"/>
              <a:ext cx="5760" cy="64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FFFFCC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lvl="1" algn="ctr" eaLnBrk="1" hangingPunct="1">
                <a:spcBef>
                  <a:spcPct val="10000"/>
                </a:spcBef>
              </a:pPr>
              <a:r>
                <a:rPr lang="en-US" sz="3600" b="1">
                  <a:solidFill>
                    <a:srgbClr val="9900CC"/>
                  </a:solidFill>
                  <a:latin typeface="Times New Roman" pitchFamily="18" charset="0"/>
                  <a:cs typeface="Times New Roman" pitchFamily="18" charset="0"/>
                </a:rPr>
                <a:t>TOÁN 6: CHÂN TRỜI SÁNG TẠO</a:t>
              </a:r>
              <a:endParaRPr 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2" name="Line 14"/>
            <p:cNvSpPr>
              <a:spLocks noChangeShapeType="1"/>
            </p:cNvSpPr>
            <p:nvPr/>
          </p:nvSpPr>
          <p:spPr bwMode="auto">
            <a:xfrm>
              <a:off x="40" y="803"/>
              <a:ext cx="5672" cy="0"/>
            </a:xfrm>
            <a:prstGeom prst="line">
              <a:avLst/>
            </a:prstGeom>
            <a:noFill/>
            <a:ln w="57150" cmpd="thickThin">
              <a:solidFill>
                <a:srgbClr val="FF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05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1355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Oval 4"/>
          <p:cNvSpPr>
            <a:spLocks noChangeArrowheads="1"/>
          </p:cNvSpPr>
          <p:nvPr/>
        </p:nvSpPr>
        <p:spPr bwMode="auto">
          <a:xfrm rot="527914">
            <a:off x="1839913" y="3833813"/>
            <a:ext cx="5175250" cy="2541587"/>
          </a:xfrm>
          <a:prstGeom prst="ellipse">
            <a:avLst/>
          </a:prstGeom>
          <a:solidFill>
            <a:srgbClr val="0066FF"/>
          </a:solidFill>
          <a:ln w="9525">
            <a:solidFill>
              <a:srgbClr val="FFFF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6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155575" y="-11430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AutoShape 18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307975" y="-9906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142" name="Picture 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51119">
            <a:off x="4476750" y="1236663"/>
            <a:ext cx="3013075" cy="4264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0" name="Picture 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9220890">
            <a:off x="1819275" y="1228725"/>
            <a:ext cx="2838450" cy="39687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969512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9088" y="9525"/>
            <a:ext cx="1966912" cy="22748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581400" y="231674"/>
            <a:ext cx="5299669" cy="1015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KHỞI ĐỘNG</a:t>
            </a:r>
          </a:p>
        </p:txBody>
      </p:sp>
      <p:sp>
        <p:nvSpPr>
          <p:cNvPr id="3080" name="TextBox 3"/>
          <p:cNvSpPr txBox="1">
            <a:spLocks noChangeArrowheads="1"/>
          </p:cNvSpPr>
          <p:nvPr/>
        </p:nvSpPr>
        <p:spPr bwMode="auto">
          <a:xfrm>
            <a:off x="342900" y="2133600"/>
            <a:ext cx="8777288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3600" b="1">
                <a:latin typeface="Times New Roman" pitchFamily="18" charset="0"/>
                <a:cs typeface="Times New Roman" pitchFamily="18" charset="0"/>
              </a:rPr>
              <a:t>Thực hiện phép tính   6 – (6:3 + 1).2 </a:t>
            </a:r>
          </a:p>
          <a:p>
            <a:pPr eaLnBrk="1" hangingPunct="1">
              <a:lnSpc>
                <a:spcPct val="150000"/>
              </a:lnSpc>
            </a:pPr>
            <a:r>
              <a:rPr lang="en-US" sz="3600" b="1">
                <a:latin typeface="Times New Roman" pitchFamily="18" charset="0"/>
                <a:cs typeface="Times New Roman" pitchFamily="18" charset="0"/>
              </a:rPr>
              <a:t>như thế nào?</a:t>
            </a: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3810000" y="3200400"/>
            <a:ext cx="3048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– (6:3 + 1).2 </a:t>
            </a:r>
          </a:p>
        </p:txBody>
      </p:sp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3429000" y="3886200"/>
            <a:ext cx="3048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3600" b="1">
                <a:latin typeface="Times New Roman" pitchFamily="18" charset="0"/>
                <a:cs typeface="Times New Roman" pitchFamily="18" charset="0"/>
              </a:rPr>
              <a:t>= 6 – (2 + 1).2 </a:t>
            </a:r>
          </a:p>
        </p:txBody>
      </p:sp>
      <p:sp>
        <p:nvSpPr>
          <p:cNvPr id="12" name="TextBox 3"/>
          <p:cNvSpPr txBox="1">
            <a:spLocks noChangeArrowheads="1"/>
          </p:cNvSpPr>
          <p:nvPr/>
        </p:nvSpPr>
        <p:spPr bwMode="auto">
          <a:xfrm>
            <a:off x="3429000" y="4495800"/>
            <a:ext cx="3048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3600" b="1">
                <a:latin typeface="Times New Roman" pitchFamily="18" charset="0"/>
                <a:cs typeface="Times New Roman" pitchFamily="18" charset="0"/>
              </a:rPr>
              <a:t>= 6 – 3.2 </a:t>
            </a:r>
          </a:p>
        </p:txBody>
      </p:sp>
      <p:sp>
        <p:nvSpPr>
          <p:cNvPr id="13" name="TextBox 3"/>
          <p:cNvSpPr txBox="1">
            <a:spLocks noChangeArrowheads="1"/>
          </p:cNvSpPr>
          <p:nvPr/>
        </p:nvSpPr>
        <p:spPr bwMode="auto">
          <a:xfrm>
            <a:off x="3429000" y="5257800"/>
            <a:ext cx="3048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3600" b="1">
                <a:latin typeface="Times New Roman" pitchFamily="18" charset="0"/>
                <a:cs typeface="Times New Roman" pitchFamily="18" charset="0"/>
              </a:rPr>
              <a:t>= 6 – 6 = 0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0"/>
          <p:cNvSpPr txBox="1">
            <a:spLocks noChangeArrowheads="1"/>
          </p:cNvSpPr>
          <p:nvPr/>
        </p:nvSpPr>
        <p:spPr bwMode="auto">
          <a:xfrm>
            <a:off x="228600" y="633413"/>
            <a:ext cx="35814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600" b="1" i="1" u="sng">
                <a:solidFill>
                  <a:srgbClr val="FF00FF"/>
                </a:solidFill>
                <a:latin typeface="Bodoni MT Black" panose="02070A03080606020203" pitchFamily="18" charset="0"/>
              </a:rPr>
              <a:t>Bài 5</a:t>
            </a:r>
            <a:endParaRPr lang="en-US" sz="6600" b="1" i="1">
              <a:solidFill>
                <a:srgbClr val="FF00FF"/>
              </a:solidFill>
              <a:latin typeface="Bodoni MT Black" panose="02070A03080606020203" pitchFamily="18" charset="0"/>
            </a:endParaRPr>
          </a:p>
        </p:txBody>
      </p:sp>
      <p:sp>
        <p:nvSpPr>
          <p:cNvPr id="4099" name="WordArt 12"/>
          <p:cNvSpPr>
            <a:spLocks noChangeArrowheads="1" noChangeShapeType="1" noTextEdit="1"/>
          </p:cNvSpPr>
          <p:nvPr/>
        </p:nvSpPr>
        <p:spPr bwMode="auto">
          <a:xfrm>
            <a:off x="1219200" y="1600200"/>
            <a:ext cx="7086600" cy="1143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50000"/>
                    </a:srgbClr>
                  </a:outerShdw>
                </a:effectLst>
                <a:latin typeface="Arial"/>
                <a:cs typeface="Arial"/>
              </a:rPr>
              <a:t>THỨ TỰ THỰC HIỆN PHÉP TÍNH</a:t>
            </a:r>
          </a:p>
        </p:txBody>
      </p:sp>
      <p:sp>
        <p:nvSpPr>
          <p:cNvPr id="4100" name="WordArt 13"/>
          <p:cNvSpPr>
            <a:spLocks noChangeArrowheads="1" noChangeShapeType="1" noTextEdit="1"/>
          </p:cNvSpPr>
          <p:nvPr/>
        </p:nvSpPr>
        <p:spPr bwMode="auto">
          <a:xfrm>
            <a:off x="6553200" y="98425"/>
            <a:ext cx="2362200" cy="5445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Số  và Đại số</a:t>
            </a:r>
          </a:p>
        </p:txBody>
      </p:sp>
      <p:pic>
        <p:nvPicPr>
          <p:cNvPr id="410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49213" y="635000"/>
            <a:ext cx="62753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Thứ tự thực hiện phép tính</a:t>
            </a:r>
          </a:p>
        </p:txBody>
      </p:sp>
      <p:pic>
        <p:nvPicPr>
          <p:cNvPr id="512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646112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5:  THỨ TỰ THỰC HIỆN PHÉP TÍNH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215900" y="1120775"/>
            <a:ext cx="8829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Khi thực hiện phép tính trong một biểu thức: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25400" y="1644650"/>
            <a:ext cx="88392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buFontTx/>
              <a:buChar char="-"/>
              <a:defRPr/>
            </a:pP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+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chia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+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chia,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chia,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63500" y="4572000"/>
            <a:ext cx="8839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buFontTx/>
              <a:buChar char="-"/>
              <a:defRPr/>
            </a:pP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                                   ( ) – [ ] – { 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1" grpId="0"/>
      <p:bldP spid="12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49213" y="635000"/>
            <a:ext cx="62753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Thứ tự thực hiện phép tính</a:t>
            </a:r>
          </a:p>
        </p:txBody>
      </p:sp>
      <p:pic>
        <p:nvPicPr>
          <p:cNvPr id="6147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1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646112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5:  THỨ TỰ THỰC HIỆN PHÉP TÍNH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254000" y="1157288"/>
            <a:ext cx="561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TH1: Tính:</a:t>
            </a: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3867150" y="2219325"/>
            <a:ext cx="1181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</a:p>
        </p:txBody>
      </p:sp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2235200" y="1157288"/>
            <a:ext cx="3886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a) 72 . 19 – 362 : 18</a:t>
            </a:r>
          </a:p>
        </p:txBody>
      </p:sp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2235200" y="1677988"/>
            <a:ext cx="5753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b) 750 : {130 – [(5.14 – 65)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+ 3]}</a:t>
            </a:r>
          </a:p>
        </p:txBody>
      </p:sp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266700" y="2743200"/>
            <a:ext cx="3886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   72 . 19 – 36</a:t>
            </a:r>
            <a:r>
              <a:rPr lang="en-US" sz="2800" baseline="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18</a:t>
            </a:r>
          </a:p>
        </p:txBody>
      </p:sp>
      <p:sp>
        <p:nvSpPr>
          <p:cNvPr id="16" name="TextBox 4"/>
          <p:cNvSpPr txBox="1">
            <a:spLocks noChangeArrowheads="1"/>
          </p:cNvSpPr>
          <p:nvPr/>
        </p:nvSpPr>
        <p:spPr bwMode="auto">
          <a:xfrm>
            <a:off x="622300" y="3124200"/>
            <a:ext cx="3886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=  1368 – 1296 : 18</a:t>
            </a:r>
          </a:p>
        </p:txBody>
      </p:sp>
      <p:sp>
        <p:nvSpPr>
          <p:cNvPr id="17" name="TextBox 4"/>
          <p:cNvSpPr txBox="1">
            <a:spLocks noChangeArrowheads="1"/>
          </p:cNvSpPr>
          <p:nvPr/>
        </p:nvSpPr>
        <p:spPr bwMode="auto">
          <a:xfrm>
            <a:off x="609600" y="3648075"/>
            <a:ext cx="38862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=  1368 – 72 = 1296</a:t>
            </a:r>
          </a:p>
        </p:txBody>
      </p:sp>
      <p:sp>
        <p:nvSpPr>
          <p:cNvPr id="18" name="TextBox 4"/>
          <p:cNvSpPr txBox="1">
            <a:spLocks noChangeArrowheads="1"/>
          </p:cNvSpPr>
          <p:nvPr/>
        </p:nvSpPr>
        <p:spPr bwMode="auto">
          <a:xfrm>
            <a:off x="241300" y="4170363"/>
            <a:ext cx="5753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750 : {130 – [(5.14 – 65)</a:t>
            </a:r>
            <a:r>
              <a:rPr lang="en-US" sz="2800" baseline="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+ 3]}</a:t>
            </a:r>
          </a:p>
        </p:txBody>
      </p:sp>
      <p:sp>
        <p:nvSpPr>
          <p:cNvPr id="19" name="TextBox 4"/>
          <p:cNvSpPr txBox="1">
            <a:spLocks noChangeArrowheads="1"/>
          </p:cNvSpPr>
          <p:nvPr/>
        </p:nvSpPr>
        <p:spPr bwMode="auto">
          <a:xfrm>
            <a:off x="266700" y="4724400"/>
            <a:ext cx="5753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= 750 : {130 – [(70 – 65)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+ 3]}</a:t>
            </a:r>
          </a:p>
        </p:txBody>
      </p:sp>
      <p:sp>
        <p:nvSpPr>
          <p:cNvPr id="20" name="TextBox 4"/>
          <p:cNvSpPr txBox="1">
            <a:spLocks noChangeArrowheads="1"/>
          </p:cNvSpPr>
          <p:nvPr/>
        </p:nvSpPr>
        <p:spPr bwMode="auto">
          <a:xfrm>
            <a:off x="215900" y="5248275"/>
            <a:ext cx="57531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= 750 : {130 – [5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+ 3]}</a:t>
            </a:r>
          </a:p>
        </p:txBody>
      </p:sp>
      <p:sp>
        <p:nvSpPr>
          <p:cNvPr id="21" name="TextBox 4"/>
          <p:cNvSpPr txBox="1">
            <a:spLocks noChangeArrowheads="1"/>
          </p:cNvSpPr>
          <p:nvPr/>
        </p:nvSpPr>
        <p:spPr bwMode="auto">
          <a:xfrm>
            <a:off x="266700" y="5770563"/>
            <a:ext cx="5753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= 750 : {130 – [125 + 3]}</a:t>
            </a:r>
          </a:p>
        </p:txBody>
      </p:sp>
      <p:sp>
        <p:nvSpPr>
          <p:cNvPr id="22" name="TextBox 4"/>
          <p:cNvSpPr txBox="1">
            <a:spLocks noChangeArrowheads="1"/>
          </p:cNvSpPr>
          <p:nvPr/>
        </p:nvSpPr>
        <p:spPr bwMode="auto">
          <a:xfrm>
            <a:off x="241300" y="6294438"/>
            <a:ext cx="5753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= 750 : {130 – 128}</a:t>
            </a:r>
          </a:p>
        </p:txBody>
      </p:sp>
      <p:sp>
        <p:nvSpPr>
          <p:cNvPr id="23" name="TextBox 4"/>
          <p:cNvSpPr txBox="1">
            <a:spLocks noChangeArrowheads="1"/>
          </p:cNvSpPr>
          <p:nvPr/>
        </p:nvSpPr>
        <p:spPr bwMode="auto">
          <a:xfrm>
            <a:off x="3330575" y="6276975"/>
            <a:ext cx="57531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750 : 2 = 375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1" grpId="0"/>
      <p:bldP spid="10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49213" y="635000"/>
            <a:ext cx="62753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Thứ tự thực hiện phép tính</a:t>
            </a:r>
          </a:p>
        </p:txBody>
      </p:sp>
      <p:pic>
        <p:nvPicPr>
          <p:cNvPr id="717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646112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5:  THỨ TỰ THỰC HIỆN PHÉP TÍNH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254000" y="1157288"/>
            <a:ext cx="561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TH2: Tìm số tự nhiên x thỏa mãn:</a:t>
            </a:r>
          </a:p>
        </p:txBody>
      </p:sp>
      <p:sp>
        <p:nvSpPr>
          <p:cNvPr id="24" name="TextBox 4"/>
          <p:cNvSpPr txBox="1">
            <a:spLocks noChangeArrowheads="1"/>
          </p:cNvSpPr>
          <p:nvPr/>
        </p:nvSpPr>
        <p:spPr bwMode="auto">
          <a:xfrm>
            <a:off x="1066800" y="1708150"/>
            <a:ext cx="561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(13x – 12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):5 = 5</a:t>
            </a:r>
          </a:p>
        </p:txBody>
      </p:sp>
      <p:sp>
        <p:nvSpPr>
          <p:cNvPr id="25" name="TextBox 4"/>
          <p:cNvSpPr txBox="1">
            <a:spLocks noChangeArrowheads="1"/>
          </p:cNvSpPr>
          <p:nvPr/>
        </p:nvSpPr>
        <p:spPr bwMode="auto">
          <a:xfrm>
            <a:off x="1066800" y="2438400"/>
            <a:ext cx="561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(13x – 144):5 = 5</a:t>
            </a:r>
          </a:p>
        </p:txBody>
      </p:sp>
      <p:sp>
        <p:nvSpPr>
          <p:cNvPr id="26" name="TextBox 4"/>
          <p:cNvSpPr txBox="1">
            <a:spLocks noChangeArrowheads="1"/>
          </p:cNvSpPr>
          <p:nvPr/>
        </p:nvSpPr>
        <p:spPr bwMode="auto">
          <a:xfrm>
            <a:off x="1625600" y="3167063"/>
            <a:ext cx="561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13x – 144 = 5.5</a:t>
            </a:r>
          </a:p>
        </p:txBody>
      </p:sp>
      <p:sp>
        <p:nvSpPr>
          <p:cNvPr id="27" name="TextBox 4"/>
          <p:cNvSpPr txBox="1">
            <a:spLocks noChangeArrowheads="1"/>
          </p:cNvSpPr>
          <p:nvPr/>
        </p:nvSpPr>
        <p:spPr bwMode="auto">
          <a:xfrm>
            <a:off x="1600200" y="3867150"/>
            <a:ext cx="561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13x – 144 = 25</a:t>
            </a:r>
          </a:p>
        </p:txBody>
      </p:sp>
      <p:sp>
        <p:nvSpPr>
          <p:cNvPr id="28" name="TextBox 4"/>
          <p:cNvSpPr txBox="1">
            <a:spLocks noChangeArrowheads="1"/>
          </p:cNvSpPr>
          <p:nvPr/>
        </p:nvSpPr>
        <p:spPr bwMode="auto">
          <a:xfrm>
            <a:off x="2362200" y="4378325"/>
            <a:ext cx="561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13x  = 25 + 144 = 169</a:t>
            </a:r>
          </a:p>
        </p:txBody>
      </p:sp>
      <p:sp>
        <p:nvSpPr>
          <p:cNvPr id="29" name="TextBox 4"/>
          <p:cNvSpPr txBox="1">
            <a:spLocks noChangeArrowheads="1"/>
          </p:cNvSpPr>
          <p:nvPr/>
        </p:nvSpPr>
        <p:spPr bwMode="auto">
          <a:xfrm>
            <a:off x="2768600" y="5029200"/>
            <a:ext cx="561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x  = 169 : 13 = 13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1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49213" y="635000"/>
            <a:ext cx="62753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Sử dụng máy tính cầm tay</a:t>
            </a:r>
          </a:p>
        </p:txBody>
      </p:sp>
      <p:pic>
        <p:nvPicPr>
          <p:cNvPr id="8195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646112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5:  THỨ TỰ THỰC HIỆN PHÉP TÍNH</a:t>
            </a:r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84525" y="1157288"/>
            <a:ext cx="2835275" cy="54244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4"/>
          <p:cNvSpPr txBox="1">
            <a:spLocks noChangeArrowheads="1"/>
          </p:cNvSpPr>
          <p:nvPr/>
        </p:nvSpPr>
        <p:spPr bwMode="auto">
          <a:xfrm>
            <a:off x="6491288" y="1447800"/>
            <a:ext cx="2286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Mở máy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H="1">
            <a:off x="5600700" y="1828800"/>
            <a:ext cx="1028700" cy="1066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4"/>
          <p:cNvSpPr txBox="1">
            <a:spLocks noChangeArrowheads="1"/>
          </p:cNvSpPr>
          <p:nvPr/>
        </p:nvSpPr>
        <p:spPr bwMode="auto">
          <a:xfrm>
            <a:off x="762000" y="1566863"/>
            <a:ext cx="2286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Tắt máy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409700" y="1970088"/>
            <a:ext cx="2247900" cy="92551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1409700" y="1970088"/>
            <a:ext cx="4173538" cy="275431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4"/>
          <p:cNvSpPr txBox="1">
            <a:spLocks noChangeArrowheads="1"/>
          </p:cNvSpPr>
          <p:nvPr/>
        </p:nvSpPr>
        <p:spPr bwMode="auto">
          <a:xfrm>
            <a:off x="6910388" y="4462463"/>
            <a:ext cx="1447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Xóa 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5086350" y="4724400"/>
            <a:ext cx="192405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4"/>
          <p:cNvSpPr txBox="1">
            <a:spLocks noChangeArrowheads="1"/>
          </p:cNvSpPr>
          <p:nvPr/>
        </p:nvSpPr>
        <p:spPr bwMode="auto">
          <a:xfrm>
            <a:off x="6910388" y="3429000"/>
            <a:ext cx="20050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Lũy thừa 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4800600" y="3744913"/>
            <a:ext cx="2209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4"/>
          <p:cNvSpPr txBox="1">
            <a:spLocks noChangeArrowheads="1"/>
          </p:cNvSpPr>
          <p:nvPr/>
        </p:nvSpPr>
        <p:spPr bwMode="auto">
          <a:xfrm>
            <a:off x="469900" y="5092700"/>
            <a:ext cx="2586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Hàng phím số</a:t>
            </a:r>
          </a:p>
        </p:txBody>
      </p:sp>
      <p:sp>
        <p:nvSpPr>
          <p:cNvPr id="12" name="Left Brace 11"/>
          <p:cNvSpPr/>
          <p:nvPr/>
        </p:nvSpPr>
        <p:spPr>
          <a:xfrm>
            <a:off x="2741613" y="4583113"/>
            <a:ext cx="381000" cy="163353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6" grpId="0"/>
      <p:bldP spid="21" grpId="0"/>
      <p:bldP spid="31" grpId="0"/>
      <p:bldP spid="33" grpId="0"/>
      <p:bldP spid="35" grpId="0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49213" y="635000"/>
            <a:ext cx="62753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Sử dụng máy tính cầm tay</a:t>
            </a:r>
          </a:p>
        </p:txBody>
      </p:sp>
      <p:pic>
        <p:nvPicPr>
          <p:cNvPr id="9219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646112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5:  THỨ TỰ THỰC HIỆN PHÉP TÍNH</a:t>
            </a:r>
          </a:p>
        </p:txBody>
      </p:sp>
      <p:sp>
        <p:nvSpPr>
          <p:cNvPr id="21" name="TextBox 4"/>
          <p:cNvSpPr txBox="1">
            <a:spLocks noChangeArrowheads="1"/>
          </p:cNvSpPr>
          <p:nvPr/>
        </p:nvSpPr>
        <p:spPr bwMode="auto">
          <a:xfrm>
            <a:off x="404813" y="1174750"/>
            <a:ext cx="83343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Thực hành: Sử dụng máy tính cầm tay tính:</a:t>
            </a:r>
          </a:p>
        </p:txBody>
      </p:sp>
      <p:sp>
        <p:nvSpPr>
          <p:cNvPr id="31" name="TextBox 4"/>
          <p:cNvSpPr txBox="1">
            <a:spLocks noChangeArrowheads="1"/>
          </p:cNvSpPr>
          <p:nvPr/>
        </p:nvSpPr>
        <p:spPr bwMode="auto">
          <a:xfrm>
            <a:off x="3598863" y="2922588"/>
            <a:ext cx="1447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Giải: </a:t>
            </a:r>
          </a:p>
        </p:txBody>
      </p:sp>
      <p:sp>
        <p:nvSpPr>
          <p:cNvPr id="20" name="TextBox 4"/>
          <p:cNvSpPr txBox="1">
            <a:spLocks noChangeArrowheads="1"/>
          </p:cNvSpPr>
          <p:nvPr/>
        </p:nvSpPr>
        <p:spPr bwMode="auto">
          <a:xfrm>
            <a:off x="598488" y="1814513"/>
            <a:ext cx="49164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a) 93.(4237 – 1928) + 2500</a:t>
            </a:r>
          </a:p>
        </p:txBody>
      </p:sp>
      <p:sp>
        <p:nvSpPr>
          <p:cNvPr id="23" name="TextBox 4"/>
          <p:cNvSpPr txBox="1">
            <a:spLocks noChangeArrowheads="1"/>
          </p:cNvSpPr>
          <p:nvPr/>
        </p:nvSpPr>
        <p:spPr bwMode="auto">
          <a:xfrm>
            <a:off x="565150" y="2398713"/>
            <a:ext cx="4916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b) 5</a:t>
            </a:r>
            <a:r>
              <a:rPr lang="en-US" sz="2800" b="1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. (64 . 19 + 26 . 35) – 2</a:t>
            </a:r>
            <a:r>
              <a:rPr lang="en-US" sz="2800" b="1" baseline="30000"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24" name="TextBox 4"/>
          <p:cNvSpPr txBox="1">
            <a:spLocks noChangeArrowheads="1"/>
          </p:cNvSpPr>
          <p:nvPr/>
        </p:nvSpPr>
        <p:spPr bwMode="auto">
          <a:xfrm>
            <a:off x="25400" y="3319463"/>
            <a:ext cx="4916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a) 93.(4237 – 1928) + 2500</a:t>
            </a:r>
          </a:p>
        </p:txBody>
      </p:sp>
      <p:sp>
        <p:nvSpPr>
          <p:cNvPr id="25" name="TextBox 4"/>
          <p:cNvSpPr txBox="1">
            <a:spLocks noChangeArrowheads="1"/>
          </p:cNvSpPr>
          <p:nvPr/>
        </p:nvSpPr>
        <p:spPr bwMode="auto">
          <a:xfrm>
            <a:off x="4540250" y="3332163"/>
            <a:ext cx="49180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b) 5</a:t>
            </a:r>
            <a:r>
              <a:rPr lang="en-US" sz="2800" b="1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. (64 . 19 + 26 . 35) – 2</a:t>
            </a:r>
            <a:r>
              <a:rPr lang="en-US" sz="2800" b="1" baseline="30000"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26" name="TextBox 4"/>
          <p:cNvSpPr txBox="1">
            <a:spLocks noChangeArrowheads="1"/>
          </p:cNvSpPr>
          <p:nvPr/>
        </p:nvSpPr>
        <p:spPr bwMode="auto">
          <a:xfrm>
            <a:off x="25400" y="3876675"/>
            <a:ext cx="4916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= 93. 2309 + 2500</a:t>
            </a:r>
          </a:p>
        </p:txBody>
      </p:sp>
      <p:sp>
        <p:nvSpPr>
          <p:cNvPr id="27" name="TextBox 4"/>
          <p:cNvSpPr txBox="1">
            <a:spLocks noChangeArrowheads="1"/>
          </p:cNvSpPr>
          <p:nvPr/>
        </p:nvSpPr>
        <p:spPr bwMode="auto">
          <a:xfrm>
            <a:off x="12700" y="4572000"/>
            <a:ext cx="4916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= 214 737 + 2500</a:t>
            </a:r>
          </a:p>
        </p:txBody>
      </p:sp>
      <p:sp>
        <p:nvSpPr>
          <p:cNvPr id="28" name="TextBox 4"/>
          <p:cNvSpPr txBox="1">
            <a:spLocks noChangeArrowheads="1"/>
          </p:cNvSpPr>
          <p:nvPr/>
        </p:nvSpPr>
        <p:spPr bwMode="auto">
          <a:xfrm>
            <a:off x="49213" y="5257800"/>
            <a:ext cx="49164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= 217 237</a:t>
            </a:r>
          </a:p>
        </p:txBody>
      </p:sp>
      <p:sp>
        <p:nvSpPr>
          <p:cNvPr id="29" name="TextBox 4"/>
          <p:cNvSpPr txBox="1">
            <a:spLocks noChangeArrowheads="1"/>
          </p:cNvSpPr>
          <p:nvPr/>
        </p:nvSpPr>
        <p:spPr bwMode="auto">
          <a:xfrm>
            <a:off x="4560888" y="4113213"/>
            <a:ext cx="49164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= 125 . (1216 + 910) – 1024</a:t>
            </a:r>
            <a:endParaRPr lang="en-US" sz="2800" b="1" baseline="30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4"/>
          <p:cNvSpPr txBox="1">
            <a:spLocks noChangeArrowheads="1"/>
          </p:cNvSpPr>
          <p:nvPr/>
        </p:nvSpPr>
        <p:spPr bwMode="auto">
          <a:xfrm>
            <a:off x="4540250" y="4656138"/>
            <a:ext cx="49180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= 125 . 2126 – 1024</a:t>
            </a:r>
            <a:endParaRPr lang="en-US" sz="2800" b="1" baseline="30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4"/>
          <p:cNvSpPr txBox="1">
            <a:spLocks noChangeArrowheads="1"/>
          </p:cNvSpPr>
          <p:nvPr/>
        </p:nvSpPr>
        <p:spPr bwMode="auto">
          <a:xfrm>
            <a:off x="4540250" y="5183188"/>
            <a:ext cx="49180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= 265 750 – 1024</a:t>
            </a:r>
            <a:endParaRPr lang="en-US" sz="2800" b="1" baseline="30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4"/>
          <p:cNvSpPr txBox="1">
            <a:spLocks noChangeArrowheads="1"/>
          </p:cNvSpPr>
          <p:nvPr/>
        </p:nvSpPr>
        <p:spPr bwMode="auto">
          <a:xfrm>
            <a:off x="4572000" y="5688013"/>
            <a:ext cx="49164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= 264 726</a:t>
            </a:r>
            <a:endParaRPr lang="en-US" sz="2800" b="1" baseline="300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267200" y="3444875"/>
            <a:ext cx="0" cy="31083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21" grpId="0"/>
      <p:bldP spid="31" grpId="0"/>
      <p:bldP spid="20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6" grpId="0"/>
      <p:bldP spid="37" grpId="0"/>
      <p:bldP spid="3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2789</TotalTime>
  <Words>621</Words>
  <Application>Microsoft Office PowerPoint</Application>
  <PresentationFormat>On-screen Show (4:3)</PresentationFormat>
  <Paragraphs>82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Bodoni MT Black</vt:lpstr>
      <vt:lpstr>Calibri</vt:lpstr>
      <vt:lpstr>Tahoma</vt:lpstr>
      <vt:lpstr>Times New Roman</vt:lpstr>
      <vt:lpstr>Office Theme</vt:lpstr>
      <vt:lpstr>NỘI DUNG GHI BÀI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CÂU :1</vt:lpstr>
      <vt:lpstr>PowerPoint Presentation</vt:lpstr>
    </vt:vector>
  </TitlesOfParts>
  <Company>http://viet4room.com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Manh Cuong</dc:creator>
  <cp:lastModifiedBy>Tran Thi Ha - THCS Bach Dang</cp:lastModifiedBy>
  <cp:revision>306</cp:revision>
  <dcterms:created xsi:type="dcterms:W3CDTF">2016-11-26T13:35:55Z</dcterms:created>
  <dcterms:modified xsi:type="dcterms:W3CDTF">2021-09-18T05:45:28Z</dcterms:modified>
</cp:coreProperties>
</file>