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58" r:id="rId5"/>
    <p:sldId id="261" r:id="rId6"/>
    <p:sldId id="263" r:id="rId7"/>
    <p:sldId id="264" r:id="rId8"/>
    <p:sldId id="262" r:id="rId9"/>
    <p:sldId id="265" r:id="rId10"/>
    <p:sldId id="266" r:id="rId11"/>
    <p:sldId id="267" r:id="rId12"/>
    <p:sldId id="269" r:id="rId13"/>
    <p:sldId id="268" r:id="rId14"/>
    <p:sldId id="270"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D355D-3E7B-423D-9F2F-417C015DD9BB}" type="datetimeFigureOut">
              <a:rPr lang="en-US" smtClean="0"/>
              <a:t>8/30/2021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36CE8-AD46-45BF-8059-9056145B4ADC}" type="slidenum">
              <a:rPr lang="en-US" smtClean="0"/>
              <a:t>‹#›</a:t>
            </a:fld>
            <a:endParaRPr lang="en-US"/>
          </a:p>
        </p:txBody>
      </p:sp>
    </p:spTree>
    <p:extLst>
      <p:ext uri="{BB962C8B-B14F-4D97-AF65-F5344CB8AC3E}">
        <p14:creationId xmlns:p14="http://schemas.microsoft.com/office/powerpoint/2010/main" val="310998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36CE8-AD46-45BF-8059-9056145B4ADC}" type="slidenum">
              <a:rPr lang="en-US" smtClean="0"/>
              <a:t>7</a:t>
            </a:fld>
            <a:endParaRPr lang="en-US"/>
          </a:p>
        </p:txBody>
      </p:sp>
    </p:spTree>
    <p:extLst>
      <p:ext uri="{BB962C8B-B14F-4D97-AF65-F5344CB8AC3E}">
        <p14:creationId xmlns:p14="http://schemas.microsoft.com/office/powerpoint/2010/main" val="92654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36CE8-AD46-45BF-8059-9056145B4ADC}" type="slidenum">
              <a:rPr lang="en-US" smtClean="0"/>
              <a:t>12</a:t>
            </a:fld>
            <a:endParaRPr lang="en-US"/>
          </a:p>
        </p:txBody>
      </p:sp>
    </p:spTree>
    <p:extLst>
      <p:ext uri="{BB962C8B-B14F-4D97-AF65-F5344CB8AC3E}">
        <p14:creationId xmlns:p14="http://schemas.microsoft.com/office/powerpoint/2010/main" val="80814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7C8E32-E532-4071-85D4-23F3B63E3F2E}"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201196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C8E32-E532-4071-85D4-23F3B63E3F2E}"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140149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C8E32-E532-4071-85D4-23F3B63E3F2E}"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30504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C8E32-E532-4071-85D4-23F3B63E3F2E}"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367034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C8E32-E532-4071-85D4-23F3B63E3F2E}"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172287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7C8E32-E532-4071-85D4-23F3B63E3F2E}"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277492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7C8E32-E532-4071-85D4-23F3B63E3F2E}"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408521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7C8E32-E532-4071-85D4-23F3B63E3F2E}"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268627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C8E32-E532-4071-85D4-23F3B63E3F2E}"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144878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C8E32-E532-4071-85D4-23F3B63E3F2E}"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37739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C8E32-E532-4071-85D4-23F3B63E3F2E}"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B1782-8E2B-4075-A1BB-4CB264C828D8}" type="slidenum">
              <a:rPr lang="en-US" smtClean="0"/>
              <a:t>‹#›</a:t>
            </a:fld>
            <a:endParaRPr lang="en-US"/>
          </a:p>
        </p:txBody>
      </p:sp>
    </p:spTree>
    <p:extLst>
      <p:ext uri="{BB962C8B-B14F-4D97-AF65-F5344CB8AC3E}">
        <p14:creationId xmlns:p14="http://schemas.microsoft.com/office/powerpoint/2010/main" val="35791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C8E32-E532-4071-85D4-23F3B63E3F2E}"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B1782-8E2B-4075-A1BB-4CB264C828D8}" type="slidenum">
              <a:rPr lang="en-US" smtClean="0"/>
              <a:t>‹#›</a:t>
            </a:fld>
            <a:endParaRPr lang="en-US"/>
          </a:p>
        </p:txBody>
      </p:sp>
    </p:spTree>
    <p:extLst>
      <p:ext uri="{BB962C8B-B14F-4D97-AF65-F5344CB8AC3E}">
        <p14:creationId xmlns:p14="http://schemas.microsoft.com/office/powerpoint/2010/main" val="173087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90600" y="3450342"/>
            <a:ext cx="4724400" cy="1261884"/>
          </a:xfrm>
          <a:prstGeom prst="rect">
            <a:avLst/>
          </a:prstGeom>
          <a:noFill/>
        </p:spPr>
        <p:txBody>
          <a:bodyPr wrap="square" rtlCol="0">
            <a:spAutoFit/>
          </a:bodyPr>
          <a:lstStyle/>
          <a:p>
            <a:pPr algn="ctr"/>
            <a:r>
              <a:rPr lang="en-US" sz="2400" b="1" i="1" dirty="0" smtClean="0"/>
              <a:t>Trích “Những tấm lòng cao cả” </a:t>
            </a:r>
          </a:p>
          <a:p>
            <a:pPr algn="ctr"/>
            <a:r>
              <a:rPr lang="en-US" sz="2400" b="1" i="1" dirty="0" smtClean="0"/>
              <a:t> Et-môn-đô-đơ A mi xi</a:t>
            </a:r>
          </a:p>
          <a:p>
            <a:endParaRPr lang="en-US" sz="2800" b="1" i="1" dirty="0"/>
          </a:p>
        </p:txBody>
      </p:sp>
      <p:sp>
        <p:nvSpPr>
          <p:cNvPr id="6" name="TextBox 5"/>
          <p:cNvSpPr txBox="1"/>
          <p:nvPr/>
        </p:nvSpPr>
        <p:spPr>
          <a:xfrm>
            <a:off x="990600" y="1676400"/>
            <a:ext cx="5181600" cy="1510590"/>
          </a:xfrm>
          <a:prstGeom prst="rect">
            <a:avLst/>
          </a:prstGeom>
          <a:noFill/>
        </p:spPr>
        <p:txBody>
          <a:bodyPr wrap="square" lIns="95741" tIns="47871" rIns="95741" bIns="47871" rtlCol="0">
            <a:spAutoFit/>
          </a:bodyPr>
          <a:lstStyle/>
          <a:p>
            <a:pPr algn="ctr"/>
            <a:r>
              <a:rPr lang="en-US" sz="9188"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UVN Phuong Tay" panose="04040805070802020D02" pitchFamily="82" charset="0"/>
              </a:rPr>
              <a:t>MẸ TÔI</a:t>
            </a:r>
            <a:endParaRPr lang="en-US" sz="9188"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UVN Phuong Tay" panose="04040805070802020D02" pitchFamily="82" charset="0"/>
            </a:endParaRPr>
          </a:p>
        </p:txBody>
      </p:sp>
      <p:sp>
        <p:nvSpPr>
          <p:cNvPr id="7" name="TextBox 6"/>
          <p:cNvSpPr txBox="1"/>
          <p:nvPr/>
        </p:nvSpPr>
        <p:spPr>
          <a:xfrm>
            <a:off x="2152768" y="1219200"/>
            <a:ext cx="2857264" cy="555858"/>
          </a:xfrm>
          <a:prstGeom prst="rect">
            <a:avLst/>
          </a:prstGeom>
          <a:noFill/>
        </p:spPr>
        <p:txBody>
          <a:bodyPr wrap="square" rtlCol="0">
            <a:spAutoFit/>
          </a:bodyPr>
          <a:lstStyle/>
          <a:p>
            <a:r>
              <a:rPr lang="en-US" sz="3012" dirty="0" smtClean="0">
                <a:solidFill>
                  <a:srgbClr val="FF0000"/>
                </a:solidFill>
                <a:latin typeface="UVN Phuong Tay" panose="04040805070802020D02" pitchFamily="82" charset="0"/>
              </a:rPr>
              <a:t>Văn </a:t>
            </a:r>
            <a:r>
              <a:rPr lang="en-US" sz="3012" dirty="0">
                <a:solidFill>
                  <a:srgbClr val="FF0000"/>
                </a:solidFill>
                <a:latin typeface="UVN Phuong Tay" panose="04040805070802020D02" pitchFamily="82" charset="0"/>
              </a:rPr>
              <a:t>bản</a:t>
            </a:r>
          </a:p>
        </p:txBody>
      </p:sp>
    </p:spTree>
    <p:extLst>
      <p:ext uri="{BB962C8B-B14F-4D97-AF65-F5344CB8AC3E}">
        <p14:creationId xmlns:p14="http://schemas.microsoft.com/office/powerpoint/2010/main" val="357003832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1534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2. Nội dung bức </a:t>
            </a:r>
            <a:r>
              <a:rPr lang="en-US" sz="2800" b="1" dirty="0">
                <a:solidFill>
                  <a:srgbClr val="FF0000"/>
                </a:solidFill>
                <a:latin typeface="Times New Roman" pitchFamily="18" charset="0"/>
                <a:cs typeface="Times New Roman" pitchFamily="18" charset="0"/>
              </a:rPr>
              <a:t>thư của người bố gửi cho </a:t>
            </a:r>
            <a:r>
              <a:rPr lang="en-US" sz="2800" b="1" dirty="0" smtClean="0">
                <a:solidFill>
                  <a:srgbClr val="FF0000"/>
                </a:solidFill>
                <a:latin typeface="Times New Roman" pitchFamily="18" charset="0"/>
                <a:cs typeface="Times New Roman" pitchFamily="18" charset="0"/>
              </a:rPr>
              <a:t>En-ri-cô</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436418" y="980420"/>
            <a:ext cx="7772400" cy="738664"/>
          </a:xfrm>
          <a:prstGeom prst="rect">
            <a:avLst/>
          </a:prstGeom>
          <a:noFill/>
        </p:spPr>
        <p:txBody>
          <a:bodyPr wrap="square" rtlCol="0">
            <a:spAutoFit/>
          </a:bodyPr>
          <a:lstStyle/>
          <a:p>
            <a:r>
              <a:rPr lang="en-US" sz="2400" b="1" i="1" dirty="0" smtClean="0">
                <a:solidFill>
                  <a:srgbClr val="FF0000"/>
                </a:solidFill>
                <a:latin typeface="Times New Roman" pitchFamily="18" charset="0"/>
                <a:cs typeface="Times New Roman" pitchFamily="18" charset="0"/>
              </a:rPr>
              <a:t>a. </a:t>
            </a:r>
            <a:r>
              <a:rPr lang="en-US" sz="2400" b="1" i="1" dirty="0">
                <a:solidFill>
                  <a:srgbClr val="FF0000"/>
                </a:solidFill>
                <a:latin typeface="Times New Roman" pitchFamily="18" charset="0"/>
                <a:cs typeface="Times New Roman" pitchFamily="18" charset="0"/>
              </a:rPr>
              <a:t>Thái độ của người bố đối với En-ri-cô qua bức thư</a:t>
            </a:r>
            <a:endParaRPr lang="en-US" sz="2400" b="1" u="sng" dirty="0">
              <a:solidFill>
                <a:srgbClr val="FF0000"/>
              </a:solidFill>
              <a:latin typeface="Times New Roman" pitchFamily="18" charset="0"/>
              <a:cs typeface="Times New Roman" pitchFamily="18" charset="0"/>
            </a:endParaRPr>
          </a:p>
          <a:p>
            <a:endParaRPr lang="en-US" dirty="0"/>
          </a:p>
        </p:txBody>
      </p:sp>
      <p:sp>
        <p:nvSpPr>
          <p:cNvPr id="6" name="TextBox 5"/>
          <p:cNvSpPr txBox="1"/>
          <p:nvPr/>
        </p:nvSpPr>
        <p:spPr>
          <a:xfrm>
            <a:off x="304800" y="1524000"/>
            <a:ext cx="8458200" cy="5632311"/>
          </a:xfrm>
          <a:prstGeom prst="rect">
            <a:avLst/>
          </a:prstGeom>
          <a:noFill/>
        </p:spPr>
        <p:txBody>
          <a:bodyPr wrap="square" rtlCol="0">
            <a:spAutoFit/>
          </a:bodyPr>
          <a:lstStyle/>
          <a:p>
            <a:r>
              <a:rPr lang="vi-VN" sz="2400" dirty="0">
                <a:latin typeface="+mj-lt"/>
              </a:rPr>
              <a:t>“Trước mặt cô giáo, con đã thiếu lễ độ với mẹ. Việc như thế không bao giờ con được tái phạm nữa, En-ri-cô của bố ạ! Sự hỗn láo của con như một nhát dao đâm vào tim bố vậy! Bố nhớ, cách đây mấy năm, mẹ đã phải thức suốt đêm, cúi mình trên chiếc nôi trông chừng hơi thở hổn hển</a:t>
            </a:r>
            <a:r>
              <a:rPr lang="vi-VN" sz="2400" baseline="30000" dirty="0">
                <a:latin typeface="+mj-lt"/>
              </a:rPr>
              <a:t>[3]</a:t>
            </a:r>
            <a:r>
              <a:rPr lang="vi-VN" sz="2400" dirty="0">
                <a:latin typeface="+mj-lt"/>
              </a:rPr>
              <a:t> của con, quằn quại</a:t>
            </a:r>
            <a:r>
              <a:rPr lang="vi-VN" sz="2400" baseline="30000" dirty="0">
                <a:latin typeface="+mj-lt"/>
              </a:rPr>
              <a:t>[4]</a:t>
            </a:r>
            <a:r>
              <a:rPr lang="vi-VN" sz="2400" dirty="0">
                <a:latin typeface="+mj-lt"/>
              </a:rPr>
              <a:t> vì nỗi lo sợ khóc nức nở khi nghĩ rằng có thể mất con!.. Nhớ lại điều ấy, bố không thể nén được cơn tức giận đối với con. Hãy nghĩ xem, En-ri-cô à! Con mà lại xúc phạm đến mẹ con ư? Người mẹ sẵn sàng bỏ hết một năm hạnh phúc để tránh cho con một giờ đau đớn, người mẹ có thể đi ăn xin để nuôi con, có thể hi sinh tính mạng để cứu sống con!</a:t>
            </a:r>
            <a:br>
              <a:rPr lang="vi-VN" sz="2400" dirty="0">
                <a:latin typeface="+mj-lt"/>
              </a:rPr>
            </a:br>
            <a:r>
              <a:rPr lang="vi-VN" sz="2400" dirty="0">
                <a:latin typeface="+mj-lt"/>
              </a:rPr>
              <a:t/>
            </a:r>
            <a:br>
              <a:rPr lang="vi-VN" sz="2400" dirty="0">
                <a:latin typeface="+mj-lt"/>
              </a:rPr>
            </a:br>
            <a:r>
              <a:rPr lang="vi-VN" sz="2400" dirty="0">
                <a:latin typeface="+mj-lt"/>
              </a:rPr>
              <a:t>Hãy nghĩ kĩ điều này, En-ri-cô ạ: Trong đời, con có thể trải qua những ngày buồn thảm, nhưng ngày buồn thảm nhất tất sẽ là ngày mà con mất mẹ.</a:t>
            </a:r>
            <a:br>
              <a:rPr lang="vi-VN" sz="2400" dirty="0">
                <a:latin typeface="+mj-lt"/>
              </a:rPr>
            </a:br>
            <a:endParaRPr lang="en-US" sz="2400" dirty="0">
              <a:latin typeface="+mj-lt"/>
            </a:endParaRPr>
          </a:p>
        </p:txBody>
      </p:sp>
      <p:cxnSp>
        <p:nvCxnSpPr>
          <p:cNvPr id="8" name="Straight Connector 7"/>
          <p:cNvCxnSpPr/>
          <p:nvPr/>
        </p:nvCxnSpPr>
        <p:spPr>
          <a:xfrm>
            <a:off x="6629400" y="2286000"/>
            <a:ext cx="1579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26670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81800" y="3733800"/>
            <a:ext cx="14270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4149435"/>
            <a:ext cx="3865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Cloud Callout 14"/>
          <p:cNvSpPr/>
          <p:nvPr/>
        </p:nvSpPr>
        <p:spPr>
          <a:xfrm>
            <a:off x="1981200" y="1349752"/>
            <a:ext cx="5437909" cy="2079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Tìm những chi tiết thể hiện thái độ của người bố đối với lỗi lầm của En-ri-cô</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780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1" nodeType="clickEffect">
                                  <p:stCondLst>
                                    <p:cond delay="0"/>
                                  </p:stCondLst>
                                  <p:childTnLst>
                                    <p:animEffect transition="out" filter="fade">
                                      <p:cBhvr>
                                        <p:cTn id="22" dur="1000"/>
                                        <p:tgtEl>
                                          <p:spTgt spid="15"/>
                                        </p:tgtEl>
                                      </p:cBhvr>
                                    </p:animEffect>
                                    <p:anim calcmode="lin" valueType="num">
                                      <p:cBhvr>
                                        <p:cTn id="23" dur="1000"/>
                                        <p:tgtEl>
                                          <p:spTgt spid="15"/>
                                        </p:tgtEl>
                                        <p:attrNameLst>
                                          <p:attrName>ppt_x</p:attrName>
                                        </p:attrNameLst>
                                      </p:cBhvr>
                                      <p:tavLst>
                                        <p:tav tm="0">
                                          <p:val>
                                            <p:strVal val="ppt_x"/>
                                          </p:val>
                                        </p:tav>
                                        <p:tav tm="100000">
                                          <p:val>
                                            <p:strVal val="ppt_x"/>
                                          </p:val>
                                        </p:tav>
                                      </p:tavLst>
                                    </p:anim>
                                    <p:anim calcmode="lin" valueType="num">
                                      <p:cBhvr>
                                        <p:cTn id="24" dur="1000"/>
                                        <p:tgtEl>
                                          <p:spTgt spid="15"/>
                                        </p:tgtEl>
                                        <p:attrNameLst>
                                          <p:attrName>ppt_y</p:attrName>
                                        </p:attrNameLst>
                                      </p:cBhvr>
                                      <p:tavLst>
                                        <p:tav tm="0">
                                          <p:val>
                                            <p:strVal val="ppt_y"/>
                                          </p:val>
                                        </p:tav>
                                        <p:tav tm="100000">
                                          <p:val>
                                            <p:strVal val="ppt_y+.1"/>
                                          </p:val>
                                        </p:tav>
                                      </p:tavLst>
                                    </p:anim>
                                    <p:set>
                                      <p:cBhvr>
                                        <p:cTn id="25" dur="1" fill="hold">
                                          <p:stCondLst>
                                            <p:cond delay="999"/>
                                          </p:stCondLst>
                                        </p:cTn>
                                        <p:tgtEl>
                                          <p:spTgt spid="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305800" cy="5632311"/>
          </a:xfrm>
          <a:prstGeom prst="rect">
            <a:avLst/>
          </a:prstGeom>
          <a:noFill/>
        </p:spPr>
        <p:txBody>
          <a:bodyPr wrap="square" rtlCol="0">
            <a:spAutoFit/>
          </a:bodyPr>
          <a:lstStyle/>
          <a:p>
            <a:r>
              <a:rPr lang="vi-VN" dirty="0">
                <a:latin typeface="+mj-lt"/>
              </a:rPr>
              <a:t>Khi đã khôn lớn, trưởng thành, khi các cuộc đấu tranh đã tôi luyện con thành người dũng cảm, có thể có lúc con sẽ mong ước thiết tha được nghe lại tiếng nói của mẹ, được mẹ dang tay ra đón vào lòng. Dù có lớn khôn, khoẻ mạnh thế nào đi chăng nữa, con sẽ vẫn tự thấy mình chỉ là một đứa trẻ tội nghiệp, yếu đuối và không được chở che. Con sẽ cay đắng khi nhớ lại những lúc đã làm cho mẹ đau lòng... Con sẽ không thể sống thanh thản, nếu đã làm cho mẹ buồn phiền. </a:t>
            </a:r>
            <a:endParaRPr lang="en-US" dirty="0" smtClean="0">
              <a:latin typeface="+mj-lt"/>
            </a:endParaRPr>
          </a:p>
          <a:p>
            <a:r>
              <a:rPr lang="vi-VN" dirty="0" smtClean="0">
                <a:latin typeface="+mj-lt"/>
                <a:cs typeface="Times New Roman" pitchFamily="18" charset="0"/>
              </a:rPr>
              <a:t>Dù có hối hận</a:t>
            </a:r>
            <a:r>
              <a:rPr lang="vi-VN" baseline="30000" dirty="0" smtClean="0">
                <a:latin typeface="+mj-lt"/>
                <a:cs typeface="Times New Roman" pitchFamily="18" charset="0"/>
              </a:rPr>
              <a:t>[5]</a:t>
            </a:r>
            <a:r>
              <a:rPr lang="vi-VN" dirty="0" smtClean="0">
                <a:latin typeface="+mj-lt"/>
                <a:cs typeface="Times New Roman" pitchFamily="18" charset="0"/>
              </a:rPr>
              <a:t>, có cầu xin linh hồn mẹ tha thứ... tất cả cũng chỉ vô ích mà thôi. Lương tâm</a:t>
            </a:r>
            <a:r>
              <a:rPr lang="vi-VN" baseline="30000" dirty="0" smtClean="0">
                <a:latin typeface="+mj-lt"/>
                <a:cs typeface="Times New Roman" pitchFamily="18" charset="0"/>
              </a:rPr>
              <a:t>[6]</a:t>
            </a:r>
            <a:r>
              <a:rPr lang="vi-VN" dirty="0" smtClean="0">
                <a:latin typeface="+mj-lt"/>
                <a:cs typeface="Times New Roman" pitchFamily="18" charset="0"/>
              </a:rPr>
              <a:t> con sẽ không một phút nào yên tĩnh. Hình ảnh dịu dàng và hiền hậu của mẹ sẽ làm tâm hồn con như bị khổ hình</a:t>
            </a:r>
            <a:r>
              <a:rPr lang="vi-VN" baseline="30000" dirty="0" smtClean="0">
                <a:latin typeface="+mj-lt"/>
                <a:cs typeface="Times New Roman" pitchFamily="18" charset="0"/>
              </a:rPr>
              <a:t>[7]</a:t>
            </a:r>
            <a:r>
              <a:rPr lang="vi-VN" dirty="0" smtClean="0">
                <a:latin typeface="+mj-lt"/>
                <a:cs typeface="Times New Roman" pitchFamily="18" charset="0"/>
              </a:rPr>
              <a:t>. En-ri-cô này! Con hãy nhớ rằng, tình yêu thương, kính trọng cha mẹ là tình cảm thiêng liêng hơn cả. Thật đáng xấu hổ và nhục nhã cho kẻ nào chà đạp lên tình thương yêu đó.</a:t>
            </a:r>
            <a:br>
              <a:rPr lang="vi-VN" dirty="0" smtClean="0">
                <a:latin typeface="+mj-lt"/>
                <a:cs typeface="Times New Roman" pitchFamily="18" charset="0"/>
              </a:rPr>
            </a:br>
            <a:r>
              <a:rPr lang="vi-VN" dirty="0" smtClean="0">
                <a:latin typeface="+mj-lt"/>
                <a:cs typeface="Times New Roman" pitchFamily="18" charset="0"/>
              </a:rPr>
              <a:t/>
            </a:r>
            <a:br>
              <a:rPr lang="vi-VN" dirty="0" smtClean="0">
                <a:latin typeface="+mj-lt"/>
                <a:cs typeface="Times New Roman" pitchFamily="18" charset="0"/>
              </a:rPr>
            </a:br>
            <a:r>
              <a:rPr lang="vi-VN" dirty="0" smtClean="0">
                <a:latin typeface="+mj-lt"/>
                <a:cs typeface="Times New Roman" pitchFamily="18" charset="0"/>
              </a:rPr>
              <a:t>Từ nay, không bao giờ con được thốt ra một lời nói nặng với mẹ. Con phải xin lỗi mẹ, không phải vì sợ bố, mà do sự thành khẩn trong lòng. Con hãy cầu xin mẹ hôn con, để cho chiếc hôn ấy xoá đi cái dấu vết vong ân bội nghĩa</a:t>
            </a:r>
            <a:r>
              <a:rPr lang="vi-VN" baseline="30000" dirty="0" smtClean="0">
                <a:latin typeface="+mj-lt"/>
                <a:cs typeface="Times New Roman" pitchFamily="18" charset="0"/>
              </a:rPr>
              <a:t>[8]</a:t>
            </a:r>
            <a:r>
              <a:rPr lang="vi-VN" dirty="0" smtClean="0">
                <a:latin typeface="+mj-lt"/>
                <a:cs typeface="Times New Roman" pitchFamily="18" charset="0"/>
              </a:rPr>
              <a:t> trên trán con.</a:t>
            </a:r>
            <a:br>
              <a:rPr lang="vi-VN" dirty="0" smtClean="0">
                <a:latin typeface="+mj-lt"/>
                <a:cs typeface="Times New Roman" pitchFamily="18" charset="0"/>
              </a:rPr>
            </a:br>
            <a:r>
              <a:rPr lang="vi-VN" dirty="0" smtClean="0">
                <a:latin typeface="+mj-lt"/>
                <a:cs typeface="Times New Roman" pitchFamily="18" charset="0"/>
              </a:rPr>
              <a:t/>
            </a:r>
            <a:br>
              <a:rPr lang="vi-VN" dirty="0" smtClean="0">
                <a:latin typeface="+mj-lt"/>
                <a:cs typeface="Times New Roman" pitchFamily="18" charset="0"/>
              </a:rPr>
            </a:br>
            <a:r>
              <a:rPr lang="vi-VN" dirty="0" smtClean="0">
                <a:latin typeface="+mj-lt"/>
                <a:cs typeface="Times New Roman" pitchFamily="18" charset="0"/>
              </a:rPr>
              <a:t>Bố rất yêu con, En-ri-cô ạ, con là niềm hi vọng tha thiết nhất của đời bố, nhưng thà rằng bố không có con, còn hơn là thấy con bội bạc</a:t>
            </a:r>
            <a:r>
              <a:rPr lang="vi-VN" baseline="30000" dirty="0" smtClean="0">
                <a:latin typeface="+mj-lt"/>
                <a:cs typeface="Times New Roman" pitchFamily="18" charset="0"/>
              </a:rPr>
              <a:t>[9]</a:t>
            </a:r>
            <a:r>
              <a:rPr lang="vi-VN" dirty="0" smtClean="0">
                <a:latin typeface="+mj-lt"/>
                <a:cs typeface="Times New Roman" pitchFamily="18" charset="0"/>
              </a:rPr>
              <a:t> với mẹ. Thôi, trong một thời gian con đừng hôn bố: bố sẽ không thể vui lòng đáp lại cái hôn của con được.</a:t>
            </a:r>
            <a:br>
              <a:rPr lang="vi-VN" dirty="0" smtClean="0">
                <a:latin typeface="+mj-lt"/>
                <a:cs typeface="Times New Roman" pitchFamily="18" charset="0"/>
              </a:rPr>
            </a:br>
            <a:endParaRPr lang="en-US" dirty="0">
              <a:latin typeface="+mj-lt"/>
            </a:endParaRPr>
          </a:p>
        </p:txBody>
      </p:sp>
      <p:cxnSp>
        <p:nvCxnSpPr>
          <p:cNvPr id="6" name="Straight Connector 5"/>
          <p:cNvCxnSpPr/>
          <p:nvPr/>
        </p:nvCxnSpPr>
        <p:spPr>
          <a:xfrm>
            <a:off x="5257800" y="3425755"/>
            <a:ext cx="320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9545" y="3678385"/>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218710"/>
            <a:ext cx="701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449580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9000" y="53340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 y="5583380"/>
            <a:ext cx="784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 y="5867400"/>
            <a:ext cx="594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720471"/>
              </p:ext>
            </p:extLst>
          </p:nvPr>
        </p:nvGraphicFramePr>
        <p:xfrm>
          <a:off x="228600" y="304800"/>
          <a:ext cx="8763000" cy="5350705"/>
        </p:xfrm>
        <a:graphic>
          <a:graphicData uri="http://schemas.openxmlformats.org/drawingml/2006/table">
            <a:tbl>
              <a:tblPr/>
              <a:tblGrid>
                <a:gridCol w="6605588"/>
                <a:gridCol w="2157412"/>
              </a:tblGrid>
              <a:tr h="817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Chi tiết về thái độ, tâm trạng, tình cảm của người bố đối với En-ri-cô</a:t>
                      </a:r>
                      <a:endParaRPr kumimoji="0" lang="vi-VN" sz="2800" b="0" i="0" u="none" strike="noStrike" cap="none" normalizeH="0" baseline="0" dirty="0" smtClean="0">
                        <a:ln>
                          <a:noFill/>
                        </a:ln>
                        <a:solidFill>
                          <a:srgbClr val="FF0000"/>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Nhận xét</a:t>
                      </a:r>
                      <a:endParaRPr kumimoji="0" lang="vi-VN" sz="2800" b="0" i="0" u="none" strike="noStrike" cap="none" normalizeH="0" baseline="0" dirty="0" smtClean="0">
                        <a:ln>
                          <a:noFill/>
                        </a:ln>
                        <a:solidFill>
                          <a:srgbClr val="FF0000"/>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7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ự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hỗn láo của con như một nhát dao đâm vào tim bố vậy!</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Bố không thể nén được cơn tức giận.</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mà lại xúc phạm đến mẹ con ư?</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Thật nhục nhã và xấu hổ.</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Thà rằng bố không có con còn hơn là thấy con bội bạc với mẹ.</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cs typeface="Times New Roman" pitchFamily="18" charset="0"/>
                        </a:rPr>
                        <a:t>- Con phải xin lỗi mẹ.</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cs typeface="Times New Roman" pitchFamily="18" charset="0"/>
                        </a:rPr>
                        <a:t>- Con hãy cầu xin mẹ hôn con.</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Thôi trong một thời gian dài con đừng hôn bố.</a:t>
                      </a: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smtClean="0">
                        <a:ln>
                          <a:noFill/>
                        </a:ln>
                        <a:solidFill>
                          <a:schemeClr val="tx1"/>
                        </a:solidFill>
                        <a:effectLst/>
                        <a:latin typeface=".VnTime"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a:spLocks noChangeArrowheads="1"/>
          </p:cNvSpPr>
          <p:nvPr/>
        </p:nvSpPr>
        <p:spPr bwMode="auto">
          <a:xfrm>
            <a:off x="6781800" y="1219200"/>
            <a:ext cx="2209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sz="28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Cảnh cáo, nghiêm khắc</a:t>
            </a:r>
            <a:endParaRPr lang="vi-VN" sz="2400" dirty="0">
              <a:solidFill>
                <a:srgbClr val="000000"/>
              </a:solidFill>
              <a:latin typeface=".VnTime" pitchFamily="34" charset="0"/>
              <a:cs typeface="Times New Roman" pitchFamily="18" charset="0"/>
            </a:endParaRPr>
          </a:p>
          <a:p>
            <a:pPr eaLnBrk="1" hangingPunct="1"/>
            <a:r>
              <a:rPr lang="en-US" sz="2400" dirty="0">
                <a:solidFill>
                  <a:srgbClr val="000000"/>
                </a:solidFill>
                <a:latin typeface="Times New Roman" pitchFamily="18" charset="0"/>
                <a:cs typeface="Times New Roman" pitchFamily="18" charset="0"/>
              </a:rPr>
              <a:t>- Giáo dục khéo léo, tế nhị</a:t>
            </a:r>
            <a:endParaRPr lang="vi-VN" sz="2400" dirty="0">
              <a:solidFill>
                <a:srgbClr val="000000"/>
              </a:solidFill>
              <a:latin typeface=".VnTime" pitchFamily="34" charset="0"/>
              <a:cs typeface="Times New Roman" pitchFamily="18" charset="0"/>
            </a:endParaRPr>
          </a:p>
          <a:p>
            <a:pPr eaLnBrk="1" hangingPunct="1"/>
            <a:r>
              <a:rPr lang="en-US" sz="2400" dirty="0">
                <a:solidFill>
                  <a:srgbClr val="000000"/>
                </a:solidFill>
                <a:latin typeface="Times New Roman" pitchFamily="18" charset="0"/>
                <a:cs typeface="Times New Roman" pitchFamily="18" charset="0"/>
              </a:rPr>
              <a:t>- Tâm trạng: buồn khổ, tức giận</a:t>
            </a:r>
            <a:endParaRPr lang="vi-VN" sz="2400" dirty="0">
              <a:solidFill>
                <a:srgbClr val="000000"/>
              </a:solidFill>
              <a:latin typeface=".VnTime" pitchFamily="34" charset="0"/>
              <a:cs typeface="Times New Roman" pitchFamily="18" charset="0"/>
            </a:endParaRPr>
          </a:p>
          <a:p>
            <a:pPr eaLnBrk="1" hangingPunct="1"/>
            <a:r>
              <a:rPr lang="en-US" sz="2400" dirty="0">
                <a:solidFill>
                  <a:srgbClr val="000000"/>
                </a:solidFill>
                <a:latin typeface="Times New Roman" pitchFamily="18" charset="0"/>
                <a:cs typeface="Times New Roman" pitchFamily="18" charset="0"/>
              </a:rPr>
              <a:t>- Yêu thương con.</a:t>
            </a:r>
            <a:endParaRPr lang="vi-VN" sz="2400" dirty="0">
              <a:solidFill>
                <a:srgbClr val="000000"/>
              </a:solidFill>
              <a:latin typeface=".VnTime" pitchFamily="34" charset="0"/>
              <a:cs typeface="Times New Roman" pitchFamily="18" charset="0"/>
            </a:endParaRPr>
          </a:p>
        </p:txBody>
      </p:sp>
      <p:sp>
        <p:nvSpPr>
          <p:cNvPr id="4" name="TextBox 3"/>
          <p:cNvSpPr txBox="1"/>
          <p:nvPr/>
        </p:nvSpPr>
        <p:spPr>
          <a:xfrm>
            <a:off x="741218" y="5791943"/>
            <a:ext cx="8229600" cy="954107"/>
          </a:xfrm>
          <a:prstGeom prst="rect">
            <a:avLst/>
          </a:prstGeom>
          <a:noFill/>
        </p:spPr>
        <p:txBody>
          <a:bodyPr wrap="square" rtlCol="0">
            <a:spAutoFit/>
          </a:bodyPr>
          <a:lstStyle/>
          <a:p>
            <a:pPr algn="just"/>
            <a:r>
              <a:rPr lang="en-US" sz="2800" b="1" dirty="0">
                <a:solidFill>
                  <a:srgbClr val="FF0000"/>
                </a:solidFill>
                <a:latin typeface="Times New Roman" pitchFamily="18" charset="0"/>
                <a:cs typeface="Times New Roman" pitchFamily="18" charset="0"/>
              </a:rPr>
              <a:t>Cảnh cáo nghiêm khắc lỗi lầm của En-ri-cô</a:t>
            </a:r>
            <a:r>
              <a:rPr lang="en-US" sz="2800" b="1" dirty="0" smtClean="0">
                <a:solidFill>
                  <a:srgbClr val="FF0000"/>
                </a:solidFill>
                <a:latin typeface="Times New Roman" pitchFamily="18" charset="0"/>
                <a:cs typeface="Times New Roman" pitchFamily="18" charset="0"/>
              </a:rPr>
              <a:t>. Là 1 ông bố mẫu mục, sâu sắc, hết mực yêu thương con</a:t>
            </a:r>
            <a:endParaRPr lang="en-US" sz="2800" b="1" u="sng" dirty="0">
              <a:solidFill>
                <a:srgbClr val="FF0000"/>
              </a:solidFill>
              <a:latin typeface="Times New Roman" pitchFamily="18" charset="0"/>
              <a:cs typeface="Times New Roman" pitchFamily="18" charset="0"/>
            </a:endParaRPr>
          </a:p>
        </p:txBody>
      </p:sp>
      <p:sp>
        <p:nvSpPr>
          <p:cNvPr id="5" name="TextBox 4"/>
          <p:cNvSpPr txBox="1"/>
          <p:nvPr/>
        </p:nvSpPr>
        <p:spPr>
          <a:xfrm>
            <a:off x="256309" y="6007387"/>
            <a:ext cx="685800" cy="523220"/>
          </a:xfrm>
          <a:prstGeom prst="rect">
            <a:avLst/>
          </a:prstGeom>
          <a:noFill/>
        </p:spPr>
        <p:txBody>
          <a:bodyPr wrap="square" rtlCol="0">
            <a:spAutoFit/>
          </a:bodyPr>
          <a:lstStyle/>
          <a:p>
            <a:r>
              <a:rPr lang="en-US" sz="2800" dirty="0" smtClean="0">
                <a:solidFill>
                  <a:srgbClr val="FF0000"/>
                </a:solidFill>
                <a:sym typeface="Wingdings"/>
              </a:rPr>
              <a:t></a:t>
            </a:r>
            <a:endParaRPr lang="en-US" sz="2800" dirty="0">
              <a:solidFill>
                <a:srgbClr val="FF0000"/>
              </a:solidFill>
            </a:endParaRPr>
          </a:p>
        </p:txBody>
      </p:sp>
    </p:spTree>
    <p:extLst>
      <p:ext uri="{BB962C8B-B14F-4D97-AF65-F5344CB8AC3E}">
        <p14:creationId xmlns:p14="http://schemas.microsoft.com/office/powerpoint/2010/main" val="4087087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02673" y="302401"/>
            <a:ext cx="5417127" cy="578882"/>
          </a:xfrm>
          <a:prstGeom prst="roundRect">
            <a:avLst>
              <a:gd name="adj" fmla="val 16667"/>
            </a:avLst>
          </a:prstGeom>
          <a:solidFill>
            <a:srgbClr val="CCFFFF">
              <a:alpha val="52156"/>
            </a:srgbClr>
          </a:solidFill>
          <a:ln w="57150" cmpd="thickThin" algn="ctr">
            <a:solidFill>
              <a:srgbClr val="4A851D"/>
            </a:solidFill>
            <a:round/>
            <a:headEnd/>
            <a:tailEnd/>
          </a:ln>
        </p:spPr>
        <p:txBody>
          <a:bodyPr wrap="square" anchor="ctr">
            <a:spAutoFit/>
          </a:bodyPr>
          <a:lstStyle/>
          <a:p>
            <a:pPr eaLnBrk="1" hangingPunct="1">
              <a:spcBef>
                <a:spcPct val="50000"/>
              </a:spcBef>
            </a:pPr>
            <a:r>
              <a:rPr lang="en-US" sz="2800" b="1" dirty="0">
                <a:solidFill>
                  <a:srgbClr val="FF0000"/>
                </a:solidFill>
                <a:latin typeface="Times New Roman" pitchFamily="18" charset="0"/>
              </a:rPr>
              <a:t>b. Hình ảnh người mẹ:</a:t>
            </a:r>
          </a:p>
        </p:txBody>
      </p:sp>
      <p:sp>
        <p:nvSpPr>
          <p:cNvPr id="5" name="TextBox 4"/>
          <p:cNvSpPr txBox="1"/>
          <p:nvPr/>
        </p:nvSpPr>
        <p:spPr>
          <a:xfrm>
            <a:off x="497684" y="1538744"/>
            <a:ext cx="8610600" cy="2677656"/>
          </a:xfrm>
          <a:prstGeom prst="rect">
            <a:avLst/>
          </a:prstGeom>
          <a:noFill/>
        </p:spPr>
        <p:txBody>
          <a:bodyPr wrap="square" rtlCol="0">
            <a:spAutoFit/>
          </a:bodyPr>
          <a:lstStyle/>
          <a:p>
            <a:pPr algn="just"/>
            <a:r>
              <a:rPr lang="en-US" altLang="en-US" sz="2400" dirty="0" smtClean="0">
                <a:latin typeface="Times New Roman" panose="02020603050405020304" pitchFamily="18" charset="0"/>
                <a:cs typeface="Times New Roman" panose="02020603050405020304" pitchFamily="18" charset="0"/>
              </a:rPr>
              <a:t>“…Bố nhớ, cách đây mấy năm, mẹ đã phải thức suốt đêm, cúi mình trên chiếc nôi, trông chừng hơi thở hổn hển của con quằn quại vì nỗi lo sợ, khóc nức nở khi nghĩ rằng có thể mất con đi!...Người mẹ sẵn sàng bỏ hết một năm hạnh phúc để tránh cho con một giờ đau đớn, người mẹ có thể đi ăn xin để nuôi con, có thể hi sinh tính mạng để cứu sống con…”</a:t>
            </a:r>
          </a:p>
          <a:p>
            <a:pPr algn="just"/>
            <a:endParaRPr lang="en-US" sz="2400" dirty="0"/>
          </a:p>
        </p:txBody>
      </p:sp>
      <p:sp>
        <p:nvSpPr>
          <p:cNvPr id="6" name="TextBox 5"/>
          <p:cNvSpPr txBox="1"/>
          <p:nvPr/>
        </p:nvSpPr>
        <p:spPr>
          <a:xfrm>
            <a:off x="565185" y="1219200"/>
            <a:ext cx="8044728" cy="830997"/>
          </a:xfrm>
          <a:prstGeom prst="rect">
            <a:avLst/>
          </a:prstGeom>
          <a:noFill/>
        </p:spPr>
        <p:txBody>
          <a:bodyPr wrap="square" rtlCol="0">
            <a:spAutoFit/>
          </a:bodyPr>
          <a:lstStyle/>
          <a:p>
            <a:r>
              <a:rPr lang="fr-FR" sz="2400" dirty="0">
                <a:latin typeface="Times New Roman" pitchFamily="18" charset="0"/>
                <a:cs typeface="Times New Roman" pitchFamily="18" charset="0"/>
              </a:rPr>
              <a:t>- Chăm sóc, lo lắng, quan tâm đến con. Hi sinh mọi thứ vì con.</a:t>
            </a:r>
            <a:endParaRPr lang="en-US" sz="2400" b="1" u="sng"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7" name="TextBox 6"/>
          <p:cNvSpPr txBox="1"/>
          <p:nvPr/>
        </p:nvSpPr>
        <p:spPr>
          <a:xfrm>
            <a:off x="228600" y="1766452"/>
            <a:ext cx="8485909" cy="1200329"/>
          </a:xfrm>
          <a:prstGeom prst="rect">
            <a:avLst/>
          </a:prstGeom>
          <a:noFill/>
        </p:spPr>
        <p:txBody>
          <a:bodyPr wrap="square" rtlCol="0">
            <a:spAutoFit/>
          </a:bodyPr>
          <a:lstStyle/>
          <a:p>
            <a:r>
              <a:rPr lang="fr-FR" sz="2400" dirty="0" smtClean="0">
                <a:latin typeface="Times New Roman" pitchFamily="18" charset="0"/>
                <a:cs typeface="Times New Roman" pitchFamily="18" charset="0"/>
              </a:rPr>
              <a:t>  </a:t>
            </a:r>
            <a:r>
              <a:rPr lang="en-US" sz="2400" dirty="0" smtClean="0">
                <a:solidFill>
                  <a:srgbClr val="002060"/>
                </a:solidFill>
                <a:sym typeface="Wingdings"/>
              </a:rPr>
              <a:t></a:t>
            </a:r>
            <a:r>
              <a:rPr lang="fr-FR" sz="2400" dirty="0" smtClean="0">
                <a:latin typeface="Times New Roman" pitchFamily="18" charset="0"/>
                <a:cs typeface="Times New Roman" pitchFamily="18" charset="0"/>
              </a:rPr>
              <a:t>    </a:t>
            </a:r>
            <a:r>
              <a:rPr lang="fr-FR" sz="2400" dirty="0" smtClean="0">
                <a:solidFill>
                  <a:srgbClr val="002060"/>
                </a:solidFill>
                <a:latin typeface="Times New Roman" pitchFamily="18" charset="0"/>
                <a:cs typeface="Times New Roman" pitchFamily="18" charset="0"/>
              </a:rPr>
              <a:t>Người </a:t>
            </a:r>
            <a:r>
              <a:rPr lang="fr-FR" sz="2400" dirty="0">
                <a:solidFill>
                  <a:srgbClr val="002060"/>
                </a:solidFill>
                <a:latin typeface="Times New Roman" pitchFamily="18" charset="0"/>
                <a:cs typeface="Times New Roman" pitchFamily="18" charset="0"/>
              </a:rPr>
              <a:t>mẹ hết lòng thương yêu con, người mẹ tận tụy, giàu đức </a:t>
            </a:r>
            <a:r>
              <a:rPr lang="fr-FR" sz="2400" dirty="0" smtClean="0">
                <a:solidFill>
                  <a:srgbClr val="002060"/>
                </a:solidFill>
                <a:latin typeface="Times New Roman" pitchFamily="18" charset="0"/>
                <a:cs typeface="Times New Roman" pitchFamily="18" charset="0"/>
              </a:rPr>
              <a:t>hi </a:t>
            </a:r>
            <a:r>
              <a:rPr lang="fr-FR" sz="2400" dirty="0">
                <a:solidFill>
                  <a:srgbClr val="002060"/>
                </a:solidFill>
                <a:latin typeface="Times New Roman" pitchFamily="18" charset="0"/>
                <a:cs typeface="Times New Roman" pitchFamily="18" charset="0"/>
              </a:rPr>
              <a:t>sinh.</a:t>
            </a:r>
            <a:endParaRPr lang="en-US" sz="2400" b="1" u="sng" dirty="0">
              <a:solidFill>
                <a:srgbClr val="00206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0" name="AutoShape 4"/>
          <p:cNvSpPr>
            <a:spLocks noChangeArrowheads="1"/>
          </p:cNvSpPr>
          <p:nvPr/>
        </p:nvSpPr>
        <p:spPr bwMode="auto">
          <a:xfrm>
            <a:off x="504941" y="2819400"/>
            <a:ext cx="7931727" cy="1055608"/>
          </a:xfrm>
          <a:prstGeom prst="roundRect">
            <a:avLst>
              <a:gd name="adj" fmla="val 16667"/>
            </a:avLst>
          </a:prstGeom>
          <a:solidFill>
            <a:srgbClr val="CCFFFF">
              <a:alpha val="52156"/>
            </a:srgbClr>
          </a:solidFill>
          <a:ln w="57150" cmpd="thickThin" algn="ctr">
            <a:solidFill>
              <a:srgbClr val="4A851D"/>
            </a:solidFill>
            <a:round/>
            <a:headEnd/>
            <a:tailEnd/>
          </a:ln>
        </p:spPr>
        <p:txBody>
          <a:bodyPr wrap="square" anchor="ctr">
            <a:spAutoFit/>
          </a:bodyPr>
          <a:lstStyle/>
          <a:p>
            <a:pPr>
              <a:spcBef>
                <a:spcPct val="50000"/>
              </a:spcBef>
            </a:pPr>
            <a:r>
              <a:rPr lang="en-US" sz="2800" b="1" dirty="0" smtClean="0">
                <a:solidFill>
                  <a:srgbClr val="FF0000"/>
                </a:solidFill>
                <a:latin typeface="Times New Roman" pitchFamily="18" charset="0"/>
                <a:cs typeface="Times New Roman" pitchFamily="18" charset="0"/>
              </a:rPr>
              <a:t>c. </a:t>
            </a:r>
            <a:r>
              <a:rPr lang="fr-FR" sz="2800" b="1" dirty="0">
                <a:solidFill>
                  <a:srgbClr val="FF0000"/>
                </a:solidFill>
                <a:latin typeface="Times New Roman" pitchFamily="18" charset="0"/>
                <a:cs typeface="Times New Roman" pitchFamily="18" charset="0"/>
              </a:rPr>
              <a:t>Thái độ của En-ri-cô khi đọc thư bố, lời khuyên nhủ của </a:t>
            </a:r>
            <a:r>
              <a:rPr lang="fr-FR" sz="2800" b="1" dirty="0" smtClean="0">
                <a:solidFill>
                  <a:srgbClr val="FF0000"/>
                </a:solidFill>
                <a:latin typeface="Times New Roman" pitchFamily="18" charset="0"/>
                <a:cs typeface="Times New Roman" pitchFamily="18" charset="0"/>
              </a:rPr>
              <a:t>bố</a:t>
            </a:r>
            <a:endParaRPr lang="en-US" sz="2800" b="1" u="sng" dirty="0">
              <a:solidFill>
                <a:srgbClr val="FF0000"/>
              </a:solidFill>
              <a:latin typeface="Times New Roman" pitchFamily="18" charset="0"/>
              <a:cs typeface="Times New Roman" pitchFamily="18" charset="0"/>
            </a:endParaRPr>
          </a:p>
        </p:txBody>
      </p:sp>
      <p:sp>
        <p:nvSpPr>
          <p:cNvPr id="11" name="TextBox 10"/>
          <p:cNvSpPr txBox="1"/>
          <p:nvPr/>
        </p:nvSpPr>
        <p:spPr>
          <a:xfrm>
            <a:off x="602673" y="4191000"/>
            <a:ext cx="7468018" cy="830997"/>
          </a:xfrm>
          <a:prstGeom prst="rect">
            <a:avLst/>
          </a:prstGeom>
          <a:noFill/>
        </p:spPr>
        <p:txBody>
          <a:bodyPr wrap="square" rtlCol="0">
            <a:spAutoFit/>
          </a:bodyPr>
          <a:lstStyle/>
          <a:p>
            <a:r>
              <a:rPr lang="fr-FR" sz="2400" dirty="0">
                <a:latin typeface="Times New Roman" pitchFamily="18" charset="0"/>
                <a:cs typeface="Times New Roman" pitchFamily="18" charset="0"/>
              </a:rPr>
              <a:t>En-ri-cô xúc động vô cùng khi đọc thư bố.</a:t>
            </a:r>
            <a:endParaRPr lang="en-US" sz="2400" b="1" u="sng"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2" name="TextBox 11"/>
          <p:cNvSpPr txBox="1"/>
          <p:nvPr/>
        </p:nvSpPr>
        <p:spPr>
          <a:xfrm>
            <a:off x="213186" y="1151184"/>
            <a:ext cx="8466209" cy="5447645"/>
          </a:xfrm>
          <a:prstGeom prst="rect">
            <a:avLst/>
          </a:prstGeom>
          <a:solidFill>
            <a:srgbClr val="92D050"/>
          </a:solidFill>
        </p:spPr>
        <p:txBody>
          <a:bodyPr wrap="square" rtlCol="0">
            <a:spAutoFit/>
          </a:bodyPr>
          <a:lstStyle/>
          <a:p>
            <a:pPr>
              <a:spcBef>
                <a:spcPct val="50000"/>
              </a:spcBef>
            </a:pPr>
            <a:r>
              <a:rPr lang="en-US" altLang="en-US" sz="2400" dirty="0" smtClean="0">
                <a:solidFill>
                  <a:srgbClr val="FF3300"/>
                </a:solidFill>
                <a:latin typeface="Times New Roman" pitchFamily="18" charset="0"/>
                <a:cs typeface="Times New Roman" pitchFamily="18" charset="0"/>
              </a:rPr>
              <a:t>“…Hãy nghĩ kỹ điều này, Enrico ạ: Trong đời, con có thể trải qua những ngày buồn thảm nhưng ngày buồn thảm nhất tất sẽ là ngày mà con mất mẹ.</a:t>
            </a:r>
          </a:p>
          <a:p>
            <a:pPr>
              <a:spcBef>
                <a:spcPct val="50000"/>
              </a:spcBef>
            </a:pPr>
            <a:r>
              <a:rPr lang="en-US" altLang="en-US" sz="2400" dirty="0" smtClean="0">
                <a:solidFill>
                  <a:srgbClr val="333399"/>
                </a:solidFill>
                <a:latin typeface="Times New Roman" pitchFamily="18" charset="0"/>
                <a:cs typeface="Times New Roman" pitchFamily="18" charset="0"/>
              </a:rPr>
              <a:t>Khi đã khôn lớn, trưởng thành, khi các cuộc đấu tranh đã tôi luyện con thành dũng cảm có thể có lúc con sẽ </a:t>
            </a:r>
            <a:r>
              <a:rPr lang="en-US" altLang="en-US" sz="2400" dirty="0" smtClean="0">
                <a:solidFill>
                  <a:srgbClr val="FF3300"/>
                </a:solidFill>
                <a:latin typeface="Times New Roman" pitchFamily="18" charset="0"/>
                <a:cs typeface="Times New Roman" pitchFamily="18" charset="0"/>
              </a:rPr>
              <a:t>mong ước thiết tha được nghe lại tiếng nói của mẹ, được mẹ dang tay ra đón</a:t>
            </a:r>
            <a:r>
              <a:rPr lang="en-US" altLang="en-US" sz="2400" dirty="0" smtClean="0">
                <a:solidFill>
                  <a:srgbClr val="333399"/>
                </a:solidFill>
                <a:latin typeface="Times New Roman" pitchFamily="18" charset="0"/>
                <a:cs typeface="Times New Roman" pitchFamily="18" charset="0"/>
              </a:rPr>
              <a:t> </a:t>
            </a:r>
            <a:r>
              <a:rPr lang="en-US" altLang="en-US" sz="2400" dirty="0" smtClean="0">
                <a:solidFill>
                  <a:srgbClr val="FF3300"/>
                </a:solidFill>
                <a:latin typeface="Times New Roman" pitchFamily="18" charset="0"/>
                <a:cs typeface="Times New Roman" pitchFamily="18" charset="0"/>
              </a:rPr>
              <a:t>vào lòng.</a:t>
            </a:r>
            <a:r>
              <a:rPr lang="en-US" altLang="en-US" sz="2400" dirty="0" smtClean="0">
                <a:solidFill>
                  <a:srgbClr val="333399"/>
                </a:solidFill>
                <a:latin typeface="Times New Roman" pitchFamily="18" charset="0"/>
                <a:cs typeface="Times New Roman" pitchFamily="18" charset="0"/>
              </a:rPr>
              <a:t> </a:t>
            </a:r>
            <a:r>
              <a:rPr lang="en-US" altLang="en-US" sz="2400" dirty="0" smtClean="0">
                <a:solidFill>
                  <a:srgbClr val="FF3300"/>
                </a:solidFill>
                <a:latin typeface="Times New Roman" pitchFamily="18" charset="0"/>
                <a:cs typeface="Times New Roman" pitchFamily="18" charset="0"/>
              </a:rPr>
              <a:t>Dù có lớn khôn, khỏe mạnh thế nào đi chăng nữa, con sẽ vẫn thấy mình là một đứa trẻ tội nghiệp, yếu đuối và không được chở che. Con sẽ cay đắng nhớ lại những lúc làm cho mẹ đau lòng… Con không thể sống thanh thản, nếu đã làm cho mẹ buồn phiền. Dù có hối hận, có cầu xin linh hồn mẹ tha thứ tất cả cũng chỉ vô ích mà thôi.</a:t>
            </a:r>
            <a:r>
              <a:rPr lang="en-US" altLang="en-US" sz="2400" dirty="0" smtClean="0">
                <a:solidFill>
                  <a:srgbClr val="333399"/>
                </a:solidFill>
                <a:latin typeface="Times New Roman" pitchFamily="18" charset="0"/>
                <a:cs typeface="Times New Roman" pitchFamily="18" charset="0"/>
              </a:rPr>
              <a:t> Lương tâm con sẽ không một phút nào yên tĩnh. Hình ảnh dịu dàng và hiền hậu của mẹ sẽ làm tâm hồn con như </a:t>
            </a:r>
            <a:r>
              <a:rPr lang="en-US" altLang="en-US" sz="2400" dirty="0" smtClean="0">
                <a:solidFill>
                  <a:srgbClr val="FF3300"/>
                </a:solidFill>
                <a:latin typeface="Times New Roman" pitchFamily="18" charset="0"/>
                <a:cs typeface="Times New Roman" pitchFamily="18" charset="0"/>
              </a:rPr>
              <a:t>bị khổ hình…”</a:t>
            </a:r>
          </a:p>
          <a:p>
            <a:endParaRPr lang="en-US" sz="2400" dirty="0">
              <a:latin typeface="Times New Roman" pitchFamily="18" charset="0"/>
              <a:cs typeface="Times New Roman" pitchFamily="18" charset="0"/>
            </a:endParaRPr>
          </a:p>
        </p:txBody>
      </p:sp>
      <p:sp>
        <p:nvSpPr>
          <p:cNvPr id="13" name="Cloud Callout 12"/>
          <p:cNvSpPr/>
          <p:nvPr/>
        </p:nvSpPr>
        <p:spPr>
          <a:xfrm>
            <a:off x="2492922" y="1177817"/>
            <a:ext cx="6165691" cy="328316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400" b="1" i="1" dirty="0" smtClean="0">
                <a:solidFill>
                  <a:schemeClr val="tx1"/>
                </a:solidFill>
                <a:latin typeface="Times New Roman" pitchFamily="18" charset="0"/>
                <a:cs typeface="Arial" pitchFamily="34" charset="0"/>
                <a:sym typeface="Wingdings" pitchFamily="2" charset="2"/>
              </a:rPr>
              <a:t>Đoạn văn  dưới đây cho em cảm nhận như thế nào về vai trò của người mẹ trong suốt cuộc đời của Enrico? Qua đó, em có liên tưởng gì về mẹ của mình? </a:t>
            </a:r>
            <a:endParaRPr lang="en-US" altLang="en-US" sz="2400" b="1" i="1" dirty="0">
              <a:solidFill>
                <a:schemeClr val="tx1"/>
              </a:solidFill>
              <a:latin typeface="Times New Roman" pitchFamily="18" charset="0"/>
              <a:cs typeface="Arial" pitchFamily="34" charset="0"/>
              <a:sym typeface="Wingdings" pitchFamily="2" charset="2"/>
            </a:endParaRPr>
          </a:p>
        </p:txBody>
      </p:sp>
      <p:sp>
        <p:nvSpPr>
          <p:cNvPr id="14" name="TextBox 13"/>
          <p:cNvSpPr txBox="1"/>
          <p:nvPr/>
        </p:nvSpPr>
        <p:spPr>
          <a:xfrm>
            <a:off x="117764" y="1148673"/>
            <a:ext cx="8797636" cy="3231654"/>
          </a:xfrm>
          <a:prstGeom prst="rect">
            <a:avLst/>
          </a:prstGeom>
          <a:solidFill>
            <a:srgbClr val="92D050"/>
          </a:solidFill>
        </p:spPr>
        <p:txBody>
          <a:bodyPr wrap="square" rtlCol="0">
            <a:spAutoFit/>
          </a:bodyPr>
          <a:lstStyle/>
          <a:p>
            <a:pPr marL="571500" lvl="0" indent="-571500" fontAlgn="base">
              <a:spcBef>
                <a:spcPct val="50000"/>
              </a:spcBef>
              <a:spcAft>
                <a:spcPct val="0"/>
              </a:spcAft>
              <a:buFont typeface="Wingdings" pitchFamily="2" charset="2"/>
              <a:buChar char="à"/>
            </a:pPr>
            <a:r>
              <a:rPr lang="en-US" altLang="en-US" sz="2400" dirty="0" smtClean="0">
                <a:solidFill>
                  <a:srgbClr val="C00000"/>
                </a:solidFill>
                <a:latin typeface="Times New Roman" panose="02020603050405020304" pitchFamily="18" charset="0"/>
                <a:cs typeface="Times New Roman" panose="02020603050405020304" pitchFamily="18" charset="0"/>
              </a:rPr>
              <a:t>Mẹ chỉ có duy nhất trên đời, không ai có thể thay thế được mẹ.</a:t>
            </a:r>
          </a:p>
          <a:p>
            <a:pPr marL="571500" indent="-571500" fontAlgn="base">
              <a:spcBef>
                <a:spcPct val="50000"/>
              </a:spcBef>
              <a:spcAft>
                <a:spcPct val="0"/>
              </a:spcAft>
              <a:buFont typeface="Wingdings" pitchFamily="2" charset="2"/>
              <a:buChar char="à"/>
            </a:pPr>
            <a:r>
              <a:rPr lang="en-US" altLang="en-US" sz="2400" dirty="0" smtClean="0">
                <a:solidFill>
                  <a:srgbClr val="C00000"/>
                </a:solidFill>
                <a:latin typeface="Times New Roman" panose="02020603050405020304" pitchFamily="18" charset="0"/>
                <a:cs typeface="Times New Roman" panose="02020603050405020304" pitchFamily="18" charset="0"/>
              </a:rPr>
              <a:t>Với con, mẹ luôn yêu thương, chở che, dịu dàng và hiền hậu, mẹ là chỗ dựa tinh thần vững chắc cho con suốt cuộc đời</a:t>
            </a:r>
          </a:p>
          <a:p>
            <a:pPr fontAlgn="base">
              <a:spcBef>
                <a:spcPct val="50000"/>
              </a:spcBef>
              <a:spcAft>
                <a:spcPct val="0"/>
              </a:spcAft>
            </a:pPr>
            <a:r>
              <a:rPr lang="en-US" altLang="en-US" sz="2400"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Cần trân trọng phút giây bên mẹ: nhắc nhở đạo làm con </a:t>
            </a:r>
            <a:r>
              <a:rPr lang="en-US" altLang="en-US" sz="2400" i="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(thật đáng xấu hổ và nhục nhã cho kẻ nào chà đạp lên tình yêu thương đó)</a:t>
            </a:r>
            <a:endParaRPr lang="en-US" altLang="en-US" sz="2400" i="1" dirty="0" smtClean="0">
              <a:solidFill>
                <a:srgbClr val="C00000"/>
              </a:solidFill>
              <a:latin typeface="Times New Roman" panose="02020603050405020304" pitchFamily="18" charset="0"/>
              <a:cs typeface="Times New Roman" panose="02020603050405020304" pitchFamily="18" charset="0"/>
            </a:endParaRPr>
          </a:p>
          <a:p>
            <a:pPr marL="571500" indent="-571500" fontAlgn="base">
              <a:spcBef>
                <a:spcPct val="50000"/>
              </a:spcBef>
              <a:spcAft>
                <a:spcPct val="0"/>
              </a:spcAft>
              <a:buFont typeface="Wingdings" pitchFamily="2" charset="2"/>
              <a:buChar char="à"/>
            </a:pPr>
            <a:endParaRPr lang="en-US" altLang="en-US" sz="2400" dirty="0" smtClean="0">
              <a:solidFill>
                <a:srgbClr val="333399"/>
              </a:solidFill>
              <a:latin typeface="Times New Roman" panose="02020603050405020304" pitchFamily="18" charset="0"/>
              <a:cs typeface="Times New Roman" panose="02020603050405020304" pitchFamily="18" charset="0"/>
              <a:sym typeface="Wingdings" pitchFamily="2" charset="2"/>
            </a:endParaRPr>
          </a:p>
          <a:p>
            <a:endParaRPr lang="en-US" sz="2400" dirty="0"/>
          </a:p>
        </p:txBody>
      </p:sp>
    </p:spTree>
    <p:extLst>
      <p:ext uri="{BB962C8B-B14F-4D97-AF65-F5344CB8AC3E}">
        <p14:creationId xmlns:p14="http://schemas.microsoft.com/office/powerpoint/2010/main" val="30848610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2"/>
                                        </p:tgtEl>
                                      </p:cBhvr>
                                    </p:animEffect>
                                    <p:anim calcmode="lin" valueType="num">
                                      <p:cBhvr>
                                        <p:cTn id="55" dur="1000"/>
                                        <p:tgtEl>
                                          <p:spTgt spid="12"/>
                                        </p:tgtEl>
                                        <p:attrNameLst>
                                          <p:attrName>ppt_x</p:attrName>
                                        </p:attrNameLst>
                                      </p:cBhvr>
                                      <p:tavLst>
                                        <p:tav tm="0">
                                          <p:val>
                                            <p:strVal val="ppt_x"/>
                                          </p:val>
                                        </p:tav>
                                        <p:tav tm="100000">
                                          <p:val>
                                            <p:strVal val="ppt_x"/>
                                          </p:val>
                                        </p:tav>
                                      </p:tavLst>
                                    </p:anim>
                                    <p:anim calcmode="lin" valueType="num">
                                      <p:cBhvr>
                                        <p:cTn id="56" dur="1000"/>
                                        <p:tgtEl>
                                          <p:spTgt spid="12"/>
                                        </p:tgtEl>
                                        <p:attrNameLst>
                                          <p:attrName>ppt_y</p:attrName>
                                        </p:attrNameLst>
                                      </p:cBhvr>
                                      <p:tavLst>
                                        <p:tav tm="0">
                                          <p:val>
                                            <p:strVal val="ppt_y"/>
                                          </p:val>
                                        </p:tav>
                                        <p:tav tm="100000">
                                          <p:val>
                                            <p:strVal val="ppt_y+.1"/>
                                          </p:val>
                                        </p:tav>
                                      </p:tavLst>
                                    </p:anim>
                                    <p:set>
                                      <p:cBhvr>
                                        <p:cTn id="57" dur="1" fill="hold">
                                          <p:stCondLst>
                                            <p:cond delay="9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ircle(in)">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circle(in)">
                                      <p:cBhvr>
                                        <p:cTn id="7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7" grpId="0"/>
      <p:bldP spid="10" grpId="0" animBg="1"/>
      <p:bldP spid="11" grpId="0"/>
      <p:bldP spid="12" grpId="0" animBg="1"/>
      <p:bldP spid="12" grpId="1" animBg="1"/>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762000" y="990600"/>
            <a:ext cx="7848600" cy="3657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smtClean="0">
                <a:solidFill>
                  <a:schemeClr val="tx1"/>
                </a:solidFill>
                <a:latin typeface="Times New Roman" pitchFamily="18" charset="0"/>
                <a:cs typeface="Times New Roman" pitchFamily="18" charset="0"/>
              </a:rPr>
              <a:t>Văn bản là một bức thư của người bố gửi cho con,nhưng tại sao tác giả lại lấy nhan đề là “Mẹ tôi”? </a:t>
            </a:r>
            <a:endParaRPr lang="en-US" sz="2800" dirty="0">
              <a:solidFill>
                <a:schemeClr val="tx1"/>
              </a:solidFill>
              <a:latin typeface="Times New Roman" pitchFamily="18" charset="0"/>
              <a:cs typeface="Times New Roman" pitchFamily="18" charset="0"/>
            </a:endParaRPr>
          </a:p>
        </p:txBody>
      </p:sp>
      <p:sp>
        <p:nvSpPr>
          <p:cNvPr id="6" name="TextBox 5"/>
          <p:cNvSpPr txBox="1"/>
          <p:nvPr/>
        </p:nvSpPr>
        <p:spPr>
          <a:xfrm>
            <a:off x="381000" y="1752600"/>
            <a:ext cx="8077200" cy="3108543"/>
          </a:xfrm>
          <a:prstGeom prst="rect">
            <a:avLst/>
          </a:prstGeom>
          <a:noFill/>
        </p:spPr>
        <p:txBody>
          <a:bodyPr wrap="square" rtlCol="0">
            <a:spAutoFit/>
          </a:bodyPr>
          <a:lstStyle/>
          <a:p>
            <a:r>
              <a:rPr lang="en-US" altLang="en-US" sz="2800" dirty="0" smtClean="0">
                <a:latin typeface="Times New Roman" pitchFamily="18" charset="0"/>
                <a:cs typeface="Times New Roman" pitchFamily="18" charset="0"/>
              </a:rPr>
              <a:t>+ Hình thức của văn bản là bức thư của người bố gửi cho con nhưng nội dung mà bức thư đề cập đến lại là người mẹ. Người mẹ là nhân vật chính của câu chuyện.</a:t>
            </a:r>
            <a:br>
              <a:rPr lang="en-US" altLang="en-US" sz="2800" dirty="0" smtClean="0">
                <a:latin typeface="Times New Roman" pitchFamily="18" charset="0"/>
                <a:cs typeface="Times New Roman" pitchFamily="18" charset="0"/>
              </a:rPr>
            </a:br>
            <a:r>
              <a:rPr lang="en-US" altLang="en-US" sz="2800" dirty="0" smtClean="0">
                <a:latin typeface="Times New Roman" pitchFamily="18" charset="0"/>
                <a:cs typeface="Times New Roman" pitchFamily="18" charset="0"/>
              </a:rPr>
              <a:t>+ Người bố viết thư vì thái độ vô lễ của con đối với mẹ, mục đích giáo dục con cần phải lễ độ và kính yêu mẹ. Vì vậy nhan đề “Mẹ tôi” là hoàn toàn chính xác.</a:t>
            </a:r>
            <a:br>
              <a:rPr lang="en-US" alt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738776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95590"/>
            <a:ext cx="39624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III. TỔNG KẾT</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838200" y="718810"/>
            <a:ext cx="2971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1. Nghệ thuật</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360218" y="1201257"/>
            <a:ext cx="8478982" cy="2308324"/>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 Sáng tạo nên hoàn cảnh xảy ra chuyện : En-ri-cô mắc lỗi với mẹ.</a:t>
            </a:r>
            <a:endParaRPr lang="en-US" sz="2400" b="1" u="sng"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Lồng trong câu chuyện một bức thư có nhiều chi tiết khắc họa người mẹ tận tụy, giàu đức hy sinh, hết lòng vì con.</a:t>
            </a:r>
            <a:endParaRPr lang="en-US" sz="2400" b="1" u="sng"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Lựa chọn hình thức biểu cảm trực tiếp, có ý nghĩa giáo dục, thể hiện thái độ nghiêm khắc của người cha đối với con.</a:t>
            </a:r>
            <a:endParaRPr lang="en-US" sz="2400" b="1" u="sng"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8" name="TextBox 7"/>
          <p:cNvSpPr txBox="1"/>
          <p:nvPr/>
        </p:nvSpPr>
        <p:spPr>
          <a:xfrm>
            <a:off x="568036" y="3504717"/>
            <a:ext cx="26670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2. Nội dung</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263236" y="4267200"/>
            <a:ext cx="8575964" cy="1569660"/>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a:t>
            </a:r>
            <a:r>
              <a:rPr lang="fr-FR" sz="2400" i="1" dirty="0">
                <a:latin typeface="Times New Roman" pitchFamily="18" charset="0"/>
                <a:cs typeface="Times New Roman" pitchFamily="18" charset="0"/>
              </a:rPr>
              <a:t> Con hãy nhớ rằng, tình yêu thương, kính trọng cha mẹ là tình cảm thiêng liêng hơn cả. Thật đáng xấu hổ và nhục nhã cho kẻ nào chà đạp lên tình thương yêu đó.</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(A-mi-xi)</a:t>
            </a:r>
            <a:endParaRPr lang="en-US" sz="2400" b="1" u="sng"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745927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701675" y="252413"/>
            <a:ext cx="8043863" cy="900112"/>
          </a:xfrm>
          <a:prstGeom prst="rect">
            <a:avLst/>
          </a:prstGeom>
          <a:noFill/>
          <a:ln>
            <a:noFill/>
          </a:ln>
          <a:effectLst/>
        </p:spPr>
        <p:txBody>
          <a:bodyPr anchor="ctr"/>
          <a:lstStyle/>
          <a:p>
            <a:pPr algn="ctr"/>
            <a:r>
              <a:rPr lang="en-US" sz="3600" b="1" dirty="0">
                <a:solidFill>
                  <a:srgbClr val="009900"/>
                </a:solidFill>
                <a:latin typeface=".VnCentury Schoolbook" pitchFamily="34" charset="0"/>
              </a:rPr>
              <a:t>IV. LuyÖn tËp</a:t>
            </a:r>
          </a:p>
        </p:txBody>
      </p:sp>
      <p:sp>
        <p:nvSpPr>
          <p:cNvPr id="87050" name="Text Box 10"/>
          <p:cNvSpPr txBox="1">
            <a:spLocks noChangeArrowheads="1"/>
          </p:cNvSpPr>
          <p:nvPr/>
        </p:nvSpPr>
        <p:spPr bwMode="auto">
          <a:xfrm>
            <a:off x="728590" y="2438400"/>
            <a:ext cx="78119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0"/>
              </a:spcBef>
              <a:defRPr>
                <a:solidFill>
                  <a:schemeClr val="tx1"/>
                </a:solidFill>
                <a:latin typeface="Arial" pitchFamily="34" charset="0"/>
              </a:defRPr>
            </a:lvl1pPr>
            <a:lvl2pPr marL="800100" indent="-342900">
              <a:spcBef>
                <a:spcPct val="0"/>
              </a:spcBef>
              <a:defRPr>
                <a:solidFill>
                  <a:schemeClr val="tx1"/>
                </a:solidFill>
                <a:latin typeface="Arial" pitchFamily="34" charset="0"/>
              </a:defRPr>
            </a:lvl2pPr>
            <a:lvl3pPr marL="1306513" indent="-342900">
              <a:spcBef>
                <a:spcPct val="0"/>
              </a:spcBef>
              <a:defRPr>
                <a:solidFill>
                  <a:schemeClr val="tx1"/>
                </a:solidFill>
                <a:latin typeface="Arial" pitchFamily="34" charset="0"/>
              </a:defRPr>
            </a:lvl3pPr>
            <a:lvl4pPr marL="1828800" indent="-342900">
              <a:spcBef>
                <a:spcPct val="0"/>
              </a:spcBef>
              <a:defRPr>
                <a:solidFill>
                  <a:schemeClr val="tx1"/>
                </a:solidFill>
                <a:latin typeface="Arial" pitchFamily="34" charset="0"/>
              </a:defRPr>
            </a:lvl4pPr>
            <a:lvl5pPr marL="2351088" indent="-342900">
              <a:spcBef>
                <a:spcPct val="0"/>
              </a:spcBef>
              <a:defRPr>
                <a:solidFill>
                  <a:schemeClr val="tx1"/>
                </a:solidFill>
                <a:latin typeface="Arial" pitchFamily="34" charset="0"/>
              </a:defRPr>
            </a:lvl5pPr>
            <a:lvl6pPr marL="2808288" indent="-342900" fontAlgn="base">
              <a:spcBef>
                <a:spcPct val="0"/>
              </a:spcBef>
              <a:spcAft>
                <a:spcPct val="0"/>
              </a:spcAft>
              <a:defRPr>
                <a:solidFill>
                  <a:schemeClr val="tx1"/>
                </a:solidFill>
                <a:latin typeface="Arial" pitchFamily="34" charset="0"/>
              </a:defRPr>
            </a:lvl6pPr>
            <a:lvl7pPr marL="3265488" indent="-342900" fontAlgn="base">
              <a:spcBef>
                <a:spcPct val="0"/>
              </a:spcBef>
              <a:spcAft>
                <a:spcPct val="0"/>
              </a:spcAft>
              <a:defRPr>
                <a:solidFill>
                  <a:schemeClr val="tx1"/>
                </a:solidFill>
                <a:latin typeface="Arial" pitchFamily="34" charset="0"/>
              </a:defRPr>
            </a:lvl7pPr>
            <a:lvl8pPr marL="3722688" indent="-342900" fontAlgn="base">
              <a:spcBef>
                <a:spcPct val="0"/>
              </a:spcBef>
              <a:spcAft>
                <a:spcPct val="0"/>
              </a:spcAft>
              <a:defRPr>
                <a:solidFill>
                  <a:schemeClr val="tx1"/>
                </a:solidFill>
                <a:latin typeface="Arial" pitchFamily="34" charset="0"/>
              </a:defRPr>
            </a:lvl8pPr>
            <a:lvl9pPr marL="4179888" indent="-342900" fontAlgn="base">
              <a:spcBef>
                <a:spcPct val="0"/>
              </a:spcBef>
              <a:spcAft>
                <a:spcPct val="0"/>
              </a:spcAft>
              <a:defRPr>
                <a:solidFill>
                  <a:schemeClr val="tx1"/>
                </a:solidFill>
                <a:latin typeface="Arial" pitchFamily="34" charset="0"/>
              </a:defRPr>
            </a:lvl9pPr>
          </a:lstStyle>
          <a:p>
            <a:pPr algn="just">
              <a:spcBef>
                <a:spcPct val="50000"/>
              </a:spcBef>
            </a:pPr>
            <a:r>
              <a:rPr lang="en-US" sz="2400" b="1" dirty="0">
                <a:solidFill>
                  <a:srgbClr val="993300"/>
                </a:solidFill>
                <a:latin typeface="Times New Roman" pitchFamily="18" charset="0"/>
                <a:cs typeface="Times New Roman" pitchFamily="18" charset="0"/>
              </a:rPr>
              <a:t>Em biết những câu ca dao, bài hát nào ngợi ca tấm lòng cha mẹ dành cho con cái, con cái dành cho cha mẹ? Hãy hát một bài mà em thích về người mẹ (học sinh tự thể hiện)</a:t>
            </a:r>
          </a:p>
        </p:txBody>
      </p:sp>
    </p:spTree>
    <p:extLst>
      <p:ext uri="{BB962C8B-B14F-4D97-AF65-F5344CB8AC3E}">
        <p14:creationId xmlns:p14="http://schemas.microsoft.com/office/powerpoint/2010/main" val="330379130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7050"/>
                                        </p:tgtEl>
                                        <p:attrNameLst>
                                          <p:attrName>style.visibility</p:attrName>
                                        </p:attrNameLst>
                                      </p:cBhvr>
                                      <p:to>
                                        <p:strVal val="visible"/>
                                      </p:to>
                                    </p:set>
                                    <p:animEffect transition="in" filter="barn(inHorizontal)">
                                      <p:cBhvr>
                                        <p:cTn id="7" dur="5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345" y="384463"/>
            <a:ext cx="8229600" cy="1143000"/>
          </a:xfrm>
        </p:spPr>
        <p:txBody>
          <a:bodyPr/>
          <a:lstStyle/>
          <a:p>
            <a:pPr algn="l"/>
            <a:r>
              <a:rPr lang="en-US" altLang="en-US" b="1" u="sng" dirty="0" smtClean="0">
                <a:solidFill>
                  <a:srgbClr val="FF0000"/>
                </a:solidFill>
                <a:latin typeface="Times New Roman" pitchFamily="18" charset="0"/>
                <a:cs typeface="Times New Roman" pitchFamily="18" charset="0"/>
              </a:rPr>
              <a:t>I.Tìm hiểu chung:</a:t>
            </a:r>
            <a:endParaRPr lang="en-US" dirty="0">
              <a:solidFill>
                <a:srgbClr val="FF0000"/>
              </a:solidFill>
              <a:latin typeface="Times New Roman" pitchFamily="18" charset="0"/>
              <a:cs typeface="Times New Roman" pitchFamily="18" charset="0"/>
            </a:endParaRPr>
          </a:p>
        </p:txBody>
      </p:sp>
      <p:sp>
        <p:nvSpPr>
          <p:cNvPr id="6" name="Title 1"/>
          <p:cNvSpPr txBox="1">
            <a:spLocks/>
          </p:cNvSpPr>
          <p:nvPr/>
        </p:nvSpPr>
        <p:spPr>
          <a:xfrm>
            <a:off x="457200" y="990600"/>
            <a:ext cx="495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chemeClr val="accent4">
                  <a:lumMod val="50000"/>
                </a:schemeClr>
              </a:solidFill>
              <a:latin typeface="Times New Roman" pitchFamily="18" charset="0"/>
              <a:cs typeface="Times New Roman" pitchFamily="18" charset="0"/>
            </a:endParaRPr>
          </a:p>
        </p:txBody>
      </p:sp>
      <p:sp>
        <p:nvSpPr>
          <p:cNvPr id="7" name="Rectangle 6"/>
          <p:cNvSpPr/>
          <p:nvPr/>
        </p:nvSpPr>
        <p:spPr>
          <a:xfrm>
            <a:off x="671944" y="1238934"/>
            <a:ext cx="2087110" cy="646331"/>
          </a:xfrm>
          <a:prstGeom prst="rect">
            <a:avLst/>
          </a:prstGeom>
        </p:spPr>
        <p:txBody>
          <a:bodyPr wrap="none">
            <a:spAutoFit/>
          </a:bodyPr>
          <a:lstStyle/>
          <a:p>
            <a:pPr lvl="0"/>
            <a:r>
              <a:rPr lang="en-US" sz="3600" b="1" dirty="0">
                <a:solidFill>
                  <a:srgbClr val="FF0000"/>
                </a:solidFill>
                <a:latin typeface="Times New Roman" pitchFamily="18" charset="0"/>
                <a:cs typeface="Times New Roman" pitchFamily="18" charset="0"/>
              </a:rPr>
              <a:t>1. Tác giả</a:t>
            </a:r>
            <a:endParaRPr lang="en-US" sz="3600" b="1" dirty="0">
              <a:solidFill>
                <a:srgbClr val="FF0000"/>
              </a:solidFill>
              <a:latin typeface="Times New Roman" pitchFamily="18" charset="0"/>
              <a:cs typeface="Times New Roman" pitchFamily="18" charset="0"/>
            </a:endParaRPr>
          </a:p>
        </p:txBody>
      </p:sp>
      <p:pic>
        <p:nvPicPr>
          <p:cNvPr id="9" name="Picture 8" descr="deamic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62000"/>
            <a:ext cx="3429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070764" y="5569527"/>
            <a:ext cx="3505200" cy="738664"/>
          </a:xfrm>
          <a:prstGeom prst="rect">
            <a:avLst/>
          </a:prstGeom>
          <a:noFill/>
        </p:spPr>
        <p:txBody>
          <a:bodyPr wrap="square" rtlCol="0">
            <a:spAutoFit/>
          </a:bodyPr>
          <a:lstStyle/>
          <a:p>
            <a:r>
              <a:rPr lang="vi-VN" sz="2400" b="1" dirty="0" smtClean="0">
                <a:solidFill>
                  <a:srgbClr val="0000FF"/>
                </a:solidFill>
                <a:latin typeface="+mj-lt"/>
                <a:cs typeface="Times New Roman" panose="02020603050405020304" pitchFamily="18" charset="0"/>
              </a:rPr>
              <a:t>31-10-1846</a:t>
            </a:r>
            <a:r>
              <a:rPr lang="en-US" sz="2400" b="1" dirty="0" smtClean="0">
                <a:solidFill>
                  <a:srgbClr val="0000FF"/>
                </a:solidFill>
                <a:latin typeface="+mj-lt"/>
                <a:cs typeface="Times New Roman" panose="02020603050405020304" pitchFamily="18" charset="0"/>
              </a:rPr>
              <a:t>  /   </a:t>
            </a:r>
            <a:r>
              <a:rPr lang="vi-VN" sz="2400" b="1" dirty="0" smtClean="0">
                <a:solidFill>
                  <a:srgbClr val="0000FF"/>
                </a:solidFill>
                <a:latin typeface="+mj-lt"/>
                <a:cs typeface="Times New Roman" panose="02020603050405020304" pitchFamily="18" charset="0"/>
              </a:rPr>
              <a:t>12-3-1908</a:t>
            </a:r>
            <a:endParaRPr lang="en-US" sz="2400" b="1" dirty="0" smtClean="0">
              <a:solidFill>
                <a:srgbClr val="0000FF"/>
              </a:solidFill>
              <a:latin typeface="+mj-lt"/>
            </a:endParaRPr>
          </a:p>
          <a:p>
            <a:endParaRPr lang="en-US" dirty="0"/>
          </a:p>
        </p:txBody>
      </p:sp>
      <p:sp>
        <p:nvSpPr>
          <p:cNvPr id="11" name="TextBox 10"/>
          <p:cNvSpPr txBox="1"/>
          <p:nvPr/>
        </p:nvSpPr>
        <p:spPr>
          <a:xfrm>
            <a:off x="228599" y="737435"/>
            <a:ext cx="8762999" cy="5570756"/>
          </a:xfrm>
          <a:prstGeom prst="rect">
            <a:avLst/>
          </a:prstGeom>
          <a:noFill/>
        </p:spPr>
        <p:txBody>
          <a:bodyPr wrap="square" rtlCol="0">
            <a:spAutoFit/>
          </a:bodyPr>
          <a:lstStyle/>
          <a:p>
            <a:pPr marL="457200" lvl="0" indent="-457200">
              <a:spcBef>
                <a:spcPts val="300"/>
              </a:spcBef>
              <a:spcAft>
                <a:spcPts val="300"/>
              </a:spcAft>
              <a:buFontTx/>
              <a:buChar char="-"/>
            </a:pPr>
            <a:r>
              <a:rPr lang="vi-VN" sz="2400" dirty="0">
                <a:solidFill>
                  <a:prstClr val="black"/>
                </a:solidFill>
                <a:latin typeface="+mj-lt"/>
                <a:cs typeface="Times New Roman" panose="02020603050405020304" pitchFamily="18" charset="0"/>
              </a:rPr>
              <a:t>Et-môn-đô Đơ A-mi-xi (Edmondo De Amicis) là nhà hoạt động xã hội, nhà văn hóa, nhà văn lỗi lạc của nước </a:t>
            </a:r>
            <a:r>
              <a:rPr lang="vi-VN" sz="2400" dirty="0" smtClean="0">
                <a:solidFill>
                  <a:prstClr val="black"/>
                </a:solidFill>
                <a:latin typeface="+mj-lt"/>
                <a:cs typeface="Times New Roman" panose="02020603050405020304" pitchFamily="18" charset="0"/>
              </a:rPr>
              <a:t>Ý</a:t>
            </a:r>
            <a:endParaRPr lang="en-US" sz="2400" dirty="0" smtClean="0">
              <a:solidFill>
                <a:prstClr val="black"/>
              </a:solidFill>
              <a:latin typeface="+mj-lt"/>
              <a:cs typeface="Times New Roman" panose="02020603050405020304" pitchFamily="18" charset="0"/>
            </a:endParaRPr>
          </a:p>
          <a:p>
            <a:pPr marL="457200" lvl="0" indent="-457200">
              <a:spcBef>
                <a:spcPts val="300"/>
              </a:spcBef>
              <a:spcAft>
                <a:spcPts val="300"/>
              </a:spcAft>
              <a:buFontTx/>
              <a:buChar char="-"/>
            </a:pPr>
            <a:r>
              <a:rPr lang="en-US" sz="2400" dirty="0" smtClean="0">
                <a:latin typeface="+mj-lt"/>
                <a:cs typeface="Times New Roman" panose="02020603050405020304" pitchFamily="18" charset="0"/>
              </a:rPr>
              <a:t>C</a:t>
            </a:r>
            <a:r>
              <a:rPr lang="vi-VN" sz="2400" dirty="0">
                <a:latin typeface="+mj-lt"/>
              </a:rPr>
              <a:t>hưa đầy 20 tuổi, Đơ A-mi-xi đã là sĩ quan quân đội chiến đấu cho nền độc lập, thống nhất của đất nước. </a:t>
            </a:r>
            <a:endParaRPr lang="en-US" sz="2400" dirty="0">
              <a:latin typeface="+mj-lt"/>
            </a:endParaRPr>
          </a:p>
          <a:p>
            <a:pPr marL="457200" lvl="0" indent="-457200">
              <a:spcBef>
                <a:spcPts val="300"/>
              </a:spcBef>
              <a:spcAft>
                <a:spcPts val="300"/>
              </a:spcAft>
              <a:buFontTx/>
              <a:buChar char="-"/>
            </a:pPr>
            <a:r>
              <a:rPr lang="vi-VN" sz="2400" dirty="0">
                <a:latin typeface="+mj-lt"/>
              </a:rPr>
              <a:t>Hai năm sau chiến tranh kết thúc, ông rời quân ngũ di du lịch tới nhiều nước như Hà Lan, Tây Ban Nha, Ma-rốc, Pháp, v.v</a:t>
            </a:r>
            <a:r>
              <a:rPr lang="vi-VN" sz="2400" dirty="0" smtClean="0">
                <a:latin typeface="+mj-lt"/>
              </a:rPr>
              <a:t>…</a:t>
            </a:r>
            <a:endParaRPr lang="en-US" sz="2400" dirty="0" smtClean="0">
              <a:latin typeface="+mj-lt"/>
            </a:endParaRPr>
          </a:p>
          <a:p>
            <a:pPr marL="457200" indent="-457200">
              <a:buFontTx/>
              <a:buChar char="-"/>
            </a:pPr>
            <a:r>
              <a:rPr lang="vi-VN" sz="2400" dirty="0" smtClean="0">
                <a:latin typeface="+mj-lt"/>
                <a:cs typeface="Times New Roman" panose="02020603050405020304" pitchFamily="18" charset="0"/>
              </a:rPr>
              <a:t>Năm 1891 A-mi-xi gia nhập đảng Xã hội Ý chiến đấu cho công bằng xã hội, vì hạnh phúc của nhân dân lao động.</a:t>
            </a:r>
            <a:endParaRPr lang="en-US" sz="2400" dirty="0" smtClean="0">
              <a:latin typeface="+mj-lt"/>
              <a:cs typeface="Times New Roman" panose="02020603050405020304" pitchFamily="18" charset="0"/>
            </a:endParaRPr>
          </a:p>
          <a:p>
            <a:pPr marL="457200" indent="-457200">
              <a:buFontTx/>
              <a:buChar char="-"/>
            </a:pPr>
            <a:r>
              <a:rPr lang="vi-VN" sz="2400" dirty="0">
                <a:latin typeface="+mj-lt"/>
              </a:rPr>
              <a:t>Cuộc đời hoạt động xã hội và con đường văn chương đối với Đơ A-mi-xi chỉ là một. Độc lập, thống nhất của Tổ quốc, tình thương và hạnh phúc của con người là lí tưởng và cảm hứng văn chương của ông, kết tinh thành một chủ nghĩa nhân văn lấp lánh.</a:t>
            </a:r>
            <a:endParaRPr lang="en-US" sz="2400" dirty="0">
              <a:latin typeface="+mj-lt"/>
            </a:endParaRPr>
          </a:p>
          <a:p>
            <a:pPr marL="457200" lvl="0" indent="-457200">
              <a:spcBef>
                <a:spcPts val="300"/>
              </a:spcBef>
              <a:spcAft>
                <a:spcPts val="300"/>
              </a:spcAft>
              <a:buFontTx/>
              <a:buChar char="-"/>
            </a:pPr>
            <a:endParaRPr lang="en-US" sz="2400" dirty="0">
              <a:latin typeface="+mj-lt"/>
              <a:cs typeface="Times New Roman" panose="02020603050405020304" pitchFamily="18" charset="0"/>
            </a:endParaRPr>
          </a:p>
          <a:p>
            <a:pPr marL="457200" lvl="0" indent="-457200">
              <a:spcBef>
                <a:spcPts val="300"/>
              </a:spcBef>
              <a:spcAft>
                <a:spcPts val="300"/>
              </a:spcAft>
              <a:buFontTx/>
              <a:buChar char="-"/>
            </a:pPr>
            <a:endParaRPr lang="en-US" sz="2400" dirty="0">
              <a:solidFill>
                <a:prstClr val="black"/>
              </a:solidFill>
              <a:latin typeface="+mj-lt"/>
              <a:cs typeface="Times New Roman" panose="02020603050405020304" pitchFamily="18" charset="0"/>
            </a:endParaRPr>
          </a:p>
        </p:txBody>
      </p:sp>
      <p:sp>
        <p:nvSpPr>
          <p:cNvPr id="12" name="Rectangle 11"/>
          <p:cNvSpPr/>
          <p:nvPr/>
        </p:nvSpPr>
        <p:spPr>
          <a:xfrm>
            <a:off x="671944" y="457200"/>
            <a:ext cx="7786256" cy="5262979"/>
          </a:xfrm>
          <a:prstGeom prst="rect">
            <a:avLst/>
          </a:prstGeom>
        </p:spPr>
        <p:txBody>
          <a:bodyPr wrap="square">
            <a:spAutoFit/>
          </a:bodyPr>
          <a:lstStyle/>
          <a:p>
            <a:pPr algn="just"/>
            <a:r>
              <a:rPr lang="en-US" sz="2400" dirty="0" smtClean="0">
                <a:solidFill>
                  <a:srgbClr val="000000"/>
                </a:solidFill>
                <a:latin typeface="Times New Roman" pitchFamily="18" charset="0"/>
                <a:cs typeface="Times New Roman" pitchFamily="18" charset="0"/>
              </a:rPr>
              <a:t>Ông l</a:t>
            </a:r>
            <a:r>
              <a:rPr lang="vi-VN" sz="2400" dirty="0" smtClean="0">
                <a:solidFill>
                  <a:srgbClr val="000000"/>
                </a:solidFill>
                <a:latin typeface="Times New Roman" pitchFamily="18" charset="0"/>
                <a:cs typeface="Times New Roman" pitchFamily="18" charset="0"/>
              </a:rPr>
              <a:t>à người theo chủ nghĩa Mác ngày càng đông: trên đảo Xixilia nông dân tổ chức những hiệp hội, và từ năm 1893 đã bắt đầu nổi dậy. Không sống bàng quan, ngay năm 189l De Amlcis đã tham gia Đảng xã hội Ý là thành viên của Đệ nhị Quốc tế, và từđấy đấu tranh không ngừng cho công bằng xã hội, cho đời sống của người nghèo khổ và dân lao động; văn nhân biến thành chiến sĩ, diễn thuyết khắp nơi, rất nhiệt thành về các vấn đề xã hội; sau thu nhập những diễn văn ấy xuất bản thành tập Vấn đề xã hội (Questione sociate, l894). Đảng mình bị khủng bố dữ, De Amicis vẫn chiến đấu không ngừng. Những cuộc nổi dậy của quần chúng nghèo khổ và những đợt đàn áp của chính quyền tư sản đều được lấy làm đề tài cho luận văn chính trị Nội chiến (LotteCivili, l901).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099522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9"/>
                                        </p:tgtEl>
                                        <p:attrNameLst>
                                          <p:attrName>ppt_x</p:attrName>
                                        </p:attrNameLst>
                                      </p:cBhvr>
                                      <p:tavLst>
                                        <p:tav tm="0">
                                          <p:val>
                                            <p:strVal val="ppt_x"/>
                                          </p:val>
                                        </p:tav>
                                        <p:tav tm="100000">
                                          <p:val>
                                            <p:strVal val="ppt_x"/>
                                          </p:val>
                                        </p:tav>
                                      </p:tavLst>
                                    </p:anim>
                                    <p:anim calcmode="lin" valueType="num">
                                      <p:cBhvr additive="base">
                                        <p:cTn id="38" dur="500"/>
                                        <p:tgtEl>
                                          <p:spTgt spid="9"/>
                                        </p:tgtEl>
                                        <p:attrNameLst>
                                          <p:attrName>ppt_y</p:attrName>
                                        </p:attrNameLst>
                                      </p:cBhvr>
                                      <p:tavLst>
                                        <p:tav tm="0">
                                          <p:val>
                                            <p:strVal val="ppt_y"/>
                                          </p:val>
                                        </p:tav>
                                        <p:tav tm="100000">
                                          <p:val>
                                            <p:strVal val="1+ppt_h/2"/>
                                          </p:val>
                                        </p:tav>
                                      </p:tavLst>
                                    </p:anim>
                                    <p:set>
                                      <p:cBhvr>
                                        <p:cTn id="39" dur="1" fill="hold">
                                          <p:stCondLst>
                                            <p:cond delay="499"/>
                                          </p:stCondLst>
                                        </p:cTn>
                                        <p:tgtEl>
                                          <p:spTgt spid="9"/>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10"/>
                                        </p:tgtEl>
                                        <p:attrNameLst>
                                          <p:attrName>ppt_x</p:attrName>
                                        </p:attrNameLst>
                                      </p:cBhvr>
                                      <p:tavLst>
                                        <p:tav tm="0">
                                          <p:val>
                                            <p:strVal val="ppt_x"/>
                                          </p:val>
                                        </p:tav>
                                        <p:tav tm="100000">
                                          <p:val>
                                            <p:strVal val="ppt_x"/>
                                          </p:val>
                                        </p:tav>
                                      </p:tavLst>
                                    </p:anim>
                                    <p:anim calcmode="lin" valueType="num">
                                      <p:cBhvr additive="base">
                                        <p:cTn id="42" dur="500"/>
                                        <p:tgtEl>
                                          <p:spTgt spid="10"/>
                                        </p:tgtEl>
                                        <p:attrNameLst>
                                          <p:attrName>ppt_y</p:attrName>
                                        </p:attrNameLst>
                                      </p:cBhvr>
                                      <p:tavLst>
                                        <p:tav tm="0">
                                          <p:val>
                                            <p:strVal val="ppt_y"/>
                                          </p:val>
                                        </p:tav>
                                        <p:tav tm="100000">
                                          <p:val>
                                            <p:strVal val="1+ppt_h/2"/>
                                          </p:val>
                                        </p:tav>
                                      </p:tavLst>
                                    </p:anim>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80">
                                          <p:stCondLst>
                                            <p:cond delay="0"/>
                                          </p:stCondLst>
                                        </p:cTn>
                                        <p:tgtEl>
                                          <p:spTgt spid="11"/>
                                        </p:tgtEl>
                                      </p:cBhvr>
                                    </p:animEffect>
                                    <p:anim calcmode="lin" valueType="num">
                                      <p:cBhvr>
                                        <p:cTn id="4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4" dur="26">
                                          <p:stCondLst>
                                            <p:cond delay="650"/>
                                          </p:stCondLst>
                                        </p:cTn>
                                        <p:tgtEl>
                                          <p:spTgt spid="11"/>
                                        </p:tgtEl>
                                      </p:cBhvr>
                                      <p:to x="100000" y="60000"/>
                                    </p:animScale>
                                    <p:animScale>
                                      <p:cBhvr>
                                        <p:cTn id="55" dur="166" decel="50000">
                                          <p:stCondLst>
                                            <p:cond delay="676"/>
                                          </p:stCondLst>
                                        </p:cTn>
                                        <p:tgtEl>
                                          <p:spTgt spid="11"/>
                                        </p:tgtEl>
                                      </p:cBhvr>
                                      <p:to x="100000" y="100000"/>
                                    </p:animScale>
                                    <p:animScale>
                                      <p:cBhvr>
                                        <p:cTn id="56" dur="26">
                                          <p:stCondLst>
                                            <p:cond delay="1312"/>
                                          </p:stCondLst>
                                        </p:cTn>
                                        <p:tgtEl>
                                          <p:spTgt spid="11"/>
                                        </p:tgtEl>
                                      </p:cBhvr>
                                      <p:to x="100000" y="80000"/>
                                    </p:animScale>
                                    <p:animScale>
                                      <p:cBhvr>
                                        <p:cTn id="57" dur="166" decel="50000">
                                          <p:stCondLst>
                                            <p:cond delay="1338"/>
                                          </p:stCondLst>
                                        </p:cTn>
                                        <p:tgtEl>
                                          <p:spTgt spid="11"/>
                                        </p:tgtEl>
                                      </p:cBhvr>
                                      <p:to x="100000" y="100000"/>
                                    </p:animScale>
                                    <p:animScale>
                                      <p:cBhvr>
                                        <p:cTn id="58" dur="26">
                                          <p:stCondLst>
                                            <p:cond delay="1642"/>
                                          </p:stCondLst>
                                        </p:cTn>
                                        <p:tgtEl>
                                          <p:spTgt spid="11"/>
                                        </p:tgtEl>
                                      </p:cBhvr>
                                      <p:to x="100000" y="90000"/>
                                    </p:animScale>
                                    <p:animScale>
                                      <p:cBhvr>
                                        <p:cTn id="59" dur="166" decel="50000">
                                          <p:stCondLst>
                                            <p:cond delay="1668"/>
                                          </p:stCondLst>
                                        </p:cTn>
                                        <p:tgtEl>
                                          <p:spTgt spid="11"/>
                                        </p:tgtEl>
                                      </p:cBhvr>
                                      <p:to x="100000" y="100000"/>
                                    </p:animScale>
                                    <p:animScale>
                                      <p:cBhvr>
                                        <p:cTn id="60" dur="26">
                                          <p:stCondLst>
                                            <p:cond delay="1808"/>
                                          </p:stCondLst>
                                        </p:cTn>
                                        <p:tgtEl>
                                          <p:spTgt spid="11"/>
                                        </p:tgtEl>
                                      </p:cBhvr>
                                      <p:to x="100000" y="95000"/>
                                    </p:animScale>
                                    <p:animScale>
                                      <p:cBhvr>
                                        <p:cTn id="61" dur="166" decel="50000">
                                          <p:stCondLst>
                                            <p:cond delay="1834"/>
                                          </p:stCondLst>
                                        </p:cTn>
                                        <p:tgtEl>
                                          <p:spTgt spid="1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grpId="1" nodeType="clickEffect">
                                  <p:stCondLst>
                                    <p:cond delay="0"/>
                                  </p:stCondLst>
                                  <p:childTnLst>
                                    <p:anim calcmode="lin" valueType="num">
                                      <p:cBhvr>
                                        <p:cTn id="65" dur="1000"/>
                                        <p:tgtEl>
                                          <p:spTgt spid="11"/>
                                        </p:tgtEl>
                                        <p:attrNameLst>
                                          <p:attrName>ppt_w</p:attrName>
                                        </p:attrNameLst>
                                      </p:cBhvr>
                                      <p:tavLst>
                                        <p:tav tm="0">
                                          <p:val>
                                            <p:strVal val="ppt_w"/>
                                          </p:val>
                                        </p:tav>
                                        <p:tav tm="100000">
                                          <p:val>
                                            <p:fltVal val="0"/>
                                          </p:val>
                                        </p:tav>
                                      </p:tavLst>
                                    </p:anim>
                                    <p:anim calcmode="lin" valueType="num">
                                      <p:cBhvr>
                                        <p:cTn id="66" dur="1000"/>
                                        <p:tgtEl>
                                          <p:spTgt spid="11"/>
                                        </p:tgtEl>
                                        <p:attrNameLst>
                                          <p:attrName>ppt_h</p:attrName>
                                        </p:attrNameLst>
                                      </p:cBhvr>
                                      <p:tavLst>
                                        <p:tav tm="0">
                                          <p:val>
                                            <p:strVal val="ppt_h"/>
                                          </p:val>
                                        </p:tav>
                                        <p:tav tm="100000">
                                          <p:val>
                                            <p:fltVal val="0"/>
                                          </p:val>
                                        </p:tav>
                                      </p:tavLst>
                                    </p:anim>
                                    <p:anim calcmode="lin" valueType="num">
                                      <p:cBhvr>
                                        <p:cTn id="67" dur="1000"/>
                                        <p:tgtEl>
                                          <p:spTgt spid="11"/>
                                        </p:tgtEl>
                                        <p:attrNameLst>
                                          <p:attrName>style.rotation</p:attrName>
                                        </p:attrNameLst>
                                      </p:cBhvr>
                                      <p:tavLst>
                                        <p:tav tm="0">
                                          <p:val>
                                            <p:fltVal val="0"/>
                                          </p:val>
                                        </p:tav>
                                        <p:tav tm="100000">
                                          <p:val>
                                            <p:fltVal val="90"/>
                                          </p:val>
                                        </p:tav>
                                      </p:tavLst>
                                    </p:anim>
                                    <p:animEffect transition="out" filter="fade">
                                      <p:cBhvr>
                                        <p:cTn id="68" dur="1000"/>
                                        <p:tgtEl>
                                          <p:spTgt spid="11"/>
                                        </p:tgtEl>
                                      </p:cBhvr>
                                    </p:animEffect>
                                    <p:set>
                                      <p:cBhvr>
                                        <p:cTn id="69" dur="1" fill="hold">
                                          <p:stCondLst>
                                            <p:cond delay="999"/>
                                          </p:stCondLst>
                                        </p:cTn>
                                        <p:tgtEl>
                                          <p:spTgt spid="1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inVertical)">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10" grpId="0"/>
      <p:bldP spid="10" grpId="1"/>
      <p:bldP spid="11" grpId="0"/>
      <p:bldP spid="11"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384463"/>
            <a:ext cx="8229600" cy="1143000"/>
          </a:xfrm>
        </p:spPr>
        <p:txBody>
          <a:bodyPr/>
          <a:lstStyle/>
          <a:p>
            <a:pPr algn="l"/>
            <a:r>
              <a:rPr lang="en-US" altLang="en-US" b="1" u="sng" dirty="0" smtClean="0">
                <a:solidFill>
                  <a:srgbClr val="FF0000"/>
                </a:solidFill>
                <a:latin typeface="Times New Roman" pitchFamily="18" charset="0"/>
                <a:cs typeface="Times New Roman" pitchFamily="18" charset="0"/>
              </a:rPr>
              <a:t>I.Tìm hiểu chung:</a:t>
            </a:r>
            <a:endParaRPr lang="en-US" dirty="0">
              <a:solidFill>
                <a:srgbClr val="FF0000"/>
              </a:solidFill>
              <a:latin typeface="Times New Roman" pitchFamily="18" charset="0"/>
              <a:cs typeface="Times New Roman" pitchFamily="18" charset="0"/>
            </a:endParaRPr>
          </a:p>
        </p:txBody>
      </p:sp>
      <p:sp>
        <p:nvSpPr>
          <p:cNvPr id="6" name="Title 1"/>
          <p:cNvSpPr txBox="1">
            <a:spLocks/>
          </p:cNvSpPr>
          <p:nvPr/>
        </p:nvSpPr>
        <p:spPr>
          <a:xfrm>
            <a:off x="457200" y="990600"/>
            <a:ext cx="495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chemeClr val="accent4">
                  <a:lumMod val="50000"/>
                </a:schemeClr>
              </a:solidFill>
              <a:latin typeface="Times New Roman" pitchFamily="18" charset="0"/>
              <a:cs typeface="Times New Roman" pitchFamily="18" charset="0"/>
            </a:endParaRPr>
          </a:p>
        </p:txBody>
      </p:sp>
      <p:sp>
        <p:nvSpPr>
          <p:cNvPr id="7" name="Rectangle 6"/>
          <p:cNvSpPr/>
          <p:nvPr/>
        </p:nvSpPr>
        <p:spPr>
          <a:xfrm>
            <a:off x="671944" y="1238934"/>
            <a:ext cx="1876411" cy="584775"/>
          </a:xfrm>
          <a:prstGeom prst="rect">
            <a:avLst/>
          </a:prstGeom>
        </p:spPr>
        <p:txBody>
          <a:bodyPr wrap="none">
            <a:spAutoFit/>
          </a:bodyPr>
          <a:lstStyle/>
          <a:p>
            <a:pPr lvl="0"/>
            <a:r>
              <a:rPr lang="en-US" sz="3200" b="1" dirty="0">
                <a:solidFill>
                  <a:srgbClr val="FF0000"/>
                </a:solidFill>
                <a:latin typeface="Times New Roman" pitchFamily="18" charset="0"/>
                <a:cs typeface="Times New Roman" pitchFamily="18" charset="0"/>
              </a:rPr>
              <a:t>1. Tác giả</a:t>
            </a:r>
            <a:endParaRPr lang="en-US" sz="3200" b="1" dirty="0">
              <a:solidFill>
                <a:srgbClr val="FF0000"/>
              </a:solidFill>
              <a:latin typeface="Times New Roman" pitchFamily="18" charset="0"/>
              <a:cs typeface="Times New Roman" pitchFamily="18" charset="0"/>
            </a:endParaRPr>
          </a:p>
        </p:txBody>
      </p:sp>
      <p:pic>
        <p:nvPicPr>
          <p:cNvPr id="9" name="Picture 8" descr="deamic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055" y="609600"/>
            <a:ext cx="3429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070764" y="5569527"/>
            <a:ext cx="3505200" cy="738664"/>
          </a:xfrm>
          <a:prstGeom prst="rect">
            <a:avLst/>
          </a:prstGeom>
          <a:noFill/>
        </p:spPr>
        <p:txBody>
          <a:bodyPr wrap="square" rtlCol="0">
            <a:spAutoFit/>
          </a:bodyPr>
          <a:lstStyle/>
          <a:p>
            <a:r>
              <a:rPr lang="vi-VN" sz="2400" b="1" dirty="0" smtClean="0">
                <a:solidFill>
                  <a:srgbClr val="0000FF"/>
                </a:solidFill>
                <a:latin typeface="+mj-lt"/>
                <a:cs typeface="Times New Roman" panose="02020603050405020304" pitchFamily="18" charset="0"/>
              </a:rPr>
              <a:t>31-10-1846</a:t>
            </a:r>
            <a:r>
              <a:rPr lang="en-US" sz="2400" b="1" dirty="0" smtClean="0">
                <a:solidFill>
                  <a:srgbClr val="0000FF"/>
                </a:solidFill>
                <a:latin typeface="+mj-lt"/>
                <a:cs typeface="Times New Roman" panose="02020603050405020304" pitchFamily="18" charset="0"/>
              </a:rPr>
              <a:t>  /   </a:t>
            </a:r>
            <a:r>
              <a:rPr lang="vi-VN" sz="2400" b="1" dirty="0" smtClean="0">
                <a:solidFill>
                  <a:srgbClr val="0000FF"/>
                </a:solidFill>
                <a:latin typeface="+mj-lt"/>
                <a:cs typeface="Times New Roman" panose="02020603050405020304" pitchFamily="18" charset="0"/>
              </a:rPr>
              <a:t>12-3-1908</a:t>
            </a:r>
            <a:endParaRPr lang="en-US" sz="2400" b="1" dirty="0" smtClean="0">
              <a:solidFill>
                <a:srgbClr val="0000FF"/>
              </a:solidFill>
              <a:latin typeface="+mj-lt"/>
            </a:endParaRPr>
          </a:p>
          <a:p>
            <a:endParaRPr lang="en-US" dirty="0"/>
          </a:p>
        </p:txBody>
      </p:sp>
      <p:sp>
        <p:nvSpPr>
          <p:cNvPr id="8" name="TextBox 7"/>
          <p:cNvSpPr txBox="1"/>
          <p:nvPr/>
        </p:nvSpPr>
        <p:spPr>
          <a:xfrm>
            <a:off x="508713" y="1816782"/>
            <a:ext cx="4433455" cy="2862322"/>
          </a:xfrm>
          <a:prstGeom prst="rect">
            <a:avLst/>
          </a:prstGeom>
          <a:noFill/>
        </p:spPr>
        <p:txBody>
          <a:bodyPr wrap="square" rtlCol="0">
            <a:spAutoFit/>
          </a:bodyPr>
          <a:lstStyle/>
          <a:p>
            <a:pPr>
              <a:spcBef>
                <a:spcPct val="50000"/>
              </a:spcBef>
              <a:buFontTx/>
              <a:buChar char="-"/>
            </a:pPr>
            <a:r>
              <a:rPr lang="en-US" sz="2400" dirty="0" smtClean="0">
                <a:latin typeface="Times New Roman" pitchFamily="18" charset="0"/>
                <a:cs typeface="Times New Roman" pitchFamily="18" charset="0"/>
              </a:rPr>
              <a:t>A-mi-xi (1846-1908) </a:t>
            </a:r>
          </a:p>
          <a:p>
            <a:pPr>
              <a:spcBef>
                <a:spcPct val="50000"/>
              </a:spcBef>
              <a:buFontTx/>
              <a:buChar char="-"/>
            </a:pPr>
            <a:r>
              <a:rPr lang="en-US" sz="2400" dirty="0" smtClean="0">
                <a:latin typeface="Times New Roman" pitchFamily="18" charset="0"/>
                <a:cs typeface="Times New Roman" pitchFamily="18" charset="0"/>
              </a:rPr>
              <a:t>Quê: vùng biển tây bắc nước Ý.</a:t>
            </a:r>
          </a:p>
          <a:p>
            <a:pPr>
              <a:spcBef>
                <a:spcPct val="50000"/>
              </a:spcBef>
              <a:buFontTx/>
              <a:buChar char="-"/>
            </a:pPr>
            <a:r>
              <a:rPr lang="en-US" sz="2400" dirty="0" smtClean="0">
                <a:latin typeface="Times New Roman" pitchFamily="18" charset="0"/>
                <a:cs typeface="Times New Roman" pitchFamily="18" charset="0"/>
              </a:rPr>
              <a:t> Là  nhà văn giàu lòng nhân ái. </a:t>
            </a:r>
          </a:p>
          <a:p>
            <a:pPr>
              <a:spcBef>
                <a:spcPct val="50000"/>
              </a:spcBef>
              <a:buFontTx/>
              <a:buChar char="-"/>
            </a:pPr>
            <a:r>
              <a:rPr lang="en-US" sz="2400" dirty="0" smtClean="0">
                <a:latin typeface="Times New Roman" pitchFamily="18" charset="0"/>
                <a:cs typeface="Times New Roman" pitchFamily="18" charset="0"/>
              </a:rPr>
              <a:t> Ông thường viết về đề tài thiếu nhi và nhà trường về những tấm lòng nhân hậu</a:t>
            </a:r>
            <a:endParaRPr lang="en-US" sz="2400" dirty="0">
              <a:latin typeface="Times New Roman" pitchFamily="18" charset="0"/>
              <a:cs typeface="Times New Roman" pitchFamily="18" charset="0"/>
            </a:endParaRPr>
          </a:p>
        </p:txBody>
      </p:sp>
      <p:sp>
        <p:nvSpPr>
          <p:cNvPr id="12" name="AutoShape 12"/>
          <p:cNvSpPr>
            <a:spLocks noChangeArrowheads="1"/>
          </p:cNvSpPr>
          <p:nvPr/>
        </p:nvSpPr>
        <p:spPr bwMode="auto">
          <a:xfrm>
            <a:off x="508713" y="4610814"/>
            <a:ext cx="3783013" cy="646986"/>
          </a:xfrm>
          <a:prstGeom prst="roundRect">
            <a:avLst>
              <a:gd name="adj" fmla="val 16667"/>
            </a:avLst>
          </a:prstGeom>
          <a:noFill/>
          <a:ln w="57150" cmpd="thickThin" algn="ctr">
            <a:noFill/>
            <a:round/>
            <a:headEnd/>
            <a:tailEnd/>
          </a:ln>
        </p:spPr>
        <p:txBody>
          <a:bodyPr anchor="ctr">
            <a:spAutoFit/>
          </a:bodyPr>
          <a:lstStyle/>
          <a:p>
            <a:pPr eaLnBrk="1" hangingPunct="1">
              <a:spcBef>
                <a:spcPct val="50000"/>
              </a:spcBef>
            </a:pPr>
            <a:r>
              <a:rPr lang="en-US" sz="3200" b="1" dirty="0">
                <a:solidFill>
                  <a:srgbClr val="FF0000"/>
                </a:solidFill>
                <a:latin typeface="Times New Roman" pitchFamily="18" charset="0"/>
              </a:rPr>
              <a:t>2. Tác phẩm:</a:t>
            </a:r>
          </a:p>
        </p:txBody>
      </p:sp>
      <p:sp>
        <p:nvSpPr>
          <p:cNvPr id="13" name="Rectangle 12"/>
          <p:cNvSpPr/>
          <p:nvPr/>
        </p:nvSpPr>
        <p:spPr>
          <a:xfrm>
            <a:off x="290946" y="5477194"/>
            <a:ext cx="4717473" cy="461665"/>
          </a:xfrm>
          <a:prstGeom prst="rect">
            <a:avLst/>
          </a:prstGeom>
        </p:spPr>
        <p:txBody>
          <a:bodyPr wrap="square">
            <a:spAutoFit/>
          </a:bodyPr>
          <a:lstStyle/>
          <a:p>
            <a:pPr lvl="0"/>
            <a:r>
              <a:rPr lang="en-US" sz="2400" dirty="0">
                <a:solidFill>
                  <a:prstClr val="black"/>
                </a:solidFill>
                <a:latin typeface="Times New Roman" pitchFamily="18" charset="0"/>
                <a:cs typeface="Times New Roman" pitchFamily="18" charset="0"/>
              </a:rPr>
              <a:t>- Trích “Những tấm lòng cao cả”</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93862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648200" cy="6858000"/>
          </a:xfrm>
        </p:spPr>
      </p:pic>
      <p:pic>
        <p:nvPicPr>
          <p:cNvPr id="5" name="Picture 17" descr="8677091760_ebf30110a4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0723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10600" cy="4525963"/>
          </a:xfrm>
        </p:spPr>
        <p:txBody>
          <a:bodyPr>
            <a:noAutofit/>
          </a:bodyPr>
          <a:lstStyle/>
          <a:p>
            <a:pPr marL="0" indent="0" algn="just">
              <a:buNone/>
            </a:pPr>
            <a:r>
              <a:rPr lang="vi-VN" sz="2000" dirty="0" smtClean="0">
                <a:solidFill>
                  <a:srgbClr val="000000"/>
                </a:solidFill>
                <a:latin typeface="+mj-lt"/>
              </a:rPr>
              <a:t>Một cậu bé người Ý, Enricô Bôttini,</a:t>
            </a:r>
            <a:r>
              <a:rPr lang="en-US" sz="2000" dirty="0" smtClean="0">
                <a:solidFill>
                  <a:srgbClr val="000000"/>
                </a:solidFill>
                <a:latin typeface="+mj-lt"/>
              </a:rPr>
              <a:t> </a:t>
            </a:r>
            <a:r>
              <a:rPr lang="en-US" sz="2000" dirty="0" smtClean="0">
                <a:solidFill>
                  <a:srgbClr val="000000"/>
                </a:solidFill>
                <a:latin typeface="Times New Roman" pitchFamily="18" charset="0"/>
                <a:cs typeface="Times New Roman" pitchFamily="18" charset="0"/>
              </a:rPr>
              <a:t>11t</a:t>
            </a:r>
            <a:r>
              <a:rPr lang="vi-VN" sz="2000" dirty="0" smtClean="0">
                <a:solidFill>
                  <a:srgbClr val="000000"/>
                </a:solidFill>
                <a:latin typeface="+mj-lt"/>
              </a:rPr>
              <a:t> hàng ngày ghi lại những việc lớn nhỏ diễn ra trong đời học sinh của cậu, những cảm tưởng và suy nghĩ của cậu thành một cuốn nhật ký. </a:t>
            </a:r>
            <a:r>
              <a:rPr lang="en-US" sz="2000" dirty="0" smtClean="0">
                <a:solidFill>
                  <a:srgbClr val="000000"/>
                </a:solidFill>
                <a:latin typeface="Times New Roman" pitchFamily="18" charset="0"/>
                <a:cs typeface="Times New Roman" pitchFamily="18" charset="0"/>
              </a:rPr>
              <a:t>Chú bé ghi lại những truyện đã đọc, những lá thư của bố mẹ, những câu chuyện về </a:t>
            </a:r>
            <a:r>
              <a:rPr lang="vi-VN" sz="2000" dirty="0" smtClean="0">
                <a:solidFill>
                  <a:srgbClr val="000000"/>
                </a:solidFill>
                <a:latin typeface="+mj-lt"/>
                <a:cs typeface="Times New Roman" pitchFamily="18" charset="0"/>
              </a:rPr>
              <a:t>thầy</a:t>
            </a:r>
            <a:r>
              <a:rPr lang="en-US" sz="2000" dirty="0" smtClean="0">
                <a:solidFill>
                  <a:srgbClr val="000000"/>
                </a:solidFill>
                <a:latin typeface="+mj-lt"/>
                <a:cs typeface="Times New Roman" pitchFamily="18" charset="0"/>
              </a:rPr>
              <a:t> </a:t>
            </a:r>
            <a:r>
              <a:rPr lang="en-US" sz="2000" dirty="0" smtClean="0">
                <a:solidFill>
                  <a:srgbClr val="000000"/>
                </a:solidFill>
                <a:latin typeface="Times New Roman" pitchFamily="18" charset="0"/>
                <a:cs typeface="Times New Roman" pitchFamily="18" charset="0"/>
              </a:rPr>
              <a:t>cô </a:t>
            </a:r>
            <a:r>
              <a:rPr lang="vi-VN" sz="2000" dirty="0" smtClean="0">
                <a:solidFill>
                  <a:srgbClr val="000000"/>
                </a:solidFill>
                <a:latin typeface="Times New Roman" pitchFamily="18" charset="0"/>
                <a:cs typeface="Times New Roman" pitchFamily="18" charset="0"/>
              </a:rPr>
              <a:t>giá</a:t>
            </a:r>
            <a:r>
              <a:rPr lang="vi-VN" sz="2000" dirty="0" smtClean="0">
                <a:solidFill>
                  <a:srgbClr val="000000"/>
                </a:solidFill>
                <a:latin typeface="+mj-lt"/>
                <a:cs typeface="Times New Roman" pitchFamily="18" charset="0"/>
              </a:rPr>
              <a:t>o</a:t>
            </a:r>
            <a:r>
              <a:rPr lang="en-US" sz="2000" dirty="0" smtClean="0">
                <a:solidFill>
                  <a:srgbClr val="000000"/>
                </a:solidFill>
                <a:latin typeface="Times New Roman" pitchFamily="18" charset="0"/>
                <a:cs typeface="Times New Roman" pitchFamily="18" charset="0"/>
              </a:rPr>
              <a:t>, bạn bè, những con người bất hạnh. </a:t>
            </a:r>
            <a:r>
              <a:rPr lang="vi-VN" sz="2000" dirty="0" smtClean="0">
                <a:latin typeface="+mj-lt"/>
              </a:rPr>
              <a:t/>
            </a:r>
            <a:br>
              <a:rPr lang="vi-VN" sz="2000" dirty="0" smtClean="0">
                <a:latin typeface="+mj-lt"/>
              </a:rPr>
            </a:br>
            <a:r>
              <a:rPr lang="vi-VN" sz="2000" dirty="0" smtClean="0">
                <a:solidFill>
                  <a:srgbClr val="000000"/>
                </a:solidFill>
                <a:latin typeface="+mj-lt"/>
              </a:rPr>
              <a:t>Nhân vật trong nhật ký là các cô giáo, thầy giáo, các bạn học của Enricô, là bố, mẹ Enricô, cùng bố mẹ các bạn; mỗi người một vẻ, có một đặc điểm nhất định về mặt thể chất hay tinh thần, nhất là các bạn của Enr</a:t>
            </a:r>
            <a:r>
              <a:rPr lang="en-US" sz="2000" dirty="0" smtClean="0">
                <a:solidFill>
                  <a:srgbClr val="000000"/>
                </a:solidFill>
                <a:latin typeface="+mj-lt"/>
              </a:rPr>
              <a:t>i</a:t>
            </a:r>
            <a:r>
              <a:rPr lang="vi-VN" sz="2000" dirty="0" smtClean="0">
                <a:solidFill>
                  <a:srgbClr val="000000"/>
                </a:solidFill>
                <a:latin typeface="+mj-lt"/>
              </a:rPr>
              <a:t>cô. </a:t>
            </a:r>
            <a:r>
              <a:rPr lang="en-US" sz="2000" dirty="0" smtClean="0">
                <a:solidFill>
                  <a:srgbClr val="000000"/>
                </a:solidFill>
                <a:latin typeface="+mj-lt"/>
              </a:rPr>
              <a:t>Đây là 1 </a:t>
            </a:r>
            <a:r>
              <a:rPr lang="vi-VN" sz="2000" dirty="0" smtClean="0">
                <a:solidFill>
                  <a:srgbClr val="000000"/>
                </a:solidFill>
                <a:latin typeface="+mj-lt"/>
              </a:rPr>
              <a:t>một tác phẩm </a:t>
            </a:r>
            <a:r>
              <a:rPr lang="en-US" sz="2000" dirty="0" smtClean="0">
                <a:solidFill>
                  <a:srgbClr val="000000"/>
                </a:solidFill>
                <a:latin typeface="Times New Roman" pitchFamily="18" charset="0"/>
                <a:cs typeface="Times New Roman" pitchFamily="18" charset="0"/>
              </a:rPr>
              <a:t>không</a:t>
            </a:r>
            <a:r>
              <a:rPr lang="en-US" sz="2000" dirty="0" smtClean="0">
                <a:solidFill>
                  <a:srgbClr val="000000"/>
                </a:solidFill>
                <a:latin typeface="+mj-lt"/>
              </a:rPr>
              <a:t> phải </a:t>
            </a:r>
            <a:r>
              <a:rPr lang="vi-VN" sz="2000" dirty="0" smtClean="0">
                <a:solidFill>
                  <a:srgbClr val="000000"/>
                </a:solidFill>
                <a:latin typeface="+mj-lt"/>
              </a:rPr>
              <a:t>phản ánh nền giáo dục ở nước Ý cuối thế kỷ XIX, mà là một tác phẩm mượn hình tượng nghệ thuật để trình bày những điều suy nghĩ về đức tục ở nhà trường và gia đình, mà tác giả mang trong óc như một lý tưởng, và trong l</a:t>
            </a:r>
            <a:r>
              <a:rPr lang="en-US" sz="2000" dirty="0" smtClean="0">
                <a:solidFill>
                  <a:srgbClr val="000000"/>
                </a:solidFill>
                <a:latin typeface="+mj-lt"/>
              </a:rPr>
              <a:t>òng</a:t>
            </a:r>
            <a:r>
              <a:rPr lang="vi-VN" sz="2000" dirty="0" smtClean="0">
                <a:solidFill>
                  <a:srgbClr val="000000"/>
                </a:solidFill>
                <a:latin typeface="+mj-lt"/>
              </a:rPr>
              <a:t> như một hoài bão. Trong các trang nhật ký của mình, Enricô không phải chỉ ghi những việc mà ở trường có vai trò của cô giáo, thầy giáo, mà còn chép cả những việc ở nhà có vai trò của bố mẹ mình, lại cũng không bỏ qua một số việc xảy ra ngoài phố với sự tham gia đường người ngoài. Rõ ràng De Amicis quan niệm rất đúng rằng muốn dạy đạo đức cho trẻ, phải có ba mặt giáo dục tốt: của nhà trường, của gia đình và của xã hội.</a:t>
            </a:r>
            <a:endParaRPr lang="en-US" sz="2000" dirty="0" smtClean="0">
              <a:latin typeface="+mj-lt"/>
            </a:endParaRPr>
          </a:p>
          <a:p>
            <a:pPr algn="just"/>
            <a:endParaRPr lang="en-US" sz="2000" dirty="0">
              <a:latin typeface="+mj-lt"/>
            </a:endParaRPr>
          </a:p>
        </p:txBody>
      </p:sp>
    </p:spTree>
    <p:extLst>
      <p:ext uri="{BB962C8B-B14F-4D97-AF65-F5344CB8AC3E}">
        <p14:creationId xmlns:p14="http://schemas.microsoft.com/office/powerpoint/2010/main" val="128401635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
            <a:ext cx="40386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 Tìm hiểu văn bản</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76200" y="444787"/>
            <a:ext cx="8991600" cy="5909310"/>
          </a:xfrm>
          <a:prstGeom prst="rect">
            <a:avLst/>
          </a:prstGeom>
          <a:noFill/>
        </p:spPr>
        <p:txBody>
          <a:bodyPr wrap="square" rtlCol="0">
            <a:spAutoFit/>
          </a:bodyPr>
          <a:lstStyle/>
          <a:p>
            <a:r>
              <a:rPr lang="vi-VN" dirty="0">
                <a:latin typeface="+mj-lt"/>
              </a:rPr>
              <a:t>Thứ năm, ngày 10 tháng 11</a:t>
            </a:r>
            <a:r>
              <a:rPr lang="vi-VN" dirty="0" smtClean="0">
                <a:latin typeface="+mj-lt"/>
              </a:rPr>
              <a:t/>
            </a:r>
            <a:br>
              <a:rPr lang="vi-VN" dirty="0" smtClean="0">
                <a:latin typeface="+mj-lt"/>
              </a:rPr>
            </a:br>
            <a:r>
              <a:rPr lang="vi-VN" dirty="0" smtClean="0">
                <a:latin typeface="+mj-lt"/>
              </a:rPr>
              <a:t/>
            </a:r>
            <a:br>
              <a:rPr lang="vi-VN" dirty="0" smtClean="0">
                <a:latin typeface="+mj-lt"/>
              </a:rPr>
            </a:br>
            <a:r>
              <a:rPr lang="vi-VN" dirty="0">
                <a:latin typeface="+mj-lt"/>
              </a:rPr>
              <a:t>Bố để ý là sáng nay, lúc cô giáo đến thăm, khi nói với mẹ, tôi có nhỡ thốt ra một lời thiếu lễ độ</a:t>
            </a:r>
            <a:r>
              <a:rPr lang="vi-VN" baseline="30000" dirty="0">
                <a:latin typeface="+mj-lt"/>
              </a:rPr>
              <a:t>[1]</a:t>
            </a:r>
            <a:r>
              <a:rPr lang="vi-VN" dirty="0">
                <a:latin typeface="+mj-lt"/>
              </a:rPr>
              <a:t>. Để cảnh cáo</a:t>
            </a:r>
            <a:r>
              <a:rPr lang="vi-VN" baseline="30000" dirty="0">
                <a:latin typeface="+mj-lt"/>
              </a:rPr>
              <a:t>[2]</a:t>
            </a:r>
            <a:r>
              <a:rPr lang="vi-VN" dirty="0">
                <a:latin typeface="+mj-lt"/>
              </a:rPr>
              <a:t> tôi, bố đã viết thư này. Đọc thư tôi xúc động vô cùng.</a:t>
            </a:r>
            <a:r>
              <a:rPr lang="vi-VN" dirty="0" smtClean="0">
                <a:latin typeface="+mj-lt"/>
              </a:rPr>
              <a:t/>
            </a:r>
            <a:br>
              <a:rPr lang="vi-VN" dirty="0" smtClean="0">
                <a:latin typeface="+mj-lt"/>
              </a:rPr>
            </a:br>
            <a:r>
              <a:rPr lang="vi-VN" dirty="0" smtClean="0">
                <a:latin typeface="+mj-lt"/>
              </a:rPr>
              <a:t/>
            </a:r>
            <a:br>
              <a:rPr lang="vi-VN" dirty="0" smtClean="0">
                <a:latin typeface="+mj-lt"/>
              </a:rPr>
            </a:br>
            <a:r>
              <a:rPr lang="vi-VN" dirty="0">
                <a:latin typeface="+mj-lt"/>
              </a:rPr>
              <a:t>“Trước mặt cô giáo, con đã thiếu lễ độ với mẹ. Việc như thế không bao giờ con được tái phạm nữa, En-ri-cô của bố ạ! Sự hỗn láo của con như một nhát dao đâm vào tim bố vậy! Bố nhớ, cách đây mấy năm, mẹ đã phải thức suốt đêm, cúi mình trên chiếc nôi trông chừng hơi thở hổn hển</a:t>
            </a:r>
            <a:r>
              <a:rPr lang="vi-VN" baseline="30000" dirty="0">
                <a:latin typeface="+mj-lt"/>
              </a:rPr>
              <a:t>[3]</a:t>
            </a:r>
            <a:r>
              <a:rPr lang="vi-VN" dirty="0">
                <a:latin typeface="+mj-lt"/>
              </a:rPr>
              <a:t> của con, quằn quại</a:t>
            </a:r>
            <a:r>
              <a:rPr lang="vi-VN" baseline="30000" dirty="0">
                <a:latin typeface="+mj-lt"/>
              </a:rPr>
              <a:t>[4]</a:t>
            </a:r>
            <a:r>
              <a:rPr lang="vi-VN" dirty="0">
                <a:latin typeface="+mj-lt"/>
              </a:rPr>
              <a:t> vì nỗi lo sợ khóc nức nở khi nghĩ rằng có thể mất con!.. Nhớ lại điều ấy, bố không thể nén được cơn tức giận đối với con. Hãy nghĩ xem, En-ri-cô à! Con mà lại xúc phạm đến mẹ con ư? Người mẹ sẵn sàng bỏ hết một năm hạnh phúc để tránh cho con một giờ đau đớn, người mẹ có thể đi ăn xin để nuôi con, có thể hi sinh tính mạng để cứu sống con!</a:t>
            </a:r>
            <a:r>
              <a:rPr lang="vi-VN" dirty="0" smtClean="0">
                <a:latin typeface="+mj-lt"/>
              </a:rPr>
              <a:t/>
            </a:r>
            <a:br>
              <a:rPr lang="vi-VN" dirty="0" smtClean="0">
                <a:latin typeface="+mj-lt"/>
              </a:rPr>
            </a:br>
            <a:r>
              <a:rPr lang="vi-VN" dirty="0" smtClean="0">
                <a:latin typeface="+mj-lt"/>
              </a:rPr>
              <a:t/>
            </a:r>
            <a:br>
              <a:rPr lang="vi-VN" dirty="0" smtClean="0">
                <a:latin typeface="+mj-lt"/>
              </a:rPr>
            </a:br>
            <a:r>
              <a:rPr lang="vi-VN" dirty="0">
                <a:latin typeface="+mj-lt"/>
              </a:rPr>
              <a:t>Hãy nghĩ kĩ điều này, En-ri-cô ạ: Trong đời, con có thể trải qua những ngày buồn thảm, nhưng ngày buồn thảm nhất tất sẽ là ngày mà con mất mẹ.</a:t>
            </a:r>
            <a:r>
              <a:rPr lang="vi-VN" dirty="0" smtClean="0">
                <a:latin typeface="+mj-lt"/>
              </a:rPr>
              <a:t/>
            </a:r>
            <a:br>
              <a:rPr lang="vi-VN" dirty="0" smtClean="0">
                <a:latin typeface="+mj-lt"/>
              </a:rPr>
            </a:br>
            <a:r>
              <a:rPr lang="vi-VN" dirty="0" smtClean="0">
                <a:latin typeface="+mj-lt"/>
              </a:rPr>
              <a:t/>
            </a:r>
            <a:br>
              <a:rPr lang="vi-VN" dirty="0" smtClean="0">
                <a:latin typeface="+mj-lt"/>
              </a:rPr>
            </a:br>
            <a:r>
              <a:rPr lang="vi-VN" dirty="0">
                <a:latin typeface="+mj-lt"/>
              </a:rPr>
              <a:t>Khi đã khôn lớn, trưởng thành, khi các cuộc đấu tranh đã tôi luyện con thành người dũng cảm, có thể có lúc con sẽ mong ước thiết tha được nghe lại tiếng nói của mẹ, được mẹ dang tay ra đón vào lòng. Dù có lớn khôn, khoẻ mạnh thế nào đi chăng nữa, con sẽ vẫn tự thấy mình chỉ là một đứa trẻ tội nghiệp, yếu đuối và không được chở che. Con sẽ cay đắng khi nhớ lại những lúc đã làm cho mẹ đau lòng... Con sẽ không thể sống thanh thản, nếu đã làm cho mẹ buồn phiền. </a:t>
            </a:r>
            <a:endParaRPr lang="en-US" dirty="0">
              <a:latin typeface="+mj-lt"/>
            </a:endParaRPr>
          </a:p>
        </p:txBody>
      </p:sp>
    </p:spTree>
    <p:extLst>
      <p:ext uri="{BB962C8B-B14F-4D97-AF65-F5344CB8AC3E}">
        <p14:creationId xmlns:p14="http://schemas.microsoft.com/office/powerpoint/2010/main" val="27361023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0"/>
            <a:ext cx="8763000" cy="4247317"/>
          </a:xfrm>
          <a:prstGeom prst="rect">
            <a:avLst/>
          </a:prstGeom>
          <a:noFill/>
        </p:spPr>
        <p:txBody>
          <a:bodyPr wrap="square" rtlCol="0">
            <a:spAutoFit/>
          </a:bodyPr>
          <a:lstStyle/>
          <a:p>
            <a:r>
              <a:rPr lang="vi-VN" dirty="0" smtClean="0">
                <a:latin typeface="Times New Roman" pitchFamily="18" charset="0"/>
                <a:cs typeface="Times New Roman" pitchFamily="18" charset="0"/>
              </a:rPr>
              <a:t> Dù có hối hận</a:t>
            </a:r>
            <a:r>
              <a:rPr lang="vi-VN" baseline="30000" dirty="0" smtClean="0">
                <a:latin typeface="Times New Roman" pitchFamily="18" charset="0"/>
                <a:cs typeface="Times New Roman" pitchFamily="18" charset="0"/>
              </a:rPr>
              <a:t>[5]</a:t>
            </a:r>
            <a:r>
              <a:rPr lang="vi-VN" dirty="0" smtClean="0">
                <a:latin typeface="Times New Roman" pitchFamily="18" charset="0"/>
                <a:cs typeface="Times New Roman" pitchFamily="18" charset="0"/>
              </a:rPr>
              <a:t>, có cầu xin linh hồn mẹ tha thứ... tất cả cũng chỉ vô ích mà thôi. Lương tâm</a:t>
            </a:r>
            <a:r>
              <a:rPr lang="vi-VN" baseline="30000" dirty="0" smtClean="0">
                <a:latin typeface="Times New Roman" pitchFamily="18" charset="0"/>
                <a:cs typeface="Times New Roman" pitchFamily="18" charset="0"/>
              </a:rPr>
              <a:t>[6]</a:t>
            </a:r>
            <a:r>
              <a:rPr lang="vi-VN" dirty="0" smtClean="0">
                <a:latin typeface="Times New Roman" pitchFamily="18" charset="0"/>
                <a:cs typeface="Times New Roman" pitchFamily="18" charset="0"/>
              </a:rPr>
              <a:t> con sẽ không một phút nào yên tĩnh. Hình ảnh dịu dàng và hiền hậu của mẹ sẽ làm tâm hồn con như bị khổ hình</a:t>
            </a:r>
            <a:r>
              <a:rPr lang="vi-VN" baseline="30000" dirty="0" smtClean="0">
                <a:latin typeface="Times New Roman" pitchFamily="18" charset="0"/>
                <a:cs typeface="Times New Roman" pitchFamily="18" charset="0"/>
              </a:rPr>
              <a:t>[7]</a:t>
            </a:r>
            <a:r>
              <a:rPr lang="vi-VN" dirty="0" smtClean="0">
                <a:latin typeface="Times New Roman" pitchFamily="18" charset="0"/>
                <a:cs typeface="Times New Roman" pitchFamily="18" charset="0"/>
              </a:rPr>
              <a:t>. En-ri-cô này! Con hãy nhớ rằng, tình yêu thương, kính trọng cha mẹ là tình cảm thiêng liêng hơn cả. Thật đáng xấu hổ và nhục nhã cho kẻ nào chà đạp lên tình thương yêu đó.</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Từ nay, không bao giờ con được thốt ra một lời nói nặng với mẹ. Con phải xin lỗi mẹ, không phải vì sợ bố, mà do sự thành khẩn trong lòng. Con hãy cầu xin mẹ hôn con, để cho chiếc hôn ấy xoá đi cái dấu vết vong ân bội nghĩa</a:t>
            </a:r>
            <a:r>
              <a:rPr lang="vi-VN" baseline="30000" dirty="0" smtClean="0">
                <a:latin typeface="Times New Roman" pitchFamily="18" charset="0"/>
                <a:cs typeface="Times New Roman" pitchFamily="18" charset="0"/>
              </a:rPr>
              <a:t>[8]</a:t>
            </a:r>
            <a:r>
              <a:rPr lang="vi-VN" dirty="0" smtClean="0">
                <a:latin typeface="Times New Roman" pitchFamily="18" charset="0"/>
                <a:cs typeface="Times New Roman" pitchFamily="18" charset="0"/>
              </a:rPr>
              <a:t> trên trán con.</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Bố rất yêu con, En-ri-cô ạ, con là niềm hi vọng tha thiết nhất của đời bố, nhưng thà rằng bố không có con, còn hơn là thấy con bội bạc</a:t>
            </a:r>
            <a:r>
              <a:rPr lang="vi-VN" baseline="30000" dirty="0" smtClean="0">
                <a:latin typeface="Times New Roman" pitchFamily="18" charset="0"/>
                <a:cs typeface="Times New Roman" pitchFamily="18" charset="0"/>
              </a:rPr>
              <a:t>[9]</a:t>
            </a:r>
            <a:r>
              <a:rPr lang="vi-VN" dirty="0" smtClean="0">
                <a:latin typeface="Times New Roman" pitchFamily="18" charset="0"/>
                <a:cs typeface="Times New Roman" pitchFamily="18" charset="0"/>
              </a:rPr>
              <a:t> với mẹ. Thôi, trong một thời gian con đừng hôn bố: bố sẽ không thể vui lòng đáp lại cái hôn của con được.</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Bố của con”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00567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
            <a:ext cx="40386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 Tìm hiểu văn bản</a:t>
            </a:r>
            <a:endParaRPr lang="en-US" sz="3200" b="1" dirty="0">
              <a:solidFill>
                <a:srgbClr val="FF0000"/>
              </a:solidFill>
              <a:latin typeface="Times New Roman" pitchFamily="18" charset="0"/>
              <a:cs typeface="Times New Roman" pitchFamily="18" charset="0"/>
            </a:endParaRPr>
          </a:p>
        </p:txBody>
      </p:sp>
      <p:sp>
        <p:nvSpPr>
          <p:cNvPr id="7" name="Cloud Callout 6"/>
          <p:cNvSpPr/>
          <p:nvPr/>
        </p:nvSpPr>
        <p:spPr>
          <a:xfrm>
            <a:off x="3505200" y="914400"/>
            <a:ext cx="4953000" cy="2133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Văn bản </a:t>
            </a:r>
            <a:r>
              <a:rPr lang="en-US" sz="2400" b="1" dirty="0">
                <a:solidFill>
                  <a:schemeClr val="tx1"/>
                </a:solidFill>
                <a:latin typeface="Times New Roman" pitchFamily="18" charset="0"/>
                <a:cs typeface="Times New Roman" pitchFamily="18" charset="0"/>
              </a:rPr>
              <a:t>có thể chia làm mấy phần? Nội dung của từng phần?</a:t>
            </a:r>
            <a:endParaRPr lang="en-US" sz="2400" b="1" u="sng" dirty="0">
              <a:solidFill>
                <a:schemeClr val="tx1"/>
              </a:solidFill>
              <a:latin typeface="Times New Roman" pitchFamily="18" charset="0"/>
              <a:cs typeface="Times New Roman" pitchFamily="18" charset="0"/>
            </a:endParaRPr>
          </a:p>
        </p:txBody>
      </p:sp>
      <p:sp>
        <p:nvSpPr>
          <p:cNvPr id="8" name="Rectangle 7"/>
          <p:cNvSpPr/>
          <p:nvPr/>
        </p:nvSpPr>
        <p:spPr>
          <a:xfrm>
            <a:off x="758536" y="1752600"/>
            <a:ext cx="7467600" cy="1821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BỐ CỤC: </a:t>
            </a:r>
            <a:r>
              <a:rPr lang="en-US" sz="2400" b="1" dirty="0" smtClean="0">
                <a:solidFill>
                  <a:schemeClr val="tx1"/>
                </a:solidFill>
                <a:latin typeface="Times New Roman" pitchFamily="18" charset="0"/>
                <a:cs typeface="Times New Roman" pitchFamily="18" charset="0"/>
              </a:rPr>
              <a:t>2 phần</a:t>
            </a:r>
          </a:p>
          <a:p>
            <a:r>
              <a:rPr lang="en-US" sz="2400" b="1" u="sng" dirty="0" smtClean="0">
                <a:solidFill>
                  <a:srgbClr val="FF0000"/>
                </a:solidFill>
                <a:latin typeface="Times New Roman" pitchFamily="18" charset="0"/>
                <a:cs typeface="Times New Roman" pitchFamily="18" charset="0"/>
              </a:rPr>
              <a:t>- </a:t>
            </a:r>
            <a:r>
              <a:rPr lang="en-US" sz="2400" b="1" u="sng" dirty="0">
                <a:solidFill>
                  <a:srgbClr val="FF0000"/>
                </a:solidFill>
                <a:latin typeface="Times New Roman" pitchFamily="18" charset="0"/>
                <a:cs typeface="Times New Roman" pitchFamily="18" charset="0"/>
              </a:rPr>
              <a:t>Phần 1</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Bố để ý… vô cùng”</a:t>
            </a:r>
            <a:endParaRPr lang="en-US" sz="2400" b="1" u="sng" dirty="0">
              <a:solidFill>
                <a:schemeClr val="tx1"/>
              </a:solidFill>
              <a:latin typeface="Times New Roman" pitchFamily="18" charset="0"/>
              <a:cs typeface="Times New Roman" pitchFamily="18" charset="0"/>
            </a:endParaRPr>
          </a:p>
          <a:p>
            <a:r>
              <a:rPr lang="fr-FR" sz="2400" dirty="0">
                <a:solidFill>
                  <a:schemeClr val="tx1"/>
                </a:solidFill>
                <a:latin typeface="Times New Roman" pitchFamily="18" charset="0"/>
                <a:cs typeface="Times New Roman" pitchFamily="18" charset="0"/>
              </a:rPr>
              <a:t>-&gt; Lời kể của En-ri-cô.</a:t>
            </a:r>
            <a:endParaRPr lang="en-US" sz="2400" b="1" u="sng" dirty="0">
              <a:solidFill>
                <a:schemeClr val="tx1"/>
              </a:solidFill>
              <a:latin typeface="Times New Roman" pitchFamily="18" charset="0"/>
              <a:cs typeface="Times New Roman" pitchFamily="18" charset="0"/>
            </a:endParaRPr>
          </a:p>
          <a:p>
            <a:r>
              <a:rPr lang="fr-FR" sz="2400" b="1" u="sng" dirty="0">
                <a:solidFill>
                  <a:srgbClr val="FF0000"/>
                </a:solidFill>
                <a:latin typeface="Times New Roman" pitchFamily="18" charset="0"/>
                <a:cs typeface="Times New Roman" pitchFamily="18" charset="0"/>
              </a:rPr>
              <a:t>- Phần 2: </a:t>
            </a:r>
            <a:r>
              <a:rPr lang="fr-FR" sz="2400" dirty="0">
                <a:solidFill>
                  <a:schemeClr val="tx1"/>
                </a:solidFill>
                <a:latin typeface="Times New Roman" pitchFamily="18" charset="0"/>
                <a:cs typeface="Times New Roman" pitchFamily="18" charset="0"/>
              </a:rPr>
              <a:t>còn lại</a:t>
            </a:r>
            <a:endParaRPr lang="en-US" sz="2400" b="1" u="sng" dirty="0">
              <a:solidFill>
                <a:schemeClr val="tx1"/>
              </a:solidFill>
              <a:latin typeface="Times New Roman" pitchFamily="18" charset="0"/>
              <a:cs typeface="Times New Roman" pitchFamily="18" charset="0"/>
            </a:endParaRPr>
          </a:p>
          <a:p>
            <a:r>
              <a:rPr lang="fr-FR" sz="2400" dirty="0">
                <a:solidFill>
                  <a:schemeClr val="tx1"/>
                </a:solidFill>
                <a:latin typeface="Times New Roman" pitchFamily="18" charset="0"/>
                <a:cs typeface="Times New Roman" pitchFamily="18" charset="0"/>
              </a:rPr>
              <a:t>-&gt; Toàn bộ bức thư người bố gửi cho En-ri-cô</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1248708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7"/>
                                        </p:tgtEl>
                                        <p:attrNameLst>
                                          <p:attrName>ppt_x</p:attrName>
                                        </p:attrNameLst>
                                      </p:cBhvr>
                                      <p:tavLst>
                                        <p:tav tm="0">
                                          <p:val>
                                            <p:strVal val="ppt_x"/>
                                          </p:val>
                                        </p:tav>
                                        <p:tav tm="100000">
                                          <p:val>
                                            <p:strVal val="ppt_x"/>
                                          </p:val>
                                        </p:tav>
                                      </p:tavLst>
                                    </p:anim>
                                    <p:anim calcmode="lin" valueType="num">
                                      <p:cBhvr additive="base">
                                        <p:cTn id="14" dur="500"/>
                                        <p:tgtEl>
                                          <p:spTgt spid="7"/>
                                        </p:tgtEl>
                                        <p:attrNameLst>
                                          <p:attrName>ppt_y</p:attrName>
                                        </p:attrNameLst>
                                      </p:cBhvr>
                                      <p:tavLst>
                                        <p:tav tm="0">
                                          <p:val>
                                            <p:strVal val="ppt_y"/>
                                          </p:val>
                                        </p:tav>
                                        <p:tav tm="100000">
                                          <p:val>
                                            <p:strVal val="1+ppt_h/2"/>
                                          </p:val>
                                        </p:tav>
                                      </p:tavLst>
                                    </p:anim>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auto">
          <a:xfrm>
            <a:off x="838200" y="1138891"/>
            <a:ext cx="6019800" cy="646986"/>
          </a:xfrm>
          <a:prstGeom prst="roundRect">
            <a:avLst>
              <a:gd name="adj" fmla="val 16667"/>
            </a:avLst>
          </a:prstGeom>
          <a:solidFill>
            <a:srgbClr val="CCFFCC">
              <a:alpha val="52156"/>
            </a:srgbClr>
          </a:solidFill>
          <a:ln w="57150" cmpd="thickThin" algn="ctr">
            <a:solidFill>
              <a:srgbClr val="4A851D"/>
            </a:solidFill>
            <a:round/>
            <a:headEnd/>
            <a:tailEnd/>
          </a:ln>
        </p:spPr>
        <p:txBody>
          <a:bodyPr anchor="ctr">
            <a:spAutoFit/>
          </a:bodyPr>
          <a:lstStyle/>
          <a:p>
            <a:pPr eaLnBrk="1" hangingPunct="1">
              <a:spcBef>
                <a:spcPct val="50000"/>
              </a:spcBef>
            </a:pPr>
            <a:r>
              <a:rPr lang="en-US" sz="3200" b="1" dirty="0">
                <a:solidFill>
                  <a:srgbClr val="FF6600"/>
                </a:solidFill>
                <a:latin typeface="Times New Roman" pitchFamily="18" charset="0"/>
              </a:rPr>
              <a:t>1. Hoàn cảnh người bố viết thư:</a:t>
            </a:r>
            <a:endParaRPr lang="en-US" sz="3200" b="1" dirty="0">
              <a:solidFill>
                <a:srgbClr val="C44F00"/>
              </a:solidFill>
              <a:latin typeface="Times New Roman" pitchFamily="18" charset="0"/>
            </a:endParaRPr>
          </a:p>
        </p:txBody>
      </p:sp>
      <p:sp>
        <p:nvSpPr>
          <p:cNvPr id="5" name="TextBox 4"/>
          <p:cNvSpPr txBox="1"/>
          <p:nvPr/>
        </p:nvSpPr>
        <p:spPr>
          <a:xfrm>
            <a:off x="710045" y="2304549"/>
            <a:ext cx="8257310" cy="461665"/>
          </a:xfrm>
          <a:prstGeom prst="rect">
            <a:avLst/>
          </a:prstGeom>
          <a:noFill/>
        </p:spPr>
        <p:txBody>
          <a:bodyPr wrap="square" rtlCol="0">
            <a:spAutoFit/>
          </a:bodyPr>
          <a:lstStyle/>
          <a:p>
            <a:r>
              <a:rPr lang="en-US" sz="2400" dirty="0">
                <a:latin typeface="Times New Roman" pitchFamily="18" charset="0"/>
                <a:cs typeface="Times New Roman" pitchFamily="18" charset="0"/>
              </a:rPr>
              <a:t>En-ri-cô nhỡ thốt ra lời thiếu lễ độ với mẹ khi cô giáo đến nhà</a:t>
            </a:r>
          </a:p>
        </p:txBody>
      </p:sp>
      <p:sp>
        <p:nvSpPr>
          <p:cNvPr id="6" name="TextBox 5"/>
          <p:cNvSpPr txBox="1"/>
          <p:nvPr/>
        </p:nvSpPr>
        <p:spPr>
          <a:xfrm>
            <a:off x="1413164" y="3352800"/>
            <a:ext cx="6809509"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Để </a:t>
            </a:r>
            <a:r>
              <a:rPr lang="en-US" sz="2400" dirty="0">
                <a:latin typeface="Times New Roman" pitchFamily="18" charset="0"/>
                <a:cs typeface="Times New Roman" pitchFamily="18" charset="0"/>
              </a:rPr>
              <a:t>giúp con suy nghĩ kĩ, nhận ra và sửa lỗi lầm, bố đã viết thư cho En-ri-cô.</a:t>
            </a:r>
            <a:endParaRPr lang="en-US" sz="2400" b="1" u="sng" dirty="0">
              <a:latin typeface="Times New Roman" pitchFamily="18" charset="0"/>
              <a:cs typeface="Times New Roman" pitchFamily="18" charset="0"/>
            </a:endParaRPr>
          </a:p>
        </p:txBody>
      </p:sp>
      <p:sp>
        <p:nvSpPr>
          <p:cNvPr id="8" name="TextBox 7"/>
          <p:cNvSpPr txBox="1"/>
          <p:nvPr/>
        </p:nvSpPr>
        <p:spPr>
          <a:xfrm>
            <a:off x="381000" y="3506688"/>
            <a:ext cx="914400" cy="523220"/>
          </a:xfrm>
          <a:prstGeom prst="rect">
            <a:avLst/>
          </a:prstGeom>
          <a:noFill/>
        </p:spPr>
        <p:txBody>
          <a:bodyPr wrap="square" rtlCol="0">
            <a:spAutoFit/>
          </a:bodyPr>
          <a:lstStyle/>
          <a:p>
            <a:r>
              <a:rPr lang="en-US" sz="2800" dirty="0" smtClean="0">
                <a:sym typeface="Wingdings"/>
              </a:rPr>
              <a:t></a:t>
            </a:r>
            <a:endParaRPr lang="en-US" sz="2800" dirty="0"/>
          </a:p>
        </p:txBody>
      </p:sp>
      <p:sp>
        <p:nvSpPr>
          <p:cNvPr id="9" name="TextBox 8"/>
          <p:cNvSpPr txBox="1"/>
          <p:nvPr/>
        </p:nvSpPr>
        <p:spPr>
          <a:xfrm>
            <a:off x="401782" y="2535381"/>
            <a:ext cx="8229600" cy="1569660"/>
          </a:xfrm>
          <a:prstGeom prst="rect">
            <a:avLst/>
          </a:prstGeom>
          <a:solidFill>
            <a:srgbClr val="FFFF00"/>
          </a:solidFill>
        </p:spPr>
        <p:txBody>
          <a:bodyPr wrap="square" rtlCol="0">
            <a:spAutoFit/>
          </a:bodyPr>
          <a:lstStyle/>
          <a:p>
            <a:r>
              <a:rPr lang="vi-VN" sz="2400" dirty="0">
                <a:solidFill>
                  <a:srgbClr val="002060"/>
                </a:solidFill>
                <a:latin typeface="+mj-lt"/>
              </a:rPr>
              <a:t>Bố để ý là sáng nay, lúc cô giáo đến thăm, khi nói với mẹ, tôi có nhỡ thốt ra một lời thiếu lễ độ</a:t>
            </a:r>
            <a:r>
              <a:rPr lang="vi-VN" sz="2400" baseline="30000" dirty="0">
                <a:solidFill>
                  <a:srgbClr val="002060"/>
                </a:solidFill>
                <a:latin typeface="+mj-lt"/>
              </a:rPr>
              <a:t>[1]</a:t>
            </a:r>
            <a:r>
              <a:rPr lang="vi-VN" sz="2400" dirty="0">
                <a:solidFill>
                  <a:srgbClr val="002060"/>
                </a:solidFill>
                <a:latin typeface="+mj-lt"/>
              </a:rPr>
              <a:t>. Để cảnh cáo</a:t>
            </a:r>
            <a:r>
              <a:rPr lang="vi-VN" sz="2400" baseline="30000" dirty="0">
                <a:solidFill>
                  <a:srgbClr val="002060"/>
                </a:solidFill>
                <a:latin typeface="+mj-lt"/>
              </a:rPr>
              <a:t>[2]</a:t>
            </a:r>
            <a:r>
              <a:rPr lang="vi-VN" sz="2400" dirty="0">
                <a:solidFill>
                  <a:srgbClr val="002060"/>
                </a:solidFill>
                <a:latin typeface="+mj-lt"/>
              </a:rPr>
              <a:t> tôi, bố đã viết thư này. Đọc thư tôi xúc động vô cùng.</a:t>
            </a:r>
            <a:br>
              <a:rPr lang="vi-VN" sz="2400" dirty="0">
                <a:solidFill>
                  <a:srgbClr val="002060"/>
                </a:solidFill>
                <a:latin typeface="+mj-lt"/>
              </a:rPr>
            </a:br>
            <a:endParaRPr lang="en-US" sz="2400" dirty="0">
              <a:solidFill>
                <a:srgbClr val="002060"/>
              </a:solidFill>
              <a:latin typeface="+mj-lt"/>
            </a:endParaRPr>
          </a:p>
        </p:txBody>
      </p:sp>
    </p:spTree>
    <p:extLst>
      <p:ext uri="{BB962C8B-B14F-4D97-AF65-F5344CB8AC3E}">
        <p14:creationId xmlns:p14="http://schemas.microsoft.com/office/powerpoint/2010/main" val="27955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1727</Words>
  <Application>Microsoft Office PowerPoint</Application>
  <PresentationFormat>On-screen Show (4:3)</PresentationFormat>
  <Paragraphs>85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I.Tìm hiểu chung:</vt:lpstr>
      <vt:lpstr>I.Tìm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huy_ctn</cp:lastModifiedBy>
  <cp:revision>43</cp:revision>
  <dcterms:created xsi:type="dcterms:W3CDTF">2021-08-30T01:42:21Z</dcterms:created>
  <dcterms:modified xsi:type="dcterms:W3CDTF">2021-08-30T10:27:59Z</dcterms:modified>
</cp:coreProperties>
</file>