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1"/>
  </p:notesMasterIdLst>
  <p:sldIdLst>
    <p:sldId id="256" r:id="rId2"/>
    <p:sldId id="305" r:id="rId3"/>
    <p:sldId id="261" r:id="rId4"/>
    <p:sldId id="257" r:id="rId5"/>
    <p:sldId id="306" r:id="rId6"/>
    <p:sldId id="307" r:id="rId7"/>
    <p:sldId id="308" r:id="rId8"/>
    <p:sldId id="309" r:id="rId9"/>
    <p:sldId id="310" r:id="rId10"/>
    <p:sldId id="264" r:id="rId11"/>
    <p:sldId id="312" r:id="rId12"/>
    <p:sldId id="311" r:id="rId13"/>
    <p:sldId id="314" r:id="rId14"/>
    <p:sldId id="258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9" r:id="rId24"/>
    <p:sldId id="328" r:id="rId25"/>
    <p:sldId id="319" r:id="rId26"/>
    <p:sldId id="330" r:id="rId27"/>
    <p:sldId id="331" r:id="rId28"/>
    <p:sldId id="272" r:id="rId29"/>
    <p:sldId id="284" r:id="rId30"/>
  </p:sldIdLst>
  <p:sldSz cx="9144000" cy="5143500" type="screen16x9"/>
  <p:notesSz cx="6858000" cy="9144000"/>
  <p:embeddedFontLst>
    <p:embeddedFont>
      <p:font typeface="Patrick Hand" panose="020B0604020202020204" charset="0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366"/>
    <a:srgbClr val="FBF2E9"/>
    <a:srgbClr val="FFD05E"/>
    <a:srgbClr val="FFBCB5"/>
    <a:srgbClr val="F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D515CC-8423-4E34-A039-DE54859728E7}">
  <a:tblStyle styleId="{A0D515CC-8423-4E34-A039-DE54859728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32" y="114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087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47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21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94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9a069941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9a0699419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61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953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446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284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24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09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216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17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g9a0699419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8" name="Google Shape;3968;g9a0699419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1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573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88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882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477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884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479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221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345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643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62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88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76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9a069941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9a0699419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8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9a069941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9a0699419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01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9a069941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9a0699419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56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9a069941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9a0699419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57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9a069941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9a0699419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68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1604872" y="-338503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8070946" y="-380874"/>
            <a:ext cx="1606980" cy="2271789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158051" y="-380887"/>
            <a:ext cx="1499664" cy="1946517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8106339" y="-482820"/>
            <a:ext cx="1210840" cy="1568321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166641" y="69918"/>
            <a:ext cx="1259736" cy="847039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8056292" y="4139952"/>
            <a:ext cx="1762872" cy="1624434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6" r:id="rId5"/>
    <p:sldLayoutId id="2147483658" r:id="rId6"/>
    <p:sldLayoutId id="2147483659" r:id="rId7"/>
    <p:sldLayoutId id="2147483663" r:id="rId8"/>
    <p:sldLayoutId id="2147483666" r:id="rId9"/>
    <p:sldLayoutId id="2147483667" r:id="rId10"/>
    <p:sldLayoutId id="2147483668" r:id="rId11"/>
    <p:sldLayoutId id="2147483677" r:id="rId12"/>
    <p:sldLayoutId id="2147483678" r:id="rId13"/>
    <p:sldLayoutId id="2147483679" r:id="rId14"/>
    <p:sldLayoutId id="2147483680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0.xml"/><Relationship Id="rId18" Type="http://schemas.openxmlformats.org/officeDocument/2006/relationships/slide" Target="slide23.xml"/><Relationship Id="rId3" Type="http://schemas.openxmlformats.org/officeDocument/2006/relationships/slide" Target="slide16.xml"/><Relationship Id="rId21" Type="http://schemas.microsoft.com/office/2007/relationships/hdphoto" Target="../media/hdphoto6.wdp"/><Relationship Id="rId7" Type="http://schemas.openxmlformats.org/officeDocument/2006/relationships/slide" Target="slide17.xml"/><Relationship Id="rId12" Type="http://schemas.openxmlformats.org/officeDocument/2006/relationships/slide" Target="slide11.xml"/><Relationship Id="rId17" Type="http://schemas.openxmlformats.org/officeDocument/2006/relationships/slide" Target="slide22.xml"/><Relationship Id="rId2" Type="http://schemas.openxmlformats.org/officeDocument/2006/relationships/notesSlide" Target="../notesSlides/notesSlide14.xml"/><Relationship Id="rId16" Type="http://schemas.openxmlformats.org/officeDocument/2006/relationships/slide" Target="slide1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9.xml"/><Relationship Id="rId5" Type="http://schemas.openxmlformats.org/officeDocument/2006/relationships/slide" Target="slide15.xml"/><Relationship Id="rId15" Type="http://schemas.openxmlformats.org/officeDocument/2006/relationships/slide" Target="slide21.xml"/><Relationship Id="rId10" Type="http://schemas.openxmlformats.org/officeDocument/2006/relationships/slide" Target="slide12.xml"/><Relationship Id="rId19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509911"/>
            <a:ext cx="7704000" cy="612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</a:rPr>
              <a:t>Unit 1 (cont.)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3521" name="Google Shape;3521;p37"/>
          <p:cNvSpPr txBox="1">
            <a:spLocks noGrp="1"/>
          </p:cNvSpPr>
          <p:nvPr>
            <p:ph type="subTitle" idx="1"/>
          </p:nvPr>
        </p:nvSpPr>
        <p:spPr>
          <a:xfrm>
            <a:off x="720000" y="291722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Patrick Hand" panose="020B0604020202020204" charset="0"/>
              </a:rPr>
              <a:t>Lesson 5: LANGUAGE FOCUS</a:t>
            </a:r>
            <a:endParaRPr sz="3600" b="1" dirty="0">
              <a:solidFill>
                <a:srgbClr val="FF0000"/>
              </a:solidFill>
              <a:latin typeface="Patrick Hand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0000"/>
              </a:solidFill>
              <a:latin typeface="Patrick H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288" y="386576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E53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Week: 2</a:t>
            </a:r>
          </a:p>
          <a:p>
            <a:r>
              <a:rPr lang="en" sz="2400" b="1" dirty="0" smtClean="0">
                <a:solidFill>
                  <a:srgbClr val="0E53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Period: </a:t>
            </a:r>
            <a:r>
              <a:rPr lang="en" sz="2400" b="1" dirty="0">
                <a:solidFill>
                  <a:srgbClr val="0E53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6 </a:t>
            </a:r>
            <a:endParaRPr lang="en-US" sz="2400" b="1" dirty="0">
              <a:solidFill>
                <a:srgbClr val="0E536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359" y="132335"/>
            <a:ext cx="1316825" cy="999381"/>
            <a:chOff x="3876860" y="713028"/>
            <a:chExt cx="1634086" cy="1559423"/>
          </a:xfrm>
        </p:grpSpPr>
        <p:sp>
          <p:nvSpPr>
            <p:cNvPr id="135" name="Google Shape;3577;p42"/>
            <p:cNvSpPr/>
            <p:nvPr/>
          </p:nvSpPr>
          <p:spPr>
            <a:xfrm rot="9330547">
              <a:off x="3923434" y="713028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78;p42"/>
            <p:cNvSpPr/>
            <p:nvPr/>
          </p:nvSpPr>
          <p:spPr>
            <a:xfrm rot="9330547">
              <a:off x="3876860" y="809606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3581;p42"/>
          <p:cNvSpPr txBox="1">
            <a:spLocks noGrp="1"/>
          </p:cNvSpPr>
          <p:nvPr>
            <p:ph type="title" idx="4294967295"/>
          </p:nvPr>
        </p:nvSpPr>
        <p:spPr>
          <a:xfrm>
            <a:off x="-149756" y="432080"/>
            <a:ext cx="1596850" cy="637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rgbClr val="0E5366"/>
                </a:solidFill>
                <a:latin typeface="Patrick Hand" panose="020B0604020202020204" charset="0"/>
              </a:rPr>
              <a:t>02</a:t>
            </a:r>
            <a:endParaRPr sz="5400" b="1" dirty="0">
              <a:solidFill>
                <a:srgbClr val="0E5366"/>
              </a:solidFill>
              <a:latin typeface="Patrick Hand" panose="020B0604020202020204" charset="0"/>
            </a:endParaRPr>
          </a:p>
        </p:txBody>
      </p:sp>
      <p:sp>
        <p:nvSpPr>
          <p:cNvPr id="139" name="Google Shape;3580;p42"/>
          <p:cNvSpPr txBox="1">
            <a:spLocks noGrp="1"/>
          </p:cNvSpPr>
          <p:nvPr>
            <p:ph type="title"/>
          </p:nvPr>
        </p:nvSpPr>
        <p:spPr>
          <a:xfrm>
            <a:off x="1206285" y="0"/>
            <a:ext cx="7937715" cy="97639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0" dirty="0"/>
              <a:t>Lan and her friends are holding a farewell party for Maryam. Write the things they did to prepare </a:t>
            </a:r>
            <a:r>
              <a:rPr lang="en-US" b="0" dirty="0" smtClean="0"/>
              <a:t>for </a:t>
            </a:r>
            <a:r>
              <a:rPr lang="en-US" b="0" dirty="0"/>
              <a:t>the party. </a:t>
            </a:r>
            <a:endParaRPr b="0" dirty="0"/>
          </a:p>
        </p:txBody>
      </p:sp>
      <p:grpSp>
        <p:nvGrpSpPr>
          <p:cNvPr id="141" name="Group 35"/>
          <p:cNvGrpSpPr>
            <a:grpSpLocks/>
          </p:cNvGrpSpPr>
          <p:nvPr/>
        </p:nvGrpSpPr>
        <p:grpSpPr bwMode="auto">
          <a:xfrm>
            <a:off x="110180" y="1321169"/>
            <a:ext cx="1479749" cy="1556908"/>
            <a:chOff x="78" y="695"/>
            <a:chExt cx="979" cy="1044"/>
          </a:xfrm>
        </p:grpSpPr>
        <p:pic>
          <p:nvPicPr>
            <p:cNvPr id="14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5660" r="93711">
                          <a14:foregroundMark x1="44025" y1="82178" x2="44025" y2="82178"/>
                          <a14:foregroundMark x1="63522" y1="28713" x2="63522" y2="28713"/>
                          <a14:foregroundMark x1="38365" y1="13861" x2="38365" y2="13861"/>
                          <a14:foregroundMark x1="55346" y1="12871" x2="55346" y2="12871"/>
                          <a14:foregroundMark x1="10692" y1="41584" x2="10692" y2="41584"/>
                          <a14:foregroundMark x1="89308" y1="36634" x2="89308" y2="36634"/>
                          <a14:foregroundMark x1="91824" y1="39604" x2="91824" y2="396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r="6769"/>
            <a:stretch/>
          </p:blipFill>
          <p:spPr bwMode="auto">
            <a:xfrm>
              <a:off x="78" y="695"/>
              <a:ext cx="979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13"/>
            <p:cNvSpPr txBox="1">
              <a:spLocks noChangeArrowheads="1"/>
            </p:cNvSpPr>
            <p:nvPr/>
          </p:nvSpPr>
          <p:spPr bwMode="auto">
            <a:xfrm>
              <a:off x="309" y="1429"/>
              <a:ext cx="480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400" b="0" dirty="0">
                  <a:latin typeface="Patrick Hand" panose="020B0604020202020204" charset="0"/>
                  <a:cs typeface="Calibri" panose="020F0502020204030204" pitchFamily="34" charset="0"/>
                </a:rPr>
                <a:t>Lan</a:t>
              </a:r>
            </a:p>
          </p:txBody>
        </p:sp>
      </p:grpSp>
      <p:grpSp>
        <p:nvGrpSpPr>
          <p:cNvPr id="144" name="Group 48"/>
          <p:cNvGrpSpPr>
            <a:grpSpLocks/>
          </p:cNvGrpSpPr>
          <p:nvPr/>
        </p:nvGrpSpPr>
        <p:grpSpPr bwMode="auto">
          <a:xfrm>
            <a:off x="110180" y="2911260"/>
            <a:ext cx="1485787" cy="1605892"/>
            <a:chOff x="150" y="1537"/>
            <a:chExt cx="907" cy="917"/>
          </a:xfrm>
        </p:grpSpPr>
        <p:pic>
          <p:nvPicPr>
            <p:cNvPr id="145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980" l="9639" r="93373">
                          <a14:foregroundMark x1="24096" y1="15152" x2="24096" y2="15152"/>
                          <a14:foregroundMark x1="31325" y1="9091" x2="31325" y2="9091"/>
                          <a14:foregroundMark x1="13855" y1="43434" x2="13855" y2="434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3" r="8083"/>
            <a:stretch/>
          </p:blipFill>
          <p:spPr bwMode="auto">
            <a:xfrm>
              <a:off x="150" y="1537"/>
              <a:ext cx="907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 Box 14"/>
            <p:cNvSpPr txBox="1">
              <a:spLocks noChangeArrowheads="1"/>
            </p:cNvSpPr>
            <p:nvPr/>
          </p:nvSpPr>
          <p:spPr bwMode="auto">
            <a:xfrm>
              <a:off x="307" y="2170"/>
              <a:ext cx="589" cy="2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400" b="0" dirty="0">
                  <a:latin typeface="Patrick Hand" panose="020B0604020202020204" charset="0"/>
                </a:rPr>
                <a:t>Ba</a:t>
              </a:r>
            </a:p>
          </p:txBody>
        </p:sp>
      </p:grpSp>
      <p:grpSp>
        <p:nvGrpSpPr>
          <p:cNvPr id="147" name="Group 37"/>
          <p:cNvGrpSpPr>
            <a:grpSpLocks/>
          </p:cNvGrpSpPr>
          <p:nvPr/>
        </p:nvGrpSpPr>
        <p:grpSpPr bwMode="auto">
          <a:xfrm>
            <a:off x="7506627" y="856797"/>
            <a:ext cx="1427394" cy="1438078"/>
            <a:chOff x="151" y="2040"/>
            <a:chExt cx="808" cy="868"/>
          </a:xfrm>
        </p:grpSpPr>
        <p:pic>
          <p:nvPicPr>
            <p:cNvPr id="148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138" r="94483">
                          <a14:foregroundMark x1="8276" y1="56000" x2="8276" y2="56000"/>
                          <a14:foregroundMark x1="9655" y1="28000" x2="9655" y2="28000"/>
                          <a14:foregroundMark x1="88966" y1="43000" x2="88966" y2="43000"/>
                          <a14:foregroundMark x1="87586" y1="35000" x2="87586" y2="35000"/>
                          <a14:foregroundMark x1="62759" y1="5000" x2="62759" y2="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2" r="9191"/>
            <a:stretch/>
          </p:blipFill>
          <p:spPr bwMode="auto">
            <a:xfrm>
              <a:off x="151" y="2040"/>
              <a:ext cx="80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 Box 15"/>
            <p:cNvSpPr txBox="1">
              <a:spLocks noChangeArrowheads="1"/>
            </p:cNvSpPr>
            <p:nvPr/>
          </p:nvSpPr>
          <p:spPr bwMode="auto">
            <a:xfrm>
              <a:off x="297" y="2629"/>
              <a:ext cx="479" cy="2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400" b="0" dirty="0">
                  <a:latin typeface="Patrick Hand" panose="020B0604020202020204" charset="0"/>
                </a:rPr>
                <a:t>Nga</a:t>
              </a:r>
            </a:p>
          </p:txBody>
        </p:sp>
      </p:grpSp>
      <p:grpSp>
        <p:nvGrpSpPr>
          <p:cNvPr id="150" name="Group 38"/>
          <p:cNvGrpSpPr>
            <a:grpSpLocks/>
          </p:cNvGrpSpPr>
          <p:nvPr/>
        </p:nvGrpSpPr>
        <p:grpSpPr bwMode="auto">
          <a:xfrm>
            <a:off x="7372360" y="2271174"/>
            <a:ext cx="1690675" cy="1545467"/>
            <a:chOff x="-61" y="2783"/>
            <a:chExt cx="1001" cy="904"/>
          </a:xfrm>
        </p:grpSpPr>
        <p:pic>
          <p:nvPicPr>
            <p:cNvPr id="15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6250" r="93056">
                          <a14:foregroundMark x1="14583" y1="27835" x2="14583" y2="27835"/>
                          <a14:foregroundMark x1="10417" y1="48454" x2="10417" y2="48454"/>
                          <a14:foregroundMark x1="88194" y1="43299" x2="88194" y2="43299"/>
                          <a14:foregroundMark x1="54167" y1="92784" x2="54167" y2="92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" y="2783"/>
              <a:ext cx="1001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Text Box 16"/>
            <p:cNvSpPr txBox="1">
              <a:spLocks noChangeArrowheads="1"/>
            </p:cNvSpPr>
            <p:nvPr/>
          </p:nvSpPr>
          <p:spPr bwMode="auto">
            <a:xfrm>
              <a:off x="126" y="3417"/>
              <a:ext cx="645" cy="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400" b="0" dirty="0" err="1">
                  <a:latin typeface="Patrick Hand" panose="020B0604020202020204" charset="0"/>
                </a:rPr>
                <a:t>Phong</a:t>
              </a:r>
              <a:endParaRPr lang="en-US" altLang="vi-VN" sz="2400" b="0" dirty="0">
                <a:latin typeface="Patrick Hand" panose="020B0604020202020204" charset="0"/>
              </a:endParaRPr>
            </a:p>
          </p:txBody>
        </p:sp>
      </p:grpSp>
      <p:grpSp>
        <p:nvGrpSpPr>
          <p:cNvPr id="153" name="Group 39"/>
          <p:cNvGrpSpPr>
            <a:grpSpLocks/>
          </p:cNvGrpSpPr>
          <p:nvPr/>
        </p:nvGrpSpPr>
        <p:grpSpPr bwMode="auto">
          <a:xfrm>
            <a:off x="7372853" y="3730940"/>
            <a:ext cx="1758159" cy="1470706"/>
            <a:chOff x="61" y="3261"/>
            <a:chExt cx="1163" cy="986"/>
          </a:xfrm>
        </p:grpSpPr>
        <p:pic>
          <p:nvPicPr>
            <p:cNvPr id="154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190" r="928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2" r="9776"/>
            <a:stretch/>
          </p:blipFill>
          <p:spPr bwMode="auto">
            <a:xfrm>
              <a:off x="184" y="3261"/>
              <a:ext cx="917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Text Box 17"/>
            <p:cNvSpPr txBox="1">
              <a:spLocks noChangeArrowheads="1"/>
            </p:cNvSpPr>
            <p:nvPr/>
          </p:nvSpPr>
          <p:spPr bwMode="auto">
            <a:xfrm>
              <a:off x="61" y="3937"/>
              <a:ext cx="1163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vi-VN" sz="2400" b="0" dirty="0">
                  <a:latin typeface="Patrick Hand" panose="020B0604020202020204" charset="0"/>
                </a:rPr>
                <a:t>Lan and Mai</a:t>
              </a: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1640353" y="1018112"/>
            <a:ext cx="5787296" cy="40696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vi-VN"/>
          </a:p>
        </p:txBody>
      </p:sp>
      <p:sp>
        <p:nvSpPr>
          <p:cNvPr id="163" name="TextBox 162"/>
          <p:cNvSpPr txBox="1"/>
          <p:nvPr/>
        </p:nvSpPr>
        <p:spPr>
          <a:xfrm>
            <a:off x="2002336" y="1526166"/>
            <a:ext cx="1222375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buy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hang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paint</a:t>
            </a:r>
            <a:endParaRPr lang="vi-VN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120061" y="1526166"/>
            <a:ext cx="3176587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a cake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flowers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a picture of Hanoi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colorful lamps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146156" y="1832636"/>
            <a:ext cx="973905" cy="520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3146156" y="1865891"/>
            <a:ext cx="1023117" cy="48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3146156" y="2911260"/>
            <a:ext cx="973905" cy="5849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>
            <a:off x="3144579" y="3477203"/>
            <a:ext cx="1024694" cy="525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144579" y="3014804"/>
            <a:ext cx="975482" cy="987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1696069" y="1526166"/>
            <a:ext cx="593951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a cake.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hung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the colorful lamps.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Nga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flowers.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3000" b="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painted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a picture of Hanoi.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Lan and Mai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shopping.</a:t>
            </a:r>
            <a:endParaRPr lang="vi-VN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7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449786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092271" y="2908537"/>
            <a:ext cx="5858359" cy="1276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0" dirty="0"/>
              <a:t>Work </a:t>
            </a:r>
            <a:r>
              <a:rPr lang="en-US" sz="3200" b="0" dirty="0" smtClean="0"/>
              <a:t>with a </a:t>
            </a:r>
            <a:r>
              <a:rPr lang="en-US" sz="3200" b="0" dirty="0"/>
              <a:t>partner. </a:t>
            </a:r>
            <a:r>
              <a:rPr lang="en-US" sz="3200" b="0" dirty="0" smtClean="0"/>
              <a:t>Write wishes you want to make in these situations.</a:t>
            </a:r>
            <a:endParaRPr sz="3200" b="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339850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0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wikia.nocookie.net/zootopia/images/5/53/Nick_Wild_talking_to_Judy_Hopps.jpg/revision/latest/scale-to-width-down/640?cb=20160112001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9" y="2024126"/>
            <a:ext cx="6712492" cy="28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/>
          <p:cNvSpPr/>
          <p:nvPr/>
        </p:nvSpPr>
        <p:spPr>
          <a:xfrm>
            <a:off x="488731" y="734211"/>
            <a:ext cx="3605743" cy="1066800"/>
          </a:xfrm>
          <a:prstGeom prst="wedgeRoundRectCallout">
            <a:avLst>
              <a:gd name="adj1" fmla="val 34437"/>
              <a:gd name="adj2" fmla="val 121708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not tall.</a:t>
            </a:r>
            <a:endParaRPr lang="vi-V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peech Bubble: Rectangle with Corners Rounded 3"/>
          <p:cNvSpPr/>
          <p:nvPr/>
        </p:nvSpPr>
        <p:spPr>
          <a:xfrm>
            <a:off x="4674476" y="59563"/>
            <a:ext cx="4305129" cy="1964563"/>
          </a:xfrm>
          <a:prstGeom prst="cloudCallout">
            <a:avLst>
              <a:gd name="adj1" fmla="val -21228"/>
              <a:gd name="adj2" fmla="val 9056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en-US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were taller.</a:t>
            </a:r>
            <a:endParaRPr lang="vi-V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3936" y="16294"/>
            <a:ext cx="1278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E5366"/>
                </a:solidFill>
                <a:latin typeface="+mn-lt"/>
                <a:sym typeface="Wingdings" panose="05000000000000000000" pitchFamily="2" charset="2"/>
              </a:rPr>
              <a:t>Form: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42547" y="159259"/>
            <a:ext cx="6628755" cy="1569660"/>
            <a:chOff x="379413" y="1981200"/>
            <a:chExt cx="8439760" cy="1601747"/>
          </a:xfrm>
        </p:grpSpPr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379413" y="1981200"/>
              <a:ext cx="8439760" cy="1601747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wish(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es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 + S</a:t>
              </a:r>
              <a:r>
                <a:rPr lang="en-US" sz="32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+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4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2/-</a:t>
              </a:r>
              <a:r>
                <a:rPr lang="en-US" sz="4400" b="1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ed</a:t>
              </a:r>
              <a:r>
                <a:rPr lang="en-US" sz="44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b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If only  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S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be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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were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4599292" y="2102270"/>
              <a:ext cx="457200" cy="1344143"/>
            </a:xfrm>
            <a:prstGeom prst="rightBrace">
              <a:avLst/>
            </a:prstGeom>
            <a:ln w="12700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738" y="1837123"/>
            <a:ext cx="1410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E5366"/>
                </a:solidFill>
                <a:latin typeface="+mn-lt"/>
                <a:sym typeface="Wingdings" panose="05000000000000000000" pitchFamily="2" charset="2"/>
              </a:rPr>
              <a:t>Usage: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80087" y="1837123"/>
            <a:ext cx="7532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express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wishes in the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(when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</a:t>
            </a:r>
            <a:b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different and exactly opposite of the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truth)</a:t>
            </a:r>
            <a:endParaRPr lang="en-US" altLang="en-US" sz="2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35427" y="3048156"/>
            <a:ext cx="7477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You </a:t>
            </a:r>
            <a:r>
              <a:rPr lang="en-US" altLang="en-US" sz="28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very tall.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16427" y="3487355"/>
            <a:ext cx="5300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wish I </a:t>
            </a: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en-US" altLang="en-US" sz="28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taller.</a:t>
            </a:r>
            <a:endParaRPr lang="en-US" altLang="en-US" sz="28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35427" y="3973303"/>
            <a:ext cx="8140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Nam’s house is small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wants </a:t>
            </a:r>
            <a:r>
              <a:rPr lang="vi-VN" altLang="en-US" sz="2800" u="sng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have</a:t>
            </a:r>
            <a:r>
              <a:rPr lang="vi-VN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big house.</a:t>
            </a:r>
            <a:endParaRPr lang="vi-VN" altLang="en-US" sz="2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16427" y="4414937"/>
            <a:ext cx="7856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wishes </a:t>
            </a:r>
            <a:r>
              <a:rPr lang="en-US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en-US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big house</a:t>
            </a:r>
            <a:r>
              <a:rPr lang="en-US" altLang="en-US" sz="28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657071"/>
            <a:ext cx="9042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1" u="sng" dirty="0" smtClean="0">
                <a:solidFill>
                  <a:srgbClr val="0E5366"/>
                </a:solidFill>
                <a:latin typeface="+mn-lt"/>
                <a:sym typeface="Wingdings" panose="05000000000000000000" pitchFamily="2" charset="2"/>
              </a:rPr>
              <a:t>Ex</a:t>
            </a:r>
            <a:r>
              <a:rPr lang="en-US" sz="2800" b="1" dirty="0" smtClean="0">
                <a:solidFill>
                  <a:srgbClr val="0E5366"/>
                </a:solidFill>
                <a:latin typeface="+mn-lt"/>
                <a:sym typeface="Wingdings" panose="05000000000000000000" pitchFamily="2" charset="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09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7923;p34"/>
          <p:cNvGrpSpPr/>
          <p:nvPr/>
        </p:nvGrpSpPr>
        <p:grpSpPr>
          <a:xfrm>
            <a:off x="1319881" y="3312703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42" name="Google Shape;7924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7925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4" name="Google Shape;7923;p34"/>
          <p:cNvGrpSpPr/>
          <p:nvPr/>
        </p:nvGrpSpPr>
        <p:grpSpPr>
          <a:xfrm>
            <a:off x="1334805" y="1989898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45" name="Google Shape;7924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7925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3" name="Google Shape;7923;p34"/>
          <p:cNvGrpSpPr/>
          <p:nvPr/>
        </p:nvGrpSpPr>
        <p:grpSpPr>
          <a:xfrm>
            <a:off x="3131804" y="3327106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54" name="Google Shape;7924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7925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6" name="Google Shape;7923;p34"/>
          <p:cNvGrpSpPr/>
          <p:nvPr/>
        </p:nvGrpSpPr>
        <p:grpSpPr>
          <a:xfrm>
            <a:off x="4987002" y="3298300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57" name="Google Shape;7924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7925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7914;p34"/>
          <p:cNvGrpSpPr/>
          <p:nvPr/>
        </p:nvGrpSpPr>
        <p:grpSpPr>
          <a:xfrm>
            <a:off x="6885343" y="649583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60" name="Google Shape;7915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7916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2" name="Google Shape;7917;p34"/>
          <p:cNvGrpSpPr/>
          <p:nvPr/>
        </p:nvGrpSpPr>
        <p:grpSpPr>
          <a:xfrm>
            <a:off x="3179726" y="658907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63" name="Google Shape;7918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7919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" name="Google Shape;7920;p34"/>
          <p:cNvGrpSpPr/>
          <p:nvPr/>
        </p:nvGrpSpPr>
        <p:grpSpPr>
          <a:xfrm>
            <a:off x="6873550" y="1921269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66" name="Google Shape;7921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/>
            </a:p>
          </p:txBody>
        </p:sp>
        <p:sp>
          <p:nvSpPr>
            <p:cNvPr id="67" name="Google Shape;7922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/>
            </a:p>
          </p:txBody>
        </p:sp>
      </p:grpSp>
      <p:grpSp>
        <p:nvGrpSpPr>
          <p:cNvPr id="68" name="Google Shape;7923;p34"/>
          <p:cNvGrpSpPr/>
          <p:nvPr/>
        </p:nvGrpSpPr>
        <p:grpSpPr>
          <a:xfrm>
            <a:off x="6842212" y="3298300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69" name="Google Shape;7924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7925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1" name="Google Shape;7926;p34"/>
          <p:cNvGrpSpPr/>
          <p:nvPr/>
        </p:nvGrpSpPr>
        <p:grpSpPr>
          <a:xfrm>
            <a:off x="5034924" y="667093"/>
            <a:ext cx="1131792" cy="1070496"/>
            <a:chOff x="1121526" y="1341074"/>
            <a:chExt cx="3065806" cy="2648383"/>
          </a:xfrm>
          <a:solidFill>
            <a:schemeClr val="accent4"/>
          </a:solidFill>
        </p:grpSpPr>
        <p:sp>
          <p:nvSpPr>
            <p:cNvPr id="72" name="Google Shape;7927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7928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4" name="Google Shape;7929;p34"/>
          <p:cNvGrpSpPr/>
          <p:nvPr/>
        </p:nvGrpSpPr>
        <p:grpSpPr>
          <a:xfrm>
            <a:off x="1441600" y="791464"/>
            <a:ext cx="937520" cy="786734"/>
            <a:chOff x="1384647" y="1692085"/>
            <a:chExt cx="2539563" cy="1946361"/>
          </a:xfrm>
          <a:solidFill>
            <a:schemeClr val="accent4"/>
          </a:solidFill>
        </p:grpSpPr>
        <p:sp>
          <p:nvSpPr>
            <p:cNvPr id="75" name="Google Shape;7930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7931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77" name="Google Shape;7932;p34"/>
          <p:cNvSpPr txBox="1">
            <a:spLocks noGrp="1"/>
          </p:cNvSpPr>
          <p:nvPr>
            <p:ph type="title"/>
          </p:nvPr>
        </p:nvSpPr>
        <p:spPr>
          <a:xfrm>
            <a:off x="3179727" y="914885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200" dirty="0">
                <a:hlinkClick r:id="rId3" action="ppaction://hlinksldjump"/>
              </a:rPr>
              <a:t>02</a:t>
            </a:r>
            <a:endParaRPr sz="3200" dirty="0">
              <a:hlinkClick r:id="rId4" action="ppaction://hlinksldjump"/>
            </a:endParaRPr>
          </a:p>
        </p:txBody>
      </p:sp>
      <p:sp>
        <p:nvSpPr>
          <p:cNvPr id="78" name="Google Shape;7935;p34"/>
          <p:cNvSpPr txBox="1">
            <a:spLocks noGrp="1"/>
          </p:cNvSpPr>
          <p:nvPr>
            <p:ph type="title" idx="3"/>
          </p:nvPr>
        </p:nvSpPr>
        <p:spPr>
          <a:xfrm>
            <a:off x="1336321" y="923640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200" dirty="0">
                <a:hlinkClick r:id="rId5" action="ppaction://hlinksldjump"/>
              </a:rPr>
              <a:t>01</a:t>
            </a:r>
            <a:endParaRPr sz="3200" dirty="0">
              <a:hlinkClick r:id="rId6" action="ppaction://hlinksldjump"/>
            </a:endParaRPr>
          </a:p>
        </p:txBody>
      </p:sp>
      <p:sp>
        <p:nvSpPr>
          <p:cNvPr id="79" name="Google Shape;7940;p34"/>
          <p:cNvSpPr txBox="1">
            <a:spLocks noGrp="1"/>
          </p:cNvSpPr>
          <p:nvPr>
            <p:ph type="title" idx="8"/>
          </p:nvPr>
        </p:nvSpPr>
        <p:spPr>
          <a:xfrm>
            <a:off x="5023118" y="923640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200" dirty="0">
                <a:hlinkClick r:id="rId7" action="ppaction://hlinksldjump"/>
              </a:rPr>
              <a:t>03</a:t>
            </a:r>
            <a:endParaRPr sz="3200" dirty="0">
              <a:hlinkClick r:id="rId8" action="ppaction://hlinksldjump"/>
            </a:endParaRPr>
          </a:p>
        </p:txBody>
      </p:sp>
      <p:sp>
        <p:nvSpPr>
          <p:cNvPr id="80" name="Google Shape;7943;p34"/>
          <p:cNvSpPr txBox="1">
            <a:spLocks noGrp="1"/>
          </p:cNvSpPr>
          <p:nvPr>
            <p:ph type="title" idx="14"/>
          </p:nvPr>
        </p:nvSpPr>
        <p:spPr>
          <a:xfrm>
            <a:off x="6894934" y="906130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200" dirty="0">
                <a:hlinkClick r:id="rId9" action="ppaction://hlinksldjump"/>
              </a:rPr>
              <a:t>04</a:t>
            </a:r>
            <a:endParaRPr sz="3200" dirty="0">
              <a:hlinkClick r:id="rId10" action="ppaction://hlinksldjump"/>
            </a:endParaRPr>
          </a:p>
        </p:txBody>
      </p:sp>
      <p:sp>
        <p:nvSpPr>
          <p:cNvPr id="81" name="Google Shape;7946;p34"/>
          <p:cNvSpPr txBox="1">
            <a:spLocks noGrp="1"/>
          </p:cNvSpPr>
          <p:nvPr>
            <p:ph type="title" idx="4294967295"/>
          </p:nvPr>
        </p:nvSpPr>
        <p:spPr>
          <a:xfrm>
            <a:off x="6875941" y="2177816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3200" b="1" dirty="0">
                <a:latin typeface="Patrick Hand" panose="020B0604020202020204" charset="0"/>
                <a:hlinkClick r:id="rId11" action="ppaction://hlinksldjump"/>
              </a:rPr>
              <a:t>05</a:t>
            </a:r>
            <a:endParaRPr sz="3200" b="1" dirty="0">
              <a:latin typeface="Patrick Hand" panose="020B0604020202020204" charset="0"/>
              <a:hlinkClick r:id="rId12" action="ppaction://hlinksldjump"/>
            </a:endParaRPr>
          </a:p>
        </p:txBody>
      </p:sp>
      <p:sp>
        <p:nvSpPr>
          <p:cNvPr id="82" name="Google Shape;7949;p34"/>
          <p:cNvSpPr txBox="1">
            <a:spLocks noGrp="1"/>
          </p:cNvSpPr>
          <p:nvPr>
            <p:ph type="title" idx="4294967295"/>
          </p:nvPr>
        </p:nvSpPr>
        <p:spPr>
          <a:xfrm>
            <a:off x="6830407" y="3554847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3200" b="1" dirty="0">
                <a:latin typeface="Patrick Hand" panose="020B0604020202020204" charset="0"/>
                <a:hlinkClick r:id="rId13" action="ppaction://hlinksldjump"/>
              </a:rPr>
              <a:t>06</a:t>
            </a:r>
            <a:endParaRPr sz="3200" b="1" dirty="0">
              <a:latin typeface="Patrick Hand" panose="020B0604020202020204" charset="0"/>
              <a:hlinkClick r:id="rId14" action="ppaction://hlinksldjump"/>
            </a:endParaRPr>
          </a:p>
        </p:txBody>
      </p:sp>
      <p:sp>
        <p:nvSpPr>
          <p:cNvPr id="83" name="Google Shape;7940;p34"/>
          <p:cNvSpPr txBox="1">
            <a:spLocks noGrp="1"/>
          </p:cNvSpPr>
          <p:nvPr>
            <p:ph type="title" idx="8"/>
          </p:nvPr>
        </p:nvSpPr>
        <p:spPr>
          <a:xfrm>
            <a:off x="4985377" y="3578429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200" dirty="0">
                <a:hlinkClick r:id="rId15" action="ppaction://hlinksldjump"/>
              </a:rPr>
              <a:t>07</a:t>
            </a:r>
            <a:endParaRPr sz="3200" dirty="0">
              <a:hlinkClick r:id="rId16" action="ppaction://hlinksldjump"/>
            </a:endParaRPr>
          </a:p>
        </p:txBody>
      </p:sp>
      <p:sp>
        <p:nvSpPr>
          <p:cNvPr id="84" name="Google Shape;7943;p34"/>
          <p:cNvSpPr txBox="1">
            <a:spLocks noGrp="1"/>
          </p:cNvSpPr>
          <p:nvPr>
            <p:ph type="title" idx="14"/>
          </p:nvPr>
        </p:nvSpPr>
        <p:spPr>
          <a:xfrm>
            <a:off x="3078392" y="3569250"/>
            <a:ext cx="1012545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200" dirty="0">
                <a:hlinkClick r:id="rId17" action="ppaction://hlinksldjump"/>
              </a:rPr>
              <a:t>08</a:t>
            </a:r>
            <a:endParaRPr sz="3200" dirty="0">
              <a:hlinkClick r:id="rId7" action="ppaction://hlinksldjump"/>
            </a:endParaRPr>
          </a:p>
        </p:txBody>
      </p:sp>
      <p:sp>
        <p:nvSpPr>
          <p:cNvPr id="85" name="Google Shape;7946;p34"/>
          <p:cNvSpPr txBox="1">
            <a:spLocks noGrp="1"/>
          </p:cNvSpPr>
          <p:nvPr>
            <p:ph type="title" idx="4294967295"/>
          </p:nvPr>
        </p:nvSpPr>
        <p:spPr>
          <a:xfrm>
            <a:off x="1329152" y="3567220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3200" b="1" dirty="0">
                <a:latin typeface="Patrick Hand" panose="020B0604020202020204" charset="0"/>
                <a:hlinkClick r:id="rId18" action="ppaction://hlinksldjump"/>
              </a:rPr>
              <a:t>09</a:t>
            </a:r>
            <a:endParaRPr sz="3200" b="1" dirty="0">
              <a:latin typeface="Patrick Hand" panose="020B0604020202020204" charset="0"/>
              <a:hlinkClick r:id="rId7" action="ppaction://hlinksldjump"/>
            </a:endParaRPr>
          </a:p>
        </p:txBody>
      </p:sp>
      <p:sp>
        <p:nvSpPr>
          <p:cNvPr id="86" name="Google Shape;7949;p34"/>
          <p:cNvSpPr txBox="1">
            <a:spLocks noGrp="1"/>
          </p:cNvSpPr>
          <p:nvPr>
            <p:ph type="title" idx="4294967295"/>
          </p:nvPr>
        </p:nvSpPr>
        <p:spPr>
          <a:xfrm>
            <a:off x="1348989" y="2267572"/>
            <a:ext cx="891329" cy="47860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3200" b="1" dirty="0">
                <a:latin typeface="Patrick Hand" panose="020B0604020202020204" charset="0"/>
                <a:hlinkClick r:id="rId19" action="ppaction://hlinksldjump"/>
              </a:rPr>
              <a:t>10</a:t>
            </a:r>
            <a:endParaRPr sz="3200" b="1" dirty="0">
              <a:latin typeface="Patrick Hand" panose="020B0604020202020204" charset="0"/>
              <a:hlinkClick r:id="rId9" action="ppaction://hlinksldjump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814" y="1552921"/>
            <a:ext cx="3895488" cy="1680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pic>
        <p:nvPicPr>
          <p:cNvPr id="70" name="Picture 6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734574" y="1837897"/>
            <a:ext cx="7829550" cy="16901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It’s so hot. You want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to be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the swimming pool.</a:t>
            </a: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783560" y="3111853"/>
            <a:ext cx="7731578" cy="5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I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the swimming pool.</a:t>
            </a:r>
          </a:p>
        </p:txBody>
      </p:sp>
    </p:spTree>
    <p:extLst>
      <p:ext uri="{BB962C8B-B14F-4D97-AF65-F5344CB8AC3E}">
        <p14:creationId xmlns:p14="http://schemas.microsoft.com/office/powerpoint/2010/main" val="33501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732457" y="2224475"/>
            <a:ext cx="7829550" cy="8644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don’t have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 computer.</a:t>
            </a: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732457" y="2992855"/>
            <a:ext cx="7731578" cy="5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I wish I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had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computer.</a:t>
            </a: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35" y="706806"/>
            <a:ext cx="5127172" cy="39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734574" y="2081334"/>
            <a:ext cx="7829550" cy="16901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very far from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school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469129" y="2827323"/>
            <a:ext cx="8360440" cy="162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wish I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didn’t live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very far from school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114300" indent="0">
              <a:spcBef>
                <a:spcPct val="20000"/>
              </a:spcBef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sz="3600" b="1" u="sng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wish I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lived </a:t>
            </a:r>
            <a:r>
              <a:rPr lang="en-US" sz="36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near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school.</a:t>
            </a: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14300" indent="0" eaLnBrk="1" hangingPunct="1">
              <a:spcBef>
                <a:spcPct val="20000"/>
              </a:spcBef>
              <a:buNone/>
              <a:defRPr/>
            </a:pP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734574" y="2271251"/>
            <a:ext cx="7829550" cy="7642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don’t have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 sister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752929" y="3014158"/>
            <a:ext cx="7731578" cy="5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I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had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sister.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p50"/>
          <p:cNvSpPr txBox="1">
            <a:spLocks noGrp="1"/>
          </p:cNvSpPr>
          <p:nvPr>
            <p:ph type="title"/>
          </p:nvPr>
        </p:nvSpPr>
        <p:spPr>
          <a:xfrm>
            <a:off x="898419" y="0"/>
            <a:ext cx="7704000" cy="1040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smtClean="0"/>
              <a:t>WORD GAME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dirty="0"/>
              <a:t> Write the past form of the verbs </a:t>
            </a:r>
            <a:r>
              <a:rPr lang="en-US" sz="3200" b="0" dirty="0" smtClean="0"/>
              <a:t>below</a:t>
            </a:r>
            <a:r>
              <a:rPr lang="vi-VN" sz="3200" b="0" dirty="0" smtClean="0"/>
              <a:t>.</a:t>
            </a:r>
            <a:endParaRPr sz="3200" b="0" dirty="0"/>
          </a:p>
        </p:txBody>
      </p:sp>
      <p:graphicFrame>
        <p:nvGraphicFramePr>
          <p:cNvPr id="3971" name="Google Shape;3971;p50"/>
          <p:cNvGraphicFramePr/>
          <p:nvPr>
            <p:extLst>
              <p:ext uri="{D42A27DB-BD31-4B8C-83A1-F6EECF244321}">
                <p14:modId xmlns:p14="http://schemas.microsoft.com/office/powerpoint/2010/main" val="3961653056"/>
              </p:ext>
            </p:extLst>
          </p:nvPr>
        </p:nvGraphicFramePr>
        <p:xfrm>
          <a:off x="1080860" y="1099624"/>
          <a:ext cx="7127550" cy="3940730"/>
        </p:xfrm>
        <a:graphic>
          <a:graphicData uri="http://schemas.openxmlformats.org/drawingml/2006/table">
            <a:tbl>
              <a:tblPr>
                <a:noFill/>
                <a:tableStyleId>{A0D515CC-8423-4E34-A039-DE54859728E7}</a:tableStyleId>
              </a:tblPr>
              <a:tblGrid>
                <a:gridCol w="3563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3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solidFill>
                            <a:schemeClr val="dk2"/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Present form</a:t>
                      </a:r>
                      <a:endParaRPr lang="en-US" sz="2800" b="1" dirty="0">
                        <a:solidFill>
                          <a:schemeClr val="dk2"/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solidFill>
                            <a:schemeClr val="dk2"/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Past form</a:t>
                      </a:r>
                      <a:endParaRPr lang="en-US" sz="2800" b="1" dirty="0">
                        <a:solidFill>
                          <a:schemeClr val="dk2"/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buy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bought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make 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made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3429833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hang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hung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1457980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go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went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218390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paint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painted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6422143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know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knew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have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had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Patrick Hand"/>
                          <a:cs typeface="Calibri" panose="020F0502020204030204" pitchFamily="34" charset="0"/>
                          <a:sym typeface="Patrick Hand"/>
                        </a:rPr>
                        <a:t>see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Patrick Hand"/>
                        <a:cs typeface="Calibri" panose="020F0502020204030204" pitchFamily="34" charset="0"/>
                        <a:sym typeface="Patrick Ha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saw</a:t>
                      </a:r>
                      <a:endParaRPr lang="en-US" sz="2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38439" y="1680117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38439" y="2073498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38439" y="2526981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38439" y="2950098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38439" y="3383108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38439" y="3788211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38439" y="4247013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38439" y="4667044"/>
            <a:ext cx="1709854" cy="334537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0" grpId="0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734574" y="2282617"/>
            <a:ext cx="7829550" cy="7583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very badly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304046" y="2994034"/>
            <a:ext cx="7731578" cy="127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I </a:t>
            </a:r>
            <a:r>
              <a:rPr lang="en-US" sz="36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didn’t draw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 badly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(</a:t>
            </a:r>
            <a:r>
              <a:rPr lang="en-US" sz="36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I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drew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well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36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514244" y="2118594"/>
            <a:ext cx="8482905" cy="9787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don’t have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your friend’s phone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514244" y="2991495"/>
            <a:ext cx="8270209" cy="5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just" eaLnBrk="1" hangingPunct="1">
              <a:spcBef>
                <a:spcPct val="20000"/>
              </a:spcBef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I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had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my friend’s phone number.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666952" y="2449037"/>
            <a:ext cx="7829550" cy="8399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know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many friends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666952" y="3212600"/>
            <a:ext cx="7731578" cy="5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I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knew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many friends.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32" y="1085850"/>
            <a:ext cx="4289516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8" y1="18500" x2="45188" y2="18500"/>
                        <a14:foregroundMark x1="34063" y1="27583" x2="34063" y2="27583"/>
                        <a14:foregroundMark x1="28375" y1="38333" x2="28375" y2="38333"/>
                        <a14:foregroundMark x1="27688" y1="55000" x2="27688" y2="55000"/>
                        <a14:foregroundMark x1="32563" y1="66083" x2="32563" y2="66083"/>
                        <a14:foregroundMark x1="68500" y1="65917" x2="68500" y2="65917"/>
                        <a14:foregroundMark x1="72375" y1="54250" x2="72375" y2="54250"/>
                        <a14:foregroundMark x1="72125" y1="39083" x2="72125" y2="39083"/>
                        <a14:foregroundMark x1="66688" y1="23250" x2="66688" y2="23250"/>
                        <a14:foregroundMark x1="60438" y1="21250" x2="6043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6043" r="24801" b="22029"/>
          <a:stretch/>
        </p:blipFill>
        <p:spPr>
          <a:xfrm>
            <a:off x="7927469" y="3859080"/>
            <a:ext cx="986863" cy="918622"/>
          </a:xfrm>
          <a:prstGeom prst="rect">
            <a:avLst/>
          </a:prstGeom>
        </p:spPr>
      </p:pic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1628774" y="474329"/>
            <a:ext cx="6041150" cy="1214986"/>
          </a:xfrm>
        </p:spPr>
        <p:txBody>
          <a:bodyPr/>
          <a:lstStyle/>
          <a:p>
            <a:r>
              <a:rPr lang="en-US" sz="3600" i="1" dirty="0">
                <a:latin typeface="Candara" panose="020E0502030303020204" pitchFamily="34" charset="0"/>
              </a:rPr>
              <a:t>Write </a:t>
            </a:r>
            <a:r>
              <a:rPr lang="en-US" sz="3600" i="1" dirty="0" smtClean="0">
                <a:latin typeface="Candara" panose="020E0502030303020204" pitchFamily="34" charset="0"/>
              </a:rPr>
              <a:t>the wish </a:t>
            </a:r>
            <a:r>
              <a:rPr lang="en-US" sz="3600" i="1" dirty="0">
                <a:latin typeface="Candara" panose="020E0502030303020204" pitchFamily="34" charset="0"/>
              </a:rPr>
              <a:t>you want to make in </a:t>
            </a:r>
            <a:r>
              <a:rPr lang="en-US" sz="3600" i="1" dirty="0" smtClean="0">
                <a:latin typeface="Candara" panose="020E0502030303020204" pitchFamily="34" charset="0"/>
              </a:rPr>
              <a:t>this </a:t>
            </a:r>
            <a:r>
              <a:rPr lang="en-US" sz="3600" i="1" dirty="0">
                <a:latin typeface="Candara" panose="020E0502030303020204" pitchFamily="34" charset="0"/>
              </a:rPr>
              <a:t>situation.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685588" y="1964763"/>
            <a:ext cx="7829550" cy="10618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aren’t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rivers and lakes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hometown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304046" y="3026652"/>
            <a:ext cx="8319247" cy="12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 eaLnBrk="1" hangingPunct="1">
              <a:spcBef>
                <a:spcPct val="20000"/>
              </a:spcBef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wish there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some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rivers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lakes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hometown.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4" l="794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3528015"/>
            <a:ext cx="1015900" cy="9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-40477"/>
            <a:ext cx="8763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Put </a:t>
            </a:r>
            <a:r>
              <a:rPr lang="en-US" altLang="en-US" sz="3000" b="1" i="1" dirty="0">
                <a:solidFill>
                  <a:srgbClr val="002060"/>
                </a:solidFill>
                <a:latin typeface="Candara" panose="020E0502030303020204" pitchFamily="34" charset="0"/>
              </a:rPr>
              <a:t>the verbs in brackets into correct 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tenses</a:t>
            </a:r>
            <a:r>
              <a:rPr lang="vi-VN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.</a:t>
            </a:r>
            <a:endParaRPr lang="en-US" altLang="en-US" sz="3000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381149"/>
            <a:ext cx="8991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 wish I (go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…………………………… to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movies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you.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 wish I (have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………………………………………………….…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off.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 wish I (study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Latin instead of Greek.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 wish I (not / spend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…………………………….so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money.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 wish the weather (be)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….………..…………….. warm so that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could go swimming.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I wish I (ask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 how to get there.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I wish I (not stay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………….………………………………....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home.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I wish 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(buy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…………….………………………………..…..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book.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I wish I (not/see)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……………….……………………………. him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I wish I (not/call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……………….………………….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 a liar.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698520" y="346467"/>
            <a:ext cx="138194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427436" y="785686"/>
            <a:ext cx="138194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473356" y="1210504"/>
            <a:ext cx="138194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007898" y="1634458"/>
            <a:ext cx="1967761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idn’t spend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648200" y="2062780"/>
            <a:ext cx="138194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266256" y="2911315"/>
            <a:ext cx="138194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asked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4542294" y="3348295"/>
            <a:ext cx="1775208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stay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4164328" y="3774241"/>
            <a:ext cx="138194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443173" y="4185719"/>
            <a:ext cx="1791997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3999086" y="4634893"/>
            <a:ext cx="181029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-40477"/>
            <a:ext cx="8763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000" b="1" i="1" dirty="0">
                <a:solidFill>
                  <a:srgbClr val="002060"/>
                </a:solidFill>
                <a:latin typeface="Candara" panose="020E0502030303020204" pitchFamily="34" charset="0"/>
              </a:rPr>
              <a:t>Rewrite the following sentences, using 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“</a:t>
            </a:r>
            <a:r>
              <a:rPr lang="vi-VN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w</a:t>
            </a:r>
            <a:r>
              <a:rPr lang="en-US" altLang="en-US" sz="3000" b="1" i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ish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“</a:t>
            </a:r>
            <a:r>
              <a:rPr lang="vi-VN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.</a:t>
            </a:r>
            <a:endParaRPr lang="en-US" altLang="en-US" sz="3000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381149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don't know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28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……………………………………………………………………………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don't have a 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laptop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28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28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Ann isn't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It is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 live in a big city (I don't like it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vi-VN" altLang="en-US" sz="28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230743" y="776622"/>
            <a:ext cx="4104622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knew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people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039518" y="1636847"/>
            <a:ext cx="2487072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had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laptop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394750" y="2497072"/>
            <a:ext cx="3776609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 were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762968" y="3348784"/>
            <a:ext cx="304017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weren’t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61187" y="4199804"/>
            <a:ext cx="4043737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didn’t live in a big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-40477"/>
            <a:ext cx="8763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000" b="1" i="1" dirty="0">
                <a:solidFill>
                  <a:srgbClr val="002060"/>
                </a:solidFill>
                <a:latin typeface="Candara" panose="020E0502030303020204" pitchFamily="34" charset="0"/>
              </a:rPr>
              <a:t>Rewrite the following sentences, using 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“</a:t>
            </a:r>
            <a:r>
              <a:rPr lang="vi-VN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w</a:t>
            </a:r>
            <a:r>
              <a:rPr lang="en-US" altLang="en-US" sz="3000" b="1" i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ish</a:t>
            </a:r>
            <a:r>
              <a:rPr lang="vi-VN" altLang="en-US" sz="30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”.</a:t>
            </a:r>
            <a:endParaRPr lang="en-US" altLang="en-US" sz="3000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381149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can't go to the party (and I like it).</a:t>
            </a:r>
          </a:p>
          <a:p>
            <a:pPr algn="just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……………………………………………………………………………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have to work 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Sunday.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 like to stay in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28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don't get good marks.</a:t>
            </a:r>
          </a:p>
          <a:p>
            <a:pPr algn="just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not lying on a beautiful sunny beach.</a:t>
            </a:r>
          </a:p>
          <a:p>
            <a:pPr algn="just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Ba won't go fishing this weekend.</a:t>
            </a:r>
          </a:p>
          <a:p>
            <a:pPr algn="just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</a:t>
            </a:r>
            <a:r>
              <a:rPr lang="vi-VN" alt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230743" y="776622"/>
            <a:ext cx="4104622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could go to the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30813" y="1663983"/>
            <a:ext cx="5104482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didn’t have to work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Sunday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394750" y="2497072"/>
            <a:ext cx="3776609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got good marks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66896" y="3344900"/>
            <a:ext cx="6832315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were lying on a beautiful sunny beach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500896" y="4192728"/>
            <a:ext cx="5564314" cy="4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9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0287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7145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0574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4003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7432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0861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 sz="105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would go fishing this weekend</a:t>
            </a:r>
          </a:p>
        </p:txBody>
      </p:sp>
    </p:spTree>
    <p:extLst>
      <p:ext uri="{BB962C8B-B14F-4D97-AF65-F5344CB8AC3E}">
        <p14:creationId xmlns:p14="http://schemas.microsoft.com/office/powerpoint/2010/main" val="18543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712251" y="168039"/>
            <a:ext cx="7704000" cy="862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Homework</a:t>
            </a:r>
            <a:endParaRPr sz="48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4542" y="1151423"/>
            <a:ext cx="719941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vi-VN" sz="3200" b="0" dirty="0">
                <a:solidFill>
                  <a:schemeClr val="accent6">
                    <a:lumMod val="10000"/>
                  </a:schemeClr>
                </a:solidFill>
                <a:cs typeface="Calibri" panose="020F0502020204030204" pitchFamily="34" charset="0"/>
              </a:rPr>
              <a:t>Revise the past simple tense and the structure with “wish”.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vi-VN" sz="3200" b="0" dirty="0">
                <a:solidFill>
                  <a:schemeClr val="accent6">
                    <a:lumMod val="10000"/>
                  </a:schemeClr>
                </a:solidFill>
                <a:cs typeface="Calibri" panose="020F0502020204030204" pitchFamily="34" charset="0"/>
              </a:rPr>
              <a:t>Write Exercise 2 (page 12) in the notebook.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vi-VN" sz="3200" b="0" dirty="0">
                <a:solidFill>
                  <a:schemeClr val="accent6">
                    <a:lumMod val="10000"/>
                  </a:schemeClr>
                </a:solidFill>
                <a:cs typeface="Calibri" panose="020F0502020204030204" pitchFamily="34" charset="0"/>
              </a:rPr>
              <a:t>Prepare UNIT 2: Getting started – Listen and Read.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65"/>
          <p:cNvSpPr/>
          <p:nvPr/>
        </p:nvSpPr>
        <p:spPr>
          <a:xfrm>
            <a:off x="3119751" y="630550"/>
            <a:ext cx="2891846" cy="835502"/>
          </a:xfrm>
          <a:custGeom>
            <a:avLst/>
            <a:gdLst/>
            <a:ahLst/>
            <a:cxnLst/>
            <a:rect l="l" t="t" r="r" b="b"/>
            <a:pathLst>
              <a:path w="21045" h="3881" extrusionOk="0">
                <a:moveTo>
                  <a:pt x="1344" y="0"/>
                </a:moveTo>
                <a:cubicBezTo>
                  <a:pt x="598" y="0"/>
                  <a:pt x="1" y="448"/>
                  <a:pt x="1" y="997"/>
                </a:cubicBezTo>
                <a:lnTo>
                  <a:pt x="1" y="2890"/>
                </a:lnTo>
                <a:cubicBezTo>
                  <a:pt x="1" y="3433"/>
                  <a:pt x="598" y="3881"/>
                  <a:pt x="1344" y="3881"/>
                </a:cubicBezTo>
                <a:lnTo>
                  <a:pt x="19701" y="3881"/>
                </a:lnTo>
                <a:cubicBezTo>
                  <a:pt x="20448" y="3881"/>
                  <a:pt x="21045" y="3433"/>
                  <a:pt x="21045" y="2890"/>
                </a:cubicBezTo>
                <a:lnTo>
                  <a:pt x="21045" y="997"/>
                </a:lnTo>
                <a:cubicBezTo>
                  <a:pt x="21045" y="448"/>
                  <a:pt x="20448" y="0"/>
                  <a:pt x="19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65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 anyone have any questions?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addyouremail@freepik.com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+91 620 421 838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r>
              <a:rPr lang="en" b="1"/>
              <a:t>yourcompany.com</a:t>
            </a:r>
            <a:endParaRPr/>
          </a:p>
        </p:txBody>
      </p:sp>
      <p:sp>
        <p:nvSpPr>
          <p:cNvPr id="4152" name="Google Shape;4152;p65"/>
          <p:cNvSpPr txBox="1"/>
          <p:nvPr/>
        </p:nvSpPr>
        <p:spPr>
          <a:xfrm>
            <a:off x="2646000" y="3023325"/>
            <a:ext cx="3852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53" name="Google Shape;4153;p65"/>
          <p:cNvGrpSpPr/>
          <p:nvPr/>
        </p:nvGrpSpPr>
        <p:grpSpPr>
          <a:xfrm>
            <a:off x="4051877" y="2717251"/>
            <a:ext cx="1027628" cy="274781"/>
            <a:chOff x="4051877" y="3387914"/>
            <a:chExt cx="1027628" cy="274781"/>
          </a:xfrm>
        </p:grpSpPr>
        <p:grpSp>
          <p:nvGrpSpPr>
            <p:cNvPr id="4154" name="Google Shape;4154;p65"/>
            <p:cNvGrpSpPr/>
            <p:nvPr/>
          </p:nvGrpSpPr>
          <p:grpSpPr>
            <a:xfrm>
              <a:off x="4804725" y="3387914"/>
              <a:ext cx="274780" cy="274780"/>
              <a:chOff x="1379798" y="1723250"/>
              <a:chExt cx="397887" cy="397887"/>
            </a:xfrm>
          </p:grpSpPr>
          <p:sp>
            <p:nvSpPr>
              <p:cNvPr id="4155" name="Google Shape;4155;p65"/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65"/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65"/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65"/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9" name="Google Shape;4159;p65"/>
            <p:cNvGrpSpPr/>
            <p:nvPr/>
          </p:nvGrpSpPr>
          <p:grpSpPr>
            <a:xfrm>
              <a:off x="4051877" y="3387914"/>
              <a:ext cx="274795" cy="274780"/>
              <a:chOff x="266768" y="1721375"/>
              <a:chExt cx="397907" cy="397887"/>
            </a:xfrm>
          </p:grpSpPr>
          <p:sp>
            <p:nvSpPr>
              <p:cNvPr id="4160" name="Google Shape;4160;p65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65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2" name="Google Shape;4162;p65"/>
            <p:cNvGrpSpPr/>
            <p:nvPr/>
          </p:nvGrpSpPr>
          <p:grpSpPr>
            <a:xfrm>
              <a:off x="4428314" y="3387914"/>
              <a:ext cx="274766" cy="274780"/>
              <a:chOff x="864491" y="1723250"/>
              <a:chExt cx="397866" cy="397887"/>
            </a:xfrm>
          </p:grpSpPr>
          <p:sp>
            <p:nvSpPr>
              <p:cNvPr id="4163" name="Google Shape;4163;p65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65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65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66" name="Google Shape;4166;p65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" name="Trapezoid 1"/>
          <p:cNvSpPr/>
          <p:nvPr/>
        </p:nvSpPr>
        <p:spPr>
          <a:xfrm>
            <a:off x="2408465" y="1738993"/>
            <a:ext cx="4343400" cy="2081893"/>
          </a:xfrm>
          <a:prstGeom prst="trapezoid">
            <a:avLst>
              <a:gd name="adj" fmla="val 35081"/>
            </a:avLst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E5366"/>
                </a:solidFill>
                <a:latin typeface="Patrick Hand" panose="020B0604020202020204" charset="0"/>
              </a:rPr>
              <a:t>SEE YOU NEXT TIME!</a:t>
            </a:r>
            <a:endParaRPr lang="en-US" sz="5400" b="1" dirty="0">
              <a:solidFill>
                <a:srgbClr val="0E5366"/>
              </a:solidFill>
              <a:latin typeface="Patrick H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449786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092271" y="2733584"/>
            <a:ext cx="5858359" cy="15476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0" dirty="0"/>
              <a:t>Work with </a:t>
            </a:r>
            <a:r>
              <a:rPr lang="en-US" sz="3200" b="0" dirty="0" smtClean="0"/>
              <a:t>a partner</a:t>
            </a:r>
            <a:r>
              <a:rPr lang="en-US" sz="3200" b="0" dirty="0"/>
              <a:t>. Ask and answer questions about what each person did on the weekend.</a:t>
            </a:r>
            <a:endParaRPr sz="3200" b="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339850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8502" y="3726395"/>
            <a:ext cx="1425498" cy="141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40646" y="394328"/>
            <a:ext cx="1430338" cy="2260601"/>
            <a:chOff x="83" y="568"/>
            <a:chExt cx="901" cy="1424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511789"/>
                </p:ext>
              </p:extLst>
            </p:nvPr>
          </p:nvGraphicFramePr>
          <p:xfrm>
            <a:off x="83" y="568"/>
            <a:ext cx="901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" name="Bitmap Image" r:id="rId4" imgW="885949" imgH="1038370" progId="Paint.Picture">
                    <p:embed/>
                  </p:oleObj>
                </mc:Choice>
                <mc:Fallback>
                  <p:oleObj name="Bitmap Image" r:id="rId4" imgW="885949" imgH="1038370" progId="Paint.Picture">
                    <p:embed/>
                    <p:pic>
                      <p:nvPicPr>
                        <p:cNvPr id="822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" y="568"/>
                          <a:ext cx="901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13" y="1624"/>
              <a:ext cx="7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E5366"/>
                  </a:solidFill>
                  <a:latin typeface="Patrick Hand" panose="020B0604020202020204" charset="0"/>
                </a:rPr>
                <a:t>Nam</a:t>
              </a: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7537527" y="1141484"/>
            <a:ext cx="1522413" cy="2184401"/>
            <a:chOff x="4542" y="1488"/>
            <a:chExt cx="959" cy="137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4542" y="1488"/>
            <a:ext cx="959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Bitmap Image" r:id="rId6" imgW="942857" imgH="1038370" progId="Paint.Picture">
                    <p:embed/>
                  </p:oleObj>
                </mc:Choice>
                <mc:Fallback>
                  <p:oleObj name="Bitmap Image" r:id="rId6" imgW="942857" imgH="1038370" progId="Paint.Picture">
                    <p:embed/>
                    <p:pic>
                      <p:nvPicPr>
                        <p:cNvPr id="82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2" y="1488"/>
                          <a:ext cx="959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656" y="2496"/>
              <a:ext cx="7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E5366"/>
                  </a:solidFill>
                  <a:latin typeface="Patrick Hand" panose="020B0604020202020204" charset="0"/>
                </a:rPr>
                <a:t>Lien</a:t>
              </a:r>
            </a:p>
          </p:txBody>
        </p:sp>
      </p:grpSp>
      <p:sp>
        <p:nvSpPr>
          <p:cNvPr id="12" name="Speech Bubble: Rectangle with Corners Rounded 5"/>
          <p:cNvSpPr/>
          <p:nvPr/>
        </p:nvSpPr>
        <p:spPr>
          <a:xfrm>
            <a:off x="1718856" y="108415"/>
            <a:ext cx="5194900" cy="571827"/>
          </a:xfrm>
          <a:prstGeom prst="wedgeRoundRectCallout">
            <a:avLst>
              <a:gd name="adj1" fmla="val -56398"/>
              <a:gd name="adj2" fmla="val 3032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Ba do on the weekend?</a:t>
            </a:r>
            <a:endParaRPr lang="vi-VN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6"/>
          <p:cNvSpPr/>
          <p:nvPr/>
        </p:nvSpPr>
        <p:spPr>
          <a:xfrm>
            <a:off x="2520175" y="776003"/>
            <a:ext cx="4869481" cy="817564"/>
          </a:xfrm>
          <a:prstGeom prst="wedgeRoundRectCallout">
            <a:avLst>
              <a:gd name="adj1" fmla="val 57920"/>
              <a:gd name="adj2" fmla="val 337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went to see a movie called </a:t>
            </a:r>
            <a:r>
              <a:rPr lang="en-US" sz="2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“Ghosts and Monsters</a:t>
            </a:r>
            <a:r>
              <a:rPr lang="en-US" sz="28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vi-VN" sz="28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1718856" y="1677457"/>
            <a:ext cx="3434928" cy="495108"/>
          </a:xfrm>
          <a:prstGeom prst="wedgeRoundRectCallout">
            <a:avLst>
              <a:gd name="adj1" fmla="val -56347"/>
              <a:gd name="adj2" fmla="val -4914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did he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vi-VN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Rectangle with Corners Rounded 8"/>
          <p:cNvSpPr/>
          <p:nvPr/>
        </p:nvSpPr>
        <p:spPr>
          <a:xfrm>
            <a:off x="2520174" y="2256455"/>
            <a:ext cx="4869481" cy="774017"/>
          </a:xfrm>
          <a:prstGeom prst="wedgeRoundRectCallout">
            <a:avLst>
              <a:gd name="adj1" fmla="val 55675"/>
              <a:gd name="adj2" fmla="val -5229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saw it on Saturday afternoon at two o’clock.</a:t>
            </a:r>
            <a:endParaRPr lang="vi-VN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024" y="3339835"/>
            <a:ext cx="13530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Tense: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020" y="3863057"/>
            <a:ext cx="13530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021" y="4383447"/>
            <a:ext cx="13530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Usage: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0038" y="3339835"/>
            <a:ext cx="71219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0038" y="3737114"/>
            <a:ext cx="71219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+ V</a:t>
            </a:r>
            <a:r>
              <a:rPr lang="en-US" sz="3200" b="1" baseline="-25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600" b="1" baseline="-25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600" b="1" baseline="-25000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0984" y="4383447"/>
            <a:ext cx="7488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express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action which happened in the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976152"/>
              </p:ext>
            </p:extLst>
          </p:nvPr>
        </p:nvGraphicFramePr>
        <p:xfrm>
          <a:off x="0" y="0"/>
          <a:ext cx="9144000" cy="2605243"/>
        </p:xfrm>
        <a:graphic>
          <a:graphicData uri="http://schemas.openxmlformats.org/drawingml/2006/table">
            <a:tbl>
              <a:tblPr/>
              <a:tblGrid>
                <a:gridCol w="97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/ time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Ghosts and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Monsters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Concert – Hanoi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– Dong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vs.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 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2pm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8pm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4pm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7pm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255723" y="2929745"/>
            <a:ext cx="8803036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What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weekend?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He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see a movie called “ Ghosts and Monsters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altLang="en-US" sz="2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He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 on Saturday afternoon at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o’clock.</a:t>
            </a:r>
          </a:p>
        </p:txBody>
      </p:sp>
    </p:spTree>
    <p:extLst>
      <p:ext uri="{BB962C8B-B14F-4D97-AF65-F5344CB8AC3E}">
        <p14:creationId xmlns:p14="http://schemas.microsoft.com/office/powerpoint/2010/main" val="29915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483619"/>
              </p:ext>
            </p:extLst>
          </p:nvPr>
        </p:nvGraphicFramePr>
        <p:xfrm>
          <a:off x="0" y="0"/>
          <a:ext cx="9144000" cy="2605243"/>
        </p:xfrm>
        <a:graphic>
          <a:graphicData uri="http://schemas.openxmlformats.org/drawingml/2006/table">
            <a:tbl>
              <a:tblPr/>
              <a:tblGrid>
                <a:gridCol w="97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/ time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Ghosts and Monsters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Concert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Hanoi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match – Dong </a:t>
                      </a:r>
                      <a:r>
                        <a:rPr kumimoji="0" lang="en-US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Thap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vs. 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Saturday/2pm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Saturday/8pm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Sunday/4pm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Sunday/7pm</a:t>
                      </a: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255723" y="2929745"/>
            <a:ext cx="8803036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What did </a:t>
            </a:r>
            <a:r>
              <a:rPr lang="en-US" altLang="en-US" sz="28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on the weekend?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She went to the concert performed by Hanoi singers.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she go?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She went there on Saturday afternoon at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o’clock.</a:t>
            </a:r>
          </a:p>
        </p:txBody>
      </p:sp>
    </p:spTree>
    <p:extLst>
      <p:ext uri="{BB962C8B-B14F-4D97-AF65-F5344CB8AC3E}">
        <p14:creationId xmlns:p14="http://schemas.microsoft.com/office/powerpoint/2010/main" val="37280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677549"/>
              </p:ext>
            </p:extLst>
          </p:nvPr>
        </p:nvGraphicFramePr>
        <p:xfrm>
          <a:off x="0" y="0"/>
          <a:ext cx="9144000" cy="2605243"/>
        </p:xfrm>
        <a:graphic>
          <a:graphicData uri="http://schemas.openxmlformats.org/drawingml/2006/table">
            <a:tbl>
              <a:tblPr/>
              <a:tblGrid>
                <a:gridCol w="97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/ time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Ghosts and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Monsters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Concert – Hanoi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– Dong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vs.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 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2pm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8pm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4pm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7pm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1561170" y="2885140"/>
            <a:ext cx="6229816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What did Lan do on the weekend?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She went </a:t>
            </a:r>
            <a:r>
              <a:rPr lang="vi-VN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 by Y&amp;Y.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she go?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She went camping all the weekend.</a:t>
            </a:r>
          </a:p>
        </p:txBody>
      </p:sp>
    </p:spTree>
    <p:extLst>
      <p:ext uri="{BB962C8B-B14F-4D97-AF65-F5344CB8AC3E}">
        <p14:creationId xmlns:p14="http://schemas.microsoft.com/office/powerpoint/2010/main" val="17939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190417"/>
              </p:ext>
            </p:extLst>
          </p:nvPr>
        </p:nvGraphicFramePr>
        <p:xfrm>
          <a:off x="0" y="0"/>
          <a:ext cx="9144000" cy="2605243"/>
        </p:xfrm>
        <a:graphic>
          <a:graphicData uri="http://schemas.openxmlformats.org/drawingml/2006/table">
            <a:tbl>
              <a:tblPr/>
              <a:tblGrid>
                <a:gridCol w="97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/ time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Ghosts and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Monsters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Concert – Hanoi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– Dong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vs.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 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2pm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8pm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4pm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7pm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505521" y="2840535"/>
            <a:ext cx="8318811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What did Nam do on the weekend?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He watched a soccer match Dong </a:t>
            </a:r>
            <a:r>
              <a:rPr lang="en-US" altLang="en-US" sz="28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Thap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Cong.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he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vi-VN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2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He watched it on Sunday afternoon at 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</a:t>
            </a:r>
            <a:r>
              <a:rPr lang="en-US" alt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o’clock</a:t>
            </a:r>
            <a:r>
              <a:rPr lang="en-US" altLang="en-US" sz="2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649507"/>
              </p:ext>
            </p:extLst>
          </p:nvPr>
        </p:nvGraphicFramePr>
        <p:xfrm>
          <a:off x="0" y="0"/>
          <a:ext cx="9144000" cy="2605243"/>
        </p:xfrm>
        <a:graphic>
          <a:graphicData uri="http://schemas.openxmlformats.org/drawingml/2006/table">
            <a:tbl>
              <a:tblPr/>
              <a:tblGrid>
                <a:gridCol w="97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5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/ time</a:t>
                      </a:r>
                    </a:p>
                  </a:txBody>
                  <a:tcPr marT="45730" marB="45730" anchor="ctr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Ghosts and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Monsters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Concert – Hanoi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singers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– Dong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vs.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 –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2pm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8pm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4pm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7pm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0" marB="45730" horzOverflow="overflow">
                    <a:lnL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278971" y="2945243"/>
            <a:ext cx="8803036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What did </a:t>
            </a:r>
            <a:r>
              <a:rPr lang="en-US" altLang="en-US" sz="26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on the weekend?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She went to see the play called </a:t>
            </a:r>
            <a:r>
              <a:rPr lang="en-US" altLang="en-US" sz="26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“Much </a:t>
            </a: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 About Nothing”.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  <a:r>
              <a:rPr lang="en-US" altLang="en-US" sz="26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</a:t>
            </a: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she </a:t>
            </a:r>
            <a:r>
              <a:rPr lang="en-US" altLang="en-US" sz="26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She saw it on Sunday afternoon at </a:t>
            </a:r>
            <a:r>
              <a:rPr lang="en-US" altLang="en-US" sz="26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</a:t>
            </a:r>
            <a:r>
              <a:rPr lang="en-US" alt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o’clock.</a:t>
            </a:r>
          </a:p>
        </p:txBody>
      </p:sp>
    </p:spTree>
    <p:extLst>
      <p:ext uri="{BB962C8B-B14F-4D97-AF65-F5344CB8AC3E}">
        <p14:creationId xmlns:p14="http://schemas.microsoft.com/office/powerpoint/2010/main" val="2407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1479</Words>
  <Application>Microsoft Office PowerPoint</Application>
  <PresentationFormat>On-screen Show (16:9)</PresentationFormat>
  <Paragraphs>285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Patrick Hand</vt:lpstr>
      <vt:lpstr>Open Sans</vt:lpstr>
      <vt:lpstr>Symbol</vt:lpstr>
      <vt:lpstr>Arial</vt:lpstr>
      <vt:lpstr>Candara</vt:lpstr>
      <vt:lpstr>Livvic</vt:lpstr>
      <vt:lpstr>Roboto</vt:lpstr>
      <vt:lpstr>Calibri</vt:lpstr>
      <vt:lpstr>Times New Roman</vt:lpstr>
      <vt:lpstr>Wingdings</vt:lpstr>
      <vt:lpstr>Roboto Condensed Light</vt:lpstr>
      <vt:lpstr>Nunito</vt:lpstr>
      <vt:lpstr>Cool Doody Thesis by Slidesgo</vt:lpstr>
      <vt:lpstr>Bitmap Image</vt:lpstr>
      <vt:lpstr>Unit 1 (cont.)</vt:lpstr>
      <vt:lpstr>WORD GAME  Write the past form of the verbs below.</vt:lpstr>
      <vt:lpstr>Work with a partner. Ask and answer questions about what each person did on the weekend.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Work with a partner. Write wishes you want to make in these situations.</vt:lpstr>
      <vt:lpstr>PowerPoint Presentation</vt:lpstr>
      <vt:lpstr>PowerPoint Presentation</vt:lpstr>
      <vt:lpstr>02</vt:lpstr>
      <vt:lpstr>Write the wish you want to make in this situation.</vt:lpstr>
      <vt:lpstr>Write the wish you want to make in this situation.</vt:lpstr>
      <vt:lpstr>PowerPoint Presentation</vt:lpstr>
      <vt:lpstr>Write the wish you want to make in this situation.</vt:lpstr>
      <vt:lpstr>Write the wish you want to make in this situation.</vt:lpstr>
      <vt:lpstr>Write the wish you want to make in this situation.</vt:lpstr>
      <vt:lpstr>Write the wish you want to make in this situation.</vt:lpstr>
      <vt:lpstr>Write the wish you want to make in this situation.</vt:lpstr>
      <vt:lpstr>PowerPoint Presentation</vt:lpstr>
      <vt:lpstr>Write the wish you want to make in this situation.</vt:lpstr>
      <vt:lpstr>PowerPoint Presentation</vt:lpstr>
      <vt:lpstr>PowerPoint Presentation</vt:lpstr>
      <vt:lpstr>PowerPoint Presentation</vt:lpstr>
      <vt:lpstr>Homework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(cont.)</dc:title>
  <cp:lastModifiedBy>WIN10</cp:lastModifiedBy>
  <cp:revision>56</cp:revision>
  <dcterms:modified xsi:type="dcterms:W3CDTF">2021-09-11T11:50:22Z</dcterms:modified>
</cp:coreProperties>
</file>