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88" r:id="rId3"/>
    <p:sldId id="289" r:id="rId4"/>
    <p:sldId id="290" r:id="rId5"/>
    <p:sldId id="256" r:id="rId6"/>
    <p:sldId id="257" r:id="rId7"/>
    <p:sldId id="286" r:id="rId8"/>
    <p:sldId id="269" r:id="rId9"/>
    <p:sldId id="271" r:id="rId10"/>
    <p:sldId id="260" r:id="rId11"/>
    <p:sldId id="293" r:id="rId12"/>
    <p:sldId id="292" r:id="rId13"/>
    <p:sldId id="273" r:id="rId14"/>
    <p:sldId id="296" r:id="rId15"/>
    <p:sldId id="298" r:id="rId16"/>
    <p:sldId id="261" r:id="rId17"/>
    <p:sldId id="262" r:id="rId18"/>
    <p:sldId id="263" r:id="rId19"/>
    <p:sldId id="276" r:id="rId20"/>
    <p:sldId id="277" r:id="rId21"/>
    <p:sldId id="299" r:id="rId22"/>
    <p:sldId id="282" r:id="rId23"/>
    <p:sldId id="283" r:id="rId24"/>
    <p:sldId id="301" r:id="rId25"/>
    <p:sldId id="307" r:id="rId26"/>
    <p:sldId id="303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68A4-F300-43DC-BEEA-3C42CD8A9F6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C49E-41A5-4E6C-9A65-CCD52452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21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9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5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6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390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9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F3F7-9D8F-4F0F-A32C-0FD7B8062C8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3A08-B0CA-49D1-9AC1-1109A9A8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E2894778-CD2D-D54A-9A26-D748C2243356}"/>
              </a:ext>
            </a:extLst>
          </p:cNvPr>
          <p:cNvSpPr txBox="1">
            <a:spLocks/>
          </p:cNvSpPr>
          <p:nvPr/>
        </p:nvSpPr>
        <p:spPr>
          <a:xfrm>
            <a:off x="2223247" y="152285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134" rtl="0" eaLnBrk="1" latinLnBrk="0" hangingPunct="1">
              <a:spcBef>
                <a:spcPct val="0"/>
              </a:spcBef>
              <a:buNone/>
              <a:defRPr sz="44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A011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T Serif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011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T Serif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A011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T Serif"/>
              </a:rPr>
              <a:t>Động</a:t>
            </a:r>
            <a:endParaRPr kumimoji="0" lang="x-none" sz="8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1062183" y="1191491"/>
            <a:ext cx="9790544" cy="5437909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93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82182" tIns="61893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2" name="Rectangle 20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HỘP THÔNG TIN</a:t>
            </a:r>
            <a:endParaRPr kumimoji="0" lang="en-US" altLang="en-US" sz="1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31646AE5-8882-4BF2-9DDE-4665F80F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1" y="762000"/>
            <a:ext cx="5014960" cy="5520267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85E8E39B-9654-4D41-AFB4-215A4416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1" y="639234"/>
            <a:ext cx="6796346" cy="5782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8267" y="99081"/>
            <a:ext cx="557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Google Shape;1638;p45"/>
          <p:cNvSpPr txBox="1">
            <a:spLocks/>
          </p:cNvSpPr>
          <p:nvPr/>
        </p:nvSpPr>
        <p:spPr>
          <a:xfrm>
            <a:off x="630301" y="48376"/>
            <a:ext cx="4665638" cy="527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lí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Futura-Black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0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8391" y="185692"/>
            <a:ext cx="545213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 câu hỏi 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666" y="1122528"/>
            <a:ext cx="4007043" cy="341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46AE5-8882-4BF2-9DDE-4665F80F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09" y="770467"/>
            <a:ext cx="7917872" cy="6009024"/>
          </a:xfrm>
          <a:prstGeom prst="rect">
            <a:avLst/>
          </a:prstGeom>
        </p:spPr>
      </p:pic>
      <p:pic>
        <p:nvPicPr>
          <p:cNvPr id="7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0" y="176030"/>
            <a:ext cx="1341357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1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0" y="0"/>
            <a:ext cx="11792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2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646AE5-8882-4BF2-9DDE-4665F80F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13692"/>
            <a:ext cx="652272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4C6E07-97B8-47C3-8C72-F4D4C6CA2886}"/>
              </a:ext>
            </a:extLst>
          </p:cNvPr>
          <p:cNvSpPr txBox="1"/>
          <p:nvPr/>
        </p:nvSpPr>
        <p:spPr>
          <a:xfrm>
            <a:off x="6776720" y="1426563"/>
            <a:ext cx="4775200" cy="40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bảng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Nam,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01250C-F351-41CF-926F-332153A4A6F2}"/>
              </a:ext>
            </a:extLst>
          </p:cNvPr>
          <p:cNvSpPr/>
          <p:nvPr/>
        </p:nvSpPr>
        <p:spPr>
          <a:xfrm>
            <a:off x="2641600" y="-127000"/>
            <a:ext cx="2946400" cy="1498600"/>
          </a:xfrm>
          <a:prstGeom prst="cloudCallout">
            <a:avLst>
              <a:gd name="adj1" fmla="val -80488"/>
              <a:gd name="adj2" fmla="val -8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Hưng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</a:t>
            </a:r>
            <a:r>
              <a:rPr lang="en-US" sz="2400" dirty="0">
                <a:solidFill>
                  <a:schemeClr val="tx1"/>
                </a:solidFill>
              </a:rPr>
              <a:t> Chi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1387F1-253E-49B4-B622-7F7E2BC3457E}"/>
              </a:ext>
            </a:extLst>
          </p:cNvPr>
          <p:cNvSpPr/>
          <p:nvPr/>
        </p:nvSpPr>
        <p:spPr>
          <a:xfrm>
            <a:off x="1107440" y="419100"/>
            <a:ext cx="4064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57E14-B22C-49CF-B8DD-47CC23E754C3}"/>
              </a:ext>
            </a:extLst>
          </p:cNvPr>
          <p:cNvSpPr txBox="1"/>
          <p:nvPr/>
        </p:nvSpPr>
        <p:spPr>
          <a:xfrm>
            <a:off x="355600" y="88027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cực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Bắc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66CE62-7E7A-484D-9D10-4E64297D1798}"/>
              </a:ext>
            </a:extLst>
          </p:cNvPr>
          <p:cNvSpPr/>
          <p:nvPr/>
        </p:nvSpPr>
        <p:spPr>
          <a:xfrm>
            <a:off x="152400" y="1498600"/>
            <a:ext cx="4064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CA474-BFC8-472A-8460-2EE30B301D33}"/>
              </a:ext>
            </a:extLst>
          </p:cNvPr>
          <p:cNvSpPr txBox="1"/>
          <p:nvPr/>
        </p:nvSpPr>
        <p:spPr>
          <a:xfrm>
            <a:off x="-203200" y="1720255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cực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E96965E-BE65-43B6-B205-3AEFC432F27B}"/>
              </a:ext>
            </a:extLst>
          </p:cNvPr>
          <p:cNvSpPr/>
          <p:nvPr/>
        </p:nvSpPr>
        <p:spPr>
          <a:xfrm>
            <a:off x="-30480" y="2799755"/>
            <a:ext cx="2570480" cy="1292304"/>
          </a:xfrm>
          <a:prstGeom prst="cloudCallout">
            <a:avLst>
              <a:gd name="adj1" fmla="val -34626"/>
              <a:gd name="adj2" fmla="val -134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Mỹ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</a:t>
            </a:r>
            <a:r>
              <a:rPr lang="en-US" sz="2400" dirty="0">
                <a:solidFill>
                  <a:schemeClr val="tx1"/>
                </a:solidFill>
              </a:rPr>
              <a:t> Chi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BBD460-33ED-42D0-A335-29DE61EE2026}"/>
              </a:ext>
            </a:extLst>
          </p:cNvPr>
          <p:cNvSpPr/>
          <p:nvPr/>
        </p:nvSpPr>
        <p:spPr>
          <a:xfrm>
            <a:off x="5222240" y="5765800"/>
            <a:ext cx="4064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58A1D-6AD3-4F3B-82BC-23B2CAC26D28}"/>
              </a:ext>
            </a:extLst>
          </p:cNvPr>
          <p:cNvSpPr txBox="1"/>
          <p:nvPr/>
        </p:nvSpPr>
        <p:spPr>
          <a:xfrm>
            <a:off x="4460240" y="5938112"/>
            <a:ext cx="23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cực</a:t>
            </a:r>
            <a:r>
              <a:rPr lang="en-US" sz="2400" b="1" dirty="0">
                <a:solidFill>
                  <a:srgbClr val="0000FF"/>
                </a:solidFill>
              </a:rPr>
              <a:t> Nam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0F37FBA-2854-43E7-A787-0EB0965EDBF6}"/>
              </a:ext>
            </a:extLst>
          </p:cNvPr>
          <p:cNvSpPr/>
          <p:nvPr/>
        </p:nvSpPr>
        <p:spPr>
          <a:xfrm>
            <a:off x="2306320" y="4886960"/>
            <a:ext cx="2570480" cy="1292304"/>
          </a:xfrm>
          <a:prstGeom prst="cloudCallout">
            <a:avLst>
              <a:gd name="adj1" fmla="val 64979"/>
              <a:gd name="adj2" fmla="val 25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Xã</a:t>
            </a:r>
            <a:r>
              <a:rPr lang="en-US" sz="2400" dirty="0">
                <a:solidFill>
                  <a:schemeClr val="tx1"/>
                </a:solidFill>
              </a:rPr>
              <a:t> Long </a:t>
            </a:r>
            <a:r>
              <a:rPr lang="en-US" sz="2400" dirty="0" err="1">
                <a:solidFill>
                  <a:schemeClr val="tx1"/>
                </a:solidFill>
              </a:rPr>
              <a:t>Hòa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62D3D1-F0C0-4A5B-8722-4E721877F624}"/>
              </a:ext>
            </a:extLst>
          </p:cNvPr>
          <p:cNvSpPr/>
          <p:nvPr/>
        </p:nvSpPr>
        <p:spPr>
          <a:xfrm>
            <a:off x="5938520" y="4241800"/>
            <a:ext cx="4064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A65F8-E685-41D3-BAEB-56141514DE8D}"/>
              </a:ext>
            </a:extLst>
          </p:cNvPr>
          <p:cNvSpPr txBox="1"/>
          <p:nvPr/>
        </p:nvSpPr>
        <p:spPr>
          <a:xfrm>
            <a:off x="4584700" y="3831431"/>
            <a:ext cx="208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cực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Đông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A2067817-B8F9-4459-ADA3-BDD38E052711}"/>
              </a:ext>
            </a:extLst>
          </p:cNvPr>
          <p:cNvSpPr/>
          <p:nvPr/>
        </p:nvSpPr>
        <p:spPr>
          <a:xfrm>
            <a:off x="3820160" y="2483128"/>
            <a:ext cx="2570480" cy="1292304"/>
          </a:xfrm>
          <a:prstGeom prst="cloudCallout">
            <a:avLst>
              <a:gd name="adj1" fmla="val 42449"/>
              <a:gd name="adj2" fmla="val 91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Thạnh</a:t>
            </a:r>
            <a:r>
              <a:rPr lang="en-US" sz="2400" dirty="0">
                <a:solidFill>
                  <a:schemeClr val="tx1"/>
                </a:solidFill>
              </a:rPr>
              <a:t> An, </a:t>
            </a:r>
            <a:r>
              <a:rPr lang="en-US" sz="2400" dirty="0" err="1">
                <a:solidFill>
                  <a:schemeClr val="tx1"/>
                </a:solidFill>
              </a:rPr>
              <a:t>huyện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16" descr="question_pop_up_from_box_rotat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63" y="549692"/>
            <a:ext cx="1341357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339" y="749622"/>
            <a:ext cx="115632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HCM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10º10’ - 10º 38’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106º22’ – 106º54’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Long An,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3195714" y="0"/>
            <a:ext cx="4359631" cy="621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339" y="-300245"/>
            <a:ext cx="1541269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94787" y="-1223131"/>
            <a:ext cx="6307667" cy="9286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6" y="1519484"/>
            <a:ext cx="2772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pic>
        <p:nvPicPr>
          <p:cNvPr id="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5" y="266416"/>
            <a:ext cx="1735522" cy="12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0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858308" y="114300"/>
            <a:ext cx="4625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lang="en-US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lang="vi-VN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ĐẶC ĐIỂM LÃNH THỔ</a:t>
            </a:r>
            <a:endParaRPr lang="vi-VN" altLang="vi-VN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DD4DB-18A8-4A28-95A6-116AA54C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6" y="584434"/>
            <a:ext cx="11531717" cy="5765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486" y="2199876"/>
            <a:ext cx="3118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Minh?(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-23813" y="0"/>
            <a:ext cx="12286398" cy="6858000"/>
            <a:chOff x="8" y="0"/>
            <a:chExt cx="5760" cy="4320"/>
          </a:xfrm>
        </p:grpSpPr>
        <p:pic>
          <p:nvPicPr>
            <p:cNvPr id="9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2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Picture 15" descr="question_pop_up_from_box_rotate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6" y="584434"/>
            <a:ext cx="1341357" cy="9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9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654" y="1211112"/>
            <a:ext cx="113773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-Thành phố Hồ Chí Minh bao gồm 1 thành phố, 16 quận và 5 huyện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 3, 4, 5, 6, 7, 8,10, 11, 12),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2720974" y="496346"/>
            <a:ext cx="4625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lang="en-US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lang="vi-VN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ĐẶC ĐIỂM LÃNH THỔ</a:t>
            </a:r>
            <a:endParaRPr lang="vi-VN" altLang="vi-VN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" name="Picture 14" descr="ban t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187" y="194923"/>
            <a:ext cx="1541269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BEE440-C065-41B6-852F-FD2C15A2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11" y="3810"/>
            <a:ext cx="6972300" cy="6854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4532" y="1331350"/>
            <a:ext cx="4277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8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1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14" descr="question_pop_up_from_box_rotate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26" y="348518"/>
            <a:ext cx="1341357" cy="9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1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5C955DB-9F91-40B6-88C3-0E6F3A814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81" y="304800"/>
            <a:ext cx="5265020" cy="6324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56ACFD-B093-41C2-A3D3-A4BDA6C28115}"/>
              </a:ext>
            </a:extLst>
          </p:cNvPr>
          <p:cNvSpPr txBox="1"/>
          <p:nvPr/>
        </p:nvSpPr>
        <p:spPr>
          <a:xfrm>
            <a:off x="6096000" y="573881"/>
            <a:ext cx="547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0593" y="2143541"/>
            <a:ext cx="62518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42137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10096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4239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5" name="Picture 14" descr="question_pop_up_from_box_rotate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95" y="467141"/>
            <a:ext cx="1341357" cy="9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9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 địa điểm du lịch thành phố Hồ Chí Minh nổi tiếng nhất - BestPrice -  BestPr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10 địa điểm du lịch thành phố Hồ Chí Minh nổi tiếng nhất - BestPrice -  BestPrice"/>
          <p:cNvSpPr>
            <a:spLocks noChangeAspect="1" noChangeArrowheads="1"/>
          </p:cNvSpPr>
          <p:nvPr/>
        </p:nvSpPr>
        <p:spPr bwMode="auto">
          <a:xfrm>
            <a:off x="4298084" y="2658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937"/>
            <a:ext cx="5500158" cy="579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6" y="7937"/>
            <a:ext cx="6194617" cy="57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3484419" y="42122"/>
            <a:ext cx="634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lang="en-US" altLang="vi-VN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lang="vi-VN" altLang="vi-VN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vi-VN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ĐẶC ĐIỂM LÃNH THỔ</a:t>
            </a:r>
            <a:endParaRPr lang="vi-VN" altLang="vi-VN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018" y="885675"/>
            <a:ext cx="118317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2.095,39 km</a:t>
            </a:r>
            <a:r>
              <a:rPr lang="en-US" sz="4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6,36%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(150 km),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km</a:t>
            </a:r>
          </a:p>
          <a:p>
            <a:pPr algn="just"/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 phố Hồ Chí Minh là đầu tàu kinh tế và là trung tâm văn hoá, giáo dục quan trọng của cả nước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678" y="-159645"/>
            <a:ext cx="1541269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0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574899" y="418589"/>
            <a:ext cx="10890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lang="en-US" altLang="vi-VN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II. ẢNH HƯỞNG CỦA VỊ TRÍ ĐỊA LÍ  VÀ KINH TẾ XÃ HỘI CỦA TP. HCM</a:t>
            </a:r>
            <a:endParaRPr lang="vi-VN" altLang="vi-VN" sz="4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4248727" y="431498"/>
            <a:ext cx="7442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HS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GV</a:t>
            </a:r>
            <a:endParaRPr lang="vi-VN" altLang="vi-VN" sz="3200" b="1" kern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6BB023B8-605F-46E4-BEF7-D4DEF1EBB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22743"/>
              </p:ext>
            </p:extLst>
          </p:nvPr>
        </p:nvGraphicFramePr>
        <p:xfrm>
          <a:off x="1027586" y="1600748"/>
          <a:ext cx="10437497" cy="4536821"/>
        </p:xfrm>
        <a:graphic>
          <a:graphicData uri="http://schemas.openxmlformats.org/drawingml/2006/table">
            <a:tbl>
              <a:tblPr firstRow="1" bandRow="1"/>
              <a:tblGrid>
                <a:gridCol w="3471662">
                  <a:extLst>
                    <a:ext uri="{9D8B030D-6E8A-4147-A177-3AD203B41FA5}">
                      <a16:colId xmlns:a16="http://schemas.microsoft.com/office/drawing/2014/main" val="1233335574"/>
                    </a:ext>
                  </a:extLst>
                </a:gridCol>
                <a:gridCol w="3808748">
                  <a:extLst>
                    <a:ext uri="{9D8B030D-6E8A-4147-A177-3AD203B41FA5}">
                      <a16:colId xmlns:a16="http://schemas.microsoft.com/office/drawing/2014/main" val="4139759563"/>
                    </a:ext>
                  </a:extLst>
                </a:gridCol>
                <a:gridCol w="3157087">
                  <a:extLst>
                    <a:ext uri="{9D8B030D-6E8A-4147-A177-3AD203B41FA5}">
                      <a16:colId xmlns:a16="http://schemas.microsoft.com/office/drawing/2014/main" val="3210146557"/>
                    </a:ext>
                  </a:extLst>
                </a:gridCol>
              </a:tblGrid>
              <a:tr h="6223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68869"/>
                  </a:ext>
                </a:extLst>
              </a:tr>
              <a:tr h="497909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159581"/>
                  </a:ext>
                </a:extLst>
              </a:tr>
              <a:tr h="497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53907"/>
                  </a:ext>
                </a:extLst>
              </a:tr>
              <a:tr h="6223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75326"/>
                  </a:ext>
                </a:extLst>
              </a:tr>
              <a:tr h="497909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du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711602"/>
                  </a:ext>
                </a:extLst>
              </a:tr>
              <a:tr h="497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067204"/>
                  </a:ext>
                </a:extLst>
              </a:tr>
              <a:tr h="11202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66151"/>
                  </a:ext>
                </a:extLst>
              </a:tr>
            </a:tbl>
          </a:graphicData>
        </a:graphic>
      </p:graphicFrame>
      <p:pic>
        <p:nvPicPr>
          <p:cNvPr id="14" name="Picture 13" descr="question_pop_up_from_box_rotate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03" y="431498"/>
            <a:ext cx="1341357" cy="9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0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6BB023B8-605F-46E4-BEF7-D4DEF1EBB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34180"/>
              </p:ext>
            </p:extLst>
          </p:nvPr>
        </p:nvGraphicFramePr>
        <p:xfrm>
          <a:off x="406399" y="279401"/>
          <a:ext cx="11395457" cy="7071360"/>
        </p:xfrm>
        <a:graphic>
          <a:graphicData uri="http://schemas.openxmlformats.org/drawingml/2006/table">
            <a:tbl>
              <a:tblPr firstRow="1" bandRow="1"/>
              <a:tblGrid>
                <a:gridCol w="2532324">
                  <a:extLst>
                    <a:ext uri="{9D8B030D-6E8A-4147-A177-3AD203B41FA5}">
                      <a16:colId xmlns:a16="http://schemas.microsoft.com/office/drawing/2014/main" val="1233335574"/>
                    </a:ext>
                  </a:extLst>
                </a:gridCol>
                <a:gridCol w="5682179">
                  <a:extLst>
                    <a:ext uri="{9D8B030D-6E8A-4147-A177-3AD203B41FA5}">
                      <a16:colId xmlns:a16="http://schemas.microsoft.com/office/drawing/2014/main" val="4139759563"/>
                    </a:ext>
                  </a:extLst>
                </a:gridCol>
                <a:gridCol w="3180954">
                  <a:extLst>
                    <a:ext uri="{9D8B030D-6E8A-4147-A177-3AD203B41FA5}">
                      <a16:colId xmlns:a16="http://schemas.microsoft.com/office/drawing/2014/main" val="3210146557"/>
                    </a:ext>
                  </a:extLst>
                </a:gridCol>
              </a:tblGrid>
              <a:tr h="437931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23068869"/>
                  </a:ext>
                </a:extLst>
              </a:tr>
              <a:tr h="437931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98159581"/>
                  </a:ext>
                </a:extLst>
              </a:tr>
              <a:tr h="10948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gánh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chịu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tai,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bão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ngặp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56153907"/>
                  </a:ext>
                </a:extLst>
              </a:tr>
              <a:tr h="7663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6775326"/>
                  </a:ext>
                </a:extLst>
              </a:tr>
              <a:tr h="1423276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du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15711602"/>
                  </a:ext>
                </a:extLst>
              </a:tr>
              <a:tr h="7663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dồi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2067204"/>
                  </a:ext>
                </a:extLst>
              </a:tr>
              <a:tr h="14232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Có thị trường tiêu thụ lớn và là nơi tập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</a:t>
                      </a:r>
                      <a:r>
                        <a:rPr lang="vi-VN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ung vốn đầu tư trong và ngoài 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Ô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7446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8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1641"/>
            <a:ext cx="12191999" cy="59436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hệ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vùng,miền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hệ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Tp.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394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" y="1125884"/>
          <a:ext cx="1178433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KIỆN 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 LỢI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 TẾ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XÃ HỘI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46520" y="1723429"/>
            <a:ext cx="554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195" y="2185094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ằm ở hạ lưu hệ thống sông Đồng Nai – Sài Gòn, trong vùng chuyển tiếp giữa vùng Đông Nam Bộ và Đồng bằng sông Cửu Long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0" y="3375567"/>
            <a:ext cx="5897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trong khu vực khí hậu cận xích đạo gió 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6520" y="2321091"/>
            <a:ext cx="554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hiên nhiên xanh tươi, trù phú quanh 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6520" y="3152089"/>
            <a:ext cx="554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 chịu tác động của thiên tai hơn so với các địa phương khác.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190" y="4775387"/>
            <a:ext cx="5897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ằm trong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ùng kinh tế trọng điểm phía Nam, là tâm điểm của khu vực Đông Nam 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6520" y="4176262"/>
            <a:ext cx="545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huận lợi thu hút lao động và vốn đầu tư, góp phần phát triển thành phố nhanh 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2240" y="5440501"/>
            <a:ext cx="5612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thông vận tải thuận lợi tạo điều kiện 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giao lưu, hợp tác trong và ngoài nước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304" y="294887"/>
            <a:ext cx="11431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ẢNH HƯỞNG CỦA VỊ TRÍ VÀ PHẠM VI LÃNH THỔ ĐẾN TỰ NHIÊN VÀ PHÁT TRIỂN KINH TẾ – XÃ HỘI THÀNH PHỐ HỒ CHÍ MINH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 descr="AG00218_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rot="-3630207">
            <a:off x="550571" y="-113726"/>
            <a:ext cx="492672" cy="5938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660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7" y="46382"/>
            <a:ext cx="6308035" cy="6765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48" y="258452"/>
            <a:ext cx="5340626" cy="46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2626835" y="2220333"/>
            <a:ext cx="7239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66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66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66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66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745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0"/>
            <a:ext cx="5858933" cy="591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6" y="0"/>
            <a:ext cx="6036734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93134"/>
            <a:ext cx="5545666" cy="6570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372533"/>
            <a:ext cx="595206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1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430;p40"/>
          <p:cNvSpPr txBox="1">
            <a:spLocks noGrp="1"/>
          </p:cNvSpPr>
          <p:nvPr>
            <p:ph type="ctrTitle"/>
          </p:nvPr>
        </p:nvSpPr>
        <p:spPr>
          <a:xfrm>
            <a:off x="2349243" y="556404"/>
            <a:ext cx="7278000" cy="1238529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ĐỊA LÍ THÀNH PHỐ </a:t>
            </a:r>
            <a:br>
              <a:rPr lang="e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</a:br>
            <a:r>
              <a:rPr lang="e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HỒ </a:t>
            </a:r>
            <a:r>
              <a:rPr lang="en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CHÍ</a:t>
            </a:r>
            <a:r>
              <a:rPr lang="e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MINH</a:t>
            </a:r>
            <a:endParaRPr sz="44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8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6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206" y="1921163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9" y="2826328"/>
            <a:ext cx="93933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 VÀ ĐẶC ĐIỂM LÃNH THỔ THÀNH PHỐ HỒ CHÍ MINH</a:t>
            </a:r>
          </a:p>
        </p:txBody>
      </p:sp>
    </p:spTree>
    <p:extLst>
      <p:ext uri="{BB962C8B-B14F-4D97-AF65-F5344CB8AC3E}">
        <p14:creationId xmlns:p14="http://schemas.microsoft.com/office/powerpoint/2010/main" val="256954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901320" y="1821355"/>
            <a:ext cx="8567938" cy="1637567"/>
            <a:chOff x="3122992" y="2044753"/>
            <a:chExt cx="8567938" cy="1637567"/>
          </a:xfrm>
        </p:grpSpPr>
        <p:grpSp>
          <p:nvGrpSpPr>
            <p:cNvPr id="2" name="Group 1"/>
            <p:cNvGrpSpPr/>
            <p:nvPr/>
          </p:nvGrpSpPr>
          <p:grpSpPr>
            <a:xfrm>
              <a:off x="3122992" y="2044753"/>
              <a:ext cx="1154565" cy="1637567"/>
              <a:chOff x="109061" y="431059"/>
              <a:chExt cx="1154565" cy="1637567"/>
            </a:xfrm>
          </p:grpSpPr>
          <p:sp>
            <p:nvSpPr>
              <p:cNvPr id="18" name="Chevron 17"/>
              <p:cNvSpPr/>
              <p:nvPr/>
            </p:nvSpPr>
            <p:spPr>
              <a:xfrm rot="5400000">
                <a:off x="-136574" y="676694"/>
                <a:ext cx="1637567" cy="1146297"/>
              </a:xfrm>
              <a:prstGeom prst="chevr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Chevron 4"/>
              <p:cNvSpPr txBox="1"/>
              <p:nvPr/>
            </p:nvSpPr>
            <p:spPr>
              <a:xfrm>
                <a:off x="117329" y="996456"/>
                <a:ext cx="1146297" cy="4912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326749" y="2133842"/>
              <a:ext cx="7364181" cy="1107679"/>
              <a:chOff x="1312818" y="520148"/>
              <a:chExt cx="7364181" cy="1107679"/>
            </a:xfrm>
          </p:grpSpPr>
          <p:sp>
            <p:nvSpPr>
              <p:cNvPr id="16" name="Round Same Side Corner Rectangle 15"/>
              <p:cNvSpPr/>
              <p:nvPr/>
            </p:nvSpPr>
            <p:spPr>
              <a:xfrm rot="5400000">
                <a:off x="4461104" y="-2584877"/>
                <a:ext cx="1064418" cy="7360990"/>
              </a:xfrm>
              <a:prstGeom prst="round2SameRect">
                <a:avLst/>
              </a:prstGeom>
              <a:solidFill>
                <a:srgbClr val="FF0000">
                  <a:alpha val="90000"/>
                </a:srgb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ound Same Side Corner Rectangle 6"/>
              <p:cNvSpPr txBox="1"/>
              <p:nvPr/>
            </p:nvSpPr>
            <p:spPr>
              <a:xfrm>
                <a:off x="1367970" y="520148"/>
                <a:ext cx="7309029" cy="9604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0" lvl="1" defTabSz="1155700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TP. HCM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928895" y="3123609"/>
            <a:ext cx="8575786" cy="1959905"/>
            <a:chOff x="2997392" y="3381654"/>
            <a:chExt cx="8575786" cy="1637567"/>
          </a:xfrm>
        </p:grpSpPr>
        <p:grpSp>
          <p:nvGrpSpPr>
            <p:cNvPr id="4" name="Group 3"/>
            <p:cNvGrpSpPr/>
            <p:nvPr/>
          </p:nvGrpSpPr>
          <p:grpSpPr>
            <a:xfrm>
              <a:off x="2997392" y="3381654"/>
              <a:ext cx="1188816" cy="1637567"/>
              <a:chOff x="-16539" y="1767960"/>
              <a:chExt cx="1188816" cy="1637567"/>
            </a:xfrm>
          </p:grpSpPr>
          <p:sp>
            <p:nvSpPr>
              <p:cNvPr id="14" name="Chevron 13"/>
              <p:cNvSpPr/>
              <p:nvPr/>
            </p:nvSpPr>
            <p:spPr>
              <a:xfrm rot="5400000">
                <a:off x="-262174" y="2013595"/>
                <a:ext cx="1637567" cy="1146297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Chevron 8"/>
              <p:cNvSpPr txBox="1"/>
              <p:nvPr/>
            </p:nvSpPr>
            <p:spPr>
              <a:xfrm>
                <a:off x="25980" y="2313916"/>
                <a:ext cx="1146297" cy="4912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143690" y="3600239"/>
              <a:ext cx="7429488" cy="1064418"/>
              <a:chOff x="1129759" y="1986545"/>
              <a:chExt cx="7429488" cy="1064418"/>
            </a:xfrm>
          </p:grpSpPr>
          <p:sp>
            <p:nvSpPr>
              <p:cNvPr id="12" name="Round Same Side Corner Rectangle 11"/>
              <p:cNvSpPr/>
              <p:nvPr/>
            </p:nvSpPr>
            <p:spPr>
              <a:xfrm rot="5400000">
                <a:off x="4346543" y="-1161741"/>
                <a:ext cx="1064418" cy="7360990"/>
              </a:xfrm>
              <a:prstGeom prst="round2SameRect">
                <a:avLst/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ound Same Side Corner Rectangle 10"/>
              <p:cNvSpPr txBox="1"/>
              <p:nvPr/>
            </p:nvSpPr>
            <p:spPr>
              <a:xfrm>
                <a:off x="1129759" y="2056156"/>
                <a:ext cx="7309029" cy="9609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0" lvl="1" defTabSz="1155700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quận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huyện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TP. HCM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997394" y="4757073"/>
            <a:ext cx="8523825" cy="2145129"/>
            <a:chOff x="3013931" y="4501641"/>
            <a:chExt cx="8523825" cy="2145129"/>
          </a:xfrm>
        </p:grpSpPr>
        <p:grpSp>
          <p:nvGrpSpPr>
            <p:cNvPr id="6" name="Group 5"/>
            <p:cNvGrpSpPr/>
            <p:nvPr/>
          </p:nvGrpSpPr>
          <p:grpSpPr>
            <a:xfrm>
              <a:off x="3013931" y="4501641"/>
              <a:ext cx="1146298" cy="2145129"/>
              <a:chOff x="0" y="2887947"/>
              <a:chExt cx="1146298" cy="1637567"/>
            </a:xfrm>
          </p:grpSpPr>
          <p:sp>
            <p:nvSpPr>
              <p:cNvPr id="10" name="Chevron 9"/>
              <p:cNvSpPr/>
              <p:nvPr/>
            </p:nvSpPr>
            <p:spPr>
              <a:xfrm rot="5400000">
                <a:off x="-245635" y="3133582"/>
                <a:ext cx="1637567" cy="1146297"/>
              </a:xfrm>
              <a:prstGeom prst="chevr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Chevron 12"/>
              <p:cNvSpPr txBox="1"/>
              <p:nvPr/>
            </p:nvSpPr>
            <p:spPr>
              <a:xfrm>
                <a:off x="1" y="3461096"/>
                <a:ext cx="1146297" cy="4912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160229" y="4569706"/>
              <a:ext cx="7377527" cy="1621089"/>
              <a:chOff x="1146298" y="2939908"/>
              <a:chExt cx="7377527" cy="1237521"/>
            </a:xfrm>
          </p:grpSpPr>
          <p:sp>
            <p:nvSpPr>
              <p:cNvPr id="8" name="Round Same Side Corner Rectangle 7"/>
              <p:cNvSpPr/>
              <p:nvPr/>
            </p:nvSpPr>
            <p:spPr>
              <a:xfrm rot="5400000">
                <a:off x="4311121" y="-35275"/>
                <a:ext cx="1064418" cy="7360990"/>
              </a:xfrm>
              <a:prstGeom prst="round2SameRect">
                <a:avLst/>
              </a:prstGeom>
              <a:solidFill>
                <a:schemeClr val="accent3">
                  <a:alpha val="9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ound Same Side Corner Rectangle 14"/>
              <p:cNvSpPr txBox="1"/>
              <p:nvPr/>
            </p:nvSpPr>
            <p:spPr>
              <a:xfrm>
                <a:off x="1146298" y="2939908"/>
                <a:ext cx="7309029" cy="9604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7780" rIns="17780" bIns="17780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vi-VN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khăn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TP. HCM</a:t>
                </a:r>
              </a:p>
            </p:txBody>
          </p:sp>
        </p:grpSp>
      </p:grpSp>
      <p:sp>
        <p:nvSpPr>
          <p:cNvPr id="20" name="Rounded Rectangle 19"/>
          <p:cNvSpPr/>
          <p:nvPr/>
        </p:nvSpPr>
        <p:spPr>
          <a:xfrm>
            <a:off x="828675" y="436952"/>
            <a:ext cx="10839449" cy="1366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VÀ ĐẶC ĐIỂM LÃNH THỔ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THÀNH PHỐ HỒ CHÍ MINH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79388" y="2895600"/>
            <a:ext cx="2834543" cy="2052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altLang="x-none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26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9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6468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DD4DB-18A8-4A28-95A6-116AA54C9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33" y="229280"/>
            <a:ext cx="7056566" cy="6431402"/>
          </a:xfrm>
          <a:prstGeom prst="rect">
            <a:avLst/>
          </a:prstGeom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23813" y="0"/>
            <a:ext cx="12292013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706556" y="1413782"/>
            <a:ext cx="3789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đi tắm 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14" name="Rectangle 202"/>
          <p:cNvSpPr>
            <a:spLocks noChangeArrowheads="1"/>
          </p:cNvSpPr>
          <p:nvPr/>
        </p:nvSpPr>
        <p:spPr bwMode="auto">
          <a:xfrm>
            <a:off x="76200" y="6519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82182" tIns="61893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638;p45"/>
          <p:cNvSpPr txBox="1">
            <a:spLocks/>
          </p:cNvSpPr>
          <p:nvPr/>
        </p:nvSpPr>
        <p:spPr>
          <a:xfrm>
            <a:off x="602593" y="651253"/>
            <a:ext cx="3997116" cy="527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Futura-Black" panose="02020500000000000000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28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339" y="304800"/>
            <a:ext cx="1127660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ịa đạo Củ Chi cách trung tâm thành phố Hồ Chí Minh khoảng 70km về hướng Tây Bắc.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50km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Cho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-23813" y="0"/>
            <a:ext cx="12215813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2131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1449</Words>
  <Application>Microsoft Office PowerPoint</Application>
  <PresentationFormat>Widescreen</PresentationFormat>
  <Paragraphs>111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Livvic</vt:lpstr>
      <vt:lpstr>Roboto Condensed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ĐỊA LÍ THÀNH PHỐ  HỒ CHÍ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THÀNH PHỐ HỒ CHÍ MINH</dc:title>
  <dc:creator>Ms Thuy</dc:creator>
  <cp:lastModifiedBy>ADMIN</cp:lastModifiedBy>
  <cp:revision>46</cp:revision>
  <dcterms:created xsi:type="dcterms:W3CDTF">2022-01-21T12:15:06Z</dcterms:created>
  <dcterms:modified xsi:type="dcterms:W3CDTF">2023-09-18T13:53:11Z</dcterms:modified>
</cp:coreProperties>
</file>