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3" r:id="rId2"/>
    <p:sldId id="258" r:id="rId3"/>
    <p:sldId id="293" r:id="rId4"/>
    <p:sldId id="294" r:id="rId5"/>
    <p:sldId id="295" r:id="rId6"/>
    <p:sldId id="272" r:id="rId7"/>
    <p:sldId id="260" r:id="rId8"/>
    <p:sldId id="276" r:id="rId9"/>
    <p:sldId id="277" r:id="rId10"/>
    <p:sldId id="278" r:id="rId11"/>
    <p:sldId id="279" r:id="rId12"/>
    <p:sldId id="281" r:id="rId13"/>
    <p:sldId id="282" r:id="rId14"/>
    <p:sldId id="297" r:id="rId15"/>
    <p:sldId id="283" r:id="rId16"/>
    <p:sldId id="298" r:id="rId17"/>
    <p:sldId id="300" r:id="rId18"/>
    <p:sldId id="299" r:id="rId19"/>
    <p:sldId id="301" r:id="rId20"/>
    <p:sldId id="286" r:id="rId21"/>
    <p:sldId id="302" r:id="rId22"/>
    <p:sldId id="287" r:id="rId23"/>
    <p:sldId id="291" r:id="rId24"/>
    <p:sldId id="288" r:id="rId25"/>
    <p:sldId id="290" r:id="rId26"/>
    <p:sldId id="28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B32C19-A139-45AD-BE73-77CF8075569F}" type="datetimeFigureOut">
              <a:rPr lang="en-US" smtClean="0"/>
              <a:t>7/20/2022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DA8645-D652-49EB-BDB5-C23C75AB598B}" type="slidenum">
              <a:rPr lang="en-US" smtClean="0"/>
              <a:t>‹#›</a:t>
            </a:fld>
            <a:endParaRPr lang="en-US"/>
          </a:p>
        </p:txBody>
      </p:sp>
    </p:spTree>
    <p:extLst>
      <p:ext uri="{BB962C8B-B14F-4D97-AF65-F5344CB8AC3E}">
        <p14:creationId xmlns:p14="http://schemas.microsoft.com/office/powerpoint/2010/main" val="3856028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DA8645-D652-49EB-BDB5-C23C75AB598B}" type="slidenum">
              <a:rPr lang="en-US" smtClean="0"/>
              <a:t>2</a:t>
            </a:fld>
            <a:endParaRPr lang="en-US"/>
          </a:p>
        </p:txBody>
      </p:sp>
    </p:spTree>
    <p:extLst>
      <p:ext uri="{BB962C8B-B14F-4D97-AF65-F5344CB8AC3E}">
        <p14:creationId xmlns:p14="http://schemas.microsoft.com/office/powerpoint/2010/main" val="930177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13</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15</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17</a:t>
            </a:fld>
            <a:endParaRPr lang="en-US" altLang="en-US" sz="1200"/>
          </a:p>
        </p:txBody>
      </p:sp>
    </p:spTree>
    <p:extLst>
      <p:ext uri="{BB962C8B-B14F-4D97-AF65-F5344CB8AC3E}">
        <p14:creationId xmlns:p14="http://schemas.microsoft.com/office/powerpoint/2010/main" val="127351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20</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3C00B4-E937-4EB9-B333-DB61D62A79EB}"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031989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C00B4-E937-4EB9-B333-DB61D62A79EB}"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338383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C00B4-E937-4EB9-B333-DB61D62A79EB}"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4126847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C00B4-E937-4EB9-B333-DB61D62A79EB}"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601392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3C00B4-E937-4EB9-B333-DB61D62A79EB}"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405555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3C00B4-E937-4EB9-B333-DB61D62A79EB}" type="datetimeFigureOut">
              <a:rPr lang="en-US" smtClean="0"/>
              <a:t>7/20/2022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4098405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3C00B4-E937-4EB9-B333-DB61D62A79EB}" type="datetimeFigureOut">
              <a:rPr lang="en-US" smtClean="0"/>
              <a:t>7/20/2022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409045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3C00B4-E937-4EB9-B333-DB61D62A79EB}" type="datetimeFigureOut">
              <a:rPr lang="en-US" smtClean="0"/>
              <a:t>7/20/2022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55542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C00B4-E937-4EB9-B333-DB61D62A79EB}" type="datetimeFigureOut">
              <a:rPr lang="en-US" smtClean="0"/>
              <a:t>7/20/2022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187679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3C00B4-E937-4EB9-B333-DB61D62A79EB}" type="datetimeFigureOut">
              <a:rPr lang="en-US" smtClean="0"/>
              <a:t>7/20/2022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278730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3C00B4-E937-4EB9-B333-DB61D62A79EB}" type="datetimeFigureOut">
              <a:rPr lang="en-US" smtClean="0"/>
              <a:t>7/20/2022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433264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C00B4-E937-4EB9-B333-DB61D62A79EB}" type="datetimeFigureOut">
              <a:rPr lang="en-US" smtClean="0"/>
              <a:t>7/20/2022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0D20C-E17D-45F7-9385-696B6E264C5B}" type="slidenum">
              <a:rPr lang="en-US" smtClean="0"/>
              <a:t>‹#›</a:t>
            </a:fld>
            <a:endParaRPr lang="en-US"/>
          </a:p>
        </p:txBody>
      </p:sp>
    </p:spTree>
    <p:extLst>
      <p:ext uri="{BB962C8B-B14F-4D97-AF65-F5344CB8AC3E}">
        <p14:creationId xmlns:p14="http://schemas.microsoft.com/office/powerpoint/2010/main" val="269026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customXml" Target="../ink/ink8.xml"/><Relationship Id="rId4" Type="http://schemas.openxmlformats.org/officeDocument/2006/relationships/image" Target="../media/image120.emf"/></Relationships>
</file>

<file path=ppt/slides/_rels/slide11.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customXml" Target="../ink/ink10.xml"/><Relationship Id="rId4" Type="http://schemas.openxmlformats.org/officeDocument/2006/relationships/image" Target="../media/image120.emf"/></Relationships>
</file>

<file path=ppt/slides/_rels/slide12.xml.rels><?xml version="1.0" encoding="UTF-8" standalone="yes"?>
<Relationships xmlns="http://schemas.openxmlformats.org/package/2006/relationships"><Relationship Id="rId3" Type="http://schemas.openxmlformats.org/officeDocument/2006/relationships/customXml" Target="../ink/ink11.xml"/><Relationship Id="rId7"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customXml" Target="../ink/ink12.xml"/><Relationship Id="rId4" Type="http://schemas.openxmlformats.org/officeDocument/2006/relationships/image" Target="../media/image120.emf"/></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ustomXml" Target="../ink/ink14.xml"/><Relationship Id="rId4" Type="http://schemas.openxmlformats.org/officeDocument/2006/relationships/image" Target="../media/image13.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ustomXml" Target="../ink/ink16.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customXml" Target="../ink/ink2.xml"/><Relationship Id="rId4" Type="http://schemas.openxmlformats.org/officeDocument/2006/relationships/image" Target="../media/image120.emf"/></Relationships>
</file>

<file path=ppt/slides/_rels/slide8.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customXml" Target="../ink/ink4.xml"/><Relationship Id="rId4" Type="http://schemas.openxmlformats.org/officeDocument/2006/relationships/image" Target="../media/image120.emf"/></Relationships>
</file>

<file path=ppt/slides/_rels/slide9.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customXml" Target="../ink/ink6.xml"/><Relationship Id="rId4" Type="http://schemas.openxmlformats.org/officeDocument/2006/relationships/image" Target="../media/image1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3CC68-42F5-410F-AB46-B506B569E200}"/>
              </a:ext>
            </a:extLst>
          </p:cNvPr>
          <p:cNvPicPr>
            <a:picLocks noChangeAspect="1"/>
          </p:cNvPicPr>
          <p:nvPr/>
        </p:nvPicPr>
        <p:blipFill>
          <a:blip r:embed="rId2"/>
          <a:stretch>
            <a:fillRect/>
          </a:stretch>
        </p:blipFill>
        <p:spPr>
          <a:xfrm>
            <a:off x="0" y="0"/>
            <a:ext cx="9144000" cy="6858000"/>
          </a:xfrm>
          <a:prstGeom prst="rect">
            <a:avLst/>
          </a:prstGeom>
        </p:spPr>
      </p:pic>
      <p:sp>
        <p:nvSpPr>
          <p:cNvPr id="5" name="WordArt 4">
            <a:extLst>
              <a:ext uri="{FF2B5EF4-FFF2-40B4-BE49-F238E27FC236}">
                <a16:creationId xmlns:a16="http://schemas.microsoft.com/office/drawing/2014/main" id="{BA14B46C-1EEC-40BB-9C17-CA3197956AE6}"/>
              </a:ext>
            </a:extLst>
          </p:cNvPr>
          <p:cNvSpPr>
            <a:spLocks noChangeArrowheads="1" noChangeShapeType="1" noTextEdit="1"/>
          </p:cNvSpPr>
          <p:nvPr/>
        </p:nvSpPr>
        <p:spPr bwMode="auto">
          <a:xfrm>
            <a:off x="875850" y="3679963"/>
            <a:ext cx="7443203" cy="1134045"/>
          </a:xfrm>
          <a:prstGeom prst="rect">
            <a:avLst/>
          </a:prstGeom>
        </p:spPr>
        <p:txBody>
          <a:bodyPr wrap="none" fromWordArt="1">
            <a:prstTxWarp prst="textWave1">
              <a:avLst>
                <a:gd name="adj1" fmla="val 12639"/>
                <a:gd name="adj2" fmla="val 0"/>
              </a:avLst>
            </a:prstTxWarp>
          </a:bodyPr>
          <a:lstStyle/>
          <a:p>
            <a:pPr algn="ctr"/>
            <a:r>
              <a:rPr lang="pt-BR" sz="27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27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a:t>
            </a:r>
          </a:p>
        </p:txBody>
      </p:sp>
      <p:sp>
        <p:nvSpPr>
          <p:cNvPr id="6" name="TextBox 5">
            <a:extLst>
              <a:ext uri="{FF2B5EF4-FFF2-40B4-BE49-F238E27FC236}">
                <a16:creationId xmlns:a16="http://schemas.microsoft.com/office/drawing/2014/main" id="{12194F18-3669-448D-AE27-0A9DD4ED74E4}"/>
              </a:ext>
            </a:extLst>
          </p:cNvPr>
          <p:cNvSpPr txBox="1"/>
          <p:nvPr/>
        </p:nvSpPr>
        <p:spPr>
          <a:xfrm>
            <a:off x="552758" y="5262601"/>
            <a:ext cx="3595552" cy="738664"/>
          </a:xfrm>
          <a:prstGeom prst="rect">
            <a:avLst/>
          </a:prstGeom>
          <a:noFill/>
        </p:spPr>
        <p:txBody>
          <a:bodyPr wrap="square" rtlCol="0">
            <a:spAutoFit/>
          </a:bodyPr>
          <a:lstStyle/>
          <a:p>
            <a:r>
              <a:rPr lang="en-US" sz="2100" b="1" dirty="0" err="1">
                <a:solidFill>
                  <a:srgbClr val="C00000"/>
                </a:solidFill>
                <a:latin typeface="Times New Roman" panose="02020603050405020304" pitchFamily="18" charset="0"/>
                <a:cs typeface="Times New Roman" panose="02020603050405020304" pitchFamily="18" charset="0"/>
              </a:rPr>
              <a:t>Tr</a:t>
            </a:r>
            <a:r>
              <a:rPr lang="vi-VN" sz="2100" b="1" dirty="0">
                <a:solidFill>
                  <a:srgbClr val="C00000"/>
                </a:solidFill>
                <a:latin typeface="Times New Roman" panose="02020603050405020304" pitchFamily="18" charset="0"/>
                <a:cs typeface="Times New Roman" panose="02020603050405020304" pitchFamily="18" charset="0"/>
              </a:rPr>
              <a:t>ư</a:t>
            </a:r>
            <a:r>
              <a:rPr lang="en-US" sz="2100" b="1" dirty="0" err="1">
                <a:solidFill>
                  <a:srgbClr val="C00000"/>
                </a:solidFill>
                <a:latin typeface="Times New Roman" panose="02020603050405020304" pitchFamily="18" charset="0"/>
                <a:cs typeface="Times New Roman" panose="02020603050405020304" pitchFamily="18" charset="0"/>
              </a:rPr>
              <a:t>ờng</a:t>
            </a:r>
            <a:r>
              <a:rPr lang="en-US" sz="2100" b="1" dirty="0">
                <a:solidFill>
                  <a:srgbClr val="C00000"/>
                </a:solidFill>
                <a:latin typeface="Times New Roman" panose="02020603050405020304" pitchFamily="18" charset="0"/>
                <a:cs typeface="Times New Roman" panose="02020603050405020304" pitchFamily="18" charset="0"/>
              </a:rPr>
              <a:t>: THCS </a:t>
            </a:r>
            <a:r>
              <a:rPr lang="en-US" sz="2100" b="1" dirty="0" err="1">
                <a:solidFill>
                  <a:srgbClr val="C00000"/>
                </a:solidFill>
                <a:latin typeface="Times New Roman" panose="02020603050405020304" pitchFamily="18" charset="0"/>
                <a:cs typeface="Times New Roman" panose="02020603050405020304" pitchFamily="18" charset="0"/>
              </a:rPr>
              <a:t>Bình</a:t>
            </a:r>
            <a:r>
              <a:rPr lang="en-US" sz="2100" b="1" dirty="0">
                <a:solidFill>
                  <a:srgbClr val="C00000"/>
                </a:solidFill>
                <a:latin typeface="Times New Roman" panose="02020603050405020304" pitchFamily="18" charset="0"/>
                <a:cs typeface="Times New Roman" panose="02020603050405020304" pitchFamily="18" charset="0"/>
              </a:rPr>
              <a:t> </a:t>
            </a:r>
            <a:r>
              <a:rPr lang="en-US" sz="2100" b="1">
                <a:solidFill>
                  <a:srgbClr val="C00000"/>
                </a:solidFill>
                <a:latin typeface="Times New Roman" panose="02020603050405020304" pitchFamily="18" charset="0"/>
                <a:cs typeface="Times New Roman" panose="02020603050405020304" pitchFamily="18" charset="0"/>
              </a:rPr>
              <a:t>Khánh</a:t>
            </a:r>
          </a:p>
          <a:p>
            <a:r>
              <a:rPr lang="en-US" sz="2100" b="1" dirty="0" err="1">
                <a:solidFill>
                  <a:srgbClr val="C00000"/>
                </a:solidFill>
                <a:latin typeface="Times New Roman" panose="02020603050405020304" pitchFamily="18" charset="0"/>
                <a:cs typeface="Times New Roman" panose="02020603050405020304" pitchFamily="18" charset="0"/>
              </a:rPr>
              <a:t>Tổ</a:t>
            </a:r>
            <a:r>
              <a:rPr lang="en-US" sz="2100" b="1" dirty="0">
                <a:solidFill>
                  <a:srgbClr val="C00000"/>
                </a:solidFill>
                <a:latin typeface="Times New Roman" panose="02020603050405020304" pitchFamily="18" charset="0"/>
                <a:cs typeface="Times New Roman" panose="02020603050405020304" pitchFamily="18" charset="0"/>
              </a:rPr>
              <a:t>: </a:t>
            </a:r>
            <a:r>
              <a:rPr lang="en-US" sz="2100" b="1" dirty="0" err="1">
                <a:solidFill>
                  <a:srgbClr val="C00000"/>
                </a:solidFill>
                <a:latin typeface="Times New Roman" panose="02020603050405020304" pitchFamily="18" charset="0"/>
                <a:cs typeface="Times New Roman" panose="02020603050405020304" pitchFamily="18" charset="0"/>
              </a:rPr>
              <a:t>Ngữ</a:t>
            </a:r>
            <a:r>
              <a:rPr lang="en-US" sz="2100" b="1" dirty="0">
                <a:solidFill>
                  <a:srgbClr val="C00000"/>
                </a:solidFill>
                <a:latin typeface="Times New Roman" panose="02020603050405020304" pitchFamily="18" charset="0"/>
                <a:cs typeface="Times New Roman" panose="02020603050405020304" pitchFamily="18" charset="0"/>
              </a:rPr>
              <a:t> </a:t>
            </a:r>
            <a:r>
              <a:rPr lang="en-US" sz="2100" b="1" dirty="0" err="1">
                <a:solidFill>
                  <a:srgbClr val="C00000"/>
                </a:solidFill>
                <a:latin typeface="Times New Roman" panose="02020603050405020304" pitchFamily="18" charset="0"/>
                <a:cs typeface="Times New Roman" panose="02020603050405020304" pitchFamily="18" charset="0"/>
              </a:rPr>
              <a:t>văn</a:t>
            </a:r>
            <a:endParaRPr lang="en-US" sz="21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50989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II. </a:t>
            </a:r>
            <a:r>
              <a:rPr lang="vi-VN" sz="2400" b="1" dirty="0">
                <a:latin typeface="Times New Roman" pitchFamily="18" charset="0"/>
                <a:cs typeface="Times New Roman" pitchFamily="18" charset="0"/>
              </a:rPr>
              <a:t>T</a:t>
            </a:r>
            <a:r>
              <a:rPr lang="en-US" sz="2400" b="1" dirty="0" err="1">
                <a:latin typeface="Times New Roman" pitchFamily="18" charset="0"/>
                <a:cs typeface="Times New Roman" pitchFamily="18" charset="0"/>
              </a:rPr>
              <a:t>rải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bản</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2. Đọc, tóm tắt, bố cục</a:t>
            </a:r>
            <a:endParaRPr lang="en-US" sz="2400" dirty="0">
              <a:latin typeface="Times New Roman" pitchFamily="18" charset="0"/>
              <a:cs typeface="Times New Roman" pitchFamily="18" charset="0"/>
            </a:endParaRPr>
          </a:p>
        </p:txBody>
      </p:sp>
      <p:sp>
        <p:nvSpPr>
          <p:cNvPr id="9" name="TextBox 8"/>
          <p:cNvSpPr txBox="1"/>
          <p:nvPr/>
        </p:nvSpPr>
        <p:spPr>
          <a:xfrm>
            <a:off x="228600" y="2209800"/>
            <a:ext cx="5257800" cy="1569660"/>
          </a:xfrm>
          <a:prstGeom prst="rect">
            <a:avLst/>
          </a:prstGeom>
          <a:noFill/>
        </p:spPr>
        <p:txBody>
          <a:bodyPr wrap="square" rtlCol="0">
            <a:spAutoFit/>
          </a:bodyPr>
          <a:lstStyle/>
          <a:p>
            <a:pPr lvl="0"/>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a:t>
            </a:r>
          </a:p>
          <a:p>
            <a:pPr lvl="0"/>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endParaRPr lang="en-US" sz="2400" dirty="0">
              <a:latin typeface="Times New Roman" pitchFamily="18" charset="0"/>
              <a:cs typeface="Times New Roman" pitchFamily="18" charset="0"/>
            </a:endParaRPr>
          </a:p>
          <a:p>
            <a:pPr lvl="0"/>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pic>
        <p:nvPicPr>
          <p:cNvPr id="12" name="图片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 y="-6017"/>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210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7" name="TextBox 6"/>
          <p:cNvSpPr txBox="1"/>
          <p:nvPr/>
        </p:nvSpPr>
        <p:spPr>
          <a:xfrm>
            <a:off x="2857500" y="119951"/>
            <a:ext cx="5257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2400" dirty="0">
                <a:latin typeface="Times New Roman" pitchFamily="18" charset="0"/>
                <a:cs typeface="Times New Roman" pitchFamily="18" charset="0"/>
              </a:rPr>
              <a:t>? Văn bản chia làm mấy phần? Nêu nội dung của từng phần?</a:t>
            </a:r>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
        <p:nvSpPr>
          <p:cNvPr id="9" name="TextBox 8"/>
          <p:cNvSpPr txBox="1"/>
          <p:nvPr/>
        </p:nvSpPr>
        <p:spPr>
          <a:xfrm>
            <a:off x="381000" y="1392219"/>
            <a:ext cx="5257800" cy="4832092"/>
          </a:xfrm>
          <a:prstGeom prst="rect">
            <a:avLst/>
          </a:prstGeom>
          <a:noFill/>
        </p:spPr>
        <p:txBody>
          <a:bodyPr wrap="square" rtlCol="0">
            <a:spAutoFit/>
          </a:bodyPr>
          <a:lstStyle/>
          <a:p>
            <a:r>
              <a:rPr lang="en-US" sz="2800" b="1" dirty="0" err="1">
                <a:solidFill>
                  <a:srgbClr val="FF0000"/>
                </a:solidFill>
                <a:latin typeface="Times New Roman" pitchFamily="18" charset="0"/>
                <a:cs typeface="Times New Roman" pitchFamily="18" charset="0"/>
              </a:rPr>
              <a:t>Bố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cục</a:t>
            </a:r>
            <a:r>
              <a:rPr lang="en-US" sz="2800" b="1" dirty="0">
                <a:solidFill>
                  <a:srgbClr val="FF0000"/>
                </a:solidFill>
                <a:latin typeface="Times New Roman" pitchFamily="18" charset="0"/>
                <a:cs typeface="Times New Roman" pitchFamily="18" charset="0"/>
              </a:rPr>
              <a:t>: 4 </a:t>
            </a:r>
            <a:r>
              <a:rPr lang="en-US" sz="2800" b="1" dirty="0" err="1">
                <a:solidFill>
                  <a:srgbClr val="FF0000"/>
                </a:solidFill>
                <a:latin typeface="Times New Roman" pitchFamily="18" charset="0"/>
                <a:cs typeface="Times New Roman" pitchFamily="18" charset="0"/>
              </a:rPr>
              <a:t>phần</a:t>
            </a:r>
            <a:endParaRPr lang="en-US" sz="2800" b="1" dirty="0">
              <a:solidFill>
                <a:srgbClr val="FF0000"/>
              </a:solidFill>
              <a:latin typeface="Times New Roman" pitchFamily="18" charset="0"/>
              <a:cs typeface="Times New Roman" pitchFamily="18" charset="0"/>
            </a:endParaRPr>
          </a:p>
          <a:p>
            <a:r>
              <a:rPr lang="en-US" sz="2800" b="1" dirty="0">
                <a:latin typeface="Times New Roman" pitchFamily="18" charset="0"/>
                <a:cs typeface="Times New Roman" pitchFamily="18" charset="0"/>
              </a:rPr>
              <a:t>P1: </a:t>
            </a:r>
            <a:r>
              <a:rPr lang="vi-VN" sz="2800" b="1" dirty="0" err="1">
                <a:latin typeface="Times New Roman" pitchFamily="18" charset="0"/>
                <a:cs typeface="Times New Roman" pitchFamily="18" charset="0"/>
              </a:rPr>
              <a:t>T</a:t>
            </a:r>
            <a:r>
              <a:rPr lang="en-US" sz="2800" b="1" dirty="0">
                <a:latin typeface="Times New Roman" pitchFamily="18" charset="0"/>
                <a:cs typeface="Times New Roman" pitchFamily="18" charset="0"/>
              </a:rPr>
              <a:t>ừ </a:t>
            </a:r>
            <a:r>
              <a:rPr lang="en-US" sz="2800" b="1" dirty="0" err="1">
                <a:latin typeface="Times New Roman" pitchFamily="18" charset="0"/>
                <a:cs typeface="Times New Roman" pitchFamily="18" charset="0"/>
              </a:rPr>
              <a:t>đầu</a:t>
            </a:r>
            <a:r>
              <a:rPr lang="en-US" sz="2800" b="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nằm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đấy</a:t>
            </a:r>
            <a:r>
              <a:rPr lang="en-US" sz="2800" b="1" i="1" dirty="0">
                <a:latin typeface="Times New Roman" pitchFamily="18" charset="0"/>
                <a:cs typeface="Times New Roman" pitchFamily="18" charset="0"/>
              </a:rPr>
              <a:t> </a:t>
            </a:r>
            <a:endParaRPr lang="en-US" sz="2800" b="1" dirty="0">
              <a:latin typeface="Times New Roman" pitchFamily="18" charset="0"/>
              <a:cs typeface="Times New Roman" pitchFamily="18" charset="0"/>
            </a:endParaRPr>
          </a:p>
          <a:p>
            <a:r>
              <a:rPr lang="vi-VN" sz="2800" b="1" dirty="0">
                <a:latin typeface="Times New Roman" pitchFamily="18" charset="0"/>
                <a:cs typeface="Times New Roman" pitchFamily="18" charset="0"/>
              </a:rPr>
              <a:t>=&gt;</a:t>
            </a:r>
            <a:r>
              <a:rPr lang="en-US" sz="2800" b="1" dirty="0" err="1">
                <a:latin typeface="Times New Roman" pitchFamily="18" charset="0"/>
                <a:cs typeface="Times New Roman" pitchFamily="18" charset="0"/>
              </a:rPr>
              <a:t>Sự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Gióng</a:t>
            </a:r>
            <a:endParaRPr lang="en-US" sz="2800" b="1" dirty="0">
              <a:latin typeface="Times New Roman" pitchFamily="18" charset="0"/>
              <a:cs typeface="Times New Roman" pitchFamily="18" charset="0"/>
            </a:endParaRPr>
          </a:p>
          <a:p>
            <a:r>
              <a:rPr lang="en-US" sz="2800" b="1" dirty="0">
                <a:latin typeface="Times New Roman" pitchFamily="18" charset="0"/>
                <a:cs typeface="Times New Roman" pitchFamily="18" charset="0"/>
              </a:rPr>
              <a:t>P2: </a:t>
            </a:r>
            <a:r>
              <a:rPr lang="en-US" sz="2800" b="1" dirty="0" err="1">
                <a:latin typeface="Times New Roman" pitchFamily="18" charset="0"/>
                <a:cs typeface="Times New Roman" pitchFamily="18" charset="0"/>
              </a:rPr>
              <a:t>Tiếp</a:t>
            </a:r>
            <a:r>
              <a:rPr lang="en-US" sz="2800" b="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cứu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nước</a:t>
            </a:r>
            <a:endParaRPr lang="en-US" sz="2800" b="1" dirty="0">
              <a:latin typeface="Times New Roman" pitchFamily="18" charset="0"/>
              <a:cs typeface="Times New Roman" pitchFamily="18" charset="0"/>
            </a:endParaRPr>
          </a:p>
          <a:p>
            <a:r>
              <a:rPr lang="vi-VN" sz="2800" b="1" dirty="0">
                <a:latin typeface="Times New Roman" pitchFamily="18" charset="0"/>
                <a:cs typeface="Times New Roman" pitchFamily="18" charset="0"/>
              </a:rPr>
              <a:t>=&gt;</a:t>
            </a:r>
            <a:r>
              <a:rPr lang="en-US" sz="2800" b="1" dirty="0" err="1">
                <a:latin typeface="Times New Roman" pitchFamily="18" charset="0"/>
                <a:cs typeface="Times New Roman" pitchFamily="18" charset="0"/>
              </a:rPr>
              <a:t>Sự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trưởng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Gióng</a:t>
            </a:r>
            <a:endParaRPr lang="en-US" sz="2800" b="1" dirty="0">
              <a:latin typeface="Times New Roman" pitchFamily="18" charset="0"/>
              <a:cs typeface="Times New Roman" pitchFamily="18" charset="0"/>
            </a:endParaRPr>
          </a:p>
          <a:p>
            <a:r>
              <a:rPr lang="en-US" sz="2800" b="1" dirty="0">
                <a:latin typeface="Times New Roman" pitchFamily="18" charset="0"/>
                <a:cs typeface="Times New Roman" pitchFamily="18" charset="0"/>
              </a:rPr>
              <a:t>P3: </a:t>
            </a:r>
            <a:r>
              <a:rPr lang="en-US" sz="2800" b="1" dirty="0" err="1">
                <a:latin typeface="Times New Roman" pitchFamily="18" charset="0"/>
                <a:cs typeface="Times New Roman" pitchFamily="18" charset="0"/>
              </a:rPr>
              <a:t>Tiếp</a:t>
            </a:r>
            <a:r>
              <a:rPr lang="en-US" sz="2800" b="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lên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trời</a:t>
            </a:r>
            <a:endParaRPr lang="en-US" sz="2800" b="1" dirty="0">
              <a:latin typeface="Times New Roman" pitchFamily="18" charset="0"/>
              <a:cs typeface="Times New Roman" pitchFamily="18" charset="0"/>
            </a:endParaRPr>
          </a:p>
          <a:p>
            <a:r>
              <a:rPr lang="vi-VN" sz="2800" b="1" dirty="0">
                <a:latin typeface="Times New Roman" pitchFamily="18" charset="0"/>
                <a:cs typeface="Times New Roman" pitchFamily="18" charset="0"/>
              </a:rPr>
              <a:t>=&gt;</a:t>
            </a:r>
            <a:r>
              <a:rPr lang="en-US" sz="2800" b="1" dirty="0" err="1">
                <a:latin typeface="Times New Roman" pitchFamily="18" charset="0"/>
                <a:cs typeface="Times New Roman" pitchFamily="18" charset="0"/>
              </a:rPr>
              <a:t>Gióng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đánh</a:t>
            </a:r>
            <a:r>
              <a:rPr lang="en-US" sz="2800" b="1" dirty="0">
                <a:latin typeface="Times New Roman" pitchFamily="18" charset="0"/>
                <a:cs typeface="Times New Roman" pitchFamily="18" charset="0"/>
              </a:rPr>
              <a:t> tan </a:t>
            </a:r>
            <a:r>
              <a:rPr lang="en-US" sz="2800" b="1" dirty="0" err="1">
                <a:latin typeface="Times New Roman" pitchFamily="18" charset="0"/>
                <a:cs typeface="Times New Roman" pitchFamily="18" charset="0"/>
              </a:rPr>
              <a:t>giặc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bay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trời</a:t>
            </a:r>
            <a:endParaRPr lang="en-US" sz="2800" b="1" dirty="0">
              <a:latin typeface="Times New Roman" pitchFamily="18" charset="0"/>
              <a:cs typeface="Times New Roman" pitchFamily="18" charset="0"/>
            </a:endParaRPr>
          </a:p>
          <a:p>
            <a:r>
              <a:rPr lang="vi-VN" sz="2800" b="1" dirty="0">
                <a:latin typeface="Times New Roman" pitchFamily="18" charset="0"/>
                <a:cs typeface="Times New Roman" pitchFamily="18" charset="0"/>
              </a:rPr>
              <a:t>P4: </a:t>
            </a:r>
            <a:r>
              <a:rPr lang="en-US" sz="2800" b="1" dirty="0" err="1">
                <a:latin typeface="Times New Roman" pitchFamily="18" charset="0"/>
                <a:cs typeface="Times New Roman" pitchFamily="18" charset="0"/>
              </a:rPr>
              <a:t>Còn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lại</a:t>
            </a:r>
            <a:endParaRPr lang="en-US" sz="2800" b="1" dirty="0">
              <a:latin typeface="Times New Roman" pitchFamily="18" charset="0"/>
              <a:cs typeface="Times New Roman" pitchFamily="18" charset="0"/>
            </a:endParaRPr>
          </a:p>
          <a:p>
            <a:r>
              <a:rPr lang="vi-VN" sz="2800" b="1" dirty="0">
                <a:latin typeface="Times New Roman" pitchFamily="18" charset="0"/>
                <a:cs typeface="Times New Roman" pitchFamily="18" charset="0"/>
              </a:rPr>
              <a:t>=&gt;</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còn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Gióng</a:t>
            </a:r>
            <a:r>
              <a:rPr lang="en-US" sz="2800" b="1" dirty="0">
                <a:latin typeface="Times New Roman" pitchFamily="18" charset="0"/>
                <a:cs typeface="Times New Roman" pitchFamily="18" charset="0"/>
              </a:rPr>
              <a:t>.</a:t>
            </a:r>
          </a:p>
        </p:txBody>
      </p:sp>
    </p:spTree>
    <p:extLst>
      <p:ext uri="{BB962C8B-B14F-4D97-AF65-F5344CB8AC3E}">
        <p14:creationId xmlns:p14="http://schemas.microsoft.com/office/powerpoint/2010/main" val="165897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GIÓNG</a:t>
            </a:r>
            <a:endParaRPr lang="en-US" sz="3200" dirty="0">
              <a:solidFill>
                <a:srgbClr val="FF0000"/>
              </a:solidFill>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9" name="TextBox 8"/>
          <p:cNvSpPr txBox="1"/>
          <p:nvPr/>
        </p:nvSpPr>
        <p:spPr>
          <a:xfrm>
            <a:off x="63224" y="1301472"/>
            <a:ext cx="48768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III. </a:t>
            </a:r>
            <a:r>
              <a:rPr lang="en-US" sz="2400" b="1" dirty="0" err="1">
                <a:latin typeface="Times New Roman" pitchFamily="18" charset="0"/>
                <a:cs typeface="Times New Roman" pitchFamily="18" charset="0"/>
              </a:rPr>
              <a:t>Suy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ngẫm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hồi</a:t>
            </a:r>
            <a:endParaRPr lang="en-US" sz="2400" dirty="0">
              <a:latin typeface="Times New Roman" pitchFamily="18" charset="0"/>
              <a:cs typeface="Times New Roman" pitchFamily="18" charset="0"/>
            </a:endParaRPr>
          </a:p>
        </p:txBody>
      </p:sp>
      <p:sp>
        <p:nvSpPr>
          <p:cNvPr id="11" name="TextBox 10"/>
          <p:cNvSpPr txBox="1"/>
          <p:nvPr/>
        </p:nvSpPr>
        <p:spPr>
          <a:xfrm>
            <a:off x="152400" y="1676400"/>
            <a:ext cx="48768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1. Sự ra đời của Gióng</a:t>
            </a:r>
            <a:endParaRPr lang="en-US" sz="2400" dirty="0">
              <a:latin typeface="Times New Roman" pitchFamily="18" charset="0"/>
              <a:cs typeface="Times New Roman" pitchFamily="18" charset="0"/>
            </a:endParaRPr>
          </a:p>
        </p:txBody>
      </p:sp>
      <p:pic>
        <p:nvPicPr>
          <p:cNvPr id="10" name="图片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6075" y="115888"/>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12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noChangeArrowheads="1"/>
          </p:cNvSpPr>
          <p:nvPr>
            <p:ph type="title"/>
          </p:nvPr>
        </p:nvSpPr>
        <p:spPr/>
        <p:txBody>
          <a:bodyPr/>
          <a:lstStyle/>
          <a:p>
            <a:endParaRPr lang="en-US"/>
          </a:p>
        </p:txBody>
      </p:sp>
      <p:pic>
        <p:nvPicPr>
          <p:cNvPr id="48130"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8" name="TextBox 7"/>
          <p:cNvSpPr txBox="1"/>
          <p:nvPr/>
        </p:nvSpPr>
        <p:spPr>
          <a:xfrm>
            <a:off x="2133600" y="685800"/>
            <a:ext cx="5105400" cy="461665"/>
          </a:xfrm>
          <a:prstGeom prst="rect">
            <a:avLst/>
          </a:prstGeom>
          <a:solidFill>
            <a:schemeClr val="accent1">
              <a:tint val="20000"/>
            </a:schemeClr>
          </a:solidFill>
        </p:spPr>
        <p:txBody>
          <a:bodyPr>
            <a:spAutoFit/>
          </a:bodyPr>
          <a:lstStyle/>
          <a:p>
            <a:pPr algn="ctr">
              <a:defRPr/>
            </a:pPr>
            <a:r>
              <a:rPr lang="vi-VN" sz="2400" b="1" dirty="0">
                <a:latin typeface="Times New Roman" panose="02020603050405020304" pitchFamily="18" charset="0"/>
                <a:cs typeface="Times New Roman" panose="02020603050405020304" pitchFamily="18" charset="0"/>
              </a:rPr>
              <a:t>1. Sự ra đời của Gióng</a:t>
            </a:r>
            <a:endParaRPr lang="x-none" sz="2400" b="1" dirty="0">
              <a:latin typeface="Times New Roman" panose="02020603050405020304" pitchFamily="18" charset="0"/>
              <a:cs typeface="Times New Roman" panose="02020603050405020304" pitchFamily="18" charset="0"/>
            </a:endParaRPr>
          </a:p>
        </p:txBody>
      </p:sp>
      <p:graphicFrame>
        <p:nvGraphicFramePr>
          <p:cNvPr id="9" name="Table 9"/>
          <p:cNvGraphicFramePr>
            <a:graphicFrameLocks noGrp="1"/>
          </p:cNvGraphicFramePr>
          <p:nvPr>
            <p:extLst>
              <p:ext uri="{D42A27DB-BD31-4B8C-83A1-F6EECF244321}">
                <p14:modId xmlns:p14="http://schemas.microsoft.com/office/powerpoint/2010/main" val="3183300733"/>
              </p:ext>
            </p:extLst>
          </p:nvPr>
        </p:nvGraphicFramePr>
        <p:xfrm>
          <a:off x="1109663" y="2514600"/>
          <a:ext cx="6911975" cy="3520426"/>
        </p:xfrm>
        <a:graphic>
          <a:graphicData uri="http://schemas.openxmlformats.org/drawingml/2006/table">
            <a:tbl>
              <a:tblPr firstRow="1" bandRow="1">
                <a:tableStyleId>{5940675A-B579-460E-94D1-54222C63F5DA}</a:tableStyleId>
              </a:tblPr>
              <a:tblGrid>
                <a:gridCol w="1023937">
                  <a:extLst>
                    <a:ext uri="{9D8B030D-6E8A-4147-A177-3AD203B41FA5}">
                      <a16:colId xmlns:a16="http://schemas.microsoft.com/office/drawing/2014/main" val="20000"/>
                    </a:ext>
                  </a:extLst>
                </a:gridCol>
                <a:gridCol w="5888038">
                  <a:extLst>
                    <a:ext uri="{9D8B030D-6E8A-4147-A177-3AD203B41FA5}">
                      <a16:colId xmlns:a16="http://schemas.microsoft.com/office/drawing/2014/main" val="20001"/>
                    </a:ext>
                  </a:extLst>
                </a:gridCol>
              </a:tblGrid>
              <a:tr h="556569">
                <a:tc>
                  <a:txBody>
                    <a:bodyPr/>
                    <a:lstStyle/>
                    <a:p>
                      <a:pPr algn="ctr"/>
                      <a:endParaRPr lang="x-none" sz="2000" b="1" dirty="0">
                        <a:latin typeface="Times New Roman" panose="02020603050405020304" pitchFamily="18" charset="0"/>
                        <a:cs typeface="Times New Roman" panose="02020603050405020304" pitchFamily="18" charset="0"/>
                      </a:endParaRPr>
                    </a:p>
                  </a:txBody>
                  <a:tcPr marL="91434" marR="91434" marT="45713" marB="45713"/>
                </a:tc>
                <a:tc>
                  <a:txBody>
                    <a:bodyPr/>
                    <a:lstStyle/>
                    <a:p>
                      <a:pPr algn="ctr"/>
                      <a:r>
                        <a:rPr lang="en-US" sz="2000" b="1" kern="1200" dirty="0" err="1">
                          <a:solidFill>
                            <a:schemeClr val="tx1"/>
                          </a:solidFill>
                          <a:effectLst/>
                          <a:latin typeface="Times New Roman" pitchFamily="18" charset="0"/>
                          <a:ea typeface="+mn-ea"/>
                          <a:cs typeface="Times New Roman" pitchFamily="18" charset="0"/>
                        </a:rPr>
                        <a:t>Sư</a:t>
                      </a:r>
                      <a:r>
                        <a:rPr lang="en-US" sz="2000" b="1" kern="1200" dirty="0">
                          <a:solidFill>
                            <a:schemeClr val="tx1"/>
                          </a:solidFill>
                          <a:effectLst/>
                          <a:latin typeface="Times New Roman" pitchFamily="18" charset="0"/>
                          <a:ea typeface="+mn-ea"/>
                          <a:cs typeface="Times New Roman" pitchFamily="18" charset="0"/>
                        </a:rPr>
                        <a:t>̣ </a:t>
                      </a:r>
                      <a:r>
                        <a:rPr lang="en-US" sz="2000" b="1" kern="1200" dirty="0" err="1">
                          <a:solidFill>
                            <a:schemeClr val="tx1"/>
                          </a:solidFill>
                          <a:effectLst/>
                          <a:latin typeface="Times New Roman" pitchFamily="18" charset="0"/>
                          <a:ea typeface="+mn-ea"/>
                          <a:cs typeface="Times New Roman" pitchFamily="18" charset="0"/>
                        </a:rPr>
                        <a:t>ra</a:t>
                      </a:r>
                      <a:r>
                        <a:rPr lang="en-US" sz="2000" b="1" kern="1200" dirty="0">
                          <a:solidFill>
                            <a:schemeClr val="tx1"/>
                          </a:solidFill>
                          <a:effectLst/>
                          <a:latin typeface="Times New Roman" pitchFamily="18" charset="0"/>
                          <a:ea typeface="+mn-ea"/>
                          <a:cs typeface="Times New Roman" pitchFamily="18" charset="0"/>
                        </a:rPr>
                        <a:t> </a:t>
                      </a:r>
                      <a:r>
                        <a:rPr lang="en-US" sz="2000" b="1" kern="1200" dirty="0" err="1">
                          <a:solidFill>
                            <a:schemeClr val="tx1"/>
                          </a:solidFill>
                          <a:effectLst/>
                          <a:latin typeface="Times New Roman" pitchFamily="18" charset="0"/>
                          <a:ea typeface="+mn-ea"/>
                          <a:cs typeface="Times New Roman" pitchFamily="18" charset="0"/>
                        </a:rPr>
                        <a:t>đời</a:t>
                      </a:r>
                      <a:r>
                        <a:rPr lang="en-US" sz="2000" b="1" kern="1200" dirty="0">
                          <a:solidFill>
                            <a:schemeClr val="tx1"/>
                          </a:solidFill>
                          <a:effectLst/>
                          <a:latin typeface="Times New Roman" pitchFamily="18" charset="0"/>
                          <a:ea typeface="+mn-ea"/>
                          <a:cs typeface="Times New Roman" pitchFamily="18" charset="0"/>
                        </a:rPr>
                        <a:t> </a:t>
                      </a:r>
                      <a:r>
                        <a:rPr lang="en-US" sz="2000" b="1" kern="1200" dirty="0" err="1">
                          <a:solidFill>
                            <a:schemeClr val="tx1"/>
                          </a:solidFill>
                          <a:effectLst/>
                          <a:latin typeface="Times New Roman" pitchFamily="18" charset="0"/>
                          <a:ea typeface="+mn-ea"/>
                          <a:cs typeface="Times New Roman" pitchFamily="18" charset="0"/>
                        </a:rPr>
                        <a:t>của</a:t>
                      </a:r>
                      <a:r>
                        <a:rPr lang="en-US" sz="2000" b="1" kern="1200" dirty="0">
                          <a:solidFill>
                            <a:schemeClr val="tx1"/>
                          </a:solidFill>
                          <a:effectLst/>
                          <a:latin typeface="Times New Roman" pitchFamily="18" charset="0"/>
                          <a:ea typeface="+mn-ea"/>
                          <a:cs typeface="Times New Roman" pitchFamily="18" charset="0"/>
                        </a:rPr>
                        <a:t> </a:t>
                      </a:r>
                      <a:r>
                        <a:rPr lang="en-US" sz="2000" b="1" kern="1200" dirty="0" err="1">
                          <a:solidFill>
                            <a:schemeClr val="tx1"/>
                          </a:solidFill>
                          <a:effectLst/>
                          <a:latin typeface="Times New Roman" pitchFamily="18" charset="0"/>
                          <a:ea typeface="+mn-ea"/>
                          <a:cs typeface="Times New Roman" pitchFamily="18" charset="0"/>
                        </a:rPr>
                        <a:t>Gióng</a:t>
                      </a:r>
                      <a:endParaRPr lang="x-none" sz="2000" dirty="0">
                        <a:latin typeface="Times New Roman" pitchFamily="18" charset="0"/>
                        <a:cs typeface="Times New Roman" pitchFamily="18" charset="0"/>
                      </a:endParaRPr>
                    </a:p>
                  </a:txBody>
                  <a:tcPr marL="91434" marR="91434" marT="45713" marB="45713"/>
                </a:tc>
                <a:extLst>
                  <a:ext uri="{0D108BD9-81ED-4DB2-BD59-A6C34878D82A}">
                    <a16:rowId xmlns:a16="http://schemas.microsoft.com/office/drawing/2014/main" val="10000"/>
                  </a:ext>
                </a:extLst>
              </a:tr>
              <a:tr h="1348431">
                <a:tc>
                  <a:txBody>
                    <a:bodyPr/>
                    <a:lstStyle/>
                    <a:p>
                      <a:pPr marL="0" marR="0">
                        <a:spcBef>
                          <a:spcPts val="0"/>
                        </a:spcBef>
                        <a:spcAft>
                          <a:spcPts val="0"/>
                        </a:spcAft>
                      </a:pPr>
                      <a:r>
                        <a:rPr lang="en-US" sz="2000" dirty="0">
                          <a:effectLst/>
                          <a:latin typeface="Times New Roman" pitchFamily="18" charset="0"/>
                          <a:ea typeface="Times New Roman"/>
                          <a:cs typeface="Times New Roman" pitchFamily="18" charset="0"/>
                        </a:rPr>
                        <a:t>Chi </a:t>
                      </a:r>
                      <a:r>
                        <a:rPr lang="en-US" sz="2000" dirty="0" err="1">
                          <a:effectLst/>
                          <a:latin typeface="Times New Roman" pitchFamily="18" charset="0"/>
                          <a:ea typeface="Times New Roman"/>
                          <a:cs typeface="Times New Roman" pitchFamily="18" charset="0"/>
                        </a:rPr>
                        <a:t>tiết</a:t>
                      </a:r>
                      <a:r>
                        <a:rPr lang="en-US" sz="2000" dirty="0">
                          <a:effectLst/>
                          <a:latin typeface="Times New Roman" pitchFamily="18" charset="0"/>
                          <a:ea typeface="Times New Roman"/>
                          <a:cs typeface="Times New Roman" pitchFamily="18" charset="0"/>
                        </a:rPr>
                        <a:t> </a:t>
                      </a:r>
                      <a:r>
                        <a:rPr lang="en-US" sz="2000" dirty="0" err="1">
                          <a:effectLst/>
                          <a:latin typeface="Times New Roman" pitchFamily="18" charset="0"/>
                          <a:ea typeface="Times New Roman"/>
                          <a:cs typeface="Times New Roman" pitchFamily="18" charset="0"/>
                        </a:rPr>
                        <a:t>ki</a:t>
                      </a:r>
                      <a:r>
                        <a:rPr lang="en-US" sz="2000" dirty="0">
                          <a:effectLst/>
                          <a:latin typeface="Times New Roman" pitchFamily="18" charset="0"/>
                          <a:ea typeface="Times New Roman"/>
                          <a:cs typeface="Times New Roman" pitchFamily="18" charset="0"/>
                        </a:rPr>
                        <a:t>̀ lạ</a:t>
                      </a:r>
                    </a:p>
                  </a:txBody>
                  <a:tcPr marL="68580" marR="68580" marT="0" marB="0">
                    <a:lnR w="12700" cap="flat" cmpd="sng" algn="ctr">
                      <a:solidFill>
                        <a:schemeClr val="tx1"/>
                      </a:solidFill>
                      <a:prstDash val="solid"/>
                      <a:round/>
                      <a:headEnd type="none" w="med" len="med"/>
                      <a:tailEnd type="none" w="med" len="med"/>
                    </a:lnR>
                  </a:tcPr>
                </a:tc>
                <a:tc>
                  <a:txBody>
                    <a:bodyPr/>
                    <a:lstStyle/>
                    <a:p>
                      <a:endParaRPr lang="x-none" sz="20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761883">
                <a:tc>
                  <a:txBody>
                    <a:bodyPr/>
                    <a:lstStyle/>
                    <a:p>
                      <a:r>
                        <a:rPr lang="en-US" sz="2000" kern="1200" dirty="0" err="1">
                          <a:solidFill>
                            <a:schemeClr val="tx1"/>
                          </a:solidFill>
                          <a:effectLst/>
                          <a:latin typeface="Times New Roman" pitchFamily="18" charset="0"/>
                          <a:ea typeface="+mn-ea"/>
                          <a:cs typeface="Times New Roman" pitchFamily="18" charset="0"/>
                        </a:rPr>
                        <a:t>Dư</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đoán</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sư</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việc</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sắp</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xảy</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ra</a:t>
                      </a:r>
                      <a:endParaRPr lang="vi-VN" sz="2000" kern="1200" dirty="0">
                        <a:solidFill>
                          <a:schemeClr val="tx1"/>
                        </a:solidFill>
                        <a:effectLst/>
                        <a:latin typeface="Times New Roman" pitchFamily="18" charset="0"/>
                        <a:ea typeface="+mn-ea"/>
                        <a:cs typeface="Times New Roman" pitchFamily="18" charset="0"/>
                      </a:endParaRPr>
                    </a:p>
                    <a:p>
                      <a:endParaRPr lang="vi-VN" sz="2000" kern="1200" dirty="0">
                        <a:solidFill>
                          <a:schemeClr val="tx1"/>
                        </a:solidFill>
                        <a:effectLst/>
                        <a:latin typeface="Times New Roman" pitchFamily="18" charset="0"/>
                        <a:ea typeface="+mn-ea"/>
                        <a:cs typeface="Times New Roman" pitchFamily="18" charset="0"/>
                      </a:endParaRPr>
                    </a:p>
                  </a:txBody>
                  <a:tcPr marL="91434" marR="91434" marT="45713" marB="45713">
                    <a:lnR w="12700" cap="flat" cmpd="sng" algn="ctr">
                      <a:solidFill>
                        <a:schemeClr val="tx1"/>
                      </a:solidFill>
                      <a:prstDash val="solid"/>
                      <a:round/>
                      <a:headEnd type="none" w="med" len="med"/>
                      <a:tailEnd type="none" w="med" len="med"/>
                    </a:lnR>
                  </a:tcPr>
                </a:tc>
                <a:tc>
                  <a:txBody>
                    <a:bodyPr/>
                    <a:lstStyle/>
                    <a:p>
                      <a:endParaRPr lang="x-none" sz="20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0" name="TextBox 9"/>
          <p:cNvSpPr txBox="1"/>
          <p:nvPr/>
        </p:nvSpPr>
        <p:spPr>
          <a:xfrm>
            <a:off x="2133600" y="3048000"/>
            <a:ext cx="5791200" cy="1323439"/>
          </a:xfrm>
          <a:prstGeom prst="rect">
            <a:avLst/>
          </a:prstGeom>
          <a:noFill/>
        </p:spPr>
        <p:txBody>
          <a:bodyPr wrap="square" rtlCol="0">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Người</a:t>
            </a:r>
            <a:r>
              <a:rPr lang="en-US" sz="2000" dirty="0">
                <a:latin typeface="Times New Roman" pitchFamily="18" charset="0"/>
                <a:cs typeface="Times New Roman" pitchFamily="18" charset="0"/>
              </a:rPr>
              <a:t> mẹ </a:t>
            </a:r>
            <a:r>
              <a:rPr lang="en-US" sz="2000" dirty="0" err="1">
                <a:latin typeface="Times New Roman" pitchFamily="18" charset="0"/>
                <a:cs typeface="Times New Roman" pitchFamily="18" charset="0"/>
              </a:rPr>
              <a:t>ướm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vết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chân</a:t>
            </a:r>
            <a:r>
              <a:rPr lang="en-US" sz="2000" dirty="0">
                <a:latin typeface="Times New Roman" pitchFamily="18" charset="0"/>
                <a:cs typeface="Times New Roman" pitchFamily="18" charset="0"/>
              </a:rPr>
              <a:t> lạ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thai.</a:t>
            </a:r>
            <a:endParaRPr lang="en-US" sz="2000" dirty="0">
              <a:latin typeface="Times New Roman" pitchFamily="18" charset="0"/>
              <a:cs typeface="Times New Roman" pitchFamily="18" charset="0"/>
            </a:endParaRPr>
          </a:p>
          <a:p>
            <a:pPr lvl="0"/>
            <a:r>
              <a:rPr lang="vi-VN"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Mười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một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bé.</a:t>
            </a:r>
          </a:p>
          <a:p>
            <a:r>
              <a:rPr lang="vi-VN"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biết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nói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biết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cười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biết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a:t>
            </a:r>
            <a:endParaRPr lang="en-US" sz="2000" dirty="0">
              <a:latin typeface="Times New Roman" pitchFamily="18" charset="0"/>
              <a:cs typeface="Times New Roman" pitchFamily="18" charset="0"/>
            </a:endParaRPr>
          </a:p>
        </p:txBody>
      </p:sp>
      <p:sp>
        <p:nvSpPr>
          <p:cNvPr id="11" name="TextBox 10"/>
          <p:cNvSpPr txBox="1"/>
          <p:nvPr/>
        </p:nvSpPr>
        <p:spPr>
          <a:xfrm>
            <a:off x="2133600" y="4724400"/>
            <a:ext cx="5791200" cy="707886"/>
          </a:xfrm>
          <a:prstGeom prst="rect">
            <a:avLst/>
          </a:prstGeom>
          <a:noFill/>
        </p:spPr>
        <p:txBody>
          <a:bodyPr wrap="square" rtlCol="0">
            <a:spAutoFit/>
          </a:bodyPr>
          <a:lstStyle/>
          <a:p>
            <a:r>
              <a:rPr lang="vi-VN"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biểu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cậu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phi </a:t>
            </a:r>
            <a:r>
              <a:rPr lang="en-US" sz="2000" dirty="0" err="1">
                <a:latin typeface="Times New Roman" pitchFamily="18" charset="0"/>
                <a:cs typeface="Times New Roman" pitchFamily="18" charset="0"/>
              </a:rPr>
              <a:t>thường</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755518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892501"/>
            <a:ext cx="7086600" cy="1200329"/>
          </a:xfrm>
          <a:prstGeom prst="rect">
            <a:avLst/>
          </a:prstGeom>
          <a:noFill/>
        </p:spPr>
        <p:txBody>
          <a:bodyPr wrap="square" rtlCol="0">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Người</a:t>
            </a:r>
            <a:r>
              <a:rPr lang="en-US" sz="2400" dirty="0">
                <a:latin typeface="Times New Roman" pitchFamily="18" charset="0"/>
                <a:cs typeface="Times New Roman" pitchFamily="18" charset="0"/>
              </a:rPr>
              <a:t> mẹ </a:t>
            </a:r>
            <a:r>
              <a:rPr lang="en-US" sz="2400" dirty="0" err="1">
                <a:latin typeface="Times New Roman" pitchFamily="18" charset="0"/>
                <a:cs typeface="Times New Roman" pitchFamily="18" charset="0"/>
              </a:rPr>
              <a:t>ướm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vết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chân</a:t>
            </a:r>
            <a:r>
              <a:rPr lang="en-US" sz="2400" dirty="0">
                <a:latin typeface="Times New Roman" pitchFamily="18" charset="0"/>
                <a:cs typeface="Times New Roman" pitchFamily="18" charset="0"/>
              </a:rPr>
              <a:t> lạ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thai.</a:t>
            </a:r>
            <a:endParaRPr lang="en-US" sz="2400" dirty="0">
              <a:latin typeface="Times New Roman" pitchFamily="18" charset="0"/>
              <a:cs typeface="Times New Roman" pitchFamily="18" charset="0"/>
            </a:endParaRPr>
          </a:p>
          <a:p>
            <a:pPr lvl="0"/>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Mười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bé.</a:t>
            </a:r>
          </a:p>
          <a:p>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biết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nói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biết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biết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endParaRPr lang="en-US" sz="2400" dirty="0">
              <a:latin typeface="Times New Roman" pitchFamily="18" charset="0"/>
              <a:cs typeface="Times New Roman" pitchFamily="18" charset="0"/>
            </a:endParaRPr>
          </a:p>
        </p:txBody>
      </p:sp>
      <p:sp>
        <p:nvSpPr>
          <p:cNvPr id="5" name="TextBox 4"/>
          <p:cNvSpPr txBox="1"/>
          <p:nvPr/>
        </p:nvSpPr>
        <p:spPr>
          <a:xfrm>
            <a:off x="34636" y="228600"/>
            <a:ext cx="5105400" cy="461665"/>
          </a:xfrm>
          <a:prstGeom prst="rect">
            <a:avLst/>
          </a:prstGeom>
          <a:solidFill>
            <a:schemeClr val="accent1">
              <a:tint val="20000"/>
            </a:schemeClr>
          </a:solidFill>
        </p:spPr>
        <p:txBody>
          <a:bodyPr>
            <a:spAutoFit/>
          </a:bodyPr>
          <a:lstStyle/>
          <a:p>
            <a:pPr>
              <a:defRPr/>
            </a:pPr>
            <a:r>
              <a:rPr lang="vi-VN" sz="2400" b="1" dirty="0">
                <a:latin typeface="Times New Roman" panose="02020603050405020304" pitchFamily="18" charset="0"/>
                <a:cs typeface="Times New Roman" panose="02020603050405020304" pitchFamily="18" charset="0"/>
              </a:rPr>
              <a:t>1. Sự ra đời của Gióng</a:t>
            </a:r>
            <a:endParaRPr lang="x-none"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35527" y="2295067"/>
            <a:ext cx="6393873" cy="461665"/>
          </a:xfrm>
          <a:prstGeom prst="rect">
            <a:avLst/>
          </a:prstGeom>
          <a:noFill/>
        </p:spPr>
        <p:txBody>
          <a:bodyPr wrap="square" rtlCol="0">
            <a:spAutoFit/>
          </a:bodyPr>
          <a:lstStyle/>
          <a:p>
            <a:r>
              <a:rPr lang="en-US" sz="2400"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D</a:t>
            </a:r>
            <a:r>
              <a:rPr lang="en-US" sz="2400" b="1" dirty="0" err="1">
                <a:latin typeface="Times New Roman" pitchFamily="18" charset="0"/>
                <a:cs typeface="Times New Roman" pitchFamily="18" charset="0"/>
              </a:rPr>
              <a:t>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đây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con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phi </a:t>
            </a:r>
            <a:r>
              <a:rPr lang="en-US" sz="2400" b="1" dirty="0" err="1">
                <a:latin typeface="Times New Roman" pitchFamily="18" charset="0"/>
                <a:cs typeface="Times New Roman" pitchFamily="18" charset="0"/>
              </a:rPr>
              <a:t>thường</a:t>
            </a:r>
            <a:r>
              <a:rPr lang="en-US" sz="2400" b="1" dirty="0">
                <a:latin typeface="Times New Roman" pitchFamily="18" charset="0"/>
                <a:cs typeface="Times New Roman" pitchFamily="18" charset="0"/>
              </a:rPr>
              <a:t>.</a:t>
            </a:r>
          </a:p>
        </p:txBody>
      </p:sp>
      <p:sp>
        <p:nvSpPr>
          <p:cNvPr id="7" name="Horizontal Scroll 6"/>
          <p:cNvSpPr/>
          <p:nvPr/>
        </p:nvSpPr>
        <p:spPr>
          <a:xfrm>
            <a:off x="34636" y="2525900"/>
            <a:ext cx="8956964" cy="4484500"/>
          </a:xfrm>
          <a:prstGeom prst="horizont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Theo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niệm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dân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bậc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hùng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thì</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phi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thường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kì</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mọi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kể</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lúc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sinh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Điều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kì</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vọng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5869"/>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38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noChangeArrowheads="1"/>
          </p:cNvSpPr>
          <p:nvPr>
            <p:ph type="title"/>
          </p:nvPr>
        </p:nvSpPr>
        <p:spPr/>
        <p:txBody>
          <a:bodyPr/>
          <a:lstStyle/>
          <a:p>
            <a:endParaRPr lang="en-US"/>
          </a:p>
        </p:txBody>
      </p:sp>
      <p:pic>
        <p:nvPicPr>
          <p:cNvPr id="48130"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8" name="TextBox 7"/>
          <p:cNvSpPr txBox="1"/>
          <p:nvPr/>
        </p:nvSpPr>
        <p:spPr>
          <a:xfrm>
            <a:off x="2133600" y="685800"/>
            <a:ext cx="5105400" cy="461665"/>
          </a:xfrm>
          <a:prstGeom prst="rect">
            <a:avLst/>
          </a:prstGeom>
          <a:solidFill>
            <a:schemeClr val="accent1">
              <a:tint val="20000"/>
            </a:schemeClr>
          </a:solidFill>
        </p:spPr>
        <p:txBody>
          <a:bodyPr>
            <a:spAutoFit/>
          </a:bodyPr>
          <a:lstStyle/>
          <a:p>
            <a:pPr algn="ctr">
              <a:defRPr/>
            </a:pPr>
            <a:r>
              <a:rPr lang="vi-VN" sz="2400" b="1" dirty="0">
                <a:latin typeface="Times New Roman" panose="02020603050405020304" pitchFamily="18" charset="0"/>
                <a:cs typeface="Times New Roman" panose="02020603050405020304" pitchFamily="18" charset="0"/>
              </a:rPr>
              <a:t>2. Sự trưởng thành của Gióng</a:t>
            </a:r>
            <a:endParaRPr lang="x-none" sz="2400" b="1" dirty="0">
              <a:latin typeface="Times New Roman" panose="02020603050405020304" pitchFamily="18" charset="0"/>
              <a:cs typeface="Times New Roman" panose="02020603050405020304" pitchFamily="18" charset="0"/>
            </a:endParaRPr>
          </a:p>
        </p:txBody>
      </p:sp>
      <p:graphicFrame>
        <p:nvGraphicFramePr>
          <p:cNvPr id="9" name="Table 9"/>
          <p:cNvGraphicFramePr>
            <a:graphicFrameLocks noGrp="1"/>
          </p:cNvGraphicFramePr>
          <p:nvPr>
            <p:extLst>
              <p:ext uri="{D42A27DB-BD31-4B8C-83A1-F6EECF244321}">
                <p14:modId xmlns:p14="http://schemas.microsoft.com/office/powerpoint/2010/main" val="393964495"/>
              </p:ext>
            </p:extLst>
          </p:nvPr>
        </p:nvGraphicFramePr>
        <p:xfrm>
          <a:off x="1109663" y="2514600"/>
          <a:ext cx="6911975" cy="3977626"/>
        </p:xfrm>
        <a:graphic>
          <a:graphicData uri="http://schemas.openxmlformats.org/drawingml/2006/table">
            <a:tbl>
              <a:tblPr firstRow="1" bandRow="1">
                <a:tableStyleId>{5940675A-B579-460E-94D1-54222C63F5DA}</a:tableStyleId>
              </a:tblPr>
              <a:tblGrid>
                <a:gridCol w="1023937">
                  <a:extLst>
                    <a:ext uri="{9D8B030D-6E8A-4147-A177-3AD203B41FA5}">
                      <a16:colId xmlns:a16="http://schemas.microsoft.com/office/drawing/2014/main" val="20000"/>
                    </a:ext>
                  </a:extLst>
                </a:gridCol>
                <a:gridCol w="5888038">
                  <a:extLst>
                    <a:ext uri="{9D8B030D-6E8A-4147-A177-3AD203B41FA5}">
                      <a16:colId xmlns:a16="http://schemas.microsoft.com/office/drawing/2014/main" val="20001"/>
                    </a:ext>
                  </a:extLst>
                </a:gridCol>
              </a:tblGrid>
              <a:tr h="556569">
                <a:tc>
                  <a:txBody>
                    <a:bodyPr/>
                    <a:lstStyle/>
                    <a:p>
                      <a:pPr algn="ctr"/>
                      <a:endParaRPr lang="x-none" sz="2000" b="1" dirty="0">
                        <a:latin typeface="Times New Roman" panose="02020603050405020304" pitchFamily="18" charset="0"/>
                        <a:cs typeface="Times New Roman" panose="02020603050405020304" pitchFamily="18" charset="0"/>
                      </a:endParaRPr>
                    </a:p>
                  </a:txBody>
                  <a:tcPr marL="91434" marR="91434" marT="45713" marB="45713"/>
                </a:tc>
                <a:tc>
                  <a:txBody>
                    <a:bodyPr/>
                    <a:lstStyle/>
                    <a:p>
                      <a:pPr algn="ctr"/>
                      <a:r>
                        <a:rPr lang="en-US" sz="1800" b="1" kern="1200" dirty="0" err="1">
                          <a:solidFill>
                            <a:schemeClr val="tx1"/>
                          </a:solidFill>
                          <a:effectLst/>
                          <a:latin typeface="Times New Roman" pitchFamily="18" charset="0"/>
                          <a:ea typeface="+mn-ea"/>
                          <a:cs typeface="Times New Roman" pitchFamily="18" charset="0"/>
                        </a:rPr>
                        <a:t>Sư</a:t>
                      </a:r>
                      <a:r>
                        <a:rPr lang="en-US" sz="1800" b="1" kern="1200" dirty="0">
                          <a:solidFill>
                            <a:schemeClr val="tx1"/>
                          </a:solidFill>
                          <a:effectLst/>
                          <a:latin typeface="Times New Roman" pitchFamily="18" charset="0"/>
                          <a:ea typeface="+mn-ea"/>
                          <a:cs typeface="Times New Roman" pitchFamily="18" charset="0"/>
                        </a:rPr>
                        <a:t>̣ </a:t>
                      </a:r>
                      <a:r>
                        <a:rPr lang="en-US" sz="1800" b="1" kern="1200" dirty="0" err="1">
                          <a:solidFill>
                            <a:schemeClr val="tx1"/>
                          </a:solidFill>
                          <a:effectLst/>
                          <a:latin typeface="Times New Roman" pitchFamily="18" charset="0"/>
                          <a:ea typeface="+mn-ea"/>
                          <a:cs typeface="Times New Roman" pitchFamily="18" charset="0"/>
                        </a:rPr>
                        <a:t>trưởng</a:t>
                      </a:r>
                      <a:r>
                        <a:rPr lang="en-US" sz="1800" b="1" kern="1200" dirty="0">
                          <a:solidFill>
                            <a:schemeClr val="tx1"/>
                          </a:solidFill>
                          <a:effectLst/>
                          <a:latin typeface="Times New Roman" pitchFamily="18" charset="0"/>
                          <a:ea typeface="+mn-ea"/>
                          <a:cs typeface="Times New Roman" pitchFamily="18" charset="0"/>
                        </a:rPr>
                        <a:t> </a:t>
                      </a:r>
                      <a:r>
                        <a:rPr lang="en-US" sz="1800" b="1" kern="1200" dirty="0" err="1">
                          <a:solidFill>
                            <a:schemeClr val="tx1"/>
                          </a:solidFill>
                          <a:effectLst/>
                          <a:latin typeface="Times New Roman" pitchFamily="18" charset="0"/>
                          <a:ea typeface="+mn-ea"/>
                          <a:cs typeface="Times New Roman" pitchFamily="18" charset="0"/>
                        </a:rPr>
                        <a:t>thành</a:t>
                      </a:r>
                      <a:r>
                        <a:rPr lang="en-US" sz="1800" b="1" kern="1200" dirty="0">
                          <a:solidFill>
                            <a:schemeClr val="tx1"/>
                          </a:solidFill>
                          <a:effectLst/>
                          <a:latin typeface="Times New Roman" pitchFamily="18" charset="0"/>
                          <a:ea typeface="+mn-ea"/>
                          <a:cs typeface="Times New Roman" pitchFamily="18" charset="0"/>
                        </a:rPr>
                        <a:t> </a:t>
                      </a:r>
                      <a:r>
                        <a:rPr lang="en-US" sz="1800" b="1" kern="1200" dirty="0" err="1">
                          <a:solidFill>
                            <a:schemeClr val="tx1"/>
                          </a:solidFill>
                          <a:effectLst/>
                          <a:latin typeface="Times New Roman" pitchFamily="18" charset="0"/>
                          <a:ea typeface="+mn-ea"/>
                          <a:cs typeface="Times New Roman" pitchFamily="18" charset="0"/>
                        </a:rPr>
                        <a:t>của</a:t>
                      </a:r>
                      <a:r>
                        <a:rPr lang="en-US" sz="1800" b="1" kern="1200" dirty="0">
                          <a:solidFill>
                            <a:schemeClr val="tx1"/>
                          </a:solidFill>
                          <a:effectLst/>
                          <a:latin typeface="Times New Roman" pitchFamily="18" charset="0"/>
                          <a:ea typeface="+mn-ea"/>
                          <a:cs typeface="Times New Roman" pitchFamily="18" charset="0"/>
                        </a:rPr>
                        <a:t> </a:t>
                      </a:r>
                      <a:r>
                        <a:rPr lang="en-US" sz="1800" b="1" kern="1200" dirty="0" err="1">
                          <a:solidFill>
                            <a:schemeClr val="tx1"/>
                          </a:solidFill>
                          <a:effectLst/>
                          <a:latin typeface="Times New Roman" pitchFamily="18" charset="0"/>
                          <a:ea typeface="+mn-ea"/>
                          <a:cs typeface="Times New Roman" pitchFamily="18" charset="0"/>
                        </a:rPr>
                        <a:t>Gióng</a:t>
                      </a:r>
                      <a:endParaRPr lang="x-none" sz="2000" dirty="0">
                        <a:latin typeface="Times New Roman" pitchFamily="18" charset="0"/>
                        <a:cs typeface="Times New Roman" pitchFamily="18" charset="0"/>
                      </a:endParaRPr>
                    </a:p>
                  </a:txBody>
                  <a:tcPr marL="91434" marR="91434" marT="45713" marB="45713"/>
                </a:tc>
                <a:extLst>
                  <a:ext uri="{0D108BD9-81ED-4DB2-BD59-A6C34878D82A}">
                    <a16:rowId xmlns:a16="http://schemas.microsoft.com/office/drawing/2014/main" val="10000"/>
                  </a:ext>
                </a:extLst>
              </a:tr>
              <a:tr h="2110431">
                <a:tc>
                  <a:txBody>
                    <a:bodyPr/>
                    <a:lstStyle/>
                    <a:p>
                      <a:pPr marL="0" marR="0">
                        <a:spcBef>
                          <a:spcPts val="0"/>
                        </a:spcBef>
                        <a:spcAft>
                          <a:spcPts val="0"/>
                        </a:spcAft>
                      </a:pPr>
                      <a:r>
                        <a:rPr lang="en-US" sz="2000" dirty="0">
                          <a:effectLst/>
                          <a:latin typeface="Times New Roman" pitchFamily="18" charset="0"/>
                          <a:ea typeface="Times New Roman"/>
                          <a:cs typeface="Times New Roman" pitchFamily="18" charset="0"/>
                        </a:rPr>
                        <a:t>Chi </a:t>
                      </a:r>
                      <a:r>
                        <a:rPr lang="en-US" sz="2000" dirty="0" err="1">
                          <a:effectLst/>
                          <a:latin typeface="Times New Roman" pitchFamily="18" charset="0"/>
                          <a:ea typeface="Times New Roman"/>
                          <a:cs typeface="Times New Roman" pitchFamily="18" charset="0"/>
                        </a:rPr>
                        <a:t>tiết</a:t>
                      </a:r>
                      <a:r>
                        <a:rPr lang="en-US" sz="2000" dirty="0">
                          <a:effectLst/>
                          <a:latin typeface="Times New Roman" pitchFamily="18" charset="0"/>
                          <a:ea typeface="Times New Roman"/>
                          <a:cs typeface="Times New Roman" pitchFamily="18" charset="0"/>
                        </a:rPr>
                        <a:t> </a:t>
                      </a:r>
                      <a:r>
                        <a:rPr lang="en-US" sz="2000" dirty="0" err="1">
                          <a:effectLst/>
                          <a:latin typeface="Times New Roman" pitchFamily="18" charset="0"/>
                          <a:ea typeface="Times New Roman"/>
                          <a:cs typeface="Times New Roman" pitchFamily="18" charset="0"/>
                        </a:rPr>
                        <a:t>ki</a:t>
                      </a:r>
                      <a:r>
                        <a:rPr lang="en-US" sz="2000" dirty="0">
                          <a:effectLst/>
                          <a:latin typeface="Times New Roman" pitchFamily="18" charset="0"/>
                          <a:ea typeface="Times New Roman"/>
                          <a:cs typeface="Times New Roman" pitchFamily="18" charset="0"/>
                        </a:rPr>
                        <a:t>̀ lạ</a:t>
                      </a:r>
                    </a:p>
                  </a:txBody>
                  <a:tcPr marL="68580" marR="68580" marT="0" marB="0">
                    <a:lnR w="12700" cap="flat" cmpd="sng" algn="ctr">
                      <a:solidFill>
                        <a:schemeClr val="tx1"/>
                      </a:solidFill>
                      <a:prstDash val="solid"/>
                      <a:round/>
                      <a:headEnd type="none" w="med" len="med"/>
                      <a:tailEnd type="none" w="med" len="med"/>
                    </a:lnR>
                  </a:tcPr>
                </a:tc>
                <a:tc>
                  <a:txBody>
                    <a:bodyPr/>
                    <a:lstStyle/>
                    <a:p>
                      <a:endParaRPr lang="x-none" sz="20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761883">
                <a:tc>
                  <a:txBody>
                    <a:bodyPr/>
                    <a:lstStyle/>
                    <a:p>
                      <a:endParaRPr lang="vi-VN" sz="2000" kern="1200" dirty="0">
                        <a:solidFill>
                          <a:schemeClr val="tx1"/>
                        </a:solidFill>
                        <a:effectLst/>
                        <a:latin typeface="Times New Roman" pitchFamily="18" charset="0"/>
                        <a:ea typeface="+mn-ea"/>
                        <a:cs typeface="Times New Roman" pitchFamily="18" charset="0"/>
                      </a:endParaRPr>
                    </a:p>
                    <a:p>
                      <a:endParaRPr lang="vi-VN" sz="2000" kern="1200" dirty="0">
                        <a:solidFill>
                          <a:schemeClr val="tx1"/>
                        </a:solidFill>
                        <a:effectLst/>
                        <a:latin typeface="Times New Roman" pitchFamily="18" charset="0"/>
                        <a:ea typeface="+mn-ea"/>
                        <a:cs typeface="Times New Roman" pitchFamily="18" charset="0"/>
                      </a:endParaRPr>
                    </a:p>
                    <a:p>
                      <a:endParaRPr lang="vi-VN" sz="2000" kern="1200" dirty="0">
                        <a:solidFill>
                          <a:schemeClr val="tx1"/>
                        </a:solidFill>
                        <a:effectLst/>
                        <a:latin typeface="Times New Roman" pitchFamily="18" charset="0"/>
                        <a:ea typeface="+mn-ea"/>
                        <a:cs typeface="Times New Roman" pitchFamily="18" charset="0"/>
                      </a:endParaRPr>
                    </a:p>
                    <a:p>
                      <a:endParaRPr lang="x-none" sz="2000" dirty="0">
                        <a:latin typeface="Times New Roman" pitchFamily="18" charset="0"/>
                        <a:cs typeface="Times New Roman" pitchFamily="18" charset="0"/>
                      </a:endParaRPr>
                    </a:p>
                  </a:txBody>
                  <a:tcPr marL="91434" marR="91434" marT="45713" marB="45713">
                    <a:lnR w="12700" cap="flat" cmpd="sng" algn="ctr">
                      <a:solidFill>
                        <a:schemeClr val="tx1"/>
                      </a:solidFill>
                      <a:prstDash val="solid"/>
                      <a:round/>
                      <a:headEnd type="none" w="med" len="med"/>
                      <a:tailEnd type="none" w="med" len="med"/>
                    </a:lnR>
                  </a:tcPr>
                </a:tc>
                <a:tc>
                  <a:txBody>
                    <a:bodyPr/>
                    <a:lstStyle/>
                    <a:p>
                      <a:endParaRPr lang="x-none" sz="20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2" name="TextBox 1"/>
          <p:cNvSpPr txBox="1"/>
          <p:nvPr/>
        </p:nvSpPr>
        <p:spPr>
          <a:xfrm>
            <a:off x="2133600" y="3048000"/>
            <a:ext cx="5867400" cy="2031325"/>
          </a:xfrm>
          <a:prstGeom prst="rect">
            <a:avLst/>
          </a:prstGeom>
          <a:no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tiên</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Mẹ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đây</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thổi</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biết</a:t>
            </a:r>
            <a:r>
              <a:rPr lang="en-US" dirty="0">
                <a:latin typeface="Times New Roman" pitchFamily="18" charset="0"/>
                <a:cs typeface="Times New Roman" pitchFamily="18" charset="0"/>
              </a:rPr>
              <a:t> no</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mặc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đứt</a:t>
            </a:r>
            <a:r>
              <a:rPr lang="en-US" dirty="0">
                <a:latin typeface="Times New Roman" pitchFamily="18" charset="0"/>
                <a:cs typeface="Times New Roman" pitchFamily="18" charset="0"/>
              </a:rPr>
              <a:t> chỉ</a:t>
            </a:r>
          </a:p>
          <a:p>
            <a:r>
              <a:rPr lang="en-US" dirty="0">
                <a:latin typeface="Times New Roman" pitchFamily="18" charset="0"/>
                <a:cs typeface="Times New Roman" pitchFamily="18" charset="0"/>
              </a:rPr>
              <a:t>+ Bà con </a:t>
            </a:r>
            <a:r>
              <a:rPr lang="en-US" dirty="0" err="1">
                <a:latin typeface="Times New Roman" pitchFamily="18" charset="0"/>
                <a:cs typeface="Times New Roman" pitchFamily="18" charset="0"/>
              </a:rPr>
              <a:t>làng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xóm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góp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nuôi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Gióng</a:t>
            </a:r>
            <a:endParaRPr lang="en-US" dirty="0">
              <a:latin typeface="Times New Roman" pitchFamily="18" charset="0"/>
              <a:cs typeface="Times New Roman" pitchFamily="18" charset="0"/>
            </a:endParaRPr>
          </a:p>
        </p:txBody>
      </p:sp>
      <p:sp>
        <p:nvSpPr>
          <p:cNvPr id="3" name="TextBox 2"/>
          <p:cNvSpPr txBox="1"/>
          <p:nvPr/>
        </p:nvSpPr>
        <p:spPr>
          <a:xfrm>
            <a:off x="1066800" y="5178352"/>
            <a:ext cx="1066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latin typeface="Times New Roman" pitchFamily="18" charset="0"/>
                <a:cs typeface="Times New Roman" pitchFamily="18" charset="0"/>
              </a:rPr>
              <a:t>Chi </a:t>
            </a:r>
            <a:r>
              <a:rPr lang="en-US" dirty="0" err="1">
                <a:latin typeface="Times New Roman" pitchFamily="18" charset="0"/>
                <a:cs typeface="Times New Roman" pitchFamily="18" charset="0"/>
              </a:rPr>
              <a:t>tiết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a:t>
            </a:r>
            <a:r>
              <a:rPr lang="en-US" dirty="0">
                <a:latin typeface="Times New Roman" pitchFamily="18" charset="0"/>
                <a:cs typeface="Times New Roman" pitchFamily="18" charset="0"/>
              </a:rPr>
              <a:t>́ có ý </a:t>
            </a:r>
            <a:r>
              <a:rPr lang="en-US" dirty="0" err="1">
                <a:latin typeface="Times New Roman" pitchFamily="18" charset="0"/>
                <a:cs typeface="Times New Roman" pitchFamily="18" charset="0"/>
              </a:rPr>
              <a:t>nghĩa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t>
            </a:r>
            <a:r>
              <a:rPr lang="en-US" dirty="0">
                <a:latin typeface="Times New Roman" pitchFamily="18" charset="0"/>
                <a:cs typeface="Times New Roman" pitchFamily="18" charset="0"/>
              </a:rPr>
              <a:t>̀?</a:t>
            </a:r>
          </a:p>
        </p:txBody>
      </p:sp>
      <p:sp>
        <p:nvSpPr>
          <p:cNvPr id="5" name="TextBox 4"/>
          <p:cNvSpPr txBox="1"/>
          <p:nvPr/>
        </p:nvSpPr>
        <p:spPr>
          <a:xfrm>
            <a:off x="2133600" y="5172670"/>
            <a:ext cx="59436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Tx/>
              <a:buChar char="-"/>
            </a:pPr>
            <a:r>
              <a:rPr lang="en-US" dirty="0" err="1"/>
              <a:t>Gióng</a:t>
            </a:r>
            <a:r>
              <a:rPr lang="en-US" dirty="0"/>
              <a:t> là </a:t>
            </a:r>
            <a:r>
              <a:rPr lang="en-US" dirty="0" err="1"/>
              <a:t>hình</a:t>
            </a:r>
            <a:r>
              <a:rPr lang="en-US" dirty="0"/>
              <a:t> </a:t>
            </a:r>
            <a:r>
              <a:rPr lang="en-US" dirty="0" err="1"/>
              <a:t>ảnh</a:t>
            </a:r>
            <a:r>
              <a:rPr lang="en-US" dirty="0"/>
              <a:t> </a:t>
            </a:r>
            <a:r>
              <a:rPr lang="en-US" dirty="0" err="1"/>
              <a:t>của</a:t>
            </a:r>
            <a:r>
              <a:rPr lang="en-US" dirty="0"/>
              <a:t> </a:t>
            </a:r>
            <a:r>
              <a:rPr lang="en-US" dirty="0" err="1"/>
              <a:t>nhân</a:t>
            </a:r>
            <a:r>
              <a:rPr lang="en-US" dirty="0"/>
              <a:t> </a:t>
            </a:r>
            <a:r>
              <a:rPr lang="en-US" dirty="0" err="1"/>
              <a:t>dân</a:t>
            </a:r>
            <a:r>
              <a:rPr lang="en-US" dirty="0"/>
              <a:t>, </a:t>
            </a:r>
            <a:r>
              <a:rPr lang="en-US" dirty="0" err="1"/>
              <a:t>lúc</a:t>
            </a:r>
            <a:r>
              <a:rPr lang="en-US" dirty="0"/>
              <a:t> </a:t>
            </a:r>
            <a:r>
              <a:rPr lang="en-US" dirty="0" err="1"/>
              <a:t>bình</a:t>
            </a:r>
            <a:r>
              <a:rPr lang="en-US" dirty="0"/>
              <a:t> </a:t>
            </a:r>
            <a:r>
              <a:rPr lang="en-US" dirty="0" err="1"/>
              <a:t>thường</a:t>
            </a:r>
            <a:r>
              <a:rPr lang="en-US" dirty="0"/>
              <a:t> </a:t>
            </a:r>
            <a:r>
              <a:rPr lang="en-US" dirty="0" err="1"/>
              <a:t>thi</a:t>
            </a:r>
            <a:r>
              <a:rPr lang="en-US" dirty="0"/>
              <a:t>̀ </a:t>
            </a:r>
            <a:r>
              <a:rPr lang="en-US" dirty="0" err="1"/>
              <a:t>âm</a:t>
            </a:r>
            <a:r>
              <a:rPr lang="en-US" dirty="0"/>
              <a:t> </a:t>
            </a:r>
            <a:r>
              <a:rPr lang="en-US" dirty="0" err="1"/>
              <a:t>thầm</a:t>
            </a:r>
            <a:r>
              <a:rPr lang="en-US" dirty="0"/>
              <a:t> </a:t>
            </a:r>
            <a:r>
              <a:rPr lang="en-US" dirty="0" err="1"/>
              <a:t>lặng</a:t>
            </a:r>
            <a:r>
              <a:rPr lang="en-US" dirty="0"/>
              <a:t> lẽ </a:t>
            </a:r>
            <a:r>
              <a:rPr lang="en-US" dirty="0" err="1"/>
              <a:t>nhưng</a:t>
            </a:r>
            <a:r>
              <a:rPr lang="en-US" dirty="0"/>
              <a:t> </a:t>
            </a:r>
            <a:r>
              <a:rPr lang="en-US" dirty="0" err="1"/>
              <a:t>khi</a:t>
            </a:r>
            <a:r>
              <a:rPr lang="en-US" dirty="0"/>
              <a:t> </a:t>
            </a:r>
            <a:r>
              <a:rPr lang="en-US" dirty="0" err="1"/>
              <a:t>đất</a:t>
            </a:r>
            <a:r>
              <a:rPr lang="en-US" dirty="0"/>
              <a:t> </a:t>
            </a:r>
            <a:r>
              <a:rPr lang="en-US" dirty="0" err="1"/>
              <a:t>nước</a:t>
            </a:r>
            <a:r>
              <a:rPr lang="en-US" dirty="0"/>
              <a:t> </a:t>
            </a:r>
            <a:r>
              <a:rPr lang="en-US" dirty="0" err="1"/>
              <a:t>gặp</a:t>
            </a:r>
            <a:r>
              <a:rPr lang="en-US" dirty="0"/>
              <a:t> </a:t>
            </a:r>
            <a:r>
              <a:rPr lang="en-US" dirty="0" err="1">
                <a:latin typeface="Times New Roman" pitchFamily="18" charset="0"/>
                <a:cs typeface="Times New Roman" pitchFamily="18" charset="0"/>
              </a:rPr>
              <a:t>nguy</a:t>
            </a:r>
            <a:r>
              <a:rPr lang="en-US" dirty="0"/>
              <a:t> </a:t>
            </a:r>
            <a:r>
              <a:rPr lang="en-US" dirty="0" err="1"/>
              <a:t>biến</a:t>
            </a:r>
            <a:r>
              <a:rPr lang="en-US" dirty="0"/>
              <a:t> </a:t>
            </a:r>
            <a:r>
              <a:rPr lang="en-US" dirty="0" err="1"/>
              <a:t>thi</a:t>
            </a:r>
            <a:r>
              <a:rPr lang="en-US" dirty="0"/>
              <a:t>̀ họ </a:t>
            </a:r>
            <a:r>
              <a:rPr lang="en-US" dirty="0" err="1"/>
              <a:t>sẵn</a:t>
            </a:r>
            <a:r>
              <a:rPr lang="en-US" dirty="0"/>
              <a:t> </a:t>
            </a:r>
            <a:r>
              <a:rPr lang="en-US" dirty="0" err="1"/>
              <a:t>sàng</a:t>
            </a:r>
            <a:r>
              <a:rPr lang="en-US" dirty="0"/>
              <a:t> </a:t>
            </a:r>
            <a:r>
              <a:rPr lang="en-US" dirty="0" err="1">
                <a:latin typeface="Times New Roman" pitchFamily="18" charset="0"/>
                <a:cs typeface="Times New Roman" pitchFamily="18" charset="0"/>
              </a:rPr>
              <a:t>đứng</a:t>
            </a:r>
            <a:r>
              <a:rPr lang="en-US" dirty="0"/>
              <a:t> </a:t>
            </a:r>
            <a:r>
              <a:rPr lang="en-US" dirty="0" err="1"/>
              <a:t>ra</a:t>
            </a:r>
            <a:r>
              <a:rPr lang="en-US" dirty="0"/>
              <a:t> </a:t>
            </a:r>
            <a:r>
              <a:rPr lang="en-US" dirty="0" err="1"/>
              <a:t>cứu</a:t>
            </a:r>
            <a:r>
              <a:rPr lang="en-US" dirty="0"/>
              <a:t> </a:t>
            </a:r>
            <a:r>
              <a:rPr lang="en-US" dirty="0" err="1"/>
              <a:t>nước</a:t>
            </a:r>
            <a:r>
              <a:rPr lang="en-US" dirty="0"/>
              <a:t>.</a:t>
            </a:r>
            <a:endParaRPr lang="vi-VN" dirty="0"/>
          </a:p>
          <a:p>
            <a:pPr marL="285750" indent="-285750">
              <a:buFontTx/>
              <a:buChar char="-"/>
            </a:pPr>
            <a:r>
              <a:rPr lang="en-US" dirty="0" err="1"/>
              <a:t>Sức</a:t>
            </a:r>
            <a:r>
              <a:rPr lang="en-US" dirty="0"/>
              <a:t> </a:t>
            </a:r>
            <a:r>
              <a:rPr lang="en-US" dirty="0" err="1"/>
              <a:t>mạnh</a:t>
            </a:r>
            <a:r>
              <a:rPr lang="en-US" dirty="0"/>
              <a:t> </a:t>
            </a:r>
            <a:r>
              <a:rPr lang="en-US" dirty="0" err="1"/>
              <a:t>của</a:t>
            </a:r>
            <a:r>
              <a:rPr lang="en-US" dirty="0"/>
              <a:t> </a:t>
            </a:r>
            <a:r>
              <a:rPr lang="en-US" dirty="0" err="1"/>
              <a:t>Gióng</a:t>
            </a:r>
            <a:r>
              <a:rPr lang="en-US" dirty="0"/>
              <a:t> là </a:t>
            </a:r>
            <a:r>
              <a:rPr lang="en-US" dirty="0" err="1"/>
              <a:t>sức</a:t>
            </a:r>
            <a:r>
              <a:rPr lang="en-US" dirty="0"/>
              <a:t> </a:t>
            </a:r>
            <a:r>
              <a:rPr lang="en-US" dirty="0" err="1"/>
              <a:t>mạnh</a:t>
            </a:r>
            <a:r>
              <a:rPr lang="en-US" dirty="0"/>
              <a:t> </a:t>
            </a:r>
            <a:r>
              <a:rPr lang="en-US" dirty="0" err="1"/>
              <a:t>của</a:t>
            </a:r>
            <a:r>
              <a:rPr lang="en-US" dirty="0"/>
              <a:t> </a:t>
            </a:r>
            <a:r>
              <a:rPr lang="en-US" dirty="0" err="1"/>
              <a:t>toàn</a:t>
            </a:r>
            <a:r>
              <a:rPr lang="en-US" dirty="0"/>
              <a:t> </a:t>
            </a:r>
            <a:r>
              <a:rPr lang="en-US" dirty="0" err="1"/>
              <a:t>dân</a:t>
            </a:r>
            <a:r>
              <a:rPr lang="en-US" dirty="0"/>
              <a:t>. </a:t>
            </a:r>
          </a:p>
        </p:txBody>
      </p:sp>
    </p:spTree>
    <p:extLst>
      <p:ext uri="{BB962C8B-B14F-4D97-AF65-F5344CB8AC3E}">
        <p14:creationId xmlns:p14="http://schemas.microsoft.com/office/powerpoint/2010/main" val="409923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04800"/>
            <a:ext cx="5105400" cy="461665"/>
          </a:xfrm>
          <a:prstGeom prst="rect">
            <a:avLst/>
          </a:prstGeom>
          <a:solidFill>
            <a:schemeClr val="accent1">
              <a:tint val="20000"/>
            </a:schemeClr>
          </a:solidFill>
        </p:spPr>
        <p:txBody>
          <a:bodyPr>
            <a:spAutoFit/>
          </a:bodyPr>
          <a:lstStyle/>
          <a:p>
            <a:pPr>
              <a:defRPr/>
            </a:pPr>
            <a:r>
              <a:rPr lang="vi-VN" sz="2400" b="1" dirty="0">
                <a:latin typeface="Times New Roman" panose="02020603050405020304" pitchFamily="18" charset="0"/>
                <a:cs typeface="Times New Roman" panose="02020603050405020304" pitchFamily="18" charset="0"/>
              </a:rPr>
              <a:t>2. Sự trưởng thành của Gióng</a:t>
            </a:r>
            <a:endParaRPr lang="x-none"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0" y="914400"/>
            <a:ext cx="8382000" cy="1200329"/>
          </a:xfrm>
          <a:prstGeom prst="rect">
            <a:avLst/>
          </a:prstGeom>
          <a:noFill/>
        </p:spPr>
        <p:txBody>
          <a:bodyPr wrap="square" rtlCol="0">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nói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đòi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sắt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roi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sắt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sắt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đê</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giặc</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làng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xóm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góp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Gióng</a:t>
            </a:r>
            <a:endParaRPr lang="en-US" sz="2400" dirty="0">
              <a:latin typeface="Times New Roman" pitchFamily="18" charset="0"/>
              <a:cs typeface="Times New Roman" pitchFamily="18" charset="0"/>
            </a:endParaRPr>
          </a:p>
        </p:txBody>
      </p:sp>
      <p:pic>
        <p:nvPicPr>
          <p:cNvPr id="7"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0332"/>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2114729"/>
            <a:ext cx="8763000" cy="1200329"/>
          </a:xfrm>
          <a:prstGeom prst="rect">
            <a:avLst/>
          </a:prstGeom>
        </p:spPr>
        <p:txBody>
          <a:bodyPr wrap="square">
            <a:spAutoFit/>
          </a:bodyPr>
          <a:lstStyle/>
          <a:p>
            <a:pPr algn="just"/>
            <a:r>
              <a:rPr lang="en-US" sz="2400" b="1" dirty="0">
                <a:latin typeface="Times New Roman" panose="02020603050405020304" pitchFamily="18" charset="0"/>
                <a:cs typeface="Times New Roman" panose="02020603050405020304" pitchFamily="18" charset="0"/>
                <a:sym typeface="Wingdings" panose="05000000000000000000" pitchFamily="2" charset="2"/>
              </a:rPr>
              <a:t></a:t>
            </a:r>
            <a:r>
              <a:rPr lang="en-US" sz="2400" b="1" dirty="0" err="1">
                <a:latin typeface="Times New Roman" panose="02020603050405020304" pitchFamily="18" charset="0"/>
                <a:cs typeface="Times New Roman" panose="02020603050405020304" pitchFamily="18" charset="0"/>
              </a:rPr>
              <a:t>Gióng</a:t>
            </a:r>
            <a:r>
              <a:rPr lang="en-US" sz="2400" b="1" dirty="0">
                <a:latin typeface="Times New Roman" panose="02020603050405020304" pitchFamily="18" charset="0"/>
                <a:cs typeface="Times New Roman" panose="02020603050405020304" pitchFamily="18" charset="0"/>
              </a:rPr>
              <a:t> là </a:t>
            </a:r>
            <a:r>
              <a:rPr lang="en-US" sz="2400" b="1" dirty="0" err="1">
                <a:latin typeface="Times New Roman" panose="02020603050405020304" pitchFamily="18" charset="0"/>
                <a:cs typeface="Times New Roman" panose="02020603050405020304" pitchFamily="18" charset="0"/>
              </a:rPr>
              <a:t>hình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lặng</a:t>
            </a:r>
            <a:r>
              <a:rPr lang="en-US" sz="2400" b="1" dirty="0">
                <a:latin typeface="Times New Roman" panose="02020603050405020304" pitchFamily="18" charset="0"/>
                <a:cs typeface="Times New Roman" panose="02020603050405020304" pitchFamily="18" charset="0"/>
              </a:rPr>
              <a:t> lẽ </a:t>
            </a:r>
            <a:r>
              <a:rPr lang="en-US" sz="2400" b="1" dirty="0" err="1">
                <a:latin typeface="Times New Roman" panose="02020603050405020304" pitchFamily="18" charset="0"/>
                <a:cs typeface="Times New Roman" panose="02020603050405020304" pitchFamily="18" charset="0"/>
              </a:rPr>
              <a:t>nhưng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đất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gặp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a:t>
            </a:r>
            <a:r>
              <a:rPr lang="en-US" sz="2400" b="1" dirty="0">
                <a:latin typeface="Times New Roman" panose="02020603050405020304" pitchFamily="18" charset="0"/>
                <a:cs typeface="Times New Roman" panose="02020603050405020304" pitchFamily="18" charset="0"/>
              </a:rPr>
              <a:t>̀ họ </a:t>
            </a:r>
            <a:r>
              <a:rPr lang="en-US" sz="2400" b="1" dirty="0" err="1">
                <a:latin typeface="Times New Roman" panose="02020603050405020304" pitchFamily="18" charset="0"/>
                <a:cs typeface="Times New Roman" panose="02020603050405020304" pitchFamily="18" charset="0"/>
              </a:rPr>
              <a:t>sẵn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cứu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Sức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Gióng</a:t>
            </a:r>
            <a:r>
              <a:rPr lang="en-US" sz="2400" b="1" dirty="0">
                <a:latin typeface="Times New Roman" panose="02020603050405020304" pitchFamily="18" charset="0"/>
                <a:cs typeface="Times New Roman" panose="02020603050405020304" pitchFamily="18" charset="0"/>
              </a:rPr>
              <a:t> là </a:t>
            </a:r>
            <a:r>
              <a:rPr lang="en-US" sz="2400" b="1" dirty="0" err="1">
                <a:latin typeface="Times New Roman" panose="02020603050405020304" pitchFamily="18" charset="0"/>
                <a:cs typeface="Times New Roman" panose="02020603050405020304" pitchFamily="18" charset="0"/>
              </a:rPr>
              <a:t>sức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toàn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7819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19300" y="76200"/>
            <a:ext cx="5105400" cy="46166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400" b="1" dirty="0">
                <a:latin typeface="Times New Roman" panose="02020603050405020304" pitchFamily="18" charset="0"/>
                <a:cs typeface="Times New Roman" panose="02020603050405020304" pitchFamily="18" charset="0"/>
              </a:rPr>
              <a:t>3</a:t>
            </a:r>
            <a:r>
              <a:rPr lang="vi-VN" sz="2400" b="1" dirty="0">
                <a:latin typeface="Times New Roman" panose="02020603050405020304" pitchFamily="18" charset="0"/>
                <a:cs typeface="Times New Roman" panose="02020603050405020304" pitchFamily="18" charset="0"/>
              </a:rPr>
              <a:t>. Gióng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đánh</a:t>
            </a:r>
            <a:r>
              <a:rPr lang="en-US" sz="2400" b="1" dirty="0">
                <a:latin typeface="Times New Roman" panose="02020603050405020304" pitchFamily="18" charset="0"/>
                <a:cs typeface="Times New Roman" panose="02020603050405020304" pitchFamily="18" charset="0"/>
              </a:rPr>
              <a:t> tan </a:t>
            </a:r>
            <a:r>
              <a:rPr lang="en-US" sz="2400" b="1" dirty="0" err="1">
                <a:latin typeface="Times New Roman" panose="02020603050405020304" pitchFamily="18" charset="0"/>
                <a:cs typeface="Times New Roman" panose="02020603050405020304" pitchFamily="18" charset="0"/>
              </a:rPr>
              <a:t>giặc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bay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trời</a:t>
            </a:r>
            <a:endParaRPr lang="x-none" sz="2400" b="1" dirty="0">
              <a:latin typeface="Times New Roman" panose="02020603050405020304" pitchFamily="18" charset="0"/>
              <a:cs typeface="Times New Roman" panose="02020603050405020304" pitchFamily="18" charset="0"/>
            </a:endParaRPr>
          </a:p>
        </p:txBody>
      </p:sp>
      <p:graphicFrame>
        <p:nvGraphicFramePr>
          <p:cNvPr id="9" name="Table 9"/>
          <p:cNvGraphicFramePr>
            <a:graphicFrameLocks noGrp="1"/>
          </p:cNvGraphicFramePr>
          <p:nvPr>
            <p:extLst>
              <p:ext uri="{D42A27DB-BD31-4B8C-83A1-F6EECF244321}">
                <p14:modId xmlns:p14="http://schemas.microsoft.com/office/powerpoint/2010/main" val="2883416531"/>
              </p:ext>
            </p:extLst>
          </p:nvPr>
        </p:nvGraphicFramePr>
        <p:xfrm>
          <a:off x="381000" y="1066800"/>
          <a:ext cx="8382000" cy="5218260"/>
        </p:xfrm>
        <a:graphic>
          <a:graphicData uri="http://schemas.openxmlformats.org/drawingml/2006/table">
            <a:tbl>
              <a:tblPr firstRow="1" bandRow="1">
                <a:tableStyleId>{5940675A-B579-460E-94D1-54222C63F5DA}</a:tableStyleId>
              </a:tblPr>
              <a:tblGrid>
                <a:gridCol w="1378878">
                  <a:extLst>
                    <a:ext uri="{9D8B030D-6E8A-4147-A177-3AD203B41FA5}">
                      <a16:colId xmlns:a16="http://schemas.microsoft.com/office/drawing/2014/main" val="20000"/>
                    </a:ext>
                  </a:extLst>
                </a:gridCol>
                <a:gridCol w="7003122">
                  <a:extLst>
                    <a:ext uri="{9D8B030D-6E8A-4147-A177-3AD203B41FA5}">
                      <a16:colId xmlns:a16="http://schemas.microsoft.com/office/drawing/2014/main" val="20001"/>
                    </a:ext>
                  </a:extLst>
                </a:gridCol>
              </a:tblGrid>
              <a:tr h="338791">
                <a:tc>
                  <a:txBody>
                    <a:bodyPr/>
                    <a:lstStyle/>
                    <a:p>
                      <a:pPr algn="ctr"/>
                      <a:endParaRPr lang="x-none" sz="1800" b="1" dirty="0">
                        <a:latin typeface="Times New Roman" panose="02020603050405020304" pitchFamily="18" charset="0"/>
                        <a:cs typeface="Times New Roman" panose="02020603050405020304" pitchFamily="18" charset="0"/>
                      </a:endParaRPr>
                    </a:p>
                  </a:txBody>
                  <a:tcPr marL="91434" marR="91434" marT="45713" marB="45713"/>
                </a:tc>
                <a:tc>
                  <a:txBody>
                    <a:bodyPr/>
                    <a:lstStyle/>
                    <a:p>
                      <a:pPr algn="ctr"/>
                      <a:r>
                        <a:rPr lang="en-US" sz="1800" b="1" kern="1200" dirty="0" err="1">
                          <a:solidFill>
                            <a:schemeClr val="tx1"/>
                          </a:solidFill>
                          <a:effectLst/>
                          <a:latin typeface="Times New Roman" pitchFamily="18" charset="0"/>
                          <a:ea typeface="+mn-ea"/>
                          <a:cs typeface="Times New Roman" pitchFamily="18" charset="0"/>
                        </a:rPr>
                        <a:t>Gióng</a:t>
                      </a:r>
                      <a:r>
                        <a:rPr lang="en-US" sz="1800" b="1" kern="1200" dirty="0">
                          <a:solidFill>
                            <a:schemeClr val="tx1"/>
                          </a:solidFill>
                          <a:effectLst/>
                          <a:latin typeface="Times New Roman" pitchFamily="18" charset="0"/>
                          <a:ea typeface="+mn-ea"/>
                          <a:cs typeface="Times New Roman" pitchFamily="18" charset="0"/>
                        </a:rPr>
                        <a:t> </a:t>
                      </a:r>
                      <a:r>
                        <a:rPr lang="en-US" sz="1800" b="1" kern="1200" dirty="0" err="1">
                          <a:solidFill>
                            <a:schemeClr val="tx1"/>
                          </a:solidFill>
                          <a:effectLst/>
                          <a:latin typeface="Times New Roman" pitchFamily="18" charset="0"/>
                          <a:ea typeface="+mn-ea"/>
                          <a:cs typeface="Times New Roman" pitchFamily="18" charset="0"/>
                        </a:rPr>
                        <a:t>đánh</a:t>
                      </a:r>
                      <a:r>
                        <a:rPr lang="en-US" sz="1800" b="1" kern="1200" dirty="0">
                          <a:solidFill>
                            <a:schemeClr val="tx1"/>
                          </a:solidFill>
                          <a:effectLst/>
                          <a:latin typeface="Times New Roman" pitchFamily="18" charset="0"/>
                          <a:ea typeface="+mn-ea"/>
                          <a:cs typeface="Times New Roman" pitchFamily="18" charset="0"/>
                        </a:rPr>
                        <a:t> tan </a:t>
                      </a:r>
                      <a:r>
                        <a:rPr lang="en-US" sz="1800" b="1" kern="1200" dirty="0" err="1">
                          <a:solidFill>
                            <a:schemeClr val="tx1"/>
                          </a:solidFill>
                          <a:effectLst/>
                          <a:latin typeface="Times New Roman" pitchFamily="18" charset="0"/>
                          <a:ea typeface="+mn-ea"/>
                          <a:cs typeface="Times New Roman" pitchFamily="18" charset="0"/>
                        </a:rPr>
                        <a:t>giặc</a:t>
                      </a:r>
                      <a:r>
                        <a:rPr lang="en-US" sz="1800" b="1" kern="1200" dirty="0">
                          <a:solidFill>
                            <a:schemeClr val="tx1"/>
                          </a:solidFill>
                          <a:effectLst/>
                          <a:latin typeface="Times New Roman" pitchFamily="18" charset="0"/>
                          <a:ea typeface="+mn-ea"/>
                          <a:cs typeface="Times New Roman" pitchFamily="18" charset="0"/>
                        </a:rPr>
                        <a:t> </a:t>
                      </a:r>
                      <a:r>
                        <a:rPr lang="en-US" sz="1800" b="1" kern="1200" dirty="0" err="1">
                          <a:solidFill>
                            <a:schemeClr val="tx1"/>
                          </a:solidFill>
                          <a:effectLst/>
                          <a:latin typeface="Times New Roman" pitchFamily="18" charset="0"/>
                          <a:ea typeface="+mn-ea"/>
                          <a:cs typeface="Times New Roman" pitchFamily="18" charset="0"/>
                        </a:rPr>
                        <a:t>và</a:t>
                      </a:r>
                      <a:r>
                        <a:rPr lang="en-US" sz="1800" b="1" kern="1200" baseline="0" dirty="0">
                          <a:solidFill>
                            <a:schemeClr val="tx1"/>
                          </a:solidFill>
                          <a:effectLst/>
                          <a:latin typeface="Times New Roman" pitchFamily="18" charset="0"/>
                          <a:ea typeface="+mn-ea"/>
                          <a:cs typeface="Times New Roman" pitchFamily="18" charset="0"/>
                        </a:rPr>
                        <a:t> </a:t>
                      </a:r>
                      <a:r>
                        <a:rPr lang="en-US" sz="1800" b="1" kern="1200" dirty="0">
                          <a:solidFill>
                            <a:schemeClr val="tx1"/>
                          </a:solidFill>
                          <a:effectLst/>
                          <a:latin typeface="Times New Roman" pitchFamily="18" charset="0"/>
                          <a:ea typeface="+mn-ea"/>
                          <a:cs typeface="Times New Roman" pitchFamily="18" charset="0"/>
                        </a:rPr>
                        <a:t>bay </a:t>
                      </a:r>
                      <a:r>
                        <a:rPr lang="en-US" sz="1800" b="1" kern="1200" dirty="0" err="1">
                          <a:solidFill>
                            <a:schemeClr val="tx1"/>
                          </a:solidFill>
                          <a:effectLst/>
                          <a:latin typeface="Times New Roman" pitchFamily="18" charset="0"/>
                          <a:ea typeface="+mn-ea"/>
                          <a:cs typeface="Times New Roman" pitchFamily="18" charset="0"/>
                        </a:rPr>
                        <a:t>vê</a:t>
                      </a:r>
                      <a:r>
                        <a:rPr lang="en-US" sz="1800" b="1" kern="1200" dirty="0">
                          <a:solidFill>
                            <a:schemeClr val="tx1"/>
                          </a:solidFill>
                          <a:effectLst/>
                          <a:latin typeface="Times New Roman" pitchFamily="18" charset="0"/>
                          <a:ea typeface="+mn-ea"/>
                          <a:cs typeface="Times New Roman" pitchFamily="18" charset="0"/>
                        </a:rPr>
                        <a:t>̀ </a:t>
                      </a:r>
                      <a:r>
                        <a:rPr lang="en-US" sz="1800" b="1" kern="1200" dirty="0" err="1">
                          <a:solidFill>
                            <a:schemeClr val="tx1"/>
                          </a:solidFill>
                          <a:effectLst/>
                          <a:latin typeface="Times New Roman" pitchFamily="18" charset="0"/>
                          <a:ea typeface="+mn-ea"/>
                          <a:cs typeface="Times New Roman" pitchFamily="18" charset="0"/>
                        </a:rPr>
                        <a:t>trời</a:t>
                      </a:r>
                      <a:endParaRPr lang="x-none" sz="1800" dirty="0">
                        <a:latin typeface="Times New Roman" pitchFamily="18" charset="0"/>
                        <a:cs typeface="Times New Roman" pitchFamily="18" charset="0"/>
                      </a:endParaRPr>
                    </a:p>
                  </a:txBody>
                  <a:tcPr marL="91434" marR="91434" marT="45713" marB="45713"/>
                </a:tc>
                <a:extLst>
                  <a:ext uri="{0D108BD9-81ED-4DB2-BD59-A6C34878D82A}">
                    <a16:rowId xmlns:a16="http://schemas.microsoft.com/office/drawing/2014/main" val="10000"/>
                  </a:ext>
                </a:extLst>
              </a:tr>
              <a:tr h="1844054">
                <a:tc>
                  <a:txBody>
                    <a:bodyPr/>
                    <a:lstStyle/>
                    <a:p>
                      <a:pPr marL="0" marR="0">
                        <a:spcBef>
                          <a:spcPts val="0"/>
                        </a:spcBef>
                        <a:spcAft>
                          <a:spcPts val="0"/>
                        </a:spcAft>
                      </a:pPr>
                      <a:endParaRPr lang="vi-VN" sz="1800" dirty="0">
                        <a:effectLst/>
                        <a:latin typeface="Times New Roman" pitchFamily="18" charset="0"/>
                        <a:ea typeface="Times New Roman"/>
                        <a:cs typeface="Times New Roman" pitchFamily="18" charset="0"/>
                      </a:endParaRPr>
                    </a:p>
                    <a:p>
                      <a:pPr marL="0" marR="0">
                        <a:spcBef>
                          <a:spcPts val="0"/>
                        </a:spcBef>
                        <a:spcAft>
                          <a:spcPts val="0"/>
                        </a:spcAft>
                      </a:pPr>
                      <a:endParaRPr lang="vi-VN" sz="1800" dirty="0">
                        <a:effectLst/>
                        <a:latin typeface="Times New Roman" pitchFamily="18" charset="0"/>
                        <a:ea typeface="Times New Roman"/>
                        <a:cs typeface="Times New Roman" pitchFamily="18" charset="0"/>
                      </a:endParaRPr>
                    </a:p>
                    <a:p>
                      <a:pPr marL="0" marR="0">
                        <a:spcBef>
                          <a:spcPts val="0"/>
                        </a:spcBef>
                        <a:spcAft>
                          <a:spcPts val="0"/>
                        </a:spcAft>
                      </a:pPr>
                      <a:r>
                        <a:rPr lang="en-US" sz="1800" dirty="0">
                          <a:effectLst/>
                          <a:latin typeface="Times New Roman" pitchFamily="18" charset="0"/>
                          <a:ea typeface="Times New Roman"/>
                          <a:cs typeface="Times New Roman" pitchFamily="18" charset="0"/>
                        </a:rPr>
                        <a:t>Chi </a:t>
                      </a:r>
                      <a:r>
                        <a:rPr lang="en-US" sz="1800" dirty="0" err="1">
                          <a:effectLst/>
                          <a:latin typeface="Times New Roman" pitchFamily="18" charset="0"/>
                          <a:ea typeface="Times New Roman"/>
                          <a:cs typeface="Times New Roman" pitchFamily="18" charset="0"/>
                        </a:rPr>
                        <a:t>tiết</a:t>
                      </a:r>
                      <a:r>
                        <a:rPr lang="en-US" sz="1800" dirty="0">
                          <a:effectLst/>
                          <a:latin typeface="Times New Roman" pitchFamily="18" charset="0"/>
                          <a:ea typeface="Times New Roman"/>
                          <a:cs typeface="Times New Roman" pitchFamily="18" charset="0"/>
                        </a:rPr>
                        <a:t> </a:t>
                      </a:r>
                      <a:r>
                        <a:rPr lang="en-US" sz="1800" dirty="0" err="1">
                          <a:effectLst/>
                          <a:latin typeface="Times New Roman" pitchFamily="18" charset="0"/>
                          <a:ea typeface="Times New Roman"/>
                          <a:cs typeface="Times New Roman" pitchFamily="18" charset="0"/>
                        </a:rPr>
                        <a:t>ki</a:t>
                      </a:r>
                      <a:r>
                        <a:rPr lang="en-US" sz="1800" dirty="0">
                          <a:effectLst/>
                          <a:latin typeface="Times New Roman" pitchFamily="18" charset="0"/>
                          <a:ea typeface="Times New Roman"/>
                          <a:cs typeface="Times New Roman" pitchFamily="18" charset="0"/>
                        </a:rPr>
                        <a:t>̀ lạ</a:t>
                      </a:r>
                    </a:p>
                  </a:txBody>
                  <a:tcPr marL="68580" marR="68580" marT="0" marB="0">
                    <a:lnR w="12700" cap="flat" cmpd="sng" algn="ctr">
                      <a:solidFill>
                        <a:schemeClr val="tx1"/>
                      </a:solidFill>
                      <a:prstDash val="solid"/>
                      <a:round/>
                      <a:headEnd type="none" w="med" len="med"/>
                      <a:tailEnd type="none" w="med" len="med"/>
                    </a:lnR>
                  </a:tcPr>
                </a:tc>
                <a:tc>
                  <a:txBody>
                    <a:bodyPr/>
                    <a:lstStyle/>
                    <a:p>
                      <a:endParaRPr lang="x-none" sz="18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008460">
                <a:tc>
                  <a:txBody>
                    <a:bodyPr/>
                    <a:lstStyle/>
                    <a:p>
                      <a:endParaRPr lang="vi-VN" sz="1800" kern="1200" dirty="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800" kern="1200" dirty="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800" kern="1200" dirty="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800" kern="1200" dirty="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800" kern="1200" dirty="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itchFamily="18" charset="0"/>
                          <a:ea typeface="+mn-ea"/>
                          <a:cs typeface="Times New Roman" pitchFamily="18" charset="0"/>
                        </a:rPr>
                        <a:t>Ý </a:t>
                      </a:r>
                      <a:r>
                        <a:rPr lang="en-US" sz="1800" kern="1200" dirty="0" err="1">
                          <a:solidFill>
                            <a:schemeClr val="tx1"/>
                          </a:solidFill>
                          <a:effectLst/>
                          <a:latin typeface="Times New Roman" pitchFamily="18" charset="0"/>
                          <a:ea typeface="+mn-ea"/>
                          <a:cs typeface="Times New Roman" pitchFamily="18" charset="0"/>
                        </a:rPr>
                        <a:t>nghĩa</a:t>
                      </a:r>
                      <a:r>
                        <a:rPr lang="en-US" sz="1800" kern="1200" dirty="0">
                          <a:solidFill>
                            <a:schemeClr val="tx1"/>
                          </a:solidFill>
                          <a:effectLst/>
                          <a:latin typeface="Times New Roman" pitchFamily="18" charset="0"/>
                          <a:ea typeface="+mn-ea"/>
                          <a:cs typeface="Times New Roman" pitchFamily="18" charset="0"/>
                        </a:rPr>
                        <a:t> </a:t>
                      </a:r>
                    </a:p>
                    <a:p>
                      <a:endParaRPr lang="vi-VN" sz="1800" kern="1200" dirty="0">
                        <a:solidFill>
                          <a:schemeClr val="tx1"/>
                        </a:solidFill>
                        <a:effectLst/>
                        <a:latin typeface="Times New Roman" pitchFamily="18" charset="0"/>
                        <a:ea typeface="+mn-ea"/>
                        <a:cs typeface="Times New Roman" pitchFamily="18" charset="0"/>
                      </a:endParaRPr>
                    </a:p>
                    <a:p>
                      <a:endParaRPr lang="vi-VN" sz="1800" dirty="0">
                        <a:latin typeface="Times New Roman" pitchFamily="18" charset="0"/>
                        <a:cs typeface="Times New Roman" pitchFamily="18" charset="0"/>
                      </a:endParaRPr>
                    </a:p>
                    <a:p>
                      <a:endParaRPr lang="vi-VN" sz="1800" dirty="0">
                        <a:latin typeface="Times New Roman" pitchFamily="18" charset="0"/>
                        <a:cs typeface="Times New Roman" pitchFamily="18" charset="0"/>
                      </a:endParaRPr>
                    </a:p>
                  </a:txBody>
                  <a:tcPr marL="91434" marR="91434" marT="45713" marB="45713">
                    <a:lnR w="12700" cap="flat" cmpd="sng" algn="ctr">
                      <a:solidFill>
                        <a:schemeClr val="tx1"/>
                      </a:solidFill>
                      <a:prstDash val="solid"/>
                      <a:round/>
                      <a:headEnd type="none" w="med" len="med"/>
                      <a:tailEnd type="none" w="med" len="med"/>
                    </a:lnR>
                  </a:tcPr>
                </a:tc>
                <a:tc>
                  <a:txBody>
                    <a:bodyPr/>
                    <a:lstStyle/>
                    <a:p>
                      <a:endParaRPr lang="x-none" dirty="0"/>
                    </a:p>
                  </a:txBody>
                  <a:tcPr marL="91434" marR="91434" marT="45713" marB="4571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
        <p:nvSpPr>
          <p:cNvPr id="10" name="TextBox 9"/>
          <p:cNvSpPr txBox="1"/>
          <p:nvPr/>
        </p:nvSpPr>
        <p:spPr>
          <a:xfrm>
            <a:off x="1828800" y="3505200"/>
            <a:ext cx="6629400" cy="2031325"/>
          </a:xfrm>
          <a:prstGeom prst="rect">
            <a:avLst/>
          </a:prstGeom>
          <a:noFill/>
        </p:spPr>
        <p:txBody>
          <a:bodyPr wrap="square" rtlCol="0">
            <a:spAutoFit/>
          </a:bodyPr>
          <a:lstStyle/>
          <a:p>
            <a:pPr lvl="0"/>
            <a:r>
              <a:rPr lang="vi-VN" dirty="0">
                <a:latin typeface="Times New Roman" pitchFamily="18" charset="0"/>
                <a:cs typeface="Times New Roman" pitchFamily="18" charset="0"/>
              </a:rPr>
              <a:t>- </a:t>
            </a:r>
            <a:r>
              <a:rPr lang="en-US" dirty="0" err="1">
                <a:latin typeface="Times New Roman" pitchFamily="18" charset="0"/>
                <a:cs typeface="Times New Roman" pitchFamily="18" charset="0"/>
              </a:rPr>
              <a:t>Roi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Quyết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giết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cùng</a:t>
            </a:r>
            <a:r>
              <a:rPr lang="en-US" dirty="0">
                <a:latin typeface="Times New Roman" pitchFamily="18" charset="0"/>
                <a:cs typeface="Times New Roman" pitchFamily="18" charset="0"/>
              </a:rPr>
              <a:t>.</a:t>
            </a:r>
          </a:p>
          <a:p>
            <a:pPr lvl="0"/>
            <a:r>
              <a:rPr lang="vi-VN"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r>
              <a:rPr lang="en-US" dirty="0">
                <a:latin typeface="Times New Roman" pitchFamily="18" charset="0"/>
                <a:cs typeface="Times New Roman" pitchFamily="18" charset="0"/>
              </a:rPr>
              <a:t> tan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 bay </a:t>
            </a:r>
            <a:r>
              <a:rPr lang="en-US" dirty="0" err="1">
                <a:latin typeface="Times New Roman" pitchFamily="18" charset="0"/>
                <a:cs typeface="Times New Roman" pitchFamily="18" charset="0"/>
              </a:rPr>
              <a:t>vê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trời</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yêu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muốn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hùng</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 là </a:t>
            </a:r>
            <a:r>
              <a:rPr lang="en-US" dirty="0" err="1">
                <a:latin typeface="Times New Roman" pitchFamily="18" charset="0"/>
                <a:cs typeface="Times New Roman" pitchFamily="18" charset="0"/>
              </a:rPr>
              <a:t>biểu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Văn</a:t>
            </a:r>
            <a:r>
              <a:rPr lang="en-US" dirty="0">
                <a:latin typeface="Times New Roman" pitchFamily="18" charset="0"/>
                <a:cs typeface="Times New Roman" pitchFamily="18" charset="0"/>
              </a:rPr>
              <a:t> Lang.</a:t>
            </a:r>
          </a:p>
        </p:txBody>
      </p:sp>
      <p:sp>
        <p:nvSpPr>
          <p:cNvPr id="11" name="TextBox 10"/>
          <p:cNvSpPr txBox="1"/>
          <p:nvPr/>
        </p:nvSpPr>
        <p:spPr>
          <a:xfrm>
            <a:off x="1828800" y="1642766"/>
            <a:ext cx="7263246" cy="1754326"/>
          </a:xfrm>
          <a:prstGeom prst="rect">
            <a:avLst/>
          </a:prstGeom>
          <a:no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vươn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Mặc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phun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lửa</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hết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khác</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r>
              <a:rPr lang="en-US" dirty="0">
                <a:latin typeface="Times New Roman" pitchFamily="18" charset="0"/>
                <a:cs typeface="Times New Roman" pitchFamily="18" charset="0"/>
              </a:rPr>
              <a:t> tan,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cưỡi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ngựa</a:t>
            </a:r>
            <a:r>
              <a:rPr lang="en-US" dirty="0">
                <a:latin typeface="Times New Roman" pitchFamily="18" charset="0"/>
                <a:cs typeface="Times New Roman" pitchFamily="18" charset="0"/>
              </a:rPr>
              <a:t> bay </a:t>
            </a:r>
            <a:r>
              <a:rPr lang="en-US" dirty="0" err="1">
                <a:latin typeface="Times New Roman" pitchFamily="18" charset="0"/>
                <a:cs typeface="Times New Roman" pitchFamily="18" charset="0"/>
              </a:rPr>
              <a:t>vê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trời</a:t>
            </a:r>
            <a:r>
              <a:rPr lang="en-US" dirty="0">
                <a:latin typeface="Times New Roman" pitchFamily="18" charset="0"/>
                <a:cs typeface="Times New Roman" pitchFamily="18" charset="0"/>
              </a:rPr>
              <a:t>.</a:t>
            </a:r>
            <a:endParaRPr lang="x-none"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796699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28600"/>
            <a:ext cx="5105400" cy="46166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400" b="1" dirty="0">
                <a:latin typeface="Times New Roman" panose="02020603050405020304" pitchFamily="18" charset="0"/>
                <a:cs typeface="Times New Roman" panose="02020603050405020304" pitchFamily="18" charset="0"/>
              </a:rPr>
              <a:t>3</a:t>
            </a:r>
            <a:r>
              <a:rPr lang="vi-VN" sz="2400" b="1" dirty="0">
                <a:latin typeface="Times New Roman" panose="02020603050405020304" pitchFamily="18" charset="0"/>
                <a:cs typeface="Times New Roman" panose="02020603050405020304" pitchFamily="18" charset="0"/>
              </a:rPr>
              <a:t>. Gióng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đánh</a:t>
            </a:r>
            <a:r>
              <a:rPr lang="en-US" sz="2400" b="1" dirty="0">
                <a:latin typeface="Times New Roman" panose="02020603050405020304" pitchFamily="18" charset="0"/>
                <a:cs typeface="Times New Roman" panose="02020603050405020304" pitchFamily="18" charset="0"/>
              </a:rPr>
              <a:t> tan </a:t>
            </a:r>
            <a:r>
              <a:rPr lang="en-US" sz="2400" b="1" dirty="0" err="1">
                <a:latin typeface="Times New Roman" panose="02020603050405020304" pitchFamily="18" charset="0"/>
                <a:cs typeface="Times New Roman" panose="02020603050405020304" pitchFamily="18" charset="0"/>
              </a:rPr>
              <a:t>giặc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va</a:t>
            </a:r>
            <a:r>
              <a:rPr lang="en-US" sz="2400" b="1" dirty="0">
                <a:latin typeface="Times New Roman" panose="02020603050405020304" pitchFamily="18" charset="0"/>
                <a:cs typeface="Times New Roman" panose="02020603050405020304" pitchFamily="18" charset="0"/>
              </a:rPr>
              <a:t>̀ bay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trời</a:t>
            </a:r>
            <a:endParaRPr lang="x-none"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7709" y="838200"/>
            <a:ext cx="8939646" cy="3416320"/>
          </a:xfrm>
          <a:prstGeom prst="rect">
            <a:avLst/>
          </a:prstGeom>
          <a:noFill/>
        </p:spPr>
        <p:txBody>
          <a:bodyPr wrap="square" rtlCol="0">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vươn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Mặc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roi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phun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lửa</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hết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khác</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Roi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sắt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giặc</a:t>
            </a:r>
            <a:r>
              <a:rPr lang="en-US" sz="2400" dirty="0">
                <a:latin typeface="Times New Roman" pitchFamily="18" charset="0"/>
                <a:cs typeface="Times New Roman" pitchFamily="18" charset="0"/>
              </a:rPr>
              <a:t>.</a:t>
            </a:r>
          </a:p>
          <a:p>
            <a:r>
              <a:rPr lang="en-US" sz="2400" b="1" dirty="0">
                <a:latin typeface="Times New Roman" pitchFamily="18" charset="0"/>
                <a:cs typeface="Times New Roman" pitchFamily="18" charset="0"/>
                <a:sym typeface="Wingdings" panose="05000000000000000000" pitchFamily="2" charset="2"/>
              </a:rPr>
              <a:t></a:t>
            </a:r>
            <a:r>
              <a:rPr lang="en-US" sz="2400" b="1" dirty="0" err="1">
                <a:latin typeface="Times New Roman" pitchFamily="18" charset="0"/>
                <a:cs typeface="Times New Roman" pitchFamily="18" charset="0"/>
                <a:sym typeface="Wingdings" panose="05000000000000000000" pitchFamily="2" charset="2"/>
              </a:rPr>
              <a:t>Quyết</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tâm</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tiêu</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diệt</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giặc</a:t>
            </a:r>
            <a:r>
              <a:rPr lang="en-US" sz="2400" b="1" dirty="0">
                <a:latin typeface="Times New Roman" pitchFamily="18" charset="0"/>
                <a:cs typeface="Times New Roman" pitchFamily="18" charset="0"/>
                <a:sym typeface="Wingdings" panose="05000000000000000000" pitchFamily="2" charset="2"/>
              </a:rPr>
              <a:t>.</a:t>
            </a:r>
            <a:endParaRPr lang="en-US" sz="2400" b="1" dirty="0">
              <a:latin typeface="Times New Roman" pitchFamily="18" charset="0"/>
              <a:cs typeface="Times New Roman" pitchFamily="18" charset="0"/>
            </a:endParaRPr>
          </a:p>
          <a:p>
            <a:pPr marL="342900" indent="-342900">
              <a:buFontTx/>
              <a:buChar char="-"/>
            </a:pPr>
            <a:r>
              <a:rPr lang="en-US" sz="2400" dirty="0" err="1">
                <a:latin typeface="Times New Roman" pitchFamily="18" charset="0"/>
                <a:cs typeface="Times New Roman" pitchFamily="18" charset="0"/>
              </a:rPr>
              <a:t>Giặc</a:t>
            </a:r>
            <a:r>
              <a:rPr lang="en-US" sz="2400" dirty="0">
                <a:latin typeface="Times New Roman" pitchFamily="18" charset="0"/>
                <a:cs typeface="Times New Roman" pitchFamily="18" charset="0"/>
              </a:rPr>
              <a:t> tan, </a:t>
            </a:r>
            <a:r>
              <a:rPr lang="en-US" sz="2400" dirty="0" err="1">
                <a:latin typeface="Times New Roman" pitchFamily="18" charset="0"/>
                <a:cs typeface="Times New Roman" pitchFamily="18" charset="0"/>
              </a:rPr>
              <a:t>Gióng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ngựa</a:t>
            </a:r>
            <a:r>
              <a:rPr lang="en-US" sz="2400" dirty="0">
                <a:latin typeface="Times New Roman" pitchFamily="18" charset="0"/>
                <a:cs typeface="Times New Roman" pitchFamily="18" charset="0"/>
              </a:rPr>
              <a:t> bay </a:t>
            </a:r>
            <a:r>
              <a:rPr lang="en-US" sz="2400" dirty="0" err="1">
                <a:latin typeface="Times New Roman" pitchFamily="18" charset="0"/>
                <a:cs typeface="Times New Roman" pitchFamily="18" charset="0"/>
              </a:rPr>
              <a:t>vê</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trời</a:t>
            </a:r>
            <a:r>
              <a:rPr lang="en-US" sz="2400" dirty="0">
                <a:latin typeface="Times New Roman" pitchFamily="18" charset="0"/>
                <a:cs typeface="Times New Roman" pitchFamily="18" charset="0"/>
              </a:rPr>
              <a:t>.</a:t>
            </a:r>
          </a:p>
          <a:p>
            <a:r>
              <a:rPr lang="en-US" sz="2400" b="1" dirty="0">
                <a:latin typeface="Times New Roman" pitchFamily="18" charset="0"/>
                <a:cs typeface="Times New Roman" pitchFamily="18" charset="0"/>
                <a:sym typeface="Wingdings" panose="05000000000000000000" pitchFamily="2" charset="2"/>
              </a:rPr>
              <a:t></a:t>
            </a:r>
            <a:r>
              <a:rPr lang="en-US" sz="2400" b="1" dirty="0" err="1">
                <a:latin typeface="Times New Roman" pitchFamily="18" charset="0"/>
                <a:cs typeface="Times New Roman" pitchFamily="18" charset="0"/>
                <a:sym typeface="Wingdings" panose="05000000000000000000" pitchFamily="2" charset="2"/>
              </a:rPr>
              <a:t>Nhân</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dân</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yêu</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mến</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muốn</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giữ</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mãi</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hình</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ảnh</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của</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người</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anh</a:t>
            </a:r>
            <a:r>
              <a:rPr lang="en-US" sz="2400" b="1" dirty="0">
                <a:latin typeface="Times New Roman" pitchFamily="18" charset="0"/>
                <a:cs typeface="Times New Roman" pitchFamily="18" charset="0"/>
                <a:sym typeface="Wingdings" panose="05000000000000000000" pitchFamily="2" charset="2"/>
              </a:rPr>
              <a:t> hung. </a:t>
            </a:r>
            <a:r>
              <a:rPr lang="en-US" sz="2400" b="1" dirty="0" err="1">
                <a:latin typeface="Times New Roman" pitchFamily="18" charset="0"/>
                <a:cs typeface="Times New Roman" pitchFamily="18" charset="0"/>
                <a:sym typeface="Wingdings" panose="05000000000000000000" pitchFamily="2" charset="2"/>
              </a:rPr>
              <a:t>Gióng</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là</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biểu</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tượng</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của</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người</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dân</a:t>
            </a:r>
            <a:r>
              <a:rPr lang="en-US" sz="2400" b="1" dirty="0">
                <a:latin typeface="Times New Roman" pitchFamily="18" charset="0"/>
                <a:cs typeface="Times New Roman" pitchFamily="18" charset="0"/>
                <a:sym typeface="Wingdings" panose="05000000000000000000" pitchFamily="2" charset="2"/>
              </a:rPr>
              <a:t> </a:t>
            </a:r>
            <a:r>
              <a:rPr lang="en-US" sz="2400" b="1" dirty="0" err="1">
                <a:latin typeface="Times New Roman" pitchFamily="18" charset="0"/>
                <a:cs typeface="Times New Roman" pitchFamily="18" charset="0"/>
                <a:sym typeface="Wingdings" panose="05000000000000000000" pitchFamily="2" charset="2"/>
              </a:rPr>
              <a:t>Văn</a:t>
            </a:r>
            <a:r>
              <a:rPr lang="en-US" sz="2400" b="1" dirty="0">
                <a:latin typeface="Times New Roman" pitchFamily="18" charset="0"/>
                <a:cs typeface="Times New Roman" pitchFamily="18" charset="0"/>
                <a:sym typeface="Wingdings" panose="05000000000000000000" pitchFamily="2" charset="2"/>
              </a:rPr>
              <a:t> Lang</a:t>
            </a:r>
            <a:endParaRPr lang="x-none" sz="2400" b="1"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pic>
        <p:nvPicPr>
          <p:cNvPr id="6"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5868"/>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472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706562"/>
          </a:xfrm>
        </p:spPr>
        <p:txBody>
          <a:bodyPr>
            <a:normAutofit fontScale="90000"/>
          </a:bodyPr>
          <a:lstStyle/>
          <a:p>
            <a:pPr algn="just"/>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kê</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nhóm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vươn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lặp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lặp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ấy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22912374"/>
              </p:ext>
            </p:extLst>
          </p:nvPr>
        </p:nvGraphicFramePr>
        <p:xfrm>
          <a:off x="457200" y="2209800"/>
          <a:ext cx="8229600" cy="18897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29945401"/>
                    </a:ext>
                  </a:extLst>
                </a:gridCol>
                <a:gridCol w="4114800">
                  <a:extLst>
                    <a:ext uri="{9D8B030D-6E8A-4147-A177-3AD203B41FA5}">
                      <a16:colId xmlns:a16="http://schemas.microsoft.com/office/drawing/2014/main" val="5076481"/>
                    </a:ext>
                  </a:extLst>
                </a:gridCol>
              </a:tblGrid>
              <a:tr h="609600">
                <a:tc>
                  <a:txBody>
                    <a:bodyPr/>
                    <a:lstStyle/>
                    <a:p>
                      <a:r>
                        <a:rPr lang="en-US" sz="2400" dirty="0" err="1">
                          <a:latin typeface="Times New Roman" panose="02020603050405020304" pitchFamily="18" charset="0"/>
                          <a:cs typeface="Times New Roman" panose="02020603050405020304" pitchFamily="18" charset="0"/>
                        </a:rPr>
                        <a:t>Trước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Gióng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thành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tráng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sĩ</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thành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tráng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sĩ</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83140093"/>
                  </a:ext>
                </a:extLst>
              </a:tr>
              <a:tr h="1066800">
                <a:tc>
                  <a:txBody>
                    <a:bodyPr/>
                    <a:lstStyle/>
                    <a:p>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đứa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chú</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bé</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Tráng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lặp</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lại</a:t>
                      </a:r>
                      <a:r>
                        <a:rPr lang="en-US" sz="2400" baseline="0" dirty="0">
                          <a:latin typeface="Times New Roman" panose="02020603050405020304" pitchFamily="18" charset="0"/>
                          <a:cs typeface="Times New Roman" panose="02020603050405020304" pitchFamily="18" charset="0"/>
                        </a:rPr>
                        <a:t> 7 </a:t>
                      </a:r>
                      <a:r>
                        <a:rPr lang="en-US" sz="2400" baseline="0" dirty="0" err="1">
                          <a:latin typeface="Times New Roman" panose="02020603050405020304" pitchFamily="18" charset="0"/>
                          <a:cs typeface="Times New Roman" panose="02020603050405020304" pitchFamily="18" charset="0"/>
                        </a:rPr>
                        <a:t>lần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Phù</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Đổng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Thiên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Vương</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83855910"/>
                  </a:ext>
                </a:extLst>
              </a:tr>
            </a:tbl>
          </a:graphicData>
        </a:graphic>
      </p:graphicFrame>
      <p:sp>
        <p:nvSpPr>
          <p:cNvPr id="5" name="TextBox 4"/>
          <p:cNvSpPr txBox="1"/>
          <p:nvPr/>
        </p:nvSpPr>
        <p:spPr>
          <a:xfrm>
            <a:off x="381000" y="4114800"/>
            <a:ext cx="8305800" cy="2246769"/>
          </a:xfrm>
          <a:prstGeom prst="rect">
            <a:avLst/>
          </a:prstGeom>
          <a:noFill/>
        </p:spPr>
        <p:txBody>
          <a:bodyPr wrap="square" rtlCol="0">
            <a:spAutoFit/>
          </a:bodyPr>
          <a:lstStyle/>
          <a:p>
            <a:pPr algn="just"/>
            <a:r>
              <a:rPr lang="en-US" sz="2000" b="1" dirty="0">
                <a:solidFill>
                  <a:srgbClr val="002060"/>
                </a:solidFill>
                <a:latin typeface="Times New Roman" pitchFamily="18" charset="0"/>
                <a:cs typeface="Times New Roman" pitchFamily="18" charset="0"/>
                <a:sym typeface="Wingdings" panose="05000000000000000000" pitchFamily="2" charset="2"/>
              </a:rPr>
              <a:t></a:t>
            </a:r>
            <a:r>
              <a:rPr lang="vi-VN"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Thể</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hiện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quan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niệm</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của</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nhân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dân</a:t>
            </a:r>
            <a:r>
              <a:rPr lang="en-US" sz="2000" b="1" dirty="0">
                <a:solidFill>
                  <a:srgbClr val="002060"/>
                </a:solidFill>
                <a:latin typeface="Times New Roman" pitchFamily="18" charset="0"/>
                <a:cs typeface="Times New Roman" pitchFamily="18" charset="0"/>
              </a:rPr>
              <a:t> ta </a:t>
            </a:r>
            <a:r>
              <a:rPr lang="en-US" sz="2000" b="1" dirty="0" err="1">
                <a:solidFill>
                  <a:srgbClr val="002060"/>
                </a:solidFill>
                <a:latin typeface="Times New Roman" pitchFamily="18" charset="0"/>
                <a:cs typeface="Times New Roman" pitchFamily="18" charset="0"/>
              </a:rPr>
              <a:t>về</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mong</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ước</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có</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một</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người</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anh</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hùng</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đủ</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sức</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mạnh</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để</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đáp</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ứng</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nhiệm</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vụ</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dân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tộc</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đặt</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ra</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trong</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hoàn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cảnh</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cấp</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thiết</a:t>
            </a:r>
            <a:r>
              <a:rPr lang="en-US"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Sự</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lớn</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lên</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của</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Gióng</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đã</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đáp</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ứng</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được</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yêu</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cầu</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và</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nhiệm</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vụ</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cứu</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nước</a:t>
            </a:r>
            <a:r>
              <a:rPr lang="fr-FR" sz="2000" b="1" dirty="0">
                <a:solidFill>
                  <a:srgbClr val="002060"/>
                </a:solidFill>
                <a:latin typeface="Times New Roman" pitchFamily="18" charset="0"/>
                <a:cs typeface="Times New Roman" pitchFamily="18" charset="0"/>
              </a:rPr>
              <a:t>. </a:t>
            </a:r>
            <a:endParaRPr lang="vi-VN" sz="2000" b="1" dirty="0">
              <a:solidFill>
                <a:srgbClr val="002060"/>
              </a:solidFill>
              <a:latin typeface="Times New Roman" pitchFamily="18" charset="0"/>
              <a:cs typeface="Times New Roman" pitchFamily="18" charset="0"/>
            </a:endParaRPr>
          </a:p>
          <a:p>
            <a:pPr algn="just"/>
            <a:r>
              <a:rPr lang="en-US" sz="2000" b="1" dirty="0">
                <a:solidFill>
                  <a:srgbClr val="002060"/>
                </a:solidFill>
                <a:latin typeface="Times New Roman" pitchFamily="18" charset="0"/>
                <a:cs typeface="Times New Roman" pitchFamily="18" charset="0"/>
              </a:rPr>
              <a:t>  </a:t>
            </a:r>
            <a:r>
              <a:rPr lang="vi-VN" sz="2000" b="1" dirty="0">
                <a:solidFill>
                  <a:srgbClr val="002060"/>
                </a:solidFill>
                <a:latin typeface="Times New Roman" pitchFamily="18" charset="0"/>
                <a:cs typeface="Times New Roman" pitchFamily="18" charset="0"/>
              </a:rPr>
              <a:t>- </a:t>
            </a:r>
            <a:r>
              <a:rPr lang="fr-FR" sz="2000" b="1" dirty="0">
                <a:solidFill>
                  <a:srgbClr val="002060"/>
                </a:solidFill>
                <a:latin typeface="Times New Roman" pitchFamily="18" charset="0"/>
                <a:cs typeface="Times New Roman" pitchFamily="18" charset="0"/>
              </a:rPr>
              <a:t>Khi </a:t>
            </a:r>
            <a:r>
              <a:rPr lang="fr-FR" sz="2000" b="1" dirty="0" err="1">
                <a:solidFill>
                  <a:srgbClr val="002060"/>
                </a:solidFill>
                <a:latin typeface="Times New Roman" pitchFamily="18" charset="0"/>
                <a:cs typeface="Times New Roman" pitchFamily="18" charset="0"/>
              </a:rPr>
              <a:t>lịch</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sử</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đặt</a:t>
            </a:r>
            <a:r>
              <a:rPr lang="fr-FR" sz="2000" b="1" dirty="0">
                <a:solidFill>
                  <a:srgbClr val="002060"/>
                </a:solidFill>
                <a:latin typeface="Times New Roman" pitchFamily="18" charset="0"/>
                <a:cs typeface="Times New Roman" pitchFamily="18" charset="0"/>
              </a:rPr>
              <a:t> ra </a:t>
            </a:r>
            <a:r>
              <a:rPr lang="fr-FR" sz="2000" b="1" dirty="0" err="1">
                <a:solidFill>
                  <a:srgbClr val="002060"/>
                </a:solidFill>
                <a:latin typeface="Times New Roman" pitchFamily="18" charset="0"/>
                <a:cs typeface="Times New Roman" pitchFamily="18" charset="0"/>
              </a:rPr>
              <a:t>vấn</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đề</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sống</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còn</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cấp</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bách</a:t>
            </a:r>
            <a:r>
              <a:rPr lang="fr-FR" sz="2000" b="1" dirty="0">
                <a:solidFill>
                  <a:srgbClr val="002060"/>
                </a:solidFill>
                <a:latin typeface="Times New Roman" pitchFamily="18" charset="0"/>
                <a:cs typeface="Times New Roman" pitchFamily="18" charset="0"/>
              </a:rPr>
              <a:t>, khi </a:t>
            </a:r>
            <a:r>
              <a:rPr lang="fr-FR" sz="2000" b="1" dirty="0" err="1">
                <a:solidFill>
                  <a:srgbClr val="002060"/>
                </a:solidFill>
                <a:latin typeface="Times New Roman" pitchFamily="18" charset="0"/>
                <a:cs typeface="Times New Roman" pitchFamily="18" charset="0"/>
              </a:rPr>
              <a:t>tình</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thế</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đòi</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hỏi</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dân</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tộc</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vươn</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lên</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một</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tầm</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vóc</a:t>
            </a:r>
            <a:r>
              <a:rPr lang="fr-FR" sz="2000" b="1" dirty="0">
                <a:solidFill>
                  <a:srgbClr val="002060"/>
                </a:solidFill>
                <a:latin typeface="Times New Roman" pitchFamily="18" charset="0"/>
                <a:cs typeface="Times New Roman" pitchFamily="18" charset="0"/>
              </a:rPr>
              <a:t> phi </a:t>
            </a:r>
            <a:r>
              <a:rPr lang="fr-FR" sz="2000" b="1" dirty="0" err="1">
                <a:solidFill>
                  <a:srgbClr val="002060"/>
                </a:solidFill>
                <a:latin typeface="Times New Roman" pitchFamily="18" charset="0"/>
                <a:cs typeface="Times New Roman" pitchFamily="18" charset="0"/>
              </a:rPr>
              <a:t>thường</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thì</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dân</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tộc</a:t>
            </a:r>
            <a:r>
              <a:rPr lang="fr-FR" sz="2000" b="1" dirty="0">
                <a:solidFill>
                  <a:srgbClr val="002060"/>
                </a:solidFill>
                <a:latin typeface="Times New Roman" pitchFamily="18" charset="0"/>
                <a:cs typeface="Times New Roman" pitchFamily="18" charset="0"/>
              </a:rPr>
              <a:t> ta </a:t>
            </a:r>
            <a:r>
              <a:rPr lang="fr-FR" sz="2000" b="1" dirty="0" err="1">
                <a:solidFill>
                  <a:srgbClr val="002060"/>
                </a:solidFill>
                <a:latin typeface="Times New Roman" pitchFamily="18" charset="0"/>
                <a:cs typeface="Times New Roman" pitchFamily="18" charset="0"/>
              </a:rPr>
              <a:t>vụt</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lớn</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dậy</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như</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Thánh</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Gióng</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tự</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mình</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thay</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đổi</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tư</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thế</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tầm</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vóc</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của</a:t>
            </a:r>
            <a:r>
              <a:rPr lang="fr-FR" sz="2000" b="1" dirty="0">
                <a:solidFill>
                  <a:srgbClr val="002060"/>
                </a:solidFill>
                <a:latin typeface="Times New Roman" pitchFamily="18" charset="0"/>
                <a:cs typeface="Times New Roman" pitchFamily="18" charset="0"/>
              </a:rPr>
              <a:t> </a:t>
            </a:r>
            <a:r>
              <a:rPr lang="fr-FR" sz="2000" b="1" dirty="0" err="1">
                <a:solidFill>
                  <a:srgbClr val="002060"/>
                </a:solidFill>
                <a:latin typeface="Times New Roman" pitchFamily="18" charset="0"/>
                <a:cs typeface="Times New Roman" pitchFamily="18" charset="0"/>
              </a:rPr>
              <a:t>mình</a:t>
            </a:r>
            <a:r>
              <a:rPr lang="fr-FR" sz="2000" b="1" dirty="0">
                <a:solidFill>
                  <a:srgbClr val="002060"/>
                </a:solidFill>
                <a:latin typeface="Times New Roman" pitchFamily="18" charset="0"/>
                <a:cs typeface="Times New Roman" pitchFamily="18" charset="0"/>
              </a:rPr>
              <a:t>.</a:t>
            </a:r>
            <a:endParaRPr lang="x-none"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06688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1200px-Phu_Dong_Thien_Vuong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 y="-47013"/>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79432"/>
            <a:ext cx="8534400" cy="1384995"/>
          </a:xfrm>
          <a:prstGeom prst="rect">
            <a:avLst/>
          </a:prstGeom>
          <a:noFill/>
        </p:spPr>
        <p:txBody>
          <a:bodyPr wrap="square" rtlCol="0">
            <a:spAutoFit/>
          </a:bodyPr>
          <a:lstStyle/>
          <a:p>
            <a:pPr algn="ctr"/>
            <a:r>
              <a:rPr lang="en-US" sz="2800" b="1" dirty="0" err="1">
                <a:solidFill>
                  <a:srgbClr val="C00000"/>
                </a:solidFill>
                <a:latin typeface="+mj-lt"/>
              </a:rPr>
              <a:t>Tiết</a:t>
            </a:r>
            <a:r>
              <a:rPr lang="en-US" sz="2800" b="1" dirty="0">
                <a:solidFill>
                  <a:srgbClr val="C00000"/>
                </a:solidFill>
                <a:latin typeface="+mj-lt"/>
              </a:rPr>
              <a:t> 3-16: </a:t>
            </a:r>
          </a:p>
          <a:p>
            <a:pPr algn="ctr"/>
            <a:r>
              <a:rPr lang="vi-VN" sz="2800" b="1" dirty="0">
                <a:solidFill>
                  <a:srgbClr val="C00000"/>
                </a:solidFill>
                <a:latin typeface="+mj-lt"/>
              </a:rPr>
              <a:t>BÀI 1</a:t>
            </a:r>
            <a:r>
              <a:rPr lang="en-US" sz="2800" dirty="0">
                <a:solidFill>
                  <a:srgbClr val="C00000"/>
                </a:solidFill>
                <a:latin typeface="+mj-lt"/>
              </a:rPr>
              <a:t>: </a:t>
            </a:r>
            <a:r>
              <a:rPr lang="vi-VN" sz="2800" b="1" dirty="0">
                <a:solidFill>
                  <a:srgbClr val="C00000"/>
                </a:solidFill>
                <a:latin typeface="+mj-lt"/>
              </a:rPr>
              <a:t>LẮNG NGHE LỊCH SỬ NƯỚC MÌNH</a:t>
            </a:r>
            <a:r>
              <a:rPr lang="en-US" sz="2800" b="1" dirty="0">
                <a:solidFill>
                  <a:srgbClr val="C00000"/>
                </a:solidFill>
                <a:latin typeface="+mj-lt"/>
              </a:rPr>
              <a:t> (14 </a:t>
            </a:r>
            <a:r>
              <a:rPr lang="en-US" sz="2800" b="1" dirty="0" err="1">
                <a:solidFill>
                  <a:srgbClr val="C00000"/>
                </a:solidFill>
                <a:latin typeface="+mj-lt"/>
              </a:rPr>
              <a:t>tiết</a:t>
            </a:r>
            <a:r>
              <a:rPr lang="en-US" sz="2800" b="1" dirty="0">
                <a:solidFill>
                  <a:srgbClr val="C00000"/>
                </a:solidFill>
                <a:latin typeface="+mj-lt"/>
              </a:rPr>
              <a:t>)</a:t>
            </a:r>
            <a:r>
              <a:rPr lang="vi-VN" sz="2800" b="1" dirty="0">
                <a:solidFill>
                  <a:srgbClr val="C00000"/>
                </a:solidFill>
                <a:latin typeface="+mj-lt"/>
              </a:rPr>
              <a:t> </a:t>
            </a:r>
            <a:endParaRPr lang="en-US" sz="2800" dirty="0">
              <a:solidFill>
                <a:srgbClr val="C00000"/>
              </a:solidFill>
              <a:latin typeface="+mj-lt"/>
            </a:endParaRPr>
          </a:p>
          <a:p>
            <a:pPr algn="ctr"/>
            <a:endParaRPr lang="en-US" sz="2800" dirty="0">
              <a:solidFill>
                <a:srgbClr val="C00000"/>
              </a:solidFill>
              <a:latin typeface="+mj-lt"/>
            </a:endParaRPr>
          </a:p>
        </p:txBody>
      </p:sp>
      <p:sp>
        <p:nvSpPr>
          <p:cNvPr id="6" name="TextBox 5"/>
          <p:cNvSpPr txBox="1"/>
          <p:nvPr/>
        </p:nvSpPr>
        <p:spPr>
          <a:xfrm>
            <a:off x="5112327" y="1895314"/>
            <a:ext cx="4267200" cy="923330"/>
          </a:xfrm>
          <a:prstGeom prst="rect">
            <a:avLst/>
          </a:prstGeom>
          <a:noFill/>
        </p:spPr>
        <p:txBody>
          <a:bodyPr wrap="square" rtlCol="0">
            <a:spAutoFit/>
          </a:bodyPr>
          <a:lstStyle/>
          <a:p>
            <a:pPr algn="ctr"/>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Dân</a:t>
            </a:r>
            <a:r>
              <a:rPr lang="en-US" b="1" dirty="0">
                <a:latin typeface="Times New Roman" pitchFamily="18" charset="0"/>
                <a:cs typeface="Times New Roman" pitchFamily="18" charset="0"/>
              </a:rPr>
              <a:t> ta </a:t>
            </a:r>
            <a:r>
              <a:rPr lang="en-US" b="1" dirty="0" err="1">
                <a:latin typeface="Times New Roman" pitchFamily="18" charset="0"/>
                <a:cs typeface="Times New Roman" pitchFamily="18" charset="0"/>
              </a:rPr>
              <a:t>phải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biết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sư</a:t>
            </a:r>
            <a:r>
              <a:rPr lang="en-US" b="1" dirty="0">
                <a:latin typeface="Times New Roman" pitchFamily="18" charset="0"/>
                <a:cs typeface="Times New Roman" pitchFamily="18" charset="0"/>
              </a:rPr>
              <a:t>̉ ta</a:t>
            </a:r>
          </a:p>
          <a:p>
            <a:pPr algn="ctr"/>
            <a:r>
              <a:rPr lang="en-US" b="1" dirty="0">
                <a:latin typeface="Times New Roman" pitchFamily="18" charset="0"/>
                <a:cs typeface="Times New Roman" pitchFamily="18" charset="0"/>
              </a:rPr>
              <a:t>Cho </a:t>
            </a:r>
            <a:r>
              <a:rPr lang="en-US" b="1" dirty="0" err="1">
                <a:latin typeface="Times New Roman" pitchFamily="18" charset="0"/>
                <a:cs typeface="Times New Roman" pitchFamily="18" charset="0"/>
              </a:rPr>
              <a:t>tường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gốc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tích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nước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Việt</a:t>
            </a:r>
            <a:r>
              <a:rPr lang="en-US" b="1" dirty="0">
                <a:latin typeface="Times New Roman" pitchFamily="18" charset="0"/>
                <a:cs typeface="Times New Roman" pitchFamily="18" charset="0"/>
              </a:rPr>
              <a:t> Nam”</a:t>
            </a:r>
          </a:p>
          <a:p>
            <a:pPr algn="ctr"/>
            <a:r>
              <a:rPr lang="en-US" b="1" dirty="0">
                <a:latin typeface="Times New Roman" pitchFamily="18" charset="0"/>
                <a:cs typeface="Times New Roman" pitchFamily="18" charset="0"/>
              </a:rPr>
              <a:t>                          - Chủ </a:t>
            </a:r>
            <a:r>
              <a:rPr lang="en-US" b="1" dirty="0" err="1">
                <a:latin typeface="Times New Roman" pitchFamily="18" charset="0"/>
                <a:cs typeface="Times New Roman" pitchFamily="18" charset="0"/>
              </a:rPr>
              <a:t>tịch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Hô</a:t>
            </a:r>
            <a:r>
              <a:rPr lang="en-US" b="1" dirty="0">
                <a:latin typeface="Times New Roman" pitchFamily="18" charset="0"/>
                <a:cs typeface="Times New Roman" pitchFamily="18" charset="0"/>
              </a:rPr>
              <a:t>̀ Chí Minh -</a:t>
            </a:r>
          </a:p>
        </p:txBody>
      </p:sp>
      <p:pic>
        <p:nvPicPr>
          <p:cNvPr id="9" name="Picture 8" descr="C:\Users\Admin\Desktop\THÁNH GIÓNG.jpg"/>
          <p:cNvPicPr/>
          <p:nvPr/>
        </p:nvPicPr>
        <p:blipFill>
          <a:blip r:embed="rId4">
            <a:extLst>
              <a:ext uri="{28A0092B-C50C-407E-A947-70E740481C1C}">
                <a14:useLocalDpi xmlns:a14="http://schemas.microsoft.com/office/drawing/2010/main" val="0"/>
              </a:ext>
            </a:extLst>
          </a:blip>
          <a:srcRect/>
          <a:stretch>
            <a:fillRect/>
          </a:stretch>
        </p:blipFill>
        <p:spPr bwMode="auto">
          <a:xfrm>
            <a:off x="-76200" y="3429000"/>
            <a:ext cx="2209800" cy="3419272"/>
          </a:xfrm>
          <a:prstGeom prst="rect">
            <a:avLst/>
          </a:prstGeom>
          <a:noFill/>
          <a:ln>
            <a:noFill/>
          </a:ln>
        </p:spPr>
      </p:pic>
      <p:pic>
        <p:nvPicPr>
          <p:cNvPr id="10" name="Picture 9" descr="C:\Users\Admin\Desktop\su-tich-ho-guom.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3429000"/>
            <a:ext cx="2400300" cy="3429000"/>
          </a:xfrm>
          <a:prstGeom prst="rect">
            <a:avLst/>
          </a:prstGeom>
          <a:noFill/>
          <a:ln>
            <a:noFill/>
          </a:ln>
        </p:spPr>
      </p:pic>
      <p:pic>
        <p:nvPicPr>
          <p:cNvPr id="11" name="Picture 10" descr="C:\Users\Admin\Desktop\HỘI THỔI CƠM THI.png"/>
          <p:cNvPicPr/>
          <p:nvPr/>
        </p:nvPicPr>
        <p:blipFill>
          <a:blip r:embed="rId6">
            <a:extLst>
              <a:ext uri="{28A0092B-C50C-407E-A947-70E740481C1C}">
                <a14:useLocalDpi xmlns:a14="http://schemas.microsoft.com/office/drawing/2010/main" val="0"/>
              </a:ext>
            </a:extLst>
          </a:blip>
          <a:srcRect/>
          <a:stretch>
            <a:fillRect/>
          </a:stretch>
        </p:blipFill>
        <p:spPr bwMode="auto">
          <a:xfrm>
            <a:off x="4533900" y="3429000"/>
            <a:ext cx="2247900" cy="3429000"/>
          </a:xfrm>
          <a:prstGeom prst="rect">
            <a:avLst/>
          </a:prstGeom>
          <a:noFill/>
          <a:ln>
            <a:noFill/>
          </a:ln>
        </p:spPr>
      </p:pic>
      <p:pic>
        <p:nvPicPr>
          <p:cNvPr id="12" name="Picture 11" descr="C:\Users\Admin\Desktop\BÁNH CHƯNG BÁNH GIẦY.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1800" y="3429000"/>
            <a:ext cx="2362200" cy="3429000"/>
          </a:xfrm>
          <a:prstGeom prst="rect">
            <a:avLst/>
          </a:prstGeom>
          <a:noFill/>
          <a:ln>
            <a:noFill/>
          </a:ln>
        </p:spPr>
      </p:pic>
    </p:spTree>
    <p:extLst>
      <p:ext uri="{BB962C8B-B14F-4D97-AF65-F5344CB8AC3E}">
        <p14:creationId xmlns:p14="http://schemas.microsoft.com/office/powerpoint/2010/main" val="1622283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noChangeArrowheads="1"/>
          </p:cNvSpPr>
          <p:nvPr>
            <p:ph type="title"/>
          </p:nvPr>
        </p:nvSpPr>
        <p:spPr/>
        <p:txBody>
          <a:bodyPr/>
          <a:lstStyle/>
          <a:p>
            <a:endParaRPr lang="en-US"/>
          </a:p>
        </p:txBody>
      </p:sp>
      <p:pic>
        <p:nvPicPr>
          <p:cNvPr id="48130"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09600"/>
            <a:ext cx="9144000" cy="7239000"/>
          </a:xfrm>
        </p:spPr>
      </p:pic>
      <p:sp>
        <p:nvSpPr>
          <p:cNvPr id="8" name="TextBox 7"/>
          <p:cNvSpPr txBox="1"/>
          <p:nvPr/>
        </p:nvSpPr>
        <p:spPr>
          <a:xfrm>
            <a:off x="2133600" y="304800"/>
            <a:ext cx="5105400" cy="461665"/>
          </a:xfrm>
          <a:prstGeom prst="rect">
            <a:avLst/>
          </a:prstGeom>
          <a:solidFill>
            <a:schemeClr val="accent1">
              <a:tint val="20000"/>
            </a:schemeClr>
          </a:solidFill>
        </p:spPr>
        <p:txBody>
          <a:bodyPr>
            <a:spAutoFit/>
          </a:bodyPr>
          <a:lstStyle/>
          <a:p>
            <a:pPr algn="ctr">
              <a:defRPr/>
            </a:pPr>
            <a:r>
              <a:rPr lang="en-US" sz="2400" b="1" dirty="0"/>
              <a:t>4. </a:t>
            </a:r>
            <a:r>
              <a:rPr lang="en-US" sz="2400" b="1" dirty="0" err="1"/>
              <a:t>Những</a:t>
            </a:r>
            <a:r>
              <a:rPr lang="en-US" sz="2400" b="1" dirty="0"/>
              <a:t> </a:t>
            </a:r>
            <a:r>
              <a:rPr lang="en-US" sz="2400" b="1" dirty="0" err="1"/>
              <a:t>vết</a:t>
            </a:r>
            <a:r>
              <a:rPr lang="en-US" sz="2400" b="1" dirty="0"/>
              <a:t> </a:t>
            </a:r>
            <a:r>
              <a:rPr lang="en-US" sz="2400" b="1" dirty="0" err="1"/>
              <a:t>tích</a:t>
            </a:r>
            <a:r>
              <a:rPr lang="en-US" sz="2400" b="1" dirty="0"/>
              <a:t> </a:t>
            </a:r>
            <a:r>
              <a:rPr lang="en-US" sz="2400" b="1" dirty="0" err="1"/>
              <a:t>còn</a:t>
            </a:r>
            <a:r>
              <a:rPr lang="en-US" sz="2400" b="1" dirty="0"/>
              <a:t> </a:t>
            </a:r>
            <a:r>
              <a:rPr lang="en-US" sz="2400" b="1" dirty="0" err="1"/>
              <a:t>lại</a:t>
            </a:r>
            <a:r>
              <a:rPr lang="en-US" sz="2400" b="1" dirty="0"/>
              <a:t> </a:t>
            </a:r>
            <a:r>
              <a:rPr lang="en-US" sz="2400" b="1" dirty="0" err="1"/>
              <a:t>của</a:t>
            </a:r>
            <a:r>
              <a:rPr lang="en-US" sz="2400" b="1" dirty="0"/>
              <a:t> </a:t>
            </a:r>
            <a:r>
              <a:rPr lang="en-US" sz="2400" b="1" dirty="0" err="1"/>
              <a:t>Gióng</a:t>
            </a:r>
            <a:endParaRPr lang="x-none"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0" y="838200"/>
            <a:ext cx="9134272" cy="618630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200" b="1" i="1" dirty="0">
                <a:latin typeface="Times New Roman" pitchFamily="18" charset="0"/>
                <a:cs typeface="Times New Roman" pitchFamily="18" charset="0"/>
              </a:rPr>
              <a:t>? Liệt kê những dấu tích đánh giặc của Thánh Gióng?</a:t>
            </a:r>
            <a:endParaRPr lang="en-US" sz="2200" b="1" i="1" dirty="0">
              <a:latin typeface="Times New Roman" pitchFamily="18" charset="0"/>
              <a:cs typeface="Times New Roman" pitchFamily="18" charset="0"/>
            </a:endParaRPr>
          </a:p>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Vua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Phù</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Đổng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Thiên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lập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thờ</a:t>
            </a:r>
            <a:endParaRPr lang="en-US" sz="2200" dirty="0">
              <a:latin typeface="Times New Roman" pitchFamily="18" charset="0"/>
              <a:cs typeface="Times New Roman" pitchFamily="18" charset="0"/>
            </a:endParaRPr>
          </a:p>
          <a:p>
            <a:r>
              <a:rPr lang="vi-VN" sz="2200" dirty="0">
                <a:latin typeface="Times New Roman" pitchFamily="18" charset="0"/>
                <a:cs typeface="Times New Roman" pitchFamily="18" charset="0"/>
              </a:rPr>
              <a:t>+ Tre đằng ngà vì ngựa phun bị cháy ngả màu vàng</a:t>
            </a:r>
            <a:endParaRPr lang="en-US" sz="2200" dirty="0">
              <a:latin typeface="Times New Roman" pitchFamily="18" charset="0"/>
              <a:cs typeface="Times New Roman" pitchFamily="18" charset="0"/>
            </a:endParaRPr>
          </a:p>
          <a:p>
            <a:r>
              <a:rPr lang="vi-VN" sz="2200" dirty="0">
                <a:latin typeface="Times New Roman" pitchFamily="18" charset="0"/>
                <a:cs typeface="Times New Roman" pitchFamily="18" charset="0"/>
              </a:rPr>
              <a:t>+ Vết chân ngựa thành những hồ ao liên tiếp</a:t>
            </a:r>
            <a:endParaRPr lang="en-US" sz="2200" dirty="0">
              <a:latin typeface="Times New Roman" pitchFamily="18" charset="0"/>
              <a:cs typeface="Times New Roman" pitchFamily="18" charset="0"/>
            </a:endParaRPr>
          </a:p>
          <a:p>
            <a:r>
              <a:rPr lang="vi-VN" sz="2200" dirty="0">
                <a:latin typeface="Times New Roman" pitchFamily="18" charset="0"/>
                <a:cs typeface="Times New Roman" pitchFamily="18" charset="0"/>
              </a:rPr>
              <a:t>+ Khi ngựa hét lửa, lửa cháy một làng-&gt; làng cháy </a:t>
            </a:r>
            <a:endParaRPr lang="en-US" sz="2200" dirty="0">
              <a:latin typeface="Times New Roman" pitchFamily="18" charset="0"/>
              <a:cs typeface="Times New Roman" pitchFamily="18" charset="0"/>
            </a:endParaRPr>
          </a:p>
          <a:p>
            <a:r>
              <a:rPr lang="vi-VN"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Việc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kể</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về</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những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dấu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tích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đánh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giặc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của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Thánh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Gióng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trong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đoạn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kết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có</a:t>
            </a:r>
            <a:r>
              <a:rPr lang="en-US" sz="2200" b="1" i="1" dirty="0">
                <a:latin typeface="Times New Roman" pitchFamily="18" charset="0"/>
                <a:cs typeface="Times New Roman" pitchFamily="18" charset="0"/>
              </a:rPr>
              <a:t> ý </a:t>
            </a:r>
            <a:r>
              <a:rPr lang="en-US" sz="2200" b="1" i="1" dirty="0" err="1">
                <a:latin typeface="Times New Roman" pitchFamily="18" charset="0"/>
                <a:cs typeface="Times New Roman" pitchFamily="18" charset="0"/>
              </a:rPr>
              <a:t>nghĩa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gì</a:t>
            </a:r>
            <a:r>
              <a:rPr lang="en-US" sz="2200" b="1" i="1" dirty="0">
                <a:latin typeface="Times New Roman" pitchFamily="18" charset="0"/>
                <a:cs typeface="Times New Roman" pitchFamily="18" charset="0"/>
              </a:rPr>
              <a:t>?</a:t>
            </a:r>
          </a:p>
          <a:p>
            <a:r>
              <a:rPr lang="vi-VN"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Việc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những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dấu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đánh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giặc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Thánh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đoạn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trọng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biết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niềm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muốn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anh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hùng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cứu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giúp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Đồng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được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địa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điểm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lịch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thờ</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Phù</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Đổng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Thiên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Cháy</a:t>
            </a:r>
            <a:r>
              <a:rPr lang="en-US" sz="2200" dirty="0">
                <a:latin typeface="Times New Roman" pitchFamily="18" charset="0"/>
                <a:cs typeface="Times New Roman" pitchFamily="18" charset="0"/>
              </a:rPr>
              <a:t>).</a:t>
            </a:r>
            <a:r>
              <a:rPr lang="vi-VN" sz="2200" dirty="0">
                <a:latin typeface="Times New Roman" pitchFamily="18" charset="0"/>
                <a:cs typeface="Times New Roman" pitchFamily="18" charset="0"/>
              </a:rPr>
              <a:t> </a:t>
            </a:r>
            <a:endParaRPr lang="en-US" sz="2200" dirty="0">
              <a:latin typeface="Times New Roman" pitchFamily="18" charset="0"/>
              <a:cs typeface="Times New Roman" pitchFamily="18" charset="0"/>
            </a:endParaRPr>
          </a:p>
          <a:p>
            <a:r>
              <a:rPr lang="vi-VN" sz="2200" b="1" i="1" dirty="0">
                <a:latin typeface="Times New Roman" pitchFamily="18" charset="0"/>
                <a:cs typeface="Times New Roman" pitchFamily="18" charset="0"/>
              </a:rPr>
              <a:t>?</a:t>
            </a:r>
            <a:r>
              <a:rPr lang="en-US" sz="2200" b="1" i="1" dirty="0" err="1">
                <a:latin typeface="Times New Roman" pitchFamily="18" charset="0"/>
                <a:cs typeface="Times New Roman" pitchFamily="18" charset="0"/>
              </a:rPr>
              <a:t>Sau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khi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đọc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truyện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Thánh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Gióng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em</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có</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suy</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nghĩ</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gì</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về</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truyền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thống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yêu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nước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chống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giặc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ngoại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xâm</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của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dân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tộc</a:t>
            </a:r>
            <a:r>
              <a:rPr lang="en-US" sz="2200" b="1" i="1" dirty="0">
                <a:latin typeface="Times New Roman" pitchFamily="18" charset="0"/>
                <a:cs typeface="Times New Roman" pitchFamily="18" charset="0"/>
              </a:rPr>
              <a:t> ta?</a:t>
            </a:r>
          </a:p>
          <a:p>
            <a:r>
              <a:rPr lang="vi-VN"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Sau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truyện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Thánh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em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thấy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rằng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chính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ảnh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dân</a:t>
            </a:r>
            <a:r>
              <a:rPr lang="en-US" sz="2200" dirty="0">
                <a:latin typeface="Times New Roman" pitchFamily="18" charset="0"/>
                <a:cs typeface="Times New Roman" pitchFamily="18" charset="0"/>
              </a:rPr>
              <a:t> ta, </a:t>
            </a: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tộc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gặp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nguy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biến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thì</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sẵn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sàng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cứu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giống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vua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vừa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kêu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gọi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đáp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cứu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Gióng</a:t>
            </a:r>
            <a:r>
              <a:rPr lang="fr-FR" sz="2200" dirty="0">
                <a:latin typeface="Times New Roman" pitchFamily="18" charset="0"/>
                <a:cs typeface="Times New Roman" pitchFamily="18" charset="0"/>
              </a:rPr>
              <a:t> là </a:t>
            </a:r>
            <a:r>
              <a:rPr lang="fr-FR" sz="2200" dirty="0" err="1">
                <a:latin typeface="Times New Roman" pitchFamily="18" charset="0"/>
                <a:cs typeface="Times New Roman" pitchFamily="18" charset="0"/>
              </a:rPr>
              <a:t>hình</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tượng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người</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anh</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hùng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đầu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tiên</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tiêu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biểu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cho</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lòng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yêu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nước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cho</a:t>
            </a:r>
            <a:r>
              <a:rPr lang="fr-FR" sz="2200" dirty="0">
                <a:latin typeface="Times New Roman" pitchFamily="18" charset="0"/>
                <a:cs typeface="Times New Roman" pitchFamily="18" charset="0"/>
              </a:rPr>
              <a:t> ý </a:t>
            </a:r>
            <a:r>
              <a:rPr lang="fr-FR" sz="2200" dirty="0" err="1">
                <a:latin typeface="Times New Roman" pitchFamily="18" charset="0"/>
                <a:cs typeface="Times New Roman" pitchFamily="18" charset="0"/>
              </a:rPr>
              <a:t>thức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đánh</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giặc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cứu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nước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của</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nhân</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dân</a:t>
            </a:r>
            <a:r>
              <a:rPr lang="fr-FR" sz="2200" dirty="0">
                <a:latin typeface="Times New Roman" pitchFamily="18" charset="0"/>
                <a:cs typeface="Times New Roman" pitchFamily="18" charset="0"/>
              </a:rPr>
              <a:t> ta.</a:t>
            </a: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94272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1000"/>
                                        <p:tgtEl>
                                          <p:spTgt spid="2">
                                            <p:txEl>
                                              <p:pRg st="6" end="6"/>
                                            </p:txEl>
                                          </p:spTgt>
                                        </p:tgtEl>
                                      </p:cBhvr>
                                    </p:animEffect>
                                    <p:anim calcmode="lin" valueType="num">
                                      <p:cBhvr>
                                        <p:cTn id="3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Effect transition="in" filter="fade">
                                      <p:cBhvr>
                                        <p:cTn id="36" dur="1000"/>
                                        <p:tgtEl>
                                          <p:spTgt spid="2">
                                            <p:txEl>
                                              <p:pRg st="8" end="8"/>
                                            </p:txEl>
                                          </p:spTgt>
                                        </p:tgtEl>
                                      </p:cBhvr>
                                    </p:animEffect>
                                    <p:anim calcmode="lin" valueType="num">
                                      <p:cBhvr>
                                        <p:cTn id="37"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36" y="304800"/>
            <a:ext cx="5105400" cy="461665"/>
          </a:xfrm>
          <a:prstGeom prst="rect">
            <a:avLst/>
          </a:prstGeom>
          <a:solidFill>
            <a:schemeClr val="accent1">
              <a:tint val="20000"/>
            </a:schemeClr>
          </a:solidFill>
        </p:spPr>
        <p:txBody>
          <a:bodyPr>
            <a:spAutoFit/>
          </a:bodyPr>
          <a:lstStyle/>
          <a:p>
            <a:pPr algn="ctr">
              <a:defRPr/>
            </a:pPr>
            <a:r>
              <a:rPr lang="en-US" sz="2400" b="1" dirty="0">
                <a:latin typeface="Times New Roman" panose="02020603050405020304" pitchFamily="18" charset="0"/>
                <a:cs typeface="Times New Roman" panose="02020603050405020304" pitchFamily="18" charset="0"/>
              </a:rPr>
              <a:t>4. </a:t>
            </a:r>
            <a:r>
              <a:rPr lang="en-US" sz="2400" b="1" dirty="0" err="1">
                <a:latin typeface="Times New Roman" panose="02020603050405020304" pitchFamily="18" charset="0"/>
                <a:cs typeface="Times New Roman" panose="02020603050405020304" pitchFamily="18" charset="0"/>
              </a:rPr>
              <a:t>Những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vết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còn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Gióng</a:t>
            </a:r>
            <a:endParaRPr lang="x-none"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28600" y="1143000"/>
            <a:ext cx="8458200"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Vương</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 Tre đằng ngà </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liên tiếp</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a:t>
            </a:r>
            <a:r>
              <a:rPr lang="en-US" sz="2400" dirty="0">
                <a:latin typeface="Times New Roman" pitchFamily="18" charset="0"/>
                <a:cs typeface="Times New Roman" pitchFamily="18" charset="0"/>
              </a:rPr>
              <a:t> L</a:t>
            </a:r>
            <a:r>
              <a:rPr lang="vi-VN" sz="2400" dirty="0">
                <a:latin typeface="Times New Roman" pitchFamily="18" charset="0"/>
                <a:cs typeface="Times New Roman" pitchFamily="18" charset="0"/>
              </a:rPr>
              <a:t>àng cháy </a:t>
            </a:r>
            <a:endParaRPr lang="en-US" sz="2400" dirty="0">
              <a:latin typeface="Times New Roman" pitchFamily="18" charset="0"/>
              <a:cs typeface="Times New Roman" pitchFamily="18" charset="0"/>
            </a:endParaRPr>
          </a:p>
          <a:p>
            <a:r>
              <a:rPr lang="en-US" sz="2400" b="1" dirty="0">
                <a:latin typeface="Times New Roman" pitchFamily="18" charset="0"/>
                <a:cs typeface="Times New Roman" pitchFamily="18" charset="0"/>
                <a:sym typeface="Wingdings" panose="05000000000000000000" pitchFamily="2" charset="2"/>
              </a:rPr>
              <a:t></a:t>
            </a:r>
            <a:r>
              <a:rPr lang="en-US" sz="2400" b="1" dirty="0" err="1">
                <a:latin typeface="Times New Roman" pitchFamily="18" charset="0"/>
                <a:cs typeface="Times New Roman" pitchFamily="18" charset="0"/>
                <a:sym typeface="Wingdings" panose="05000000000000000000" pitchFamily="2" charset="2"/>
              </a:rPr>
              <a:t>T</a:t>
            </a:r>
            <a:r>
              <a:rPr lang="en-US" sz="2400" b="1" dirty="0" err="1">
                <a:latin typeface="Times New Roman" pitchFamily="18" charset="0"/>
                <a:cs typeface="Times New Roman" pitchFamily="18" charset="0"/>
              </a:rPr>
              <a:t>hể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trọng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ơn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niềm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muốn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anh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cứu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giúp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dân</a:t>
            </a:r>
            <a:r>
              <a:rPr lang="en-US" sz="2400" b="1" dirty="0">
                <a:latin typeface="Times New Roman" pitchFamily="18" charset="0"/>
                <a:cs typeface="Times New Roman" pitchFamily="18" charset="0"/>
              </a:rPr>
              <a:t>. </a:t>
            </a:r>
          </a:p>
        </p:txBody>
      </p:sp>
      <p:pic>
        <p:nvPicPr>
          <p:cNvPr id="6"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0332"/>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244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0638" y="31750"/>
            <a:ext cx="9093201" cy="6826250"/>
          </a:xfrm>
          <a:prstGeom prst="roundRect">
            <a:avLst/>
          </a:prstGeom>
          <a:solidFill>
            <a:srgbClr val="00B0F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58373" name="Text Box 17"/>
          <p:cNvSpPr txBox="1">
            <a:spLocks noChangeArrowheads="1"/>
          </p:cNvSpPr>
          <p:nvPr/>
        </p:nvSpPr>
        <p:spPr bwMode="auto">
          <a:xfrm>
            <a:off x="2506663" y="206375"/>
            <a:ext cx="4038600" cy="585788"/>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ctr" eaLnBrk="1" hangingPunct="1"/>
            <a:r>
              <a:rPr lang="en-US" altLang="en-US" b="1" dirty="0">
                <a:solidFill>
                  <a:srgbClr val="FFFF00"/>
                </a:solidFill>
                <a:latin typeface="Times New Roman" pitchFamily="18" charset="0"/>
                <a:cs typeface="Times New Roman" pitchFamily="18" charset="0"/>
              </a:rPr>
              <a:t>IV. </a:t>
            </a:r>
            <a:r>
              <a:rPr lang="en-US" altLang="en-US" b="1" dirty="0" err="1">
                <a:solidFill>
                  <a:srgbClr val="FFFF00"/>
                </a:solidFill>
                <a:latin typeface="Times New Roman" pitchFamily="18" charset="0"/>
                <a:cs typeface="Times New Roman" pitchFamily="18" charset="0"/>
              </a:rPr>
              <a:t>Tổng</a:t>
            </a:r>
            <a:r>
              <a:rPr lang="en-US" altLang="en-US" b="1" dirty="0">
                <a:solidFill>
                  <a:srgbClr val="FFFF00"/>
                </a:solidFill>
                <a:latin typeface="Times New Roman" pitchFamily="18" charset="0"/>
                <a:cs typeface="Times New Roman" pitchFamily="18" charset="0"/>
              </a:rPr>
              <a:t> </a:t>
            </a:r>
            <a:r>
              <a:rPr lang="en-US" altLang="en-US" b="1" dirty="0" err="1">
                <a:solidFill>
                  <a:srgbClr val="FFFF00"/>
                </a:solidFill>
                <a:latin typeface="Times New Roman" pitchFamily="18" charset="0"/>
                <a:cs typeface="Times New Roman" pitchFamily="18" charset="0"/>
              </a:rPr>
              <a:t>kết</a:t>
            </a:r>
            <a:endParaRPr lang="en-US" altLang="en-US" b="1" dirty="0">
              <a:solidFill>
                <a:srgbClr val="FFFF00"/>
              </a:solidFill>
              <a:latin typeface="Times New Roman" pitchFamily="18" charset="0"/>
              <a:cs typeface="Times New Roman" pitchFamily="18" charset="0"/>
            </a:endParaRPr>
          </a:p>
        </p:txBody>
      </p:sp>
      <p:sp>
        <p:nvSpPr>
          <p:cNvPr id="7" name="Text Box 4"/>
          <p:cNvSpPr txBox="1">
            <a:spLocks noChangeArrowheads="1"/>
          </p:cNvSpPr>
          <p:nvPr/>
        </p:nvSpPr>
        <p:spPr bwMode="auto">
          <a:xfrm>
            <a:off x="228600" y="792163"/>
            <a:ext cx="8843963" cy="4819781"/>
          </a:xfrm>
          <a:prstGeom prst="rect">
            <a:avLst/>
          </a:prstGeom>
          <a:noFill/>
          <a:ln>
            <a:noFill/>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2400" b="1" i="1" dirty="0">
                <a:solidFill>
                  <a:srgbClr val="FFFF00"/>
                </a:solidFill>
                <a:latin typeface="Times New Roman" panose="02020603050405020304" pitchFamily="18" charset="0"/>
                <a:cs typeface="Times New Roman" panose="02020603050405020304" pitchFamily="18" charset="0"/>
              </a:rPr>
              <a:t>1. </a:t>
            </a:r>
            <a:r>
              <a:rPr lang="en-US" altLang="en-US" sz="2400" b="1" i="1" dirty="0" err="1">
                <a:solidFill>
                  <a:srgbClr val="FFFF00"/>
                </a:solidFill>
                <a:latin typeface="Times New Roman" panose="02020603050405020304" pitchFamily="18" charset="0"/>
                <a:cs typeface="Times New Roman" panose="02020603050405020304" pitchFamily="18" charset="0"/>
              </a:rPr>
              <a:t>Nghệ</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thuật</a:t>
            </a:r>
            <a:endParaRPr lang="en-US" altLang="en-US" sz="2400" b="1" i="1" dirty="0">
              <a:solidFill>
                <a:srgbClr val="FFFF00"/>
              </a:solidFill>
              <a:latin typeface="Times New Roman" panose="02020603050405020304" pitchFamily="18" charset="0"/>
              <a:cs typeface="Times New Roman" panose="02020603050405020304" pitchFamily="18" charset="0"/>
            </a:endParaRPr>
          </a:p>
          <a:p>
            <a:pPr marL="0" indent="0">
              <a:buNone/>
            </a:pP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ảo</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indent="0">
              <a:buNone/>
            </a:pP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eaLnBrk="1" hangingPunct="1">
              <a:spcBef>
                <a:spcPct val="50000"/>
              </a:spcBef>
              <a:buFontTx/>
              <a:buNone/>
              <a:defRPr/>
            </a:pPr>
            <a:r>
              <a:rPr lang="en-US" altLang="en-US" sz="2400" b="1" i="1" dirty="0">
                <a:solidFill>
                  <a:srgbClr val="FFFF00"/>
                </a:solidFill>
                <a:latin typeface="Times New Roman" panose="02020603050405020304" pitchFamily="18" charset="0"/>
                <a:cs typeface="Times New Roman" panose="02020603050405020304" pitchFamily="18" charset="0"/>
              </a:rPr>
              <a:t>2. </a:t>
            </a:r>
            <a:r>
              <a:rPr lang="en-US" altLang="en-US" sz="2400" b="1" i="1" dirty="0" err="1">
                <a:solidFill>
                  <a:srgbClr val="FFFF00"/>
                </a:solidFill>
                <a:latin typeface="Times New Roman" panose="02020603050405020304" pitchFamily="18" charset="0"/>
                <a:cs typeface="Times New Roman" panose="02020603050405020304" pitchFamily="18" charset="0"/>
              </a:rPr>
              <a:t>Nội</a:t>
            </a:r>
            <a:r>
              <a:rPr lang="en-US" altLang="en-US" sz="2400" b="1" i="1" dirty="0">
                <a:solidFill>
                  <a:srgbClr val="FFFF00"/>
                </a:solidFill>
                <a:latin typeface="Times New Roman" panose="02020603050405020304" pitchFamily="18" charset="0"/>
                <a:cs typeface="Times New Roman" panose="02020603050405020304" pitchFamily="18" charset="0"/>
              </a:rPr>
              <a:t> dung</a:t>
            </a:r>
          </a:p>
          <a:p>
            <a:pPr marL="0" indent="0">
              <a:buNone/>
            </a:pPr>
            <a:r>
              <a:rPr lang="vi-VN" sz="2400" b="1" i="1"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ta.</a:t>
            </a:r>
          </a:p>
          <a:p>
            <a:pPr marL="0" indent="0" eaLnBrk="1" hangingPunct="1">
              <a:spcBef>
                <a:spcPct val="50000"/>
              </a:spcBef>
              <a:buFontTx/>
              <a:buNone/>
              <a:defRPr/>
            </a:pPr>
            <a:r>
              <a:rPr lang="en-US" altLang="en-US" sz="2400" b="1" i="1" dirty="0">
                <a:solidFill>
                  <a:srgbClr val="FFFF00"/>
                </a:solidFill>
                <a:latin typeface="Times New Roman" panose="02020603050405020304" pitchFamily="18" charset="0"/>
                <a:cs typeface="Times New Roman" panose="02020603050405020304" pitchFamily="18" charset="0"/>
              </a:rPr>
              <a:t>3. </a:t>
            </a:r>
            <a:r>
              <a:rPr lang="en-US" altLang="en-US" sz="2400" b="1" i="1" dirty="0" err="1">
                <a:solidFill>
                  <a:srgbClr val="FFFF00"/>
                </a:solidFill>
                <a:latin typeface="Times New Roman" panose="02020603050405020304" pitchFamily="18" charset="0"/>
                <a:cs typeface="Times New Roman" panose="02020603050405020304" pitchFamily="18" charset="0"/>
              </a:rPr>
              <a:t>Ý</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nghĩa</a:t>
            </a:r>
            <a:endParaRPr lang="en-US" altLang="en-US" sz="2400" b="1" i="1" dirty="0">
              <a:solidFill>
                <a:srgbClr val="FFFF00"/>
              </a:solidFill>
              <a:latin typeface="Times New Roman" panose="02020603050405020304" pitchFamily="18" charset="0"/>
              <a:cs typeface="Times New Roman" panose="02020603050405020304" pitchFamily="18" charset="0"/>
            </a:endParaRPr>
          </a:p>
          <a:p>
            <a:pPr marL="0" indent="0">
              <a:buNone/>
            </a:pP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ta.</a:t>
            </a:r>
          </a:p>
        </p:txBody>
      </p:sp>
      <p:pic>
        <p:nvPicPr>
          <p:cNvPr id="9" name="图片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53839" y="-84561"/>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655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609600"/>
            <a:ext cx="7543800" cy="5410200"/>
          </a:xfrm>
          <a:prstGeom prst="rect">
            <a:avLst/>
          </a:prstGeom>
        </p:spPr>
      </p:pic>
    </p:spTree>
    <p:extLst>
      <p:ext uri="{BB962C8B-B14F-4D97-AF65-F5344CB8AC3E}">
        <p14:creationId xmlns:p14="http://schemas.microsoft.com/office/powerpoint/2010/main" val="408916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0" y="31750"/>
            <a:ext cx="9093200" cy="6826250"/>
          </a:xfrm>
          <a:prstGeom prst="roundRect">
            <a:avLst/>
          </a:prstGeom>
          <a:solidFill>
            <a:srgbClr val="00B0F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6" name="Rectangle 20"/>
          <p:cNvSpPr>
            <a:spLocks noChangeArrowheads="1"/>
          </p:cNvSpPr>
          <p:nvPr/>
        </p:nvSpPr>
        <p:spPr bwMode="auto">
          <a:xfrm>
            <a:off x="263525" y="1219200"/>
            <a:ext cx="8763000" cy="1754326"/>
          </a:xfrm>
          <a:prstGeom prst="rect">
            <a:avLst/>
          </a:prstGeom>
          <a:noFill/>
          <a:ln w="12700" algn="ctr">
            <a:solidFill>
              <a:srgbClr val="FF3300"/>
            </a:solidFill>
            <a:miter lim="800000"/>
            <a:headEnd/>
            <a:tailEnd/>
          </a:ln>
          <a:effectLst>
            <a:outerShdw dist="35921" dir="2700000" sy="50000" kx="2115830" algn="bl" rotWithShape="0">
              <a:srgbClr val="C0C0C0">
                <a:alpha val="79999"/>
              </a:srgbClr>
            </a:outerShdw>
          </a:effectLst>
        </p:spPr>
        <p:txBody>
          <a:bodyPr>
            <a:spAutoFit/>
          </a:bodyPr>
          <a:lstStyle/>
          <a:p>
            <a:r>
              <a:rPr lang="vi-VN" sz="3600" dirty="0">
                <a:latin typeface="Times New Roman" panose="02020603050405020304" pitchFamily="18" charset="0"/>
                <a:cs typeface="Times New Roman" panose="02020603050405020304" pitchFamily="18" charset="0"/>
              </a:rPr>
              <a:t>Viết đoạn văn (từ 5 – 7 câu) kể lại một sự việc trong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bản</a:t>
            </a:r>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Gióng</a:t>
            </a:r>
            <a:r>
              <a:rPr lang="vi-VN" sz="3600" dirty="0">
                <a:latin typeface="Times New Roman" panose="02020603050405020304" pitchFamily="18" charset="0"/>
                <a:cs typeface="Times New Roman" panose="02020603050405020304" pitchFamily="18" charset="0"/>
              </a:rPr>
              <a:t>” bằng lời của một nhân vật do em tự chọn.</a:t>
            </a:r>
            <a:endParaRPr lang="en-US" sz="3600" dirty="0">
              <a:latin typeface="Times New Roman" panose="02020603050405020304" pitchFamily="18" charset="0"/>
              <a:cs typeface="Times New Roman" panose="02020603050405020304" pitchFamily="18" charset="0"/>
            </a:endParaRPr>
          </a:p>
        </p:txBody>
      </p:sp>
      <p:sp>
        <p:nvSpPr>
          <p:cNvPr id="59398" name="Text Box 17"/>
          <p:cNvSpPr txBox="1">
            <a:spLocks noChangeArrowheads="1"/>
          </p:cNvSpPr>
          <p:nvPr/>
        </p:nvSpPr>
        <p:spPr bwMode="auto">
          <a:xfrm>
            <a:off x="2506663" y="206375"/>
            <a:ext cx="4038600" cy="585788"/>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ctr" eaLnBrk="1" hangingPunct="1"/>
            <a:r>
              <a:rPr lang="en-US" altLang="en-US" b="1" dirty="0">
                <a:solidFill>
                  <a:srgbClr val="FFFF00"/>
                </a:solidFill>
                <a:latin typeface="Times New Roman" pitchFamily="18" charset="0"/>
                <a:cs typeface="Times New Roman" pitchFamily="18" charset="0"/>
              </a:rPr>
              <a:t>V. </a:t>
            </a:r>
            <a:r>
              <a:rPr lang="en-US" altLang="en-US" b="1" dirty="0" err="1">
                <a:solidFill>
                  <a:srgbClr val="FFFF00"/>
                </a:solidFill>
                <a:latin typeface="Times New Roman" pitchFamily="18" charset="0"/>
                <a:cs typeface="Times New Roman" pitchFamily="18" charset="0"/>
              </a:rPr>
              <a:t>Luyện</a:t>
            </a:r>
            <a:r>
              <a:rPr lang="en-US" altLang="en-US" b="1" dirty="0">
                <a:solidFill>
                  <a:srgbClr val="FFFF00"/>
                </a:solidFill>
                <a:latin typeface="Times New Roman" pitchFamily="18" charset="0"/>
                <a:cs typeface="Times New Roman" pitchFamily="18" charset="0"/>
              </a:rPr>
              <a:t> </a:t>
            </a:r>
            <a:r>
              <a:rPr lang="en-US" altLang="en-US" b="1" dirty="0" err="1">
                <a:solidFill>
                  <a:srgbClr val="FFFF00"/>
                </a:solidFill>
                <a:latin typeface="Times New Roman" pitchFamily="18" charset="0"/>
                <a:cs typeface="Times New Roman" pitchFamily="18" charset="0"/>
              </a:rPr>
              <a:t>tập</a:t>
            </a:r>
            <a:endParaRPr lang="en-US" altLang="en-US" b="1" dirty="0">
              <a:solidFill>
                <a:srgbClr val="FFFF00"/>
              </a:solidFill>
              <a:latin typeface="Times New Roman" pitchFamily="18" charset="0"/>
              <a:cs typeface="Times New Roman" pitchFamily="18" charset="0"/>
            </a:endParaRPr>
          </a:p>
        </p:txBody>
      </p:sp>
      <p:pic>
        <p:nvPicPr>
          <p:cNvPr id="9" name="图片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7524" y="-47013"/>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841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677779"/>
            <a:ext cx="7086600" cy="4800600"/>
          </a:xfrm>
          <a:prstGeom prst="rect">
            <a:avLst/>
          </a:prstGeom>
        </p:spPr>
      </p:pic>
    </p:spTree>
    <p:extLst>
      <p:ext uri="{BB962C8B-B14F-4D97-AF65-F5344CB8AC3E}">
        <p14:creationId xmlns:p14="http://schemas.microsoft.com/office/powerpoint/2010/main" val="97905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noChangeArrowheads="1"/>
          </p:cNvSpPr>
          <p:nvPr>
            <p:ph type="title"/>
          </p:nvPr>
        </p:nvSpPr>
        <p:spPr/>
        <p:txBody>
          <a:bodyPr/>
          <a:lstStyle/>
          <a:p>
            <a:endParaRPr lang="en-US" altLang="en-US"/>
          </a:p>
        </p:txBody>
      </p:sp>
      <p:pic>
        <p:nvPicPr>
          <p:cNvPr id="83970" name="Picture 4" descr="Tổng hợp hình ảnh cảm ơn đẹp nhất - Kho ảnh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39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Callout 4"/>
          <p:cNvSpPr/>
          <p:nvPr/>
        </p:nvSpPr>
        <p:spPr>
          <a:xfrm>
            <a:off x="231820" y="1002137"/>
            <a:ext cx="8654603" cy="907961"/>
          </a:xfrm>
          <a:prstGeom prst="downArrowCallou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dirty="0">
                <a:solidFill>
                  <a:prstClr val="white"/>
                </a:solidFill>
                <a:latin typeface="Times New Roman" panose="02020603050405020304" pitchFamily="18" charset="0"/>
                <a:cs typeface="Times New Roman" panose="02020603050405020304" pitchFamily="18" charset="0"/>
              </a:rPr>
              <a:t>MỘT SỐ HÌNH ẢNH VỀ TRUYỆN TRUYỀN THUYẾT VIỆT NAM </a:t>
            </a:r>
          </a:p>
        </p:txBody>
      </p:sp>
      <p:pic>
        <p:nvPicPr>
          <p:cNvPr id="6" name="Picture 5"/>
          <p:cNvPicPr>
            <a:picLocks noChangeAspect="1"/>
          </p:cNvPicPr>
          <p:nvPr/>
        </p:nvPicPr>
        <p:blipFill>
          <a:blip r:embed="rId2"/>
          <a:stretch>
            <a:fillRect/>
          </a:stretch>
        </p:blipFill>
        <p:spPr>
          <a:xfrm>
            <a:off x="-69073" y="1910098"/>
            <a:ext cx="4705467" cy="3728434"/>
          </a:xfrm>
          <a:prstGeom prst="rect">
            <a:avLst/>
          </a:prstGeom>
        </p:spPr>
      </p:pic>
      <p:pic>
        <p:nvPicPr>
          <p:cNvPr id="7" name="Picture 6"/>
          <p:cNvPicPr>
            <a:picLocks noChangeAspect="1"/>
          </p:cNvPicPr>
          <p:nvPr/>
        </p:nvPicPr>
        <p:blipFill>
          <a:blip r:embed="rId3"/>
          <a:stretch>
            <a:fillRect/>
          </a:stretch>
        </p:blipFill>
        <p:spPr>
          <a:xfrm>
            <a:off x="4393929" y="1908778"/>
            <a:ext cx="4704996" cy="3731075"/>
          </a:xfrm>
          <a:prstGeom prst="rect">
            <a:avLst/>
          </a:prstGeom>
        </p:spPr>
      </p:pic>
      <p:pic>
        <p:nvPicPr>
          <p:cNvPr id="8" name="Picture 7"/>
          <p:cNvPicPr>
            <a:picLocks noChangeAspect="1"/>
          </p:cNvPicPr>
          <p:nvPr/>
        </p:nvPicPr>
        <p:blipFill>
          <a:blip r:embed="rId4"/>
          <a:stretch>
            <a:fillRect/>
          </a:stretch>
        </p:blipFill>
        <p:spPr>
          <a:xfrm>
            <a:off x="569891" y="2547603"/>
            <a:ext cx="3380704" cy="2472743"/>
          </a:xfrm>
          <a:prstGeom prst="rect">
            <a:avLst/>
          </a:prstGeom>
        </p:spPr>
      </p:pic>
      <p:pic>
        <p:nvPicPr>
          <p:cNvPr id="9" name="Picture 8"/>
          <p:cNvPicPr>
            <a:picLocks noChangeAspect="1"/>
          </p:cNvPicPr>
          <p:nvPr/>
        </p:nvPicPr>
        <p:blipFill>
          <a:blip r:embed="rId5"/>
          <a:stretch>
            <a:fillRect/>
          </a:stretch>
        </p:blipFill>
        <p:spPr>
          <a:xfrm>
            <a:off x="5051739" y="2547603"/>
            <a:ext cx="3360399" cy="2472743"/>
          </a:xfrm>
          <a:prstGeom prst="rect">
            <a:avLst/>
          </a:prstGeom>
        </p:spPr>
      </p:pic>
      <p:sp>
        <p:nvSpPr>
          <p:cNvPr id="11" name="Rectangle 10"/>
          <p:cNvSpPr/>
          <p:nvPr/>
        </p:nvSpPr>
        <p:spPr>
          <a:xfrm>
            <a:off x="756435" y="5396600"/>
            <a:ext cx="2500621" cy="415498"/>
          </a:xfrm>
          <a:prstGeom prst="rect">
            <a:avLst/>
          </a:prstGeom>
        </p:spPr>
        <p:txBody>
          <a:bodyPr wrap="none">
            <a:spAutoFit/>
          </a:bodyPr>
          <a:lstStyle/>
          <a:p>
            <a:pPr defTabSz="685800">
              <a:defRPr/>
            </a:pPr>
            <a:r>
              <a:rPr lang="en-US" sz="2100" b="1" i="1" dirty="0">
                <a:solidFill>
                  <a:srgbClr val="C00000"/>
                </a:solidFill>
                <a:latin typeface="Times New Roman" panose="02020603050405020304" pitchFamily="18" charset="0"/>
                <a:ea typeface="Times New Roman" panose="02020603050405020304" pitchFamily="18" charset="0"/>
              </a:rPr>
              <a:t>Con </a:t>
            </a:r>
            <a:r>
              <a:rPr lang="en-US" sz="2100" b="1" i="1" dirty="0" err="1">
                <a:solidFill>
                  <a:srgbClr val="C00000"/>
                </a:solidFill>
                <a:latin typeface="Times New Roman" panose="02020603050405020304" pitchFamily="18" charset="0"/>
                <a:ea typeface="Times New Roman" panose="02020603050405020304" pitchFamily="18" charset="0"/>
              </a:rPr>
              <a:t>Rồng</a:t>
            </a:r>
            <a:r>
              <a:rPr lang="en-US" sz="2100" b="1" i="1" dirty="0">
                <a:solidFill>
                  <a:srgbClr val="C00000"/>
                </a:solidFill>
                <a:latin typeface="Times New Roman" panose="02020603050405020304" pitchFamily="18" charset="0"/>
                <a:ea typeface="Times New Roman" panose="02020603050405020304" pitchFamily="18" charset="0"/>
              </a:rPr>
              <a:t> </a:t>
            </a:r>
            <a:r>
              <a:rPr lang="en-US" sz="2100" b="1" i="1" dirty="0" err="1">
                <a:solidFill>
                  <a:srgbClr val="C00000"/>
                </a:solidFill>
                <a:latin typeface="Times New Roman" panose="02020603050405020304" pitchFamily="18" charset="0"/>
                <a:ea typeface="Times New Roman" panose="02020603050405020304" pitchFamily="18" charset="0"/>
              </a:rPr>
              <a:t>cháu</a:t>
            </a:r>
            <a:r>
              <a:rPr lang="en-US" sz="2100" b="1" i="1" dirty="0">
                <a:solidFill>
                  <a:srgbClr val="C00000"/>
                </a:solidFill>
                <a:latin typeface="Times New Roman" panose="02020603050405020304" pitchFamily="18" charset="0"/>
                <a:ea typeface="Times New Roman" panose="02020603050405020304" pitchFamily="18" charset="0"/>
              </a:rPr>
              <a:t> </a:t>
            </a:r>
            <a:r>
              <a:rPr lang="en-US" sz="2100" b="1" i="1" dirty="0" err="1">
                <a:solidFill>
                  <a:srgbClr val="C00000"/>
                </a:solidFill>
                <a:latin typeface="Times New Roman" panose="02020603050405020304" pitchFamily="18" charset="0"/>
                <a:ea typeface="Times New Roman" panose="02020603050405020304" pitchFamily="18" charset="0"/>
              </a:rPr>
              <a:t>Tiên</a:t>
            </a:r>
            <a:endParaRPr lang="en-US" sz="2100" dirty="0">
              <a:solidFill>
                <a:srgbClr val="C00000"/>
              </a:solidFill>
              <a:latin typeface="Calibri" panose="020F0502020204030204"/>
            </a:endParaRPr>
          </a:p>
        </p:txBody>
      </p:sp>
      <p:sp>
        <p:nvSpPr>
          <p:cNvPr id="12" name="Rectangle 11"/>
          <p:cNvSpPr/>
          <p:nvPr/>
        </p:nvSpPr>
        <p:spPr>
          <a:xfrm>
            <a:off x="5438580" y="5396600"/>
            <a:ext cx="2626873" cy="415498"/>
          </a:xfrm>
          <a:prstGeom prst="rect">
            <a:avLst/>
          </a:prstGeom>
        </p:spPr>
        <p:txBody>
          <a:bodyPr wrap="none">
            <a:spAutoFit/>
          </a:bodyPr>
          <a:lstStyle/>
          <a:p>
            <a:pPr defTabSz="685800">
              <a:defRPr/>
            </a:pPr>
            <a:r>
              <a:rPr lang="en-US" sz="2100" b="1" i="1" dirty="0" err="1">
                <a:solidFill>
                  <a:srgbClr val="C00000"/>
                </a:solidFill>
                <a:latin typeface="Times New Roman" panose="02020603050405020304" pitchFamily="18" charset="0"/>
                <a:ea typeface="Times New Roman" panose="02020603050405020304" pitchFamily="18" charset="0"/>
              </a:rPr>
              <a:t>Sơn</a:t>
            </a:r>
            <a:r>
              <a:rPr lang="en-US" sz="2100" b="1" i="1" dirty="0">
                <a:solidFill>
                  <a:srgbClr val="C00000"/>
                </a:solidFill>
                <a:latin typeface="Times New Roman" panose="02020603050405020304" pitchFamily="18" charset="0"/>
                <a:ea typeface="Times New Roman" panose="02020603050405020304" pitchFamily="18" charset="0"/>
              </a:rPr>
              <a:t> </a:t>
            </a:r>
            <a:r>
              <a:rPr lang="en-US" sz="2100" b="1" i="1" dirty="0" err="1">
                <a:solidFill>
                  <a:srgbClr val="C00000"/>
                </a:solidFill>
                <a:latin typeface="Times New Roman" panose="02020603050405020304" pitchFamily="18" charset="0"/>
                <a:ea typeface="Times New Roman" panose="02020603050405020304" pitchFamily="18" charset="0"/>
              </a:rPr>
              <a:t>Tinh</a:t>
            </a:r>
            <a:r>
              <a:rPr lang="en-US" sz="2100" b="1" i="1" dirty="0">
                <a:solidFill>
                  <a:srgbClr val="C00000"/>
                </a:solidFill>
                <a:latin typeface="Times New Roman" panose="02020603050405020304" pitchFamily="18" charset="0"/>
                <a:ea typeface="Times New Roman" panose="02020603050405020304" pitchFamily="18" charset="0"/>
              </a:rPr>
              <a:t> - </a:t>
            </a:r>
            <a:r>
              <a:rPr lang="en-US" sz="2100" b="1" i="1" dirty="0" err="1">
                <a:solidFill>
                  <a:srgbClr val="C00000"/>
                </a:solidFill>
                <a:latin typeface="Times New Roman" panose="02020603050405020304" pitchFamily="18" charset="0"/>
                <a:ea typeface="Times New Roman" panose="02020603050405020304" pitchFamily="18" charset="0"/>
              </a:rPr>
              <a:t>Thuỷ</a:t>
            </a:r>
            <a:r>
              <a:rPr lang="en-US" sz="2100" b="1" i="1" dirty="0">
                <a:solidFill>
                  <a:srgbClr val="C00000"/>
                </a:solidFill>
                <a:latin typeface="Times New Roman" panose="02020603050405020304" pitchFamily="18" charset="0"/>
                <a:ea typeface="Times New Roman" panose="02020603050405020304" pitchFamily="18" charset="0"/>
              </a:rPr>
              <a:t> </a:t>
            </a:r>
            <a:r>
              <a:rPr lang="en-US" sz="2100" b="1" i="1" dirty="0" err="1">
                <a:solidFill>
                  <a:srgbClr val="C00000"/>
                </a:solidFill>
                <a:latin typeface="Times New Roman" panose="02020603050405020304" pitchFamily="18" charset="0"/>
                <a:ea typeface="Times New Roman" panose="02020603050405020304" pitchFamily="18" charset="0"/>
              </a:rPr>
              <a:t>Tinh</a:t>
            </a:r>
            <a:endParaRPr lang="en-US" sz="2100" dirty="0">
              <a:solidFill>
                <a:srgbClr val="C00000"/>
              </a:solidFill>
              <a:latin typeface="Calibri" panose="020F0502020204030204"/>
            </a:endParaRPr>
          </a:p>
        </p:txBody>
      </p:sp>
    </p:spTree>
    <p:extLst>
      <p:ext uri="{BB962C8B-B14F-4D97-AF65-F5344CB8AC3E}">
        <p14:creationId xmlns:p14="http://schemas.microsoft.com/office/powerpoint/2010/main" val="381187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Callout 4"/>
          <p:cNvSpPr/>
          <p:nvPr/>
        </p:nvSpPr>
        <p:spPr>
          <a:xfrm>
            <a:off x="231820" y="1002137"/>
            <a:ext cx="8654603" cy="907961"/>
          </a:xfrm>
          <a:prstGeom prst="downArrowCallou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dirty="0">
                <a:solidFill>
                  <a:prstClr val="white"/>
                </a:solidFill>
                <a:latin typeface="Times New Roman" panose="02020603050405020304" pitchFamily="18" charset="0"/>
                <a:cs typeface="Times New Roman" panose="02020603050405020304" pitchFamily="18" charset="0"/>
              </a:rPr>
              <a:t>MỘT SỐ HÌNH ẢNH VỀ TRUYỆN TRUYỀN THUYẾT VIỆT NAM</a:t>
            </a:r>
          </a:p>
        </p:txBody>
      </p:sp>
      <p:pic>
        <p:nvPicPr>
          <p:cNvPr id="6" name="Picture 5"/>
          <p:cNvPicPr>
            <a:picLocks noChangeAspect="1"/>
          </p:cNvPicPr>
          <p:nvPr/>
        </p:nvPicPr>
        <p:blipFill>
          <a:blip r:embed="rId2"/>
          <a:stretch>
            <a:fillRect/>
          </a:stretch>
        </p:blipFill>
        <p:spPr>
          <a:xfrm>
            <a:off x="-69073" y="1910098"/>
            <a:ext cx="4705467" cy="3728434"/>
          </a:xfrm>
          <a:prstGeom prst="rect">
            <a:avLst/>
          </a:prstGeom>
        </p:spPr>
      </p:pic>
      <p:pic>
        <p:nvPicPr>
          <p:cNvPr id="7" name="Picture 6"/>
          <p:cNvPicPr>
            <a:picLocks noChangeAspect="1"/>
          </p:cNvPicPr>
          <p:nvPr/>
        </p:nvPicPr>
        <p:blipFill>
          <a:blip r:embed="rId3"/>
          <a:stretch>
            <a:fillRect/>
          </a:stretch>
        </p:blipFill>
        <p:spPr>
          <a:xfrm>
            <a:off x="4393929" y="1908778"/>
            <a:ext cx="4704996" cy="3731075"/>
          </a:xfrm>
          <a:prstGeom prst="rect">
            <a:avLst/>
          </a:prstGeom>
        </p:spPr>
      </p:pic>
      <p:pic>
        <p:nvPicPr>
          <p:cNvPr id="2" name="Picture 1"/>
          <p:cNvPicPr>
            <a:picLocks noChangeAspect="1"/>
          </p:cNvPicPr>
          <p:nvPr/>
        </p:nvPicPr>
        <p:blipFill>
          <a:blip r:embed="rId4"/>
          <a:stretch>
            <a:fillRect/>
          </a:stretch>
        </p:blipFill>
        <p:spPr>
          <a:xfrm>
            <a:off x="558438" y="2532562"/>
            <a:ext cx="3431069" cy="2488060"/>
          </a:xfrm>
          <a:prstGeom prst="rect">
            <a:avLst/>
          </a:prstGeom>
        </p:spPr>
      </p:pic>
      <p:sp>
        <p:nvSpPr>
          <p:cNvPr id="3" name="Rectangle 2"/>
          <p:cNvSpPr/>
          <p:nvPr/>
        </p:nvSpPr>
        <p:spPr>
          <a:xfrm>
            <a:off x="412595" y="5411229"/>
            <a:ext cx="3849131" cy="323165"/>
          </a:xfrm>
          <a:prstGeom prst="rect">
            <a:avLst/>
          </a:prstGeom>
        </p:spPr>
        <p:txBody>
          <a:bodyPr wrap="none">
            <a:spAutoFit/>
          </a:bodyPr>
          <a:lstStyle/>
          <a:p>
            <a:pPr defTabSz="685800">
              <a:defRPr/>
            </a:pPr>
            <a:r>
              <a:rPr lang="en-US" sz="1500" b="1" i="1" dirty="0" err="1">
                <a:solidFill>
                  <a:srgbClr val="FF0000"/>
                </a:solidFill>
                <a:latin typeface="Times New Roman" panose="02020603050405020304" pitchFamily="18" charset="0"/>
                <a:ea typeface="Times New Roman" panose="02020603050405020304" pitchFamily="18" charset="0"/>
              </a:rPr>
              <a:t>Bánh</a:t>
            </a:r>
            <a:r>
              <a:rPr lang="en-US" sz="1500" b="1" i="1" dirty="0">
                <a:solidFill>
                  <a:srgbClr val="FF0000"/>
                </a:solidFill>
                <a:latin typeface="Times New Roman" panose="02020603050405020304" pitchFamily="18" charset="0"/>
                <a:ea typeface="Times New Roman" panose="02020603050405020304" pitchFamily="18" charset="0"/>
              </a:rPr>
              <a:t> </a:t>
            </a:r>
            <a:r>
              <a:rPr lang="en-US" sz="1500" b="1" i="1" dirty="0" err="1">
                <a:solidFill>
                  <a:srgbClr val="FF0000"/>
                </a:solidFill>
                <a:latin typeface="Times New Roman" panose="02020603050405020304" pitchFamily="18" charset="0"/>
                <a:ea typeface="Times New Roman" panose="02020603050405020304" pitchFamily="18" charset="0"/>
              </a:rPr>
              <a:t>chưng</a:t>
            </a:r>
            <a:r>
              <a:rPr lang="en-US" sz="1500" b="1" i="1" dirty="0">
                <a:solidFill>
                  <a:srgbClr val="FF0000"/>
                </a:solidFill>
                <a:latin typeface="Times New Roman" panose="02020603050405020304" pitchFamily="18" charset="0"/>
                <a:ea typeface="Times New Roman" panose="02020603050405020304" pitchFamily="18" charset="0"/>
              </a:rPr>
              <a:t> </a:t>
            </a:r>
            <a:r>
              <a:rPr lang="en-US" sz="1500" b="1" i="1" dirty="0" err="1">
                <a:solidFill>
                  <a:srgbClr val="FF0000"/>
                </a:solidFill>
                <a:latin typeface="Times New Roman" panose="02020603050405020304" pitchFamily="18" charset="0"/>
                <a:ea typeface="Times New Roman" panose="02020603050405020304" pitchFamily="18" charset="0"/>
              </a:rPr>
              <a:t>bánh</a:t>
            </a:r>
            <a:r>
              <a:rPr lang="en-US" sz="1500" b="1" i="1" dirty="0">
                <a:solidFill>
                  <a:srgbClr val="FF0000"/>
                </a:solidFill>
                <a:latin typeface="Times New Roman" panose="02020603050405020304" pitchFamily="18" charset="0"/>
                <a:ea typeface="Times New Roman" panose="02020603050405020304" pitchFamily="18" charset="0"/>
              </a:rPr>
              <a:t> </a:t>
            </a:r>
            <a:r>
              <a:rPr lang="en-US" sz="1500" b="1" i="1" dirty="0" err="1">
                <a:solidFill>
                  <a:srgbClr val="FF0000"/>
                </a:solidFill>
                <a:latin typeface="Times New Roman" panose="02020603050405020304" pitchFamily="18" charset="0"/>
                <a:ea typeface="Times New Roman" panose="02020603050405020304" pitchFamily="18" charset="0"/>
              </a:rPr>
              <a:t>dày</a:t>
            </a:r>
            <a:r>
              <a:rPr lang="en-US" sz="1500" b="1" i="1" dirty="0">
                <a:solidFill>
                  <a:srgbClr val="FF0000"/>
                </a:solidFill>
                <a:latin typeface="Times New Roman" panose="02020603050405020304" pitchFamily="18" charset="0"/>
                <a:ea typeface="Times New Roman" panose="02020603050405020304" pitchFamily="18" charset="0"/>
              </a:rPr>
              <a:t>/</a:t>
            </a:r>
            <a:r>
              <a:rPr lang="en-US" sz="1500" b="1" i="1" dirty="0" err="1">
                <a:solidFill>
                  <a:srgbClr val="FF0000"/>
                </a:solidFill>
                <a:latin typeface="Times New Roman" panose="02020603050405020304" pitchFamily="18" charset="0"/>
                <a:ea typeface="Times New Roman" panose="02020603050405020304" pitchFamily="18" charset="0"/>
              </a:rPr>
              <a:t>Bánh</a:t>
            </a:r>
            <a:r>
              <a:rPr lang="en-US" sz="1500" b="1" i="1" dirty="0">
                <a:solidFill>
                  <a:srgbClr val="FF0000"/>
                </a:solidFill>
                <a:latin typeface="Times New Roman" panose="02020603050405020304" pitchFamily="18" charset="0"/>
                <a:ea typeface="Times New Roman" panose="02020603050405020304" pitchFamily="18" charset="0"/>
              </a:rPr>
              <a:t> </a:t>
            </a:r>
            <a:r>
              <a:rPr lang="en-US" sz="1500" b="1" i="1" dirty="0" err="1">
                <a:solidFill>
                  <a:srgbClr val="FF0000"/>
                </a:solidFill>
                <a:latin typeface="Times New Roman" panose="02020603050405020304" pitchFamily="18" charset="0"/>
                <a:ea typeface="Times New Roman" panose="02020603050405020304" pitchFamily="18" charset="0"/>
              </a:rPr>
              <a:t>chưng</a:t>
            </a:r>
            <a:r>
              <a:rPr lang="en-US" sz="1500" b="1" i="1" dirty="0">
                <a:solidFill>
                  <a:srgbClr val="FF0000"/>
                </a:solidFill>
                <a:latin typeface="Times New Roman" panose="02020603050405020304" pitchFamily="18" charset="0"/>
                <a:ea typeface="Times New Roman" panose="02020603050405020304" pitchFamily="18" charset="0"/>
              </a:rPr>
              <a:t> </a:t>
            </a:r>
            <a:r>
              <a:rPr lang="en-US" sz="1500" b="1" i="1" dirty="0" err="1">
                <a:solidFill>
                  <a:srgbClr val="FF0000"/>
                </a:solidFill>
                <a:latin typeface="Times New Roman" panose="02020603050405020304" pitchFamily="18" charset="0"/>
                <a:ea typeface="Times New Roman" panose="02020603050405020304" pitchFamily="18" charset="0"/>
              </a:rPr>
              <a:t>bánh</a:t>
            </a:r>
            <a:r>
              <a:rPr lang="en-US" sz="1500" b="1" i="1" dirty="0">
                <a:solidFill>
                  <a:srgbClr val="FF0000"/>
                </a:solidFill>
                <a:latin typeface="Times New Roman" panose="02020603050405020304" pitchFamily="18" charset="0"/>
                <a:ea typeface="Times New Roman" panose="02020603050405020304" pitchFamily="18" charset="0"/>
              </a:rPr>
              <a:t> </a:t>
            </a:r>
            <a:r>
              <a:rPr lang="en-US" sz="1500" b="1" i="1" dirty="0" err="1">
                <a:solidFill>
                  <a:srgbClr val="FF0000"/>
                </a:solidFill>
                <a:latin typeface="Times New Roman" panose="02020603050405020304" pitchFamily="18" charset="0"/>
                <a:ea typeface="Times New Roman" panose="02020603050405020304" pitchFamily="18" charset="0"/>
              </a:rPr>
              <a:t>giầy</a:t>
            </a:r>
            <a:endParaRPr lang="en-US" sz="1500" dirty="0">
              <a:solidFill>
                <a:srgbClr val="FF0000"/>
              </a:solidFill>
              <a:latin typeface="Calibri" panose="020F0502020204030204"/>
            </a:endParaRPr>
          </a:p>
        </p:txBody>
      </p:sp>
      <p:pic>
        <p:nvPicPr>
          <p:cNvPr id="4" name="Picture 3"/>
          <p:cNvPicPr>
            <a:picLocks noChangeAspect="1"/>
          </p:cNvPicPr>
          <p:nvPr/>
        </p:nvPicPr>
        <p:blipFill>
          <a:blip r:embed="rId5"/>
          <a:stretch>
            <a:fillRect/>
          </a:stretch>
        </p:blipFill>
        <p:spPr>
          <a:xfrm>
            <a:off x="5060411" y="2595898"/>
            <a:ext cx="3372504" cy="2405130"/>
          </a:xfrm>
          <a:prstGeom prst="rect">
            <a:avLst/>
          </a:prstGeom>
        </p:spPr>
      </p:pic>
      <p:sp>
        <p:nvSpPr>
          <p:cNvPr id="10" name="Rectangle 9"/>
          <p:cNvSpPr/>
          <p:nvPr/>
        </p:nvSpPr>
        <p:spPr>
          <a:xfrm>
            <a:off x="6438895" y="5411229"/>
            <a:ext cx="1473480" cy="369332"/>
          </a:xfrm>
          <a:prstGeom prst="rect">
            <a:avLst/>
          </a:prstGeom>
        </p:spPr>
        <p:txBody>
          <a:bodyPr wrap="none">
            <a:spAutoFit/>
          </a:bodyPr>
          <a:lstStyle/>
          <a:p>
            <a:pPr defTabSz="685800">
              <a:defRPr/>
            </a:pPr>
            <a:r>
              <a:rPr lang="en-US" b="1" i="1" dirty="0" err="1">
                <a:solidFill>
                  <a:srgbClr val="FF0000"/>
                </a:solidFill>
                <a:latin typeface="Times New Roman" panose="02020603050405020304" pitchFamily="18" charset="0"/>
                <a:ea typeface="Times New Roman" panose="02020603050405020304" pitchFamily="18" charset="0"/>
              </a:rPr>
              <a:t>Thánh</a:t>
            </a:r>
            <a:r>
              <a:rPr lang="en-US" b="1" i="1" dirty="0">
                <a:solidFill>
                  <a:srgbClr val="FF0000"/>
                </a:solidFill>
                <a:latin typeface="Times New Roman" panose="02020603050405020304" pitchFamily="18" charset="0"/>
                <a:ea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rPr>
              <a:t>Gióng</a:t>
            </a:r>
            <a:endParaRPr lang="en-US" dirty="0">
              <a:solidFill>
                <a:srgbClr val="FF0000"/>
              </a:solidFill>
              <a:latin typeface="Calibri" panose="020F0502020204030204"/>
            </a:endParaRPr>
          </a:p>
        </p:txBody>
      </p:sp>
    </p:spTree>
    <p:extLst>
      <p:ext uri="{BB962C8B-B14F-4D97-AF65-F5344CB8AC3E}">
        <p14:creationId xmlns:p14="http://schemas.microsoft.com/office/powerpoint/2010/main" val="266220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fade">
                                      <p:cBhvr>
                                        <p:cTn id="38" dur="1000"/>
                                        <p:tgtEl>
                                          <p:spTgt spid="10">
                                            <p:txEl>
                                              <p:pRg st="0" end="0"/>
                                            </p:txEl>
                                          </p:spTgt>
                                        </p:tgtEl>
                                      </p:cBhvr>
                                    </p:animEffect>
                                    <p:anim calcmode="lin" valueType="num">
                                      <p:cBhvr>
                                        <p:cTn id="3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265766" y="1232066"/>
            <a:ext cx="6201834" cy="901533"/>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22860" algn="just" defTabSz="685800">
              <a:lnSpc>
                <a:spcPct val="115000"/>
              </a:lnSpc>
              <a:spcAft>
                <a:spcPts val="900"/>
              </a:spcAft>
              <a:defRPr/>
            </a:pPr>
            <a:r>
              <a:rPr lang="en-US" sz="27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Tiết</a:t>
            </a:r>
            <a:r>
              <a:rPr lang="en-US" sz="2400" b="1" dirty="0">
                <a:solidFill>
                  <a:srgbClr val="0070C0"/>
                </a:solidFill>
                <a:latin typeface="Times New Roman" panose="02020603050405020304" pitchFamily="18" charset="0"/>
                <a:ea typeface="Times New Roman" panose="02020603050405020304" pitchFamily="18" charset="0"/>
              </a:rPr>
              <a:t> 3-4:</a:t>
            </a:r>
          </a:p>
          <a:p>
            <a:pPr marR="22860" algn="just" defTabSz="685800">
              <a:lnSpc>
                <a:spcPct val="115000"/>
              </a:lnSpc>
              <a:spcAft>
                <a:spcPts val="900"/>
              </a:spcAft>
              <a:defRPr/>
            </a:pPr>
            <a:r>
              <a:rPr lang="en-US" sz="2700" b="1" dirty="0" err="1">
                <a:solidFill>
                  <a:srgbClr val="0070C0"/>
                </a:solidFill>
                <a:latin typeface="Times New Roman" panose="02020603050405020304" pitchFamily="18" charset="0"/>
                <a:ea typeface="Times New Roman" panose="02020603050405020304" pitchFamily="18" charset="0"/>
              </a:rPr>
              <a:t>Văn</a:t>
            </a:r>
            <a:r>
              <a:rPr lang="en-US" sz="2700" b="1" dirty="0">
                <a:solidFill>
                  <a:srgbClr val="0070C0"/>
                </a:solidFill>
                <a:latin typeface="Times New Roman" panose="02020603050405020304" pitchFamily="18" charset="0"/>
                <a:ea typeface="Times New Roman" panose="02020603050405020304" pitchFamily="18" charset="0"/>
              </a:rPr>
              <a:t> </a:t>
            </a:r>
            <a:r>
              <a:rPr lang="en-US" sz="2700" b="1" dirty="0" err="1">
                <a:solidFill>
                  <a:srgbClr val="0070C0"/>
                </a:solidFill>
                <a:latin typeface="Times New Roman" panose="02020603050405020304" pitchFamily="18" charset="0"/>
                <a:ea typeface="Times New Roman" panose="02020603050405020304" pitchFamily="18" charset="0"/>
              </a:rPr>
              <a:t>bản</a:t>
            </a:r>
            <a:r>
              <a:rPr lang="en-US" sz="2700" b="1" dirty="0">
                <a:solidFill>
                  <a:srgbClr val="0070C0"/>
                </a:solidFill>
                <a:latin typeface="Times New Roman" panose="02020603050405020304" pitchFamily="18" charset="0"/>
                <a:ea typeface="Times New Roman" panose="02020603050405020304" pitchFamily="18" charset="0"/>
              </a:rPr>
              <a:t> 1: </a:t>
            </a:r>
            <a:r>
              <a:rPr lang="en-US" sz="2700" b="1" i="1" dirty="0">
                <a:solidFill>
                  <a:srgbClr val="FF0000"/>
                </a:solidFill>
                <a:latin typeface="Times New Roman" panose="02020603050405020304" pitchFamily="18" charset="0"/>
                <a:ea typeface="Times New Roman" panose="02020603050405020304" pitchFamily="18" charset="0"/>
              </a:rPr>
              <a:t>THÁNH GIÓNG</a:t>
            </a:r>
            <a:endParaRPr lang="en-US" sz="2700" dirty="0">
              <a:solidFill>
                <a:srgbClr val="FF0000"/>
              </a:solidFill>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290910" y="2455333"/>
            <a:ext cx="7865533" cy="4010025"/>
          </a:xfrm>
          <a:prstGeom prst="rect">
            <a:avLst/>
          </a:prstGeom>
        </p:spPr>
      </p:pic>
      <p:pic>
        <p:nvPicPr>
          <p:cNvPr id="9" name="Picture 8"/>
          <p:cNvPicPr>
            <a:picLocks noChangeAspect="1"/>
          </p:cNvPicPr>
          <p:nvPr/>
        </p:nvPicPr>
        <p:blipFill>
          <a:blip r:embed="rId3"/>
          <a:stretch>
            <a:fillRect/>
          </a:stretch>
        </p:blipFill>
        <p:spPr>
          <a:xfrm>
            <a:off x="1486297" y="3124200"/>
            <a:ext cx="5791200" cy="2672292"/>
          </a:xfrm>
          <a:prstGeom prst="rect">
            <a:avLst/>
          </a:prstGeom>
        </p:spPr>
      </p:pic>
      <p:pic>
        <p:nvPicPr>
          <p:cNvPr id="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910" y="-381000"/>
            <a:ext cx="4090987" cy="149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57200" y="457201"/>
            <a:ext cx="4190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r>
              <a:rPr lang="en-US" sz="2400" b="1" dirty="0">
                <a:solidFill>
                  <a:srgbClr val="0070C0"/>
                </a:solidFill>
                <a:latin typeface="Cambria Math" pitchFamily="18" charset="0"/>
                <a:ea typeface="Cambria Math" pitchFamily="18" charset="0"/>
                <a:cs typeface="Cambria Math" pitchFamily="18" charset="0"/>
              </a:rPr>
              <a:t>ĐỌC: TRI THỨC NGỮ VĂN</a:t>
            </a:r>
          </a:p>
        </p:txBody>
      </p:sp>
      <p:pic>
        <p:nvPicPr>
          <p:cNvPr id="7" name="图片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199" y="184794"/>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49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46" y="838200"/>
            <a:ext cx="6684854"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spcBef>
                <a:spcPct val="0"/>
              </a:spcBef>
              <a:buFontTx/>
              <a:buNone/>
              <a:defRPr/>
            </a:pPr>
            <a:r>
              <a:rPr lang="en-US" altLang="x-none" sz="2400" b="1" dirty="0" err="1">
                <a:ln>
                  <a:solidFill>
                    <a:srgbClr val="7030A0"/>
                  </a:solidFill>
                </a:ln>
                <a:latin typeface="Times New Roman" panose="02020603050405020304" pitchFamily="18" charset="0"/>
                <a:cs typeface="Times New Roman" panose="02020603050405020304" pitchFamily="18" charset="0"/>
              </a:rPr>
              <a:t>I.Tri</a:t>
            </a:r>
            <a:r>
              <a:rPr lang="en-US" altLang="x-none" sz="2400" b="1" dirty="0">
                <a:ln>
                  <a:solidFill>
                    <a:srgbClr val="7030A0"/>
                  </a:solidFill>
                </a:ln>
                <a:latin typeface="Times New Roman" panose="02020603050405020304" pitchFamily="18" charset="0"/>
                <a:cs typeface="Times New Roman" panose="02020603050405020304" pitchFamily="18" charset="0"/>
              </a:rPr>
              <a:t> </a:t>
            </a:r>
            <a:r>
              <a:rPr lang="en-US" altLang="x-none" sz="2400" b="1" dirty="0" err="1">
                <a:ln>
                  <a:solidFill>
                    <a:srgbClr val="7030A0"/>
                  </a:solidFill>
                </a:ln>
                <a:latin typeface="Times New Roman" panose="02020603050405020304" pitchFamily="18" charset="0"/>
                <a:cs typeface="Times New Roman" panose="02020603050405020304" pitchFamily="18" charset="0"/>
              </a:rPr>
              <a:t>thức</a:t>
            </a:r>
            <a:r>
              <a:rPr lang="en-US" altLang="x-none" sz="2400" b="1" dirty="0">
                <a:ln>
                  <a:solidFill>
                    <a:srgbClr val="7030A0"/>
                  </a:solidFill>
                </a:ln>
                <a:latin typeface="Times New Roman" panose="02020603050405020304" pitchFamily="18" charset="0"/>
                <a:cs typeface="Times New Roman" panose="02020603050405020304" pitchFamily="18" charset="0"/>
              </a:rPr>
              <a:t> </a:t>
            </a:r>
            <a:r>
              <a:rPr lang="en-US" altLang="x-none" sz="2400" b="1" dirty="0" err="1">
                <a:ln>
                  <a:solidFill>
                    <a:srgbClr val="7030A0"/>
                  </a:solidFill>
                </a:ln>
                <a:latin typeface="Times New Roman" panose="02020603050405020304" pitchFamily="18" charset="0"/>
                <a:cs typeface="Times New Roman" panose="02020603050405020304" pitchFamily="18" charset="0"/>
              </a:rPr>
              <a:t>đọc</a:t>
            </a:r>
            <a:r>
              <a:rPr lang="en-US" altLang="x-none" sz="2400" b="1" dirty="0">
                <a:ln>
                  <a:solidFill>
                    <a:srgbClr val="7030A0"/>
                  </a:solidFill>
                </a:ln>
                <a:latin typeface="Times New Roman" panose="02020603050405020304" pitchFamily="18" charset="0"/>
                <a:cs typeface="Times New Roman" panose="02020603050405020304" pitchFamily="18" charset="0"/>
              </a:rPr>
              <a:t> </a:t>
            </a:r>
            <a:r>
              <a:rPr lang="en-US" altLang="x-none" sz="2400" b="1" dirty="0" err="1">
                <a:ln>
                  <a:solidFill>
                    <a:srgbClr val="7030A0"/>
                  </a:solidFill>
                </a:ln>
                <a:latin typeface="Times New Roman" panose="02020603050405020304" pitchFamily="18" charset="0"/>
                <a:cs typeface="Times New Roman" panose="02020603050405020304" pitchFamily="18" charset="0"/>
              </a:rPr>
              <a:t>hiểu</a:t>
            </a:r>
            <a:r>
              <a:rPr lang="en-US" altLang="x-none" sz="2400" b="1" dirty="0">
                <a:ln>
                  <a:solidFill>
                    <a:srgbClr val="7030A0"/>
                  </a:solidFill>
                </a:ln>
                <a:latin typeface="Times New Roman" panose="02020603050405020304" pitchFamily="18" charset="0"/>
                <a:cs typeface="Times New Roman" panose="02020603050405020304" pitchFamily="18" charset="0"/>
              </a:rPr>
              <a:t>: </a:t>
            </a:r>
            <a:r>
              <a:rPr lang="x-none" altLang="x-none" sz="2400" b="1" dirty="0">
                <a:ln>
                  <a:solidFill>
                    <a:srgbClr val="7030A0"/>
                  </a:solidFill>
                </a:ln>
                <a:latin typeface="Times New Roman" panose="02020603050405020304" pitchFamily="18" charset="0"/>
                <a:cs typeface="Times New Roman" panose="02020603050405020304" pitchFamily="18" charset="0"/>
              </a:rPr>
              <a:t>T</a:t>
            </a:r>
            <a:r>
              <a:rPr lang="en-US" altLang="x-none" sz="2400" b="1" dirty="0" err="1">
                <a:ln>
                  <a:solidFill>
                    <a:srgbClr val="7030A0"/>
                  </a:solidFill>
                </a:ln>
                <a:latin typeface="Times New Roman" panose="02020603050405020304" pitchFamily="18" charset="0"/>
                <a:cs typeface="Times New Roman" panose="02020603050405020304" pitchFamily="18" charset="0"/>
              </a:rPr>
              <a:t>ruyền</a:t>
            </a:r>
            <a:r>
              <a:rPr lang="en-US" altLang="x-none" sz="2400" b="1" dirty="0">
                <a:ln>
                  <a:solidFill>
                    <a:srgbClr val="7030A0"/>
                  </a:solidFill>
                </a:ln>
                <a:latin typeface="Times New Roman" panose="02020603050405020304" pitchFamily="18" charset="0"/>
                <a:cs typeface="Times New Roman" panose="02020603050405020304" pitchFamily="18" charset="0"/>
              </a:rPr>
              <a:t> </a:t>
            </a:r>
            <a:r>
              <a:rPr lang="en-US" altLang="x-none" sz="2400" b="1" dirty="0" err="1">
                <a:ln>
                  <a:solidFill>
                    <a:srgbClr val="7030A0"/>
                  </a:solidFill>
                </a:ln>
                <a:latin typeface="Times New Roman" panose="02020603050405020304" pitchFamily="18" charset="0"/>
                <a:cs typeface="Times New Roman" panose="02020603050405020304" pitchFamily="18" charset="0"/>
              </a:rPr>
              <a:t>thuyết</a:t>
            </a:r>
            <a:r>
              <a:rPr lang="en-US" altLang="x-none" sz="2400" b="1" dirty="0">
                <a:ln>
                  <a:solidFill>
                    <a:srgbClr val="7030A0"/>
                  </a:solidFill>
                </a:ln>
                <a:latin typeface="Times New Roman" panose="02020603050405020304" pitchFamily="18" charset="0"/>
                <a:cs typeface="Times New Roman" panose="02020603050405020304" pitchFamily="18" charset="0"/>
              </a:rPr>
              <a:t> (SGK/</a:t>
            </a:r>
            <a:r>
              <a:rPr lang="en-US" altLang="x-none" sz="2400" b="1" dirty="0" err="1">
                <a:ln>
                  <a:solidFill>
                    <a:srgbClr val="7030A0"/>
                  </a:solidFill>
                </a:ln>
                <a:latin typeface="Times New Roman" panose="02020603050405020304" pitchFamily="18" charset="0"/>
                <a:cs typeface="Times New Roman" panose="02020603050405020304" pitchFamily="18" charset="0"/>
              </a:rPr>
              <a:t>Tr</a:t>
            </a:r>
            <a:r>
              <a:rPr lang="en-US" altLang="x-none" sz="2400" b="1" dirty="0">
                <a:ln>
                  <a:solidFill>
                    <a:srgbClr val="7030A0"/>
                  </a:solidFill>
                </a:ln>
                <a:latin typeface="Times New Roman" panose="02020603050405020304" pitchFamily="18" charset="0"/>
                <a:cs typeface="Times New Roman" panose="02020603050405020304" pitchFamily="18" charset="0"/>
              </a:rPr>
              <a:t> 17)</a:t>
            </a:r>
            <a:endParaRPr lang="x-none" altLang="x-none" sz="2400" b="1" dirty="0">
              <a:ln>
                <a:solidFill>
                  <a:srgbClr val="7030A0"/>
                </a:solidFill>
              </a:ln>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249346" y="2133600"/>
            <a:ext cx="8700690" cy="2456057"/>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just">
              <a:spcBef>
                <a:spcPct val="20000"/>
              </a:spcBef>
            </a:pPr>
            <a:r>
              <a:rPr lang="vi-VN" sz="2400" b="1" dirty="0">
                <a:latin typeface="Times New Roman" pitchFamily="18" charset="0"/>
                <a:cs typeface="Times New Roman" pitchFamily="18" charset="0"/>
              </a:rPr>
              <a:t>Truyền thuyết</a:t>
            </a:r>
            <a:r>
              <a:rPr lang="vi-VN" sz="2400" dirty="0">
                <a:latin typeface="Times New Roman" pitchFamily="18" charset="0"/>
                <a:cs typeface="Times New Roman" pitchFamily="18" charset="0"/>
              </a:rPr>
              <a:t> là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ảo</a:t>
            </a:r>
            <a:r>
              <a:rPr lang="en-US" sz="2400" dirty="0">
                <a:latin typeface="Times New Roman" pitchFamily="18" charset="0"/>
                <a:cs typeface="Times New Roman" pitchFamily="18" charset="0"/>
              </a:rPr>
              <a:t>.</a:t>
            </a:r>
          </a:p>
          <a:p>
            <a:pPr algn="just">
              <a:spcBef>
                <a:spcPct val="20000"/>
              </a:spcBef>
            </a:pPr>
            <a:endParaRPr lang="en-US" sz="2400" dirty="0">
              <a:latin typeface="Times New Roman" pitchFamily="18" charset="0"/>
              <a:cs typeface="Times New Roman" pitchFamily="18" charset="0"/>
            </a:endParaRPr>
          </a:p>
          <a:p>
            <a:pPr algn="just">
              <a:spcBef>
                <a:spcPct val="20000"/>
              </a:spcBef>
            </a:pPr>
            <a:endParaRPr lang="en-US" sz="2400" dirty="0">
              <a:latin typeface="Times New Roman" pitchFamily="18" charset="0"/>
              <a:cs typeface="Times New Roman" pitchFamily="18" charset="0"/>
            </a:endParaRPr>
          </a:p>
        </p:txBody>
      </p:sp>
      <p:pic>
        <p:nvPicPr>
          <p:cNvPr id="5"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36" y="-23244"/>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77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par>
                                <p:cTn id="8" presetID="18" presetClass="entr" presetSubtype="12" fill="hold"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strips(downLeft)">
                                      <p:cBhvr>
                                        <p:cTn id="1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3" name="TextBox 2"/>
          <p:cNvSpPr txBox="1"/>
          <p:nvPr/>
        </p:nvSpPr>
        <p:spPr>
          <a:xfrm>
            <a:off x="82680" y="946816"/>
            <a:ext cx="52513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II. </a:t>
            </a:r>
            <a:r>
              <a:rPr lang="vi-VN" sz="2400" b="1" dirty="0">
                <a:latin typeface="Times New Roman" pitchFamily="18" charset="0"/>
                <a:cs typeface="Times New Roman" pitchFamily="18" charset="0"/>
              </a:rPr>
              <a:t>T</a:t>
            </a:r>
            <a:r>
              <a:rPr lang="en-US" sz="2400" b="1" dirty="0" err="1">
                <a:latin typeface="Times New Roman" pitchFamily="18" charset="0"/>
                <a:cs typeface="Times New Roman" pitchFamily="18" charset="0"/>
              </a:rPr>
              <a:t>rải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bản</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408480"/>
            <a:ext cx="3581400" cy="4763719"/>
          </a:xfrm>
          <a:prstGeom prst="rect">
            <a:avLst/>
          </a:prstGeom>
          <a:noFill/>
          <a:ln>
            <a:noFill/>
          </a:ln>
        </p:spPr>
      </p:pic>
      <p:sp>
        <p:nvSpPr>
          <p:cNvPr id="11" name="TextBox 10"/>
          <p:cNvSpPr txBox="1"/>
          <p:nvPr/>
        </p:nvSpPr>
        <p:spPr>
          <a:xfrm>
            <a:off x="50799" y="1728272"/>
            <a:ext cx="5130801" cy="830997"/>
          </a:xfrm>
          <a:prstGeom prst="rect">
            <a:avLst/>
          </a:prstGeom>
          <a:noFill/>
        </p:spPr>
        <p:txBody>
          <a:bodyPr wrap="square" rtlCol="0">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a:t>
            </a:r>
          </a:p>
        </p:txBody>
      </p:sp>
      <p:sp>
        <p:nvSpPr>
          <p:cNvPr id="13" name="TextBox 12"/>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GIÓNG</a:t>
            </a:r>
            <a:endParaRPr lang="en-US" sz="3200" dirty="0">
              <a:solidFill>
                <a:srgbClr val="FF0000"/>
              </a:solidFill>
              <a:latin typeface="Times New Roman" pitchFamily="18" charset="0"/>
              <a:cs typeface="Times New Roman" pitchFamily="18" charset="0"/>
            </a:endParaRPr>
          </a:p>
        </p:txBody>
      </p:sp>
      <p:pic>
        <p:nvPicPr>
          <p:cNvPr id="12" name="图片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7643" y="17895"/>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21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52513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II. </a:t>
            </a:r>
            <a:r>
              <a:rPr lang="vi-VN" sz="2400" b="1" dirty="0">
                <a:latin typeface="Times New Roman" pitchFamily="18" charset="0"/>
                <a:cs typeface="Times New Roman" pitchFamily="18" charset="0"/>
              </a:rPr>
              <a:t>T</a:t>
            </a:r>
            <a:r>
              <a:rPr lang="en-US" sz="2400" b="1" dirty="0" err="1">
                <a:latin typeface="Times New Roman" pitchFamily="18" charset="0"/>
                <a:cs typeface="Times New Roman" pitchFamily="18" charset="0"/>
              </a:rPr>
              <a:t>rải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bản</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2. Đọc, tóm tắt, bố cục</a:t>
            </a:r>
            <a:endParaRPr lang="en-US" sz="2400" dirty="0">
              <a:latin typeface="Times New Roman" pitchFamily="18" charset="0"/>
              <a:cs typeface="Times New Roman" pitchFamily="18" charset="0"/>
            </a:endParaRPr>
          </a:p>
        </p:txBody>
      </p:sp>
      <p:pic>
        <p:nvPicPr>
          <p:cNvPr id="11" name="图片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032" y="102541"/>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105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7" name="TextBox 6"/>
          <p:cNvSpPr txBox="1"/>
          <p:nvPr/>
        </p:nvSpPr>
        <p:spPr>
          <a:xfrm>
            <a:off x="76200" y="2240340"/>
            <a:ext cx="52578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Ai là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vật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chính</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Truyện sử dụng ngôi kể nào? Dựa vào đâu em nhận ra ngôi kể đó? </a:t>
            </a:r>
            <a:r>
              <a:rPr lang="en-US" sz="2400" dirty="0" err="1">
                <a:latin typeface="Times New Roman" pitchFamily="18" charset="0"/>
                <a:cs typeface="Times New Roman" pitchFamily="18" charset="0"/>
              </a:rPr>
              <a:t>Phương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đạt</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98989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1598</TotalTime>
  <Words>1352</Words>
  <Application>Microsoft Office PowerPoint</Application>
  <PresentationFormat>On-screen Show (4:3)</PresentationFormat>
  <Paragraphs>150</Paragraphs>
  <Slides>26</Slides>
  <Notes>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liệt kê các từ ngữ chỉ nhân vật Gióng thành hai nhóm theo hai thời điểm: trước và sau khi Gióng “vươn vai” thành tráng sĩ để ra trận đánh giặc. Từ ngữ nào được lặp lại nhiều lần nhất, việc lặp lại ấy có tác dụng thế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cp:lastModifiedBy>
  <cp:revision>76</cp:revision>
  <dcterms:created xsi:type="dcterms:W3CDTF">2021-06-13T02:15:06Z</dcterms:created>
  <dcterms:modified xsi:type="dcterms:W3CDTF">2022-07-20T12:29:11Z</dcterms:modified>
</cp:coreProperties>
</file>