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68" r:id="rId4"/>
    <p:sldId id="257" r:id="rId5"/>
    <p:sldId id="258" r:id="rId6"/>
    <p:sldId id="270" r:id="rId7"/>
    <p:sldId id="262" r:id="rId8"/>
    <p:sldId id="271" r:id="rId9"/>
    <p:sldId id="259" r:id="rId10"/>
    <p:sldId id="272" r:id="rId11"/>
    <p:sldId id="273" r:id="rId12"/>
    <p:sldId id="260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3" r:id="rId22"/>
    <p:sldId id="282" r:id="rId23"/>
    <p:sldId id="267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5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5850" y="3679963"/>
            <a:ext cx="7443203" cy="113404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1676400" y="5105400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EC49D7E-3D54-4071-844A-203E78B03B63}"/>
              </a:ext>
            </a:extLst>
          </p:cNvPr>
          <p:cNvSpPr/>
          <p:nvPr/>
        </p:nvSpPr>
        <p:spPr>
          <a:xfrm>
            <a:off x="609600" y="762000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Sự việc (a)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 quan trọng nhất vì nó khiến Bọ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thay đổi suy nghĩ và đi đến quyết định về quê sau nhiều năm buôn bán xa nhà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09805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4E2F76-04FF-4FDE-AC92-D42A6D39A100}"/>
              </a:ext>
            </a:extLst>
          </p:cNvPr>
          <p:cNvSpPr/>
          <p:nvPr/>
        </p:nvSpPr>
        <p:spPr>
          <a:xfrm>
            <a:off x="15239" y="23446"/>
            <a:ext cx="4270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A243E26-A6E7-42C3-98FB-8918C2337D0E}"/>
              </a:ext>
            </a:extLst>
          </p:cNvPr>
          <p:cNvSpPr/>
          <p:nvPr/>
        </p:nvSpPr>
        <p:spPr>
          <a:xfrm>
            <a:off x="245045" y="762000"/>
            <a:ext cx="35686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17E3D519-7729-435C-A965-6FFBE60A0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06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19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87231"/>
              </p:ext>
            </p:extLst>
          </p:nvPr>
        </p:nvGraphicFramePr>
        <p:xfrm>
          <a:off x="533400" y="2514600"/>
          <a:ext cx="8229600" cy="262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90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NGOẠI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HÌNH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NÓI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CẢNH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631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- Mập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mạp,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bộ râu ngắn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- Nhẹ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nhàng, lịch sự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bận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rộn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ăn, buôn bán xa quê lâu ngày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3017">
                <a:tc gridSpan="3">
                  <a:txBody>
                    <a:bodyPr/>
                    <a:lstStyle/>
                    <a:p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→ Nhã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nhặn, lịch thiệp và là người từng trải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152400"/>
            <a:ext cx="8991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4E2F76-04FF-4FDE-AC92-D42A6D39A100}"/>
              </a:ext>
            </a:extLst>
          </p:cNvPr>
          <p:cNvSpPr/>
          <p:nvPr/>
        </p:nvSpPr>
        <p:spPr>
          <a:xfrm>
            <a:off x="15239" y="23446"/>
            <a:ext cx="4270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A243E26-A6E7-42C3-98FB-8918C2337D0E}"/>
              </a:ext>
            </a:extLst>
          </p:cNvPr>
          <p:cNvSpPr/>
          <p:nvPr/>
        </p:nvSpPr>
        <p:spPr>
          <a:xfrm>
            <a:off x="245045" y="762000"/>
            <a:ext cx="35686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3947A8-5200-44C0-A11D-E6FE0DB70DCF}"/>
              </a:ext>
            </a:extLst>
          </p:cNvPr>
          <p:cNvSpPr/>
          <p:nvPr/>
        </p:nvSpPr>
        <p:spPr>
          <a:xfrm>
            <a:off x="351122" y="1438999"/>
            <a:ext cx="8441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Cuộc sống bận rộn với công việc.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Buôn bán xa nhà xa quê hương.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mải công việc Bọ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quên mất dành thời gian về thăm nhà, quê 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D222FDCC-CE43-4989-A9F9-73765A0BD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58" y="20591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244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13D1F91-E0BA-4461-AC39-CE60FE56C87D}"/>
              </a:ext>
            </a:extLst>
          </p:cNvPr>
          <p:cNvSpPr/>
          <p:nvPr/>
        </p:nvSpPr>
        <p:spPr>
          <a:xfrm>
            <a:off x="304800" y="914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4838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4E2F76-04FF-4FDE-AC92-D42A6D39A100}"/>
              </a:ext>
            </a:extLst>
          </p:cNvPr>
          <p:cNvSpPr/>
          <p:nvPr/>
        </p:nvSpPr>
        <p:spPr>
          <a:xfrm>
            <a:off x="15239" y="23446"/>
            <a:ext cx="4270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A243E26-A6E7-42C3-98FB-8918C2337D0E}"/>
              </a:ext>
            </a:extLst>
          </p:cNvPr>
          <p:cNvSpPr/>
          <p:nvPr/>
        </p:nvSpPr>
        <p:spPr>
          <a:xfrm>
            <a:off x="245045" y="762000"/>
            <a:ext cx="35686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3947A8-5200-44C0-A11D-E6FE0DB70DCF}"/>
              </a:ext>
            </a:extLst>
          </p:cNvPr>
          <p:cNvSpPr/>
          <p:nvPr/>
        </p:nvSpPr>
        <p:spPr>
          <a:xfrm>
            <a:off x="351122" y="1438999"/>
            <a:ext cx="8441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Cuộc sống bận rộn với công việc.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Buôn bán xa nhà xa quê hương.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mải công việc Bọ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quên mất dành thời gian về thăm nhà, quê 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B7339F9-1D47-4E5C-8C19-0D549BAF2C52}"/>
              </a:ext>
            </a:extLst>
          </p:cNvPr>
          <p:cNvSpPr/>
          <p:nvPr/>
        </p:nvSpPr>
        <p:spPr>
          <a:xfrm>
            <a:off x="366296" y="3223993"/>
            <a:ext cx="38111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9D6F59-AD0C-4A93-A7B3-A40D83D38D8A}"/>
              </a:ext>
            </a:extLst>
          </p:cNvPr>
          <p:cNvSpPr/>
          <p:nvPr/>
        </p:nvSpPr>
        <p:spPr>
          <a:xfrm>
            <a:off x="351122" y="3900992"/>
            <a:ext cx="8259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Khung cảnh xung quanh và đặc biệt giọt sương đêm lạnh toát khiến Bọ Dừa trằn trọc nhớ về quê 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Chợt nhận ra bấy lâu nay mình quá mải mê làm việc mà quên mất nên về thăm quê.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B81B0FC4-83A4-4A64-A57D-A5EE2DE3E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58" y="20591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9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ADA0D5E-8669-45F9-B127-5012370A0C96}"/>
              </a:ext>
            </a:extLst>
          </p:cNvPr>
          <p:cNvSpPr/>
          <p:nvPr/>
        </p:nvSpPr>
        <p:spPr>
          <a:xfrm>
            <a:off x="359898" y="4572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4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C8F1CEF-6752-4F91-A203-3F8A774BC491}"/>
              </a:ext>
            </a:extLst>
          </p:cNvPr>
          <p:cNvSpPr/>
          <p:nvPr/>
        </p:nvSpPr>
        <p:spPr>
          <a:xfrm>
            <a:off x="8206" y="228600"/>
            <a:ext cx="4270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B0F06CC-5EAF-41B4-8A33-6C4170B7F4A6}"/>
              </a:ext>
            </a:extLst>
          </p:cNvPr>
          <p:cNvSpPr/>
          <p:nvPr/>
        </p:nvSpPr>
        <p:spPr>
          <a:xfrm>
            <a:off x="238012" y="838200"/>
            <a:ext cx="20866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DBEE351-E27F-4136-B5E4-046BDF3F950E}"/>
              </a:ext>
            </a:extLst>
          </p:cNvPr>
          <p:cNvSpPr/>
          <p:nvPr/>
        </p:nvSpPr>
        <p:spPr>
          <a:xfrm>
            <a:off x="238012" y="1386245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 chúng ta có bận rộn với những lo toan trong cuộc sống, để rồi có những lúc ta vô tình lãng quên 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sâu thẳm tâm hồn chúng ta luôn cháy bỏng tình yêu quê hương tha thiết.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Chúng ta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 có trách nhiệm với quê hương, nơi chúng ta đã sinh ra và lớn lên.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274D2A55-DAEC-4908-A20D-B46D270C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58" y="20591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83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1D6FAF-E7D8-46DB-AAD7-B24203C1B7A9}"/>
              </a:ext>
            </a:extLst>
          </p:cNvPr>
          <p:cNvSpPr/>
          <p:nvPr/>
        </p:nvSpPr>
        <p:spPr>
          <a:xfrm>
            <a:off x="304800" y="2286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51FABC2-03C4-4D48-90D9-442FA105280F}"/>
              </a:ext>
            </a:extLst>
          </p:cNvPr>
          <p:cNvSpPr/>
          <p:nvPr/>
        </p:nvSpPr>
        <p:spPr>
          <a:xfrm>
            <a:off x="685800" y="30480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90079A-DF68-4216-9D90-EF7EB03BD72F}"/>
              </a:ext>
            </a:extLst>
          </p:cNvPr>
          <p:cNvSpPr/>
          <p:nvPr/>
        </p:nvSpPr>
        <p:spPr>
          <a:xfrm>
            <a:off x="152400" y="304800"/>
            <a:ext cx="20585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0B984755-B6A5-4B54-BB75-ED93DA55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09" y="4033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4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1828" y="327831"/>
            <a:ext cx="3657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47, 48: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1630" y="1032681"/>
            <a:ext cx="5181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GIỌT SƯƠNG ĐÊM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( Trần Đức Tiến )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9481"/>
            <a:ext cx="7772400" cy="437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53ACE701-FFDE-405A-B1F5-43D2B59A6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58" y="205911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24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53B7F8-BFB7-42E6-8052-A314B3AAD5DD}"/>
              </a:ext>
            </a:extLst>
          </p:cNvPr>
          <p:cNvSpPr/>
          <p:nvPr/>
        </p:nvSpPr>
        <p:spPr>
          <a:xfrm>
            <a:off x="171450" y="228600"/>
            <a:ext cx="8801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8BDD5D9A-00FE-4E84-908B-A8C767BD7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046950"/>
              </p:ext>
            </p:extLst>
          </p:nvPr>
        </p:nvGraphicFramePr>
        <p:xfrm>
          <a:off x="76200" y="3124200"/>
          <a:ext cx="8991600" cy="3522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2463858675"/>
                    </a:ext>
                  </a:extLst>
                </a:gridCol>
                <a:gridCol w="7086600">
                  <a:extLst>
                    <a:ext uri="{9D8B030D-6E8A-4147-A177-3AD203B41FA5}">
                      <a16:colId xmlns="" xmlns:a16="http://schemas.microsoft.com/office/drawing/2014/main" val="11105333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nghệ thuật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5254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2258703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A481BD5-979C-428D-82D3-5F72E12B3775}"/>
              </a:ext>
            </a:extLst>
          </p:cNvPr>
          <p:cNvSpPr/>
          <p:nvPr/>
        </p:nvSpPr>
        <p:spPr>
          <a:xfrm>
            <a:off x="2209800" y="4156635"/>
            <a:ext cx="640080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………………..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2C898BE-FE51-4913-AA65-6A5C24F2D5BE}"/>
              </a:ext>
            </a:extLst>
          </p:cNvPr>
          <p:cNvSpPr/>
          <p:nvPr/>
        </p:nvSpPr>
        <p:spPr>
          <a:xfrm>
            <a:off x="358170" y="4358883"/>
            <a:ext cx="156966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92216"/>
              </p:ext>
            </p:extLst>
          </p:nvPr>
        </p:nvGraphicFramePr>
        <p:xfrm>
          <a:off x="342899" y="1371600"/>
          <a:ext cx="8458201" cy="3870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7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264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pháp nghệ thuật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hiện qua các từ ngữ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94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hóa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Dùng từ vốn để gọi người để gọi vật: 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ông khách, trưởng thôn, quý vị…. </a:t>
                      </a:r>
                    </a:p>
                    <a:p>
                      <a:pPr algn="l"/>
                      <a:endParaRPr lang="en-US" sz="2000" b="1" i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Dùng từ vốn để chỉ hoạt động tích chất của người để chỉ tính chất của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vật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nhã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nhăn, làm ơn, kể….</a:t>
                      </a:r>
                    </a:p>
                    <a:p>
                      <a:pPr algn="l"/>
                      <a:endParaRPr lang="en-US" sz="2000" b="1" i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/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Trò chuyện xưng hô với vật như với người:</a:t>
                      </a:r>
                      <a:r>
                        <a:rPr lang="en-US" sz="2000" b="1" i="1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tôi, bác, vâng, ….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48286" y="15240"/>
            <a:ext cx="81534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BIỆN PHÁP NGHỆ THUẬT DƯỢC SỬ DỤNG CHỦ YẾU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 TRUYỆN ĐỒNG THOẠI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04A1590-C9FB-42DA-A89A-F36C590AFF7A}"/>
              </a:ext>
            </a:extLst>
          </p:cNvPr>
          <p:cNvSpPr/>
          <p:nvPr/>
        </p:nvSpPr>
        <p:spPr>
          <a:xfrm>
            <a:off x="1" y="542099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Biện pháp nhân hóa là đặc điểm tiêu biểu trong truyện đồng thoại </a:t>
            </a:r>
            <a:endParaRPr lang="en-US" sz="24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Biện pháp miêu tả tương phản và liệt kê cho thấy sự phong phú và sinh động về loài bọ cánh cứng.</a:t>
            </a:r>
            <a:endParaRPr lang="en-US" sz="2400" b="1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90079A-DF68-4216-9D90-EF7EB03BD72F}"/>
              </a:ext>
            </a:extLst>
          </p:cNvPr>
          <p:cNvSpPr/>
          <p:nvPr/>
        </p:nvSpPr>
        <p:spPr>
          <a:xfrm>
            <a:off x="152400" y="304800"/>
            <a:ext cx="20585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6145C0F-86E7-4513-A268-66AD4CF1FF91}"/>
              </a:ext>
            </a:extLst>
          </p:cNvPr>
          <p:cNvSpPr/>
          <p:nvPr/>
        </p:nvSpPr>
        <p:spPr>
          <a:xfrm>
            <a:off x="381000" y="914400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Biện pháp nhân 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iêu tả tương phản và liệt kê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 phong phú và sinh động về loài bọ cánh cứng.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D9762D-09E3-48FA-BB77-8BB483689471}"/>
              </a:ext>
            </a:extLst>
          </p:cNvPr>
          <p:cNvSpPr/>
          <p:nvPr/>
        </p:nvSpPr>
        <p:spPr>
          <a:xfrm>
            <a:off x="178191" y="2438400"/>
            <a:ext cx="2353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58420C8A-31EF-4EE8-99DD-125C03827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33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3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705350"/>
            <a:ext cx="2433637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551238"/>
            <a:ext cx="25368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3735388"/>
            <a:ext cx="2917825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4300538"/>
            <a:ext cx="2628900" cy="11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48088"/>
            <a:ext cx="288290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2455863"/>
            <a:ext cx="2836863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1579563"/>
            <a:ext cx="2652712" cy="1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130300"/>
            <a:ext cx="2744788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25675"/>
            <a:ext cx="242093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3525"/>
            <a:ext cx="31369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668338"/>
            <a:ext cx="2652713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625600"/>
            <a:ext cx="2293937" cy="28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332163"/>
            <a:ext cx="223678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6900" y="228600"/>
            <a:ext cx="558165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SƠ ĐỒ TỪ DUY THỂ LOẠI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298189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691" y="533400"/>
            <a:ext cx="83270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học kết thúc .</a:t>
            </a:r>
          </a:p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em chăm ngoan, hoc giỏi!</a:t>
            </a:r>
          </a:p>
        </p:txBody>
      </p:sp>
    </p:spTree>
    <p:extLst>
      <p:ext uri="{BB962C8B-B14F-4D97-AF65-F5344CB8AC3E}">
        <p14:creationId xmlns:p14="http://schemas.microsoft.com/office/powerpoint/2010/main" val="413888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446"/>
            <a:ext cx="8229600" cy="1143000"/>
          </a:xfrm>
        </p:spPr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trong tự nhiên</a:t>
            </a:r>
          </a:p>
        </p:txBody>
      </p:sp>
      <p:pic>
        <p:nvPicPr>
          <p:cNvPr id="4" name="Bọ Rù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533400" y="1600198"/>
            <a:ext cx="8305800" cy="43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2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" y="304800"/>
            <a:ext cx="46431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1.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64" y="457200"/>
            <a:ext cx="351123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367878"/>
            <a:ext cx="4648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Trần Đức Tiến, sinh năm 1953</a:t>
            </a:r>
          </a:p>
        </p:txBody>
      </p:sp>
      <p:sp>
        <p:nvSpPr>
          <p:cNvPr id="7" name="Rectangle 6"/>
          <p:cNvSpPr/>
          <p:nvPr/>
        </p:nvSpPr>
        <p:spPr>
          <a:xfrm>
            <a:off x="462887" y="2020906"/>
            <a:ext cx="5170228" cy="642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Quê : làng Cao Đà, xã Nhân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huyện Lý Nhân, tỉnh Hà 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451164" y="2785251"/>
            <a:ext cx="5181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Trần Đức Tiến viết nhiều tác phẩm cho thiếu nhi trong đó có truyện đồng thoại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164" y="3547250"/>
            <a:ext cx="5263836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Truyện của ông mang nét tinh thế hồn nhiên</a:t>
            </a:r>
          </a:p>
        </p:txBody>
      </p:sp>
      <p:pic>
        <p:nvPicPr>
          <p:cNvPr id="10" name="图片 11">
            <a:extLst>
              <a:ext uri="{FF2B5EF4-FFF2-40B4-BE49-F238E27FC236}">
                <a16:creationId xmlns="" xmlns:a16="http://schemas.microsoft.com/office/drawing/2014/main" id="{A7CE0F82-49B1-41A5-92A0-6AF63347A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845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0"/>
            <a:ext cx="73914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tác phẩm của Trần Đức Tiến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4388"/>
            <a:ext cx="2122879" cy="271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Xóm Bờ Giậu (Tái Bản 2019) ebook pdf - Hay Đọ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57795"/>
            <a:ext cx="1828800" cy="245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àm Mèo | Tiki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57600"/>
            <a:ext cx="2143111" cy="279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09934"/>
            <a:ext cx="2133600" cy="279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41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BE9E913-59E4-4955-90D1-DBA05B31E735}"/>
              </a:ext>
            </a:extLst>
          </p:cNvPr>
          <p:cNvSpPr/>
          <p:nvPr/>
        </p:nvSpPr>
        <p:spPr>
          <a:xfrm>
            <a:off x="933450" y="2542163"/>
            <a:ext cx="72771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văn 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iọng nhẹ nhàng, gần với lối nói của trẻ em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 điệu phù hợp thái độ tính cách của nhân vật.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7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87" y="139005"/>
            <a:ext cx="464313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1. Tác giả</a:t>
            </a:r>
          </a:p>
          <a:p>
            <a:r>
              <a:rPr lang="en-US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2. Tác phẩm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1524000"/>
            <a:ext cx="4800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truyện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2223868"/>
            <a:ext cx="4800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bản được rút ra từ tập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7844"/>
            <a:ext cx="2971800" cy="363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A9724FF-DF4A-4B35-8400-FFB14D64AF51}"/>
              </a:ext>
            </a:extLst>
          </p:cNvPr>
          <p:cNvSpPr/>
          <p:nvPr/>
        </p:nvSpPr>
        <p:spPr>
          <a:xfrm>
            <a:off x="327074" y="2985868"/>
            <a:ext cx="4800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699D7B73-5B57-4C9C-A447-08CCE1C5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18" y="12493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6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4E2F76-04FF-4FDE-AC92-D42A6D39A100}"/>
              </a:ext>
            </a:extLst>
          </p:cNvPr>
          <p:cNvSpPr/>
          <p:nvPr/>
        </p:nvSpPr>
        <p:spPr>
          <a:xfrm>
            <a:off x="15240" y="304800"/>
            <a:ext cx="41809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8691305A-BAF7-4D91-A90D-A4483BAE9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93" y="7111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26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5901" y="0"/>
            <a:ext cx="51144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Sơ đồ sắp xếp các sự việc trong truyện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5449" y="381000"/>
            <a:ext cx="24384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GIỌT SƯƠNG ĐÊM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800100"/>
            <a:ext cx="8610600" cy="9291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 dung chính: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về trải nghiệm của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sau một đêm mất ngủ ở xóm Bờ Giậu chợt nhận ra bao lâu nay mình mải miết làm ăn, buôn bán nên đã lâu không về thăm quê. Nỗi nhớ quê khiến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quyết định về thăm quê ngay sáng hôm sau.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223448"/>
            <a:ext cx="8610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 việc 1: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(e)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ghé đến xóm Bờ Giậu và hỏi thăm Thằn Lằn về chỗ trọ qua đêm….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3200400"/>
            <a:ext cx="8610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 việc 2: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(b) Thằn Lằn thông báo với cụ giáo Cóc về sự xuất hiện của nhà buôn……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4191000"/>
            <a:ext cx="86106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 việc 3: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(d)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 dưới vòm lá trúc,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sương rơi trúng cổ làm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tỉnh ngủ.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5181600"/>
            <a:ext cx="86106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 việc 4: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(a) Sáng hôm sau , sau khi kể cho Thằn Lằn nghe đêm mất ngủ của mình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9778" y="6019800"/>
            <a:ext cx="8788022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 việc 5: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(c) Thằn Lằn đến nhà cụ giáo Cóc kể cho cụ nghe câu chuyện mất ngủ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267200" y="2756848"/>
            <a:ext cx="185950" cy="36735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267200" y="3733800"/>
            <a:ext cx="185950" cy="3810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267200" y="4724400"/>
            <a:ext cx="185950" cy="3810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267200" y="5638800"/>
            <a:ext cx="185950" cy="3048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</TotalTime>
  <Words>1237</Words>
  <Application>Microsoft Office PowerPoint</Application>
  <PresentationFormat>On-screen Show (4:3)</PresentationFormat>
  <Paragraphs>99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Bọ Dừa trong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56</cp:revision>
  <dcterms:created xsi:type="dcterms:W3CDTF">2006-08-16T00:00:00Z</dcterms:created>
  <dcterms:modified xsi:type="dcterms:W3CDTF">2022-07-27T13:11:55Z</dcterms:modified>
</cp:coreProperties>
</file>