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6" r:id="rId2"/>
    <p:sldId id="256" r:id="rId3"/>
    <p:sldId id="287" r:id="rId4"/>
    <p:sldId id="257" r:id="rId5"/>
    <p:sldId id="289" r:id="rId6"/>
    <p:sldId id="288" r:id="rId7"/>
    <p:sldId id="291" r:id="rId8"/>
    <p:sldId id="292" r:id="rId9"/>
    <p:sldId id="290" r:id="rId10"/>
    <p:sldId id="293" r:id="rId11"/>
    <p:sldId id="276" r:id="rId12"/>
    <p:sldId id="294" r:id="rId13"/>
    <p:sldId id="304" r:id="rId14"/>
    <p:sldId id="295" r:id="rId15"/>
    <p:sldId id="278" r:id="rId16"/>
    <p:sldId id="297" r:id="rId17"/>
    <p:sldId id="296" r:id="rId18"/>
    <p:sldId id="305" r:id="rId19"/>
    <p:sldId id="299" r:id="rId20"/>
    <p:sldId id="300" r:id="rId21"/>
    <p:sldId id="301" r:id="rId22"/>
    <p:sldId id="302" r:id="rId23"/>
    <p:sldId id="303" r:id="rId24"/>
    <p:sldId id="285" r:id="rId25"/>
    <p:sldId id="262" r:id="rId26"/>
    <p:sldId id="284" r:id="rId27"/>
    <p:sldId id="298" r:id="rId28"/>
    <p:sldId id="267" r:id="rId29"/>
    <p:sldId id="268" r:id="rId30"/>
  </p:sldIdLst>
  <p:sldSz cx="12192000" cy="6858000"/>
  <p:notesSz cx="6858000" cy="9144000"/>
  <p:custDataLst>
    <p:tags r:id="rId3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592"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958F40-FE36-4A85-B61D-4FE3EDEC4AFF}"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245773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58F40-FE36-4A85-B61D-4FE3EDEC4AFF}"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382705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58F40-FE36-4A85-B61D-4FE3EDEC4AFF}"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30449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958F40-FE36-4A85-B61D-4FE3EDEC4AFF}"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337786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58F40-FE36-4A85-B61D-4FE3EDEC4AFF}"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428949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958F40-FE36-4A85-B61D-4FE3EDEC4AFF}"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183628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958F40-FE36-4A85-B61D-4FE3EDEC4AFF}" type="datetimeFigureOut">
              <a:rPr lang="vi-VN" smtClean="0"/>
              <a:t>25/07/2022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106559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958F40-FE36-4A85-B61D-4FE3EDEC4AFF}" type="datetimeFigureOut">
              <a:rPr lang="vi-VN" smtClean="0"/>
              <a:t>25/07/2022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174086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58F40-FE36-4A85-B61D-4FE3EDEC4AFF}" type="datetimeFigureOut">
              <a:rPr lang="vi-VN" smtClean="0"/>
              <a:t>25/07/2022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1302226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58F40-FE36-4A85-B61D-4FE3EDEC4AFF}"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3485569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58F40-FE36-4A85-B61D-4FE3EDEC4AFF}"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53267B-4687-4B0C-B13D-72587F018838}" type="slidenum">
              <a:rPr lang="vi-VN" smtClean="0"/>
              <a:t>‹#›</a:t>
            </a:fld>
            <a:endParaRPr lang="vi-VN"/>
          </a:p>
        </p:txBody>
      </p:sp>
    </p:spTree>
    <p:extLst>
      <p:ext uri="{BB962C8B-B14F-4D97-AF65-F5344CB8AC3E}">
        <p14:creationId xmlns:p14="http://schemas.microsoft.com/office/powerpoint/2010/main" val="166257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58F40-FE36-4A85-B61D-4FE3EDEC4AFF}" type="datetimeFigureOut">
              <a:rPr lang="vi-VN" smtClean="0"/>
              <a:t>25/07/2022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3267B-4687-4B0C-B13D-72587F018838}" type="slidenum">
              <a:rPr lang="vi-VN" smtClean="0"/>
              <a:t>‹#›</a:t>
            </a:fld>
            <a:endParaRPr lang="vi-VN"/>
          </a:p>
        </p:txBody>
      </p:sp>
    </p:spTree>
    <p:extLst>
      <p:ext uri="{BB962C8B-B14F-4D97-AF65-F5344CB8AC3E}">
        <p14:creationId xmlns:p14="http://schemas.microsoft.com/office/powerpoint/2010/main" val="3971882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 y="76200"/>
            <a:ext cx="12496799" cy="6629400"/>
          </a:xfrm>
          <a:prstGeom prst="rect">
            <a:avLst/>
          </a:prstGeom>
        </p:spPr>
      </p:pic>
    </p:spTree>
    <p:extLst>
      <p:ext uri="{BB962C8B-B14F-4D97-AF65-F5344CB8AC3E}">
        <p14:creationId xmlns:p14="http://schemas.microsoft.com/office/powerpoint/2010/main" val="644356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04776"/>
            <a:ext cx="8556481" cy="7267575"/>
          </a:xfrm>
          <a:prstGeom prst="rect">
            <a:avLst/>
          </a:prstGeom>
        </p:spPr>
      </p:pic>
    </p:spTree>
    <p:extLst>
      <p:ext uri="{BB962C8B-B14F-4D97-AF65-F5344CB8AC3E}">
        <p14:creationId xmlns:p14="http://schemas.microsoft.com/office/powerpoint/2010/main" val="319855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82061" y="-58077"/>
            <a:ext cx="4771292" cy="3051069"/>
            <a:chOff x="1488" y="96"/>
            <a:chExt cx="2400" cy="2129"/>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 y="96"/>
              <a:ext cx="240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2373" y="2037"/>
              <a:ext cx="817" cy="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sz="1400" kern="1200">
                  <a:solidFill>
                    <a:schemeClr val="tx1"/>
                  </a:solidFill>
                  <a:latin typeface="Arial" charset="0"/>
                  <a:ea typeface="+mn-ea"/>
                  <a:cs typeface="Arial" charset="0"/>
                </a:defRPr>
              </a:lvl2pPr>
              <a:lvl3pPr marL="914400" algn="l" rtl="0" fontAlgn="base">
                <a:spcBef>
                  <a:spcPct val="0"/>
                </a:spcBef>
                <a:spcAft>
                  <a:spcPct val="0"/>
                </a:spcAft>
                <a:defRPr sz="1400" kern="1200">
                  <a:solidFill>
                    <a:schemeClr val="tx1"/>
                  </a:solidFill>
                  <a:latin typeface="Arial" charset="0"/>
                  <a:ea typeface="+mn-ea"/>
                  <a:cs typeface="Arial" charset="0"/>
                </a:defRPr>
              </a:lvl3pPr>
              <a:lvl4pPr marL="1371600" algn="l" rtl="0" fontAlgn="base">
                <a:spcBef>
                  <a:spcPct val="0"/>
                </a:spcBef>
                <a:spcAft>
                  <a:spcPct val="0"/>
                </a:spcAft>
                <a:defRPr sz="1400" kern="1200">
                  <a:solidFill>
                    <a:schemeClr val="tx1"/>
                  </a:solidFill>
                  <a:latin typeface="Arial" charset="0"/>
                  <a:ea typeface="+mn-ea"/>
                  <a:cs typeface="Arial" charset="0"/>
                </a:defRPr>
              </a:lvl4pPr>
              <a:lvl5pPr marL="1828800" algn="l"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00FF"/>
                  </a:solidFill>
                  <a:effectLst/>
                  <a:uLnTx/>
                  <a:uFillTx/>
                  <a:latin typeface="Arial" charset="0"/>
                  <a:ea typeface="+mn-ea"/>
                  <a:cs typeface="Arial" charset="0"/>
                </a:rPr>
                <a:t>Nho</a:t>
              </a:r>
              <a:endParaRPr kumimoji="0" lang="en-US" sz="2000" b="1" i="0" u="none" strike="noStrike" kern="1200" cap="none" spc="0" normalizeH="0" baseline="0" noProof="0" dirty="0">
                <a:ln>
                  <a:noFill/>
                </a:ln>
                <a:solidFill>
                  <a:srgbClr val="0000FF"/>
                </a:solidFill>
                <a:effectLst/>
                <a:uLnTx/>
                <a:uFillTx/>
                <a:latin typeface="Arial" charset="0"/>
                <a:ea typeface="+mn-ea"/>
                <a:cs typeface="Arial" charset="0"/>
              </a:endParaRPr>
            </a:p>
          </p:txBody>
        </p:sp>
      </p:grpSp>
      <p:grpSp>
        <p:nvGrpSpPr>
          <p:cNvPr id="11" name="Group 10"/>
          <p:cNvGrpSpPr>
            <a:grpSpLocks/>
          </p:cNvGrpSpPr>
          <p:nvPr/>
        </p:nvGrpSpPr>
        <p:grpSpPr bwMode="auto">
          <a:xfrm>
            <a:off x="6509484" y="-58077"/>
            <a:ext cx="4809147" cy="2579076"/>
            <a:chOff x="1776" y="720"/>
            <a:chExt cx="1440" cy="1248"/>
          </a:xfrm>
        </p:grpSpPr>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720"/>
              <a:ext cx="1440"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2"/>
            <p:cNvSpPr txBox="1">
              <a:spLocks noChangeArrowheads="1"/>
            </p:cNvSpPr>
            <p:nvPr/>
          </p:nvSpPr>
          <p:spPr bwMode="auto">
            <a:xfrm>
              <a:off x="2374" y="1488"/>
              <a:ext cx="62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sz="1400" kern="1200">
                  <a:solidFill>
                    <a:schemeClr val="tx1"/>
                  </a:solidFill>
                  <a:latin typeface="Arial" charset="0"/>
                  <a:ea typeface="+mn-ea"/>
                  <a:cs typeface="Arial" charset="0"/>
                </a:defRPr>
              </a:lvl2pPr>
              <a:lvl3pPr marL="914400" algn="l" rtl="0" fontAlgn="base">
                <a:spcBef>
                  <a:spcPct val="0"/>
                </a:spcBef>
                <a:spcAft>
                  <a:spcPct val="0"/>
                </a:spcAft>
                <a:defRPr sz="1400" kern="1200">
                  <a:solidFill>
                    <a:schemeClr val="tx1"/>
                  </a:solidFill>
                  <a:latin typeface="Arial" charset="0"/>
                  <a:ea typeface="+mn-ea"/>
                  <a:cs typeface="Arial" charset="0"/>
                </a:defRPr>
              </a:lvl3pPr>
              <a:lvl4pPr marL="1371600" algn="l" rtl="0" fontAlgn="base">
                <a:spcBef>
                  <a:spcPct val="0"/>
                </a:spcBef>
                <a:spcAft>
                  <a:spcPct val="0"/>
                </a:spcAft>
                <a:defRPr sz="1400" kern="1200">
                  <a:solidFill>
                    <a:schemeClr val="tx1"/>
                  </a:solidFill>
                  <a:latin typeface="Arial" charset="0"/>
                  <a:ea typeface="+mn-ea"/>
                  <a:cs typeface="Arial" charset="0"/>
                </a:defRPr>
              </a:lvl4pPr>
              <a:lvl5pPr marL="1828800" algn="l"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FFFF00"/>
                  </a:solidFill>
                  <a:effectLst/>
                  <a:uLnTx/>
                  <a:uFillTx/>
                  <a:latin typeface="Arial" charset="0"/>
                  <a:ea typeface="+mn-ea"/>
                  <a:cs typeface="Arial" charset="0"/>
                </a:rPr>
                <a:t>Cây</a:t>
              </a:r>
              <a:r>
                <a:rPr kumimoji="0" lang="en-US" sz="2000" b="1" i="0" u="none" strike="noStrike" kern="1200" cap="none" spc="0" normalizeH="0" baseline="0" noProof="0" dirty="0">
                  <a:ln>
                    <a:noFill/>
                  </a:ln>
                  <a:solidFill>
                    <a:srgbClr val="FFFF00"/>
                  </a:solidFill>
                  <a:effectLst/>
                  <a:uLnTx/>
                  <a:uFillTx/>
                  <a:latin typeface="Arial" charset="0"/>
                  <a:ea typeface="+mn-ea"/>
                  <a:cs typeface="Arial" charset="0"/>
                </a:rPr>
                <a:t> ô-</a:t>
              </a:r>
              <a:r>
                <a:rPr kumimoji="0" lang="en-US" sz="2000" b="1" i="0" u="none" strike="noStrike" kern="1200" cap="none" spc="0" normalizeH="0" baseline="0" noProof="0" dirty="0" err="1">
                  <a:ln>
                    <a:noFill/>
                  </a:ln>
                  <a:solidFill>
                    <a:srgbClr val="FFFF00"/>
                  </a:solidFill>
                  <a:effectLst/>
                  <a:uLnTx/>
                  <a:uFillTx/>
                  <a:latin typeface="Arial" charset="0"/>
                  <a:ea typeface="+mn-ea"/>
                  <a:cs typeface="Arial" charset="0"/>
                </a:rPr>
                <a:t>liu</a:t>
              </a:r>
              <a:endParaRPr kumimoji="0" lang="en-US" sz="2000" b="1" i="0" u="none" strike="noStrike" kern="1200" cap="none" spc="0" normalizeH="0" baseline="0" noProof="0" dirty="0">
                <a:ln>
                  <a:noFill/>
                </a:ln>
                <a:solidFill>
                  <a:srgbClr val="FFFF00"/>
                </a:solidFill>
                <a:effectLst/>
                <a:uLnTx/>
                <a:uFillTx/>
                <a:latin typeface="Arial" charset="0"/>
                <a:ea typeface="+mn-ea"/>
                <a:cs typeface="Arial" charset="0"/>
              </a:endParaRPr>
            </a:p>
          </p:txBody>
        </p:sp>
      </p:grpSp>
      <p:sp>
        <p:nvSpPr>
          <p:cNvPr id="2" name="AutoShape 2" descr="Hội họa Hy Lạp cổ đại: Các đế chế vĩ đại từ Sparta đến Athena - DKN.New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a:stretch>
            <a:fillRect/>
          </a:stretch>
        </p:blipFill>
        <p:spPr>
          <a:xfrm>
            <a:off x="-82061" y="3114675"/>
            <a:ext cx="2387600" cy="3555448"/>
          </a:xfrm>
          <a:prstGeom prst="rect">
            <a:avLst/>
          </a:prstGeom>
        </p:spPr>
      </p:pic>
      <p:sp>
        <p:nvSpPr>
          <p:cNvPr id="9" name="TextBox 8"/>
          <p:cNvSpPr txBox="1"/>
          <p:nvPr/>
        </p:nvSpPr>
        <p:spPr>
          <a:xfrm>
            <a:off x="1806574" y="6294183"/>
            <a:ext cx="2193926" cy="461665"/>
          </a:xfrm>
          <a:prstGeom prst="rect">
            <a:avLst/>
          </a:prstGeom>
          <a:noFill/>
        </p:spPr>
        <p:txBody>
          <a:bodyPr wrap="square" rtlCol="0">
            <a:spAutoFit/>
          </a:bodyPr>
          <a:lstStyle/>
          <a:p>
            <a:r>
              <a:rPr lang="en-US" sz="2400" b="1" dirty="0" err="1" smtClean="0">
                <a:solidFill>
                  <a:srgbClr val="00B050"/>
                </a:solidFill>
                <a:latin typeface="Times New Roman" panose="02020603050405020304" pitchFamily="18" charset="0"/>
                <a:cs typeface="Times New Roman" panose="02020603050405020304" pitchFamily="18" charset="0"/>
              </a:rPr>
              <a:t>Đồ</a:t>
            </a:r>
            <a:r>
              <a:rPr lang="en-US" sz="2400" b="1" dirty="0" smtClean="0">
                <a:solidFill>
                  <a:srgbClr val="00B050"/>
                </a:solidFill>
                <a:latin typeface="Times New Roman" panose="02020603050405020304" pitchFamily="18" charset="0"/>
                <a:cs typeface="Times New Roman" panose="02020603050405020304" pitchFamily="18" charset="0"/>
              </a:rPr>
              <a:t> </a:t>
            </a:r>
            <a:r>
              <a:rPr lang="en-US" sz="2400" b="1" dirty="0" err="1" smtClean="0">
                <a:solidFill>
                  <a:srgbClr val="00B050"/>
                </a:solidFill>
                <a:latin typeface="Times New Roman" panose="02020603050405020304" pitchFamily="18" charset="0"/>
                <a:cs typeface="Times New Roman" panose="02020603050405020304" pitchFamily="18" charset="0"/>
              </a:rPr>
              <a:t>gốm</a:t>
            </a:r>
            <a:r>
              <a:rPr lang="en-US" sz="2400" b="1" dirty="0" smtClean="0">
                <a:solidFill>
                  <a:srgbClr val="00B050"/>
                </a:solidFill>
                <a:latin typeface="Times New Roman" panose="02020603050405020304" pitchFamily="18" charset="0"/>
                <a:cs typeface="Times New Roman" panose="02020603050405020304" pitchFamily="18" charset="0"/>
              </a:rPr>
              <a:t> </a:t>
            </a:r>
            <a:r>
              <a:rPr lang="en-US" sz="2400" b="1" dirty="0" err="1" smtClean="0">
                <a:solidFill>
                  <a:srgbClr val="00B050"/>
                </a:solidFill>
                <a:latin typeface="Times New Roman" panose="02020603050405020304" pitchFamily="18" charset="0"/>
                <a:cs typeface="Times New Roman" panose="02020603050405020304" pitchFamily="18" charset="0"/>
              </a:rPr>
              <a:t>màu</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5124" name="Picture 4" descr="Vò đồ Gốm của hy Lạp cổ đại Đen-tìm đồ gốm - Bình png tải về - Miễn phí  trong suốt Chiếc Bình png Tải v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3537" y="3254248"/>
            <a:ext cx="2585586" cy="30477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y Lạp Cổ Đại Đá Nổi Tiếng Đá Cẩm Thạch Tượng Điêu Khắc Thần Tình Yêu Cho  Trang Trí Nhà Trong Nhà - Buy Đá Cẩm Thạch Hình Tượng,Đá Marble Hình Tượ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9894" y="2693474"/>
            <a:ext cx="2881409" cy="32348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863939" y="6232628"/>
            <a:ext cx="2807364" cy="523220"/>
          </a:xfrm>
          <a:prstGeom prst="rect">
            <a:avLst/>
          </a:prstGeom>
          <a:noFill/>
        </p:spPr>
        <p:txBody>
          <a:bodyPr wrap="square" rtlCol="0">
            <a:spAutoFit/>
          </a:bodyPr>
          <a:lstStyle/>
          <a:p>
            <a:r>
              <a:rPr lang="en-US" sz="2800" b="1" dirty="0" err="1" smtClean="0">
                <a:solidFill>
                  <a:srgbClr val="0070C0"/>
                </a:solidFill>
                <a:latin typeface="Times New Roman" panose="02020603050405020304" pitchFamily="18" charset="0"/>
                <a:cs typeface="Times New Roman" panose="02020603050405020304" pitchFamily="18" charset="0"/>
              </a:rPr>
              <a:t>Đá</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Cẩm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Thạch</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2418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ự thật khó tin về Athens, thành bang nổi tiếng của Hy Lạp cổ đạ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5292" y="1964830"/>
            <a:ext cx="4058590" cy="24351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676" y="4995415"/>
            <a:ext cx="4552950" cy="1077218"/>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thành</a:t>
            </a:r>
            <a:r>
              <a:rPr lang="en-US" sz="3200" b="1" dirty="0" smtClean="0">
                <a:solidFill>
                  <a:srgbClr val="0070C0"/>
                </a:solidFill>
                <a:latin typeface="Times New Roman" panose="02020603050405020304" pitchFamily="18" charset="0"/>
                <a:cs typeface="Times New Roman" panose="02020603050405020304" pitchFamily="18" charset="0"/>
              </a:rPr>
              <a:t> bang </a:t>
            </a:r>
            <a:r>
              <a:rPr lang="en-US" sz="3200" b="1" dirty="0" err="1" smtClean="0">
                <a:solidFill>
                  <a:srgbClr val="0070C0"/>
                </a:solidFill>
                <a:latin typeface="Times New Roman" panose="02020603050405020304" pitchFamily="18" charset="0"/>
                <a:cs typeface="Times New Roman" panose="02020603050405020304" pitchFamily="18" charset="0"/>
              </a:rPr>
              <a:t>độc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lập</a:t>
            </a:r>
            <a:endParaRPr lang="en-US" sz="3200" b="1" dirty="0" smtClean="0">
              <a:solidFill>
                <a:srgbClr val="0070C0"/>
              </a:solidFill>
              <a:latin typeface="Times New Roman" panose="02020603050405020304" pitchFamily="18" charset="0"/>
              <a:cs typeface="Times New Roman" panose="02020603050405020304" pitchFamily="18" charset="0"/>
            </a:endParaRPr>
          </a:p>
          <a:p>
            <a:pPr algn="ctr"/>
            <a:r>
              <a:rPr lang="en-US" sz="3200" b="1" dirty="0" err="1" smtClean="0">
                <a:solidFill>
                  <a:srgbClr val="0070C0"/>
                </a:solidFill>
                <a:latin typeface="Times New Roman" panose="02020603050405020304" pitchFamily="18" charset="0"/>
                <a:cs typeface="Times New Roman" panose="02020603050405020304" pitchFamily="18" charset="0"/>
              </a:rPr>
              <a:t>Hy</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lạp</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cổ</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đại</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790887" y="923059"/>
            <a:ext cx="3204723"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Lãnh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thổ</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riêng</a:t>
            </a:r>
            <a:endParaRPr lang="en-US" sz="4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794353" y="1772944"/>
            <a:ext cx="3262432"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riêng</a:t>
            </a:r>
            <a:endParaRPr lang="en-US" sz="4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779926" y="2622829"/>
            <a:ext cx="3291286"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riêng</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790887" y="3575037"/>
            <a:ext cx="3405099"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riêng</a:t>
            </a:r>
            <a:endParaRPr lang="en-US" sz="4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790888" y="4749194"/>
            <a:ext cx="3265898" cy="1938992"/>
          </a:xfrm>
          <a:prstGeom prst="rect">
            <a:avLst/>
          </a:prstGeom>
          <a:solidFill>
            <a:schemeClr val="accent5">
              <a:lumMod val="20000"/>
              <a:lumOff val="80000"/>
            </a:schemeClr>
          </a:solid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tổ</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nước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endParaRPr lang="en-US" sz="4000" dirty="0">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4533899" y="3493516"/>
            <a:ext cx="2897581" cy="10175"/>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438684" y="1277002"/>
            <a:ext cx="11847" cy="47956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50531" y="1277002"/>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95488" y="2166994"/>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95488" y="3002665"/>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495488" y="3942269"/>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431480" y="6015483"/>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a:xfrm>
            <a:off x="0" y="53754"/>
            <a:ext cx="9144000" cy="788499"/>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spcBef>
                <a:spcPts val="0"/>
              </a:spcBef>
            </a:pPr>
            <a:r>
              <a:rPr lang="en-US" sz="3200" dirty="0" smtClean="0">
                <a:latin typeface="Calibri"/>
                <a:ea typeface="Calibri"/>
                <a:cs typeface="Times New Roman"/>
              </a:rPr>
              <a:t/>
            </a:r>
            <a:br>
              <a:rPr lang="en-US" sz="3200" dirty="0" smtClean="0">
                <a:latin typeface="Calibri"/>
                <a:ea typeface="Calibri"/>
                <a:cs typeface="Times New Roman"/>
              </a:rPr>
            </a:br>
            <a:r>
              <a:rPr lang="en-US" sz="8500" b="1" dirty="0" smtClean="0">
                <a:solidFill>
                  <a:srgbClr val="C00000"/>
                </a:solidFill>
                <a:latin typeface="Times New Roman"/>
                <a:ea typeface="Calibri"/>
                <a:cs typeface="Times New Roman"/>
              </a:rPr>
              <a:t>II. TỔ CHỨC NHÀ NƯỚC THÀNH BANG</a:t>
            </a:r>
            <a:endParaRPr lang="en-US" sz="8500" b="1" dirty="0">
              <a:solidFill>
                <a:srgbClr val="C00000"/>
              </a:solidFill>
            </a:endParaRPr>
          </a:p>
        </p:txBody>
      </p:sp>
      <p:sp>
        <p:nvSpPr>
          <p:cNvPr id="3" name="TextBox 2"/>
          <p:cNvSpPr txBox="1"/>
          <p:nvPr/>
        </p:nvSpPr>
        <p:spPr>
          <a:xfrm>
            <a:off x="4825497" y="3002665"/>
            <a:ext cx="2326741"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Mỗi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thành</a:t>
            </a:r>
            <a:r>
              <a:rPr lang="en-US" sz="2400" dirty="0" smtClean="0">
                <a:solidFill>
                  <a:srgbClr val="FF0000"/>
                </a:solidFill>
                <a:latin typeface="Times New Roman" panose="02020603050405020304" pitchFamily="18" charset="0"/>
                <a:cs typeface="Times New Roman" panose="02020603050405020304" pitchFamily="18" charset="0"/>
              </a:rPr>
              <a:t> bang</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724954" y="749153"/>
            <a:ext cx="2128315" cy="2431353"/>
          </a:xfrm>
          <a:prstGeom prst="rect">
            <a:avLst/>
          </a:prstGeom>
        </p:spPr>
      </p:pic>
    </p:spTree>
    <p:extLst>
      <p:ext uri="{BB962C8B-B14F-4D97-AF65-F5344CB8AC3E}">
        <p14:creationId xmlns:p14="http://schemas.microsoft.com/office/powerpoint/2010/main" val="3259248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2000"/>
                                        <p:tgtEl>
                                          <p:spTgt spid="61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P spid="12" grpId="0" animBg="1"/>
      <p:bldP spid="13" grpId="0" animBg="1"/>
      <p:bldP spid="3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83460" y="1339850"/>
            <a:ext cx="7108540" cy="4351338"/>
          </a:xfrm>
          <a:prstGeom prst="rect">
            <a:avLst/>
          </a:prstGeom>
        </p:spPr>
      </p:pic>
      <p:sp>
        <p:nvSpPr>
          <p:cNvPr id="5" name="Title 1"/>
          <p:cNvSpPr txBox="1">
            <a:spLocks noGrp="1"/>
          </p:cNvSpPr>
          <p:nvPr>
            <p:ph type="title"/>
          </p:nvPr>
        </p:nvSpPr>
        <p:spPr>
          <a:xfrm>
            <a:off x="838200" y="600076"/>
            <a:ext cx="9972675" cy="2286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spcBef>
                <a:spcPts val="0"/>
              </a:spcBef>
            </a:pPr>
            <a:r>
              <a:rPr lang="en-US" sz="3200" dirty="0" smtClean="0">
                <a:latin typeface="Calibri"/>
                <a:ea typeface="Calibri"/>
                <a:cs typeface="Times New Roman"/>
              </a:rPr>
              <a:t/>
            </a:r>
            <a:br>
              <a:rPr lang="en-US" sz="3200" dirty="0" smtClean="0">
                <a:latin typeface="Calibri"/>
                <a:ea typeface="Calibri"/>
                <a:cs typeface="Times New Roman"/>
              </a:rPr>
            </a:br>
            <a:r>
              <a:rPr lang="en-US" b="1" dirty="0" smtClean="0">
                <a:solidFill>
                  <a:srgbClr val="C00000"/>
                </a:solidFill>
                <a:latin typeface="Times New Roman"/>
                <a:ea typeface="Calibri"/>
                <a:cs typeface="Times New Roman"/>
              </a:rPr>
              <a:t>II. TỔ CHỨC NHÀ NƯỚC THÀNH BANG</a:t>
            </a:r>
            <a:endParaRPr lang="en-US" sz="8500" b="1" dirty="0">
              <a:solidFill>
                <a:srgbClr val="C00000"/>
              </a:solidFill>
            </a:endParaRPr>
          </a:p>
        </p:txBody>
      </p:sp>
      <p:pic>
        <p:nvPicPr>
          <p:cNvPr id="6" name="Picture 5"/>
          <p:cNvPicPr>
            <a:picLocks noChangeAspect="1"/>
          </p:cNvPicPr>
          <p:nvPr/>
        </p:nvPicPr>
        <p:blipFill>
          <a:blip r:embed="rId3"/>
          <a:stretch>
            <a:fillRect/>
          </a:stretch>
        </p:blipFill>
        <p:spPr>
          <a:xfrm>
            <a:off x="248913" y="1339850"/>
            <a:ext cx="4834547" cy="4621169"/>
          </a:xfrm>
          <a:prstGeom prst="rect">
            <a:avLst/>
          </a:prstGeom>
        </p:spPr>
      </p:pic>
    </p:spTree>
    <p:extLst>
      <p:ext uri="{BB962C8B-B14F-4D97-AF65-F5344CB8AC3E}">
        <p14:creationId xmlns:p14="http://schemas.microsoft.com/office/powerpoint/2010/main" val="298619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ự thật khó tin về Athens, thành bang nổi tiếng của Hy Lạp cổ đạ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80667"/>
            <a:ext cx="4552950" cy="2731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158" y="4948466"/>
            <a:ext cx="4552950" cy="1569660"/>
          </a:xfrm>
          <a:prstGeom prst="rect">
            <a:avLst/>
          </a:prstGeom>
          <a:noFill/>
        </p:spPr>
        <p:txBody>
          <a:bodyPr wrap="square" rtlCol="0">
            <a:sp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Vào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thế</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kỉ</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thứ</a:t>
            </a:r>
            <a:r>
              <a:rPr lang="en-US" sz="3200" b="1" dirty="0" smtClean="0">
                <a:solidFill>
                  <a:srgbClr val="0070C0"/>
                </a:solidFill>
                <a:latin typeface="Times New Roman" panose="02020603050405020304" pitchFamily="18" charset="0"/>
                <a:cs typeface="Times New Roman" panose="02020603050405020304" pitchFamily="18" charset="0"/>
              </a:rPr>
              <a:t> V TCN </a:t>
            </a:r>
            <a:r>
              <a:rPr lang="en-US" sz="3200" b="1" dirty="0" err="1" smtClean="0">
                <a:solidFill>
                  <a:srgbClr val="0070C0"/>
                </a:solidFill>
                <a:latin typeface="Times New Roman" panose="02020603050405020304" pitchFamily="18" charset="0"/>
                <a:cs typeface="Times New Roman" panose="02020603050405020304" pitchFamily="18" charset="0"/>
              </a:rPr>
              <a:t>nhà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nước</a:t>
            </a:r>
            <a:r>
              <a:rPr lang="en-US" sz="3200" b="1" dirty="0" smtClean="0">
                <a:solidFill>
                  <a:srgbClr val="0070C0"/>
                </a:solidFill>
                <a:latin typeface="Times New Roman" panose="02020603050405020304" pitchFamily="18" charset="0"/>
                <a:cs typeface="Times New Roman" panose="02020603050405020304" pitchFamily="18" charset="0"/>
              </a:rPr>
              <a:t> A-</a:t>
            </a:r>
            <a:r>
              <a:rPr lang="en-US" sz="3200" b="1" dirty="0" err="1" smtClean="0">
                <a:solidFill>
                  <a:srgbClr val="0070C0"/>
                </a:solidFill>
                <a:latin typeface="Times New Roman" panose="02020603050405020304" pitchFamily="18" charset="0"/>
                <a:cs typeface="Times New Roman" panose="02020603050405020304" pitchFamily="18" charset="0"/>
              </a:rPr>
              <a:t>tên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gồm</a:t>
            </a:r>
            <a:r>
              <a:rPr lang="en-US" sz="3200" b="1" dirty="0" smtClean="0">
                <a:solidFill>
                  <a:srgbClr val="0070C0"/>
                </a:solidFill>
                <a:latin typeface="Times New Roman" panose="02020603050405020304" pitchFamily="18" charset="0"/>
                <a:cs typeface="Times New Roman" panose="02020603050405020304" pitchFamily="18" charset="0"/>
              </a:rPr>
              <a:t> 4 </a:t>
            </a:r>
            <a:r>
              <a:rPr lang="en-US" sz="3200" b="1" dirty="0" err="1" smtClean="0">
                <a:solidFill>
                  <a:srgbClr val="0070C0"/>
                </a:solidFill>
                <a:latin typeface="Times New Roman" panose="02020603050405020304" pitchFamily="18" charset="0"/>
                <a:cs typeface="Times New Roman" panose="02020603050405020304" pitchFamily="18" charset="0"/>
              </a:rPr>
              <a:t>cơ</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quan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chính</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844391" y="923059"/>
            <a:ext cx="3703258"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Đại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endParaRPr lang="en-US" sz="4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829963" y="2224892"/>
            <a:ext cx="5008102"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Hội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10 </a:t>
            </a:r>
            <a:r>
              <a:rPr lang="en-US" sz="4000" dirty="0" err="1" smtClean="0">
                <a:latin typeface="Times New Roman" panose="02020603050405020304" pitchFamily="18" charset="0"/>
                <a:cs typeface="Times New Roman" panose="02020603050405020304" pitchFamily="18" charset="0"/>
              </a:rPr>
              <a:t>tướng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lĩnh</a:t>
            </a:r>
            <a:endParaRPr lang="en-US" sz="4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801109" y="3961474"/>
            <a:ext cx="3005951"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Hội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500</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981598" y="5525215"/>
            <a:ext cx="2747868" cy="707886"/>
          </a:xfrm>
          <a:prstGeom prst="rect">
            <a:avLst/>
          </a:prstGeom>
          <a:solidFill>
            <a:schemeClr val="accent5">
              <a:lumMod val="20000"/>
              <a:lumOff val="80000"/>
            </a:schemeClr>
          </a:solidFill>
        </p:spPr>
        <p:txBody>
          <a:bodyPr wrap="none" rtlCol="0">
            <a:spAutoFit/>
          </a:bodyPr>
          <a:lstStyle/>
          <a:p>
            <a:r>
              <a:rPr lang="en-US" sz="4000" dirty="0" err="1" smtClean="0">
                <a:latin typeface="Times New Roman" panose="02020603050405020304" pitchFamily="18" charset="0"/>
                <a:cs typeface="Times New Roman" panose="02020603050405020304" pitchFamily="18" charset="0"/>
              </a:rPr>
              <a:t>Tòa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án</a:t>
            </a:r>
            <a:r>
              <a:rPr lang="en-US" sz="4000" dirty="0" smtClean="0">
                <a:latin typeface="Times New Roman" panose="02020603050405020304" pitchFamily="18" charset="0"/>
                <a:cs typeface="Times New Roman" panose="02020603050405020304" pitchFamily="18" charset="0"/>
              </a:rPr>
              <a:t> 6000</a:t>
            </a:r>
            <a:endParaRPr lang="en-US" sz="4000" dirty="0">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4533899" y="3493516"/>
            <a:ext cx="923925"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65028" y="1277002"/>
            <a:ext cx="11847" cy="47956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76875" y="1277002"/>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48021" y="2632794"/>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91283" y="4315417"/>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48021" y="6058538"/>
            <a:ext cx="1295399"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p:cNvSpPr txBox="1">
            <a:spLocks/>
          </p:cNvSpPr>
          <p:nvPr/>
        </p:nvSpPr>
        <p:spPr>
          <a:xfrm>
            <a:off x="91158" y="134560"/>
            <a:ext cx="9144000" cy="788499"/>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spcBef>
                <a:spcPts val="0"/>
              </a:spcBef>
            </a:pPr>
            <a:r>
              <a:rPr lang="en-US" sz="3200" dirty="0" smtClean="0">
                <a:latin typeface="Calibri"/>
                <a:ea typeface="Calibri"/>
                <a:cs typeface="Times New Roman"/>
              </a:rPr>
              <a:t/>
            </a:r>
            <a:br>
              <a:rPr lang="en-US" sz="3200" dirty="0" smtClean="0">
                <a:latin typeface="Calibri"/>
                <a:ea typeface="Calibri"/>
                <a:cs typeface="Times New Roman"/>
              </a:rPr>
            </a:br>
            <a:r>
              <a:rPr lang="en-US" sz="8500" b="1" dirty="0" smtClean="0">
                <a:solidFill>
                  <a:srgbClr val="C00000"/>
                </a:solidFill>
                <a:latin typeface="Times New Roman"/>
                <a:ea typeface="Calibri"/>
                <a:cs typeface="Times New Roman"/>
              </a:rPr>
              <a:t>II. TỔ CHỨC NHÀ NƯỚC THÀNH BANG</a:t>
            </a:r>
            <a:endParaRPr lang="en-US" sz="8500" b="1" dirty="0">
              <a:solidFill>
                <a:srgbClr val="C00000"/>
              </a:solidFill>
            </a:endParaRPr>
          </a:p>
        </p:txBody>
      </p:sp>
    </p:spTree>
    <p:extLst>
      <p:ext uri="{BB962C8B-B14F-4D97-AF65-F5344CB8AC3E}">
        <p14:creationId xmlns:p14="http://schemas.microsoft.com/office/powerpoint/2010/main" val="689763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2000"/>
                                        <p:tgtEl>
                                          <p:spTgt spid="61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P spid="12"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050" y="0"/>
            <a:ext cx="8959362" cy="788499"/>
          </a:xfrm>
        </p:spPr>
        <p:txBody>
          <a:bodyPr>
            <a:normAutofit fontScale="90000"/>
          </a:bodyPr>
          <a:lstStyle/>
          <a:p>
            <a:pPr marL="0" marR="0" algn="l">
              <a:lnSpc>
                <a:spcPct val="130000"/>
              </a:lnSpc>
              <a:spcBef>
                <a:spcPts val="0"/>
              </a:spcBef>
              <a:spcAft>
                <a:spcPts val="0"/>
              </a:spcAft>
            </a:pPr>
            <a:r>
              <a:rPr lang="en-US" sz="3200" dirty="0">
                <a:latin typeface="Calibri"/>
                <a:ea typeface="Calibri"/>
                <a:cs typeface="Times New Roman"/>
              </a:rPr>
              <a:t/>
            </a:r>
            <a:br>
              <a:rPr lang="en-US" sz="3200" dirty="0">
                <a:latin typeface="Calibri"/>
                <a:ea typeface="Calibri"/>
                <a:cs typeface="Times New Roman"/>
              </a:rPr>
            </a:br>
            <a:r>
              <a:rPr lang="en-US" sz="3200" b="1" dirty="0">
                <a:solidFill>
                  <a:srgbClr val="FF0000"/>
                </a:solidFill>
                <a:latin typeface="Times New Roman"/>
                <a:ea typeface="Calibri"/>
                <a:cs typeface="Times New Roman"/>
              </a:rPr>
              <a:t>II. TỔ CHỨC NHÀ NƯỚC THÀNH BANG</a:t>
            </a:r>
            <a:endParaRPr lang="en-US" sz="3200" b="1"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784692865"/>
              </p:ext>
            </p:extLst>
          </p:nvPr>
        </p:nvGraphicFramePr>
        <p:xfrm>
          <a:off x="7256584" y="5476142"/>
          <a:ext cx="4384431" cy="217932"/>
        </p:xfrm>
        <a:graphic>
          <a:graphicData uri="http://schemas.openxmlformats.org/drawingml/2006/table">
            <a:tbl>
              <a:tblPr/>
              <a:tblGrid>
                <a:gridCol w="4384431">
                  <a:extLst>
                    <a:ext uri="{9D8B030D-6E8A-4147-A177-3AD203B41FA5}">
                      <a16:colId xmlns:a16="http://schemas.microsoft.com/office/drawing/2014/main" xmlns="" val="20000"/>
                    </a:ext>
                  </a:extLst>
                </a:gridCol>
              </a:tblGrid>
              <a:tr h="0">
                <a:tc>
                  <a:txBody>
                    <a:bodyPr/>
                    <a:lstStyle/>
                    <a:p>
                      <a:pPr marL="33655" marR="0" indent="-55245" algn="just">
                        <a:lnSpc>
                          <a:spcPct val="130000"/>
                        </a:lnSpc>
                        <a:spcBef>
                          <a:spcPts val="0"/>
                        </a:spcBef>
                        <a:spcAft>
                          <a:spcPts val="1000"/>
                        </a:spcAft>
                      </a:pPr>
                      <a:endParaRPr lang="en-US" sz="1100" b="1" dirty="0">
                        <a:effectLst/>
                        <a:latin typeface="Calibri"/>
                        <a:ea typeface="Calibri"/>
                        <a:cs typeface="Times New Roman"/>
                      </a:endParaRPr>
                    </a:p>
                  </a:txBody>
                  <a:tcPr marL="114300" marR="11430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7" name="TextBox 6"/>
          <p:cNvSpPr txBox="1"/>
          <p:nvPr/>
        </p:nvSpPr>
        <p:spPr>
          <a:xfrm>
            <a:off x="609600" y="927470"/>
            <a:ext cx="10315575" cy="1200329"/>
          </a:xfrm>
          <a:prstGeom prst="rect">
            <a:avLst/>
          </a:prstGeom>
          <a:noFill/>
        </p:spPr>
        <p:txBody>
          <a:bodyPr wrap="square" rtlCol="0">
            <a:spAutoFit/>
          </a:bodyPr>
          <a:lstStyle/>
          <a:p>
            <a:pPr algn="just">
              <a:spcAft>
                <a:spcPts val="1000"/>
              </a:spcAft>
            </a:pPr>
            <a:r>
              <a:rPr lang="en-US" sz="3600" dirty="0" err="1">
                <a:solidFill>
                  <a:srgbClr val="1F1F1F"/>
                </a:solidFill>
                <a:latin typeface="Times New Roman"/>
                <a:ea typeface="Segoe UI"/>
                <a:cs typeface="Times New Roman"/>
              </a:rPr>
              <a:t>Quan</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sát</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hình</a:t>
            </a:r>
            <a:r>
              <a:rPr lang="en-US" sz="3600" dirty="0">
                <a:solidFill>
                  <a:srgbClr val="1F1F1F"/>
                </a:solidFill>
                <a:latin typeface="Times New Roman"/>
                <a:ea typeface="Segoe UI"/>
                <a:cs typeface="Times New Roman"/>
              </a:rPr>
              <a:t> 10.3, </a:t>
            </a:r>
            <a:r>
              <a:rPr lang="en-US" sz="3600" dirty="0" err="1">
                <a:solidFill>
                  <a:srgbClr val="1F1F1F"/>
                </a:solidFill>
                <a:latin typeface="Times New Roman"/>
                <a:ea typeface="Segoe UI"/>
                <a:cs typeface="Times New Roman"/>
              </a:rPr>
              <a:t>thông</a:t>
            </a:r>
            <a:r>
              <a:rPr lang="en-US" sz="3600" dirty="0">
                <a:solidFill>
                  <a:srgbClr val="1F1F1F"/>
                </a:solidFill>
                <a:latin typeface="Times New Roman"/>
                <a:ea typeface="Segoe UI"/>
                <a:cs typeface="Times New Roman"/>
              </a:rPr>
              <a:t> tin SGK,  </a:t>
            </a:r>
            <a:r>
              <a:rPr lang="en-US" sz="3600" dirty="0" err="1">
                <a:solidFill>
                  <a:srgbClr val="1F1F1F"/>
                </a:solidFill>
                <a:latin typeface="Times New Roman"/>
                <a:ea typeface="Segoe UI"/>
                <a:cs typeface="Times New Roman"/>
              </a:rPr>
              <a:t>theo</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em</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nền</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dân</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chủ</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của</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nhà</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nước</a:t>
            </a:r>
            <a:r>
              <a:rPr lang="en-US" sz="3600" dirty="0">
                <a:solidFill>
                  <a:srgbClr val="1F1F1F"/>
                </a:solidFill>
                <a:latin typeface="Times New Roman"/>
                <a:ea typeface="Segoe UI"/>
                <a:cs typeface="Times New Roman"/>
              </a:rPr>
              <a:t> A-ten </a:t>
            </a:r>
            <a:r>
              <a:rPr lang="en-US" sz="3600" dirty="0" err="1">
                <a:solidFill>
                  <a:srgbClr val="1F1F1F"/>
                </a:solidFill>
                <a:latin typeface="Times New Roman"/>
                <a:ea typeface="Segoe UI"/>
                <a:cs typeface="Times New Roman"/>
              </a:rPr>
              <a:t>được</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thể</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hiện</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như</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thế</a:t>
            </a:r>
            <a:r>
              <a:rPr lang="en-US" sz="3600" dirty="0">
                <a:solidFill>
                  <a:srgbClr val="1F1F1F"/>
                </a:solidFill>
                <a:latin typeface="Times New Roman"/>
                <a:ea typeface="Segoe UI"/>
                <a:cs typeface="Times New Roman"/>
              </a:rPr>
              <a:t> </a:t>
            </a:r>
            <a:r>
              <a:rPr lang="en-US" sz="3600" dirty="0" err="1">
                <a:solidFill>
                  <a:srgbClr val="1F1F1F"/>
                </a:solidFill>
                <a:latin typeface="Times New Roman"/>
                <a:ea typeface="Segoe UI"/>
                <a:cs typeface="Times New Roman"/>
              </a:rPr>
              <a:t>nào</a:t>
            </a:r>
            <a:r>
              <a:rPr lang="en-US" sz="3600" dirty="0">
                <a:solidFill>
                  <a:srgbClr val="1F1F1F"/>
                </a:solidFill>
                <a:latin typeface="Times New Roman"/>
                <a:ea typeface="Segoe UI"/>
                <a:cs typeface="Times New Roman"/>
              </a:rPr>
              <a:t>?</a:t>
            </a:r>
          </a:p>
        </p:txBody>
      </p:sp>
      <p:sp>
        <p:nvSpPr>
          <p:cNvPr id="8" name="TextBox 7"/>
          <p:cNvSpPr txBox="1"/>
          <p:nvPr/>
        </p:nvSpPr>
        <p:spPr>
          <a:xfrm>
            <a:off x="609600" y="2266770"/>
            <a:ext cx="11249025" cy="3046988"/>
          </a:xfrm>
          <a:prstGeom prst="rect">
            <a:avLst/>
          </a:prstGeom>
          <a:solidFill>
            <a:schemeClr val="accent5">
              <a:lumMod val="20000"/>
              <a:lumOff val="80000"/>
            </a:schemeClr>
          </a:solidFill>
        </p:spPr>
        <p:txBody>
          <a:bodyPr wrap="square" rtlCol="0">
            <a:spAutoFit/>
          </a:bodyPr>
          <a:lstStyle/>
          <a:p>
            <a:pPr algn="just"/>
            <a:r>
              <a:rPr lang="en-US" sz="3200" dirty="0" err="1" smtClean="0">
                <a:latin typeface="Times New Roman" panose="02020603050405020304" pitchFamily="18" charset="0"/>
                <a:cs typeface="Times New Roman" panose="02020603050405020304" pitchFamily="18" charset="0"/>
              </a:rPr>
              <a:t>Quyền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thuộc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Gồm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18 </a:t>
            </a:r>
            <a:r>
              <a:rPr lang="en-US" sz="3200" dirty="0" err="1" smtClean="0">
                <a:latin typeface="Times New Roman" panose="02020603050405020304" pitchFamily="18" charset="0"/>
                <a:cs typeface="Times New Roman" panose="02020603050405020304" pitchFamily="18" charset="0"/>
              </a:rPr>
              <a:t>tuổi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trở</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bầu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miễn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máy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qua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vỏ</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sò</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pê-ri-clet</a:t>
            </a:r>
            <a:r>
              <a:rPr lang="en-US" sz="3200" dirty="0" smtClean="0">
                <a:latin typeface="Times New Roman" panose="02020603050405020304" pitchFamily="18" charset="0"/>
                <a:cs typeface="Times New Roman" panose="02020603050405020304" pitchFamily="18" charset="0"/>
              </a:rPr>
              <a:t>, A-ten </a:t>
            </a:r>
            <a:r>
              <a:rPr lang="en-US" sz="3200" dirty="0" err="1" smtClean="0">
                <a:latin typeface="Times New Roman" panose="02020603050405020304" pitchFamily="18" charset="0"/>
                <a:cs typeface="Times New Roman" panose="02020603050405020304" pitchFamily="18" charset="0"/>
              </a:rPr>
              <a:t>còn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nghèo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quyền</a:t>
            </a:r>
            <a:r>
              <a:rPr lang="en-US" sz="32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771525" y="5452729"/>
            <a:ext cx="11087100" cy="584775"/>
          </a:xfrm>
          <a:prstGeom prst="rect">
            <a:avLst/>
          </a:prstGeom>
        </p:spPr>
        <p:txBody>
          <a:bodyPr wrap="square">
            <a:spAutoFit/>
          </a:bodyPr>
          <a:lstStyle/>
          <a:p>
            <a:pPr marL="571500" indent="-571500">
              <a:buFont typeface="Symbol" pitchFamily="18" charset="2"/>
              <a:buChar char="Þ"/>
            </a:pPr>
            <a:r>
              <a:rPr lang="vi-VN" sz="3200" dirty="0">
                <a:solidFill>
                  <a:srgbClr val="FF0000"/>
                </a:solidFill>
                <a:latin typeface="Times New Roman" pitchFamily="18" charset="0"/>
                <a:cs typeface="Times New Roman" pitchFamily="18" charset="0"/>
              </a:rPr>
              <a:t>Nhà nước thành bang Hy Lạp cổ đại mang tính dân chủ cao.</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43560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ến trúc Hy Lạp cổ đại – Wikipedia tiếng Việ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 y="2246699"/>
            <a:ext cx="1776685" cy="1403810"/>
          </a:xfrm>
          <a:prstGeom prst="rect">
            <a:avLst/>
          </a:prstGeom>
          <a:noFill/>
          <a:ln>
            <a:noFill/>
          </a:ln>
        </p:spPr>
      </p:pic>
      <p:sp>
        <p:nvSpPr>
          <p:cNvPr id="5" name="TextBox 4"/>
          <p:cNvSpPr txBox="1"/>
          <p:nvPr/>
        </p:nvSpPr>
        <p:spPr>
          <a:xfrm>
            <a:off x="-85725" y="2608979"/>
            <a:ext cx="2020027" cy="707886"/>
          </a:xfrm>
          <a:prstGeom prst="rect">
            <a:avLst/>
          </a:prstGeom>
          <a:noFill/>
        </p:spPr>
        <p:txBody>
          <a:bodyPr wrap="square" rtlCol="0">
            <a:spAutoFit/>
          </a:bodyPr>
          <a:lstStyle/>
          <a:p>
            <a:r>
              <a:rPr lang="en-US" sz="4000" b="1" dirty="0" err="1" smtClean="0">
                <a:solidFill>
                  <a:srgbClr val="FFFF00"/>
                </a:solidFill>
                <a:latin typeface="Times New Roman" panose="02020603050405020304" pitchFamily="18" charset="0"/>
                <a:cs typeface="Times New Roman" panose="02020603050405020304" pitchFamily="18" charset="0"/>
              </a:rPr>
              <a:t>Hy</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Lạp</a:t>
            </a:r>
            <a:endParaRPr lang="en-US" sz="4000" b="1" dirty="0">
              <a:solidFill>
                <a:srgbClr val="FFFF00"/>
              </a:solidFill>
              <a:latin typeface="Times New Roman" panose="02020603050405020304" pitchFamily="18" charset="0"/>
              <a:cs typeface="Times New Roman" panose="02020603050405020304" pitchFamily="18" charset="0"/>
            </a:endParaRPr>
          </a:p>
        </p:txBody>
      </p:sp>
      <p:cxnSp>
        <p:nvCxnSpPr>
          <p:cNvPr id="7" name="Elbow Connector 6"/>
          <p:cNvCxnSpPr/>
          <p:nvPr/>
        </p:nvCxnSpPr>
        <p:spPr>
          <a:xfrm flipV="1">
            <a:off x="-1609725" y="730672"/>
            <a:ext cx="5263082" cy="1547960"/>
          </a:xfrm>
          <a:prstGeom prst="bentConnector3">
            <a:avLst>
              <a:gd name="adj1" fmla="val 50000"/>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5725" y="0"/>
            <a:ext cx="3739082" cy="584775"/>
          </a:xfrm>
          <a:prstGeom prst="rect">
            <a:avLst/>
          </a:prstGeom>
          <a:noFill/>
        </p:spPr>
        <p:txBody>
          <a:bodyPr wrap="square" rtlCol="0">
            <a:spAutoFit/>
          </a:bodyPr>
          <a:lstStyle/>
          <a:p>
            <a:r>
              <a:rPr lang="en-US" sz="3200" b="1" dirty="0" err="1" smtClean="0">
                <a:solidFill>
                  <a:srgbClr val="C00000"/>
                </a:solidFill>
                <a:latin typeface="Times New Roman" panose="02020603050405020304" pitchFamily="18" charset="0"/>
                <a:cs typeface="Times New Roman" panose="02020603050405020304" pitchFamily="18" charset="0"/>
              </a:rPr>
              <a:t>Điều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kiện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tự</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nhiên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660979" y="3750"/>
            <a:ext cx="7810123" cy="553357"/>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US" sz="2800" b="1" dirty="0" err="1">
                <a:solidFill>
                  <a:srgbClr val="002060"/>
                </a:solidFill>
                <a:latin typeface="Times New Roman" pitchFamily="18" charset="0"/>
                <a:cs typeface="Times New Roman" pitchFamily="18" charset="0"/>
              </a:rPr>
              <a:t>Chủ</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yếu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nằm</a:t>
            </a:r>
            <a:r>
              <a:rPr lang="en-US" sz="2800" b="1" dirty="0">
                <a:solidFill>
                  <a:srgbClr val="002060"/>
                </a:solidFill>
                <a:latin typeface="Times New Roman" pitchFamily="18" charset="0"/>
                <a:cs typeface="Times New Roman" pitchFamily="18" charset="0"/>
              </a:rPr>
              <a:t> ở </a:t>
            </a:r>
            <a:r>
              <a:rPr lang="en-US" sz="2800" b="1" dirty="0" err="1">
                <a:solidFill>
                  <a:srgbClr val="002060"/>
                </a:solidFill>
                <a:latin typeface="Times New Roman" pitchFamily="18" charset="0"/>
                <a:cs typeface="Times New Roman" pitchFamily="18" charset="0"/>
              </a:rPr>
              <a:t>phía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nam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đảo</a:t>
            </a:r>
            <a:r>
              <a:rPr lang="en-US" sz="2800" b="1" dirty="0">
                <a:solidFill>
                  <a:srgbClr val="002060"/>
                </a:solidFill>
                <a:latin typeface="Times New Roman" pitchFamily="18" charset="0"/>
                <a:cs typeface="Times New Roman" pitchFamily="18" charset="0"/>
              </a:rPr>
              <a:t> Ban-</a:t>
            </a:r>
            <a:r>
              <a:rPr lang="en-US" sz="2800" b="1" dirty="0" err="1">
                <a:solidFill>
                  <a:srgbClr val="002060"/>
                </a:solidFill>
                <a:latin typeface="Times New Roman" pitchFamily="18" charset="0"/>
                <a:cs typeface="Times New Roman" pitchFamily="18" charset="0"/>
              </a:rPr>
              <a:t>căng</a:t>
            </a:r>
            <a:endParaRPr lang="en-US" sz="2800" b="1" dirty="0">
              <a:solidFill>
                <a:srgbClr val="002060"/>
              </a:solidFill>
              <a:latin typeface="Times New Roman" pitchFamily="18" charset="0"/>
              <a:cs typeface="Times New Roman" pitchFamily="18" charset="0"/>
            </a:endParaRPr>
          </a:p>
        </p:txBody>
      </p:sp>
      <p:sp>
        <p:nvSpPr>
          <p:cNvPr id="10" name="Rectangle 9"/>
          <p:cNvSpPr/>
          <p:nvPr/>
        </p:nvSpPr>
        <p:spPr>
          <a:xfrm>
            <a:off x="4677105" y="758225"/>
            <a:ext cx="7032694" cy="668645"/>
          </a:xfrm>
          <a:prstGeom prst="rect">
            <a:avLst/>
          </a:prstGeom>
          <a:solidFill>
            <a:schemeClr val="accent5">
              <a:lumMod val="20000"/>
              <a:lumOff val="80000"/>
            </a:schemeClr>
          </a:solidFill>
          <a:ln>
            <a:solidFill>
              <a:schemeClr val="accent1">
                <a:lumMod val="75000"/>
              </a:schemeClr>
            </a:solidFill>
          </a:ln>
        </p:spPr>
        <p:txBody>
          <a:bodyPr wrap="none">
            <a:spAutoFit/>
          </a:bodyPr>
          <a:lstStyle/>
          <a:p>
            <a:pPr marR="0" algn="just">
              <a:lnSpc>
                <a:spcPct val="130000"/>
              </a:lnSpc>
              <a:spcBef>
                <a:spcPts val="0"/>
              </a:spcBef>
              <a:spcAft>
                <a:spcPts val="1000"/>
              </a:spcAft>
            </a:pPr>
            <a:r>
              <a:rPr lang="en-US" sz="3200" b="1" dirty="0" err="1">
                <a:solidFill>
                  <a:srgbClr val="002060"/>
                </a:solidFill>
                <a:latin typeface="Times New Roman"/>
                <a:ea typeface="Arial"/>
                <a:cs typeface="Times New Roman"/>
              </a:rPr>
              <a:t>Địa</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hình</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chủ</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yếu</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là</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đồi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núi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đất</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đai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khô</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cằn</a:t>
            </a:r>
            <a:r>
              <a:rPr lang="en-US" sz="2800" b="1" dirty="0">
                <a:solidFill>
                  <a:srgbClr val="002060"/>
                </a:solidFill>
                <a:latin typeface="Times New Roman"/>
                <a:ea typeface="Arial"/>
                <a:cs typeface="Times New Roman"/>
              </a:rPr>
              <a:t>.</a:t>
            </a:r>
          </a:p>
        </p:txBody>
      </p:sp>
      <p:sp>
        <p:nvSpPr>
          <p:cNvPr id="12" name="Rectangle 11"/>
          <p:cNvSpPr/>
          <p:nvPr/>
        </p:nvSpPr>
        <p:spPr>
          <a:xfrm>
            <a:off x="4677105" y="1723800"/>
            <a:ext cx="6300109" cy="522259"/>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US" sz="2800" b="1" dirty="0" err="1" smtClean="0">
                <a:solidFill>
                  <a:srgbClr val="002060"/>
                </a:solidFill>
                <a:latin typeface="Times New Roman" pitchFamily="18" charset="0"/>
                <a:cs typeface="Times New Roman" pitchFamily="18" charset="0"/>
              </a:rPr>
              <a:t>Có</a:t>
            </a:r>
            <a:r>
              <a:rPr lang="en-US" sz="2800" b="1" dirty="0" smtClean="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nhiều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khoáng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sản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đồng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sắt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vàng</a:t>
            </a:r>
            <a:r>
              <a:rPr lang="en-US" sz="2800" b="1" dirty="0">
                <a:solidFill>
                  <a:srgbClr val="002060"/>
                </a:solidFill>
                <a:latin typeface="Times New Roman" pitchFamily="18" charset="0"/>
                <a:cs typeface="Times New Roman" pitchFamily="18" charset="0"/>
              </a:rPr>
              <a:t>…</a:t>
            </a:r>
          </a:p>
        </p:txBody>
      </p:sp>
      <p:sp>
        <p:nvSpPr>
          <p:cNvPr id="13" name="Rectangle 12"/>
          <p:cNvSpPr/>
          <p:nvPr/>
        </p:nvSpPr>
        <p:spPr>
          <a:xfrm>
            <a:off x="4702756" y="2405270"/>
            <a:ext cx="2472152" cy="522259"/>
          </a:xfrm>
          <a:prstGeom prst="rect">
            <a:avLst/>
          </a:prstGeom>
          <a:solidFill>
            <a:schemeClr val="accent5">
              <a:lumMod val="20000"/>
              <a:lumOff val="80000"/>
            </a:schemeClr>
          </a:solidFill>
        </p:spPr>
        <p:txBody>
          <a:bodyPr wrap="none">
            <a:spAutoFit/>
          </a:bodyPr>
          <a:lstStyle/>
          <a:p>
            <a:pPr>
              <a:lnSpc>
                <a:spcPct val="107000"/>
              </a:lnSpc>
              <a:spcAft>
                <a:spcPts val="800"/>
              </a:spcAft>
            </a:pPr>
            <a:r>
              <a:rPr lang="en-US" sz="2800" b="1" dirty="0" err="1" smtClean="0">
                <a:solidFill>
                  <a:srgbClr val="002060"/>
                </a:solidFill>
                <a:latin typeface="Times New Roman" pitchFamily="18" charset="0"/>
                <a:cs typeface="Times New Roman" pitchFamily="18" charset="0"/>
              </a:rPr>
              <a:t>Khí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hậu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ấm</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áp</a:t>
            </a:r>
            <a:endParaRPr lang="en-US" sz="2800" b="1" dirty="0">
              <a:solidFill>
                <a:srgbClr val="002060"/>
              </a:solidFill>
              <a:latin typeface="Times New Roman" pitchFamily="18" charset="0"/>
              <a:cs typeface="Times New Roman" pitchFamily="18" charset="0"/>
            </a:endParaRPr>
          </a:p>
        </p:txBody>
      </p:sp>
      <p:cxnSp>
        <p:nvCxnSpPr>
          <p:cNvPr id="16" name="Straight Connector 15"/>
          <p:cNvCxnSpPr/>
          <p:nvPr/>
        </p:nvCxnSpPr>
        <p:spPr>
          <a:xfrm>
            <a:off x="3621670" y="271409"/>
            <a:ext cx="63374" cy="249841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1"/>
          </p:cNvCxnSpPr>
          <p:nvPr/>
        </p:nvCxnSpPr>
        <p:spPr>
          <a:xfrm flipH="1" flipV="1">
            <a:off x="3656045" y="279828"/>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644839" y="1220903"/>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697822" y="2077493"/>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621670" y="2736381"/>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1801879" y="3418518"/>
            <a:ext cx="6341996" cy="1401132"/>
          </a:xfrm>
          <a:prstGeom prst="bentConnector3">
            <a:avLst>
              <a:gd name="adj1" fmla="val 50000"/>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08624" y="2998315"/>
            <a:ext cx="3525376" cy="830997"/>
          </a:xfrm>
          <a:prstGeom prst="rect">
            <a:avLst/>
          </a:prstGeom>
        </p:spPr>
        <p:txBody>
          <a:bodyPr wrap="square">
            <a:spAutoFit/>
          </a:bodyPr>
          <a:lstStyle/>
          <a:p>
            <a:r>
              <a:rPr lang="en-US" sz="2400" b="1" dirty="0">
                <a:solidFill>
                  <a:srgbClr val="FF0000"/>
                </a:solidFill>
                <a:latin typeface="Times New Roman"/>
                <a:ea typeface="Calibri"/>
                <a:cs typeface="Times New Roman"/>
              </a:rPr>
              <a:t>II. TỔ CHỨC NHÀ NƯỚC THÀNH BANG</a:t>
            </a:r>
            <a:endParaRPr lang="en-US" sz="2400" dirty="0"/>
          </a:p>
        </p:txBody>
      </p:sp>
      <p:sp>
        <p:nvSpPr>
          <p:cNvPr id="19" name="TextBox 18"/>
          <p:cNvSpPr txBox="1"/>
          <p:nvPr/>
        </p:nvSpPr>
        <p:spPr>
          <a:xfrm>
            <a:off x="5133976" y="3795426"/>
            <a:ext cx="276225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Gồm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bang </a:t>
            </a:r>
            <a:r>
              <a:rPr lang="en-US" sz="2800" dirty="0" err="1" smtClean="0">
                <a:latin typeface="Times New Roman" panose="02020603050405020304" pitchFamily="18" charset="0"/>
                <a:cs typeface="Times New Roman" panose="02020603050405020304" pitchFamily="18" charset="0"/>
              </a:rPr>
              <a:t>độc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8454116" y="2462016"/>
            <a:ext cx="2297424" cy="523220"/>
          </a:xfrm>
          <a:prstGeom prst="rect">
            <a:avLst/>
          </a:prstGeom>
          <a:solidFill>
            <a:schemeClr val="accent4">
              <a:lumMod val="40000"/>
              <a:lumOff val="60000"/>
            </a:schemeClr>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Lãnh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473771" y="3285307"/>
            <a:ext cx="2337499" cy="523220"/>
          </a:xfrm>
          <a:prstGeom prst="rect">
            <a:avLst/>
          </a:prstGeom>
          <a:solidFill>
            <a:schemeClr val="accent4">
              <a:lumMod val="40000"/>
              <a:lumOff val="60000"/>
            </a:schemeClr>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Quân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8452536" y="4042390"/>
            <a:ext cx="2356735" cy="523220"/>
          </a:xfrm>
          <a:prstGeom prst="rect">
            <a:avLst/>
          </a:prstGeom>
          <a:solidFill>
            <a:schemeClr val="accent4">
              <a:lumMod val="40000"/>
              <a:lumOff val="60000"/>
            </a:schemeClr>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415458" y="4853050"/>
            <a:ext cx="2436886" cy="523220"/>
          </a:xfrm>
          <a:prstGeom prst="rect">
            <a:avLst/>
          </a:prstGeom>
          <a:solidFill>
            <a:schemeClr val="accent4">
              <a:lumMod val="40000"/>
              <a:lumOff val="60000"/>
            </a:schemeClr>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8415458" y="5663792"/>
            <a:ext cx="3064459" cy="954107"/>
          </a:xfrm>
          <a:prstGeom prst="rect">
            <a:avLst/>
          </a:prstGeom>
          <a:solidFill>
            <a:schemeClr val="accent4">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flipH="1">
            <a:off x="8150620" y="2727360"/>
            <a:ext cx="1" cy="330196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141095" y="2769824"/>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90799" y="3650509"/>
            <a:ext cx="66676" cy="30217"/>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190934" y="3568401"/>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123095" y="4304000"/>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123094" y="5114660"/>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123094" y="6029325"/>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99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circle(in)">
                                      <p:cBhvr>
                                        <p:cTn id="15" dur="20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par>
                                <p:cTn id="40" presetID="22" presetClass="entr" presetSubtype="8"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ntr" presetSubtype="8"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left)">
                                      <p:cBhvr>
                                        <p:cTn id="55" dur="500"/>
                                        <p:tgtEl>
                                          <p:spTgt spid="4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par>
                                <p:cTn id="61" presetID="22" presetClass="entr" presetSubtype="8"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486" y="-208681"/>
            <a:ext cx="9144000" cy="788499"/>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spcBef>
                <a:spcPts val="0"/>
              </a:spcBef>
            </a:pPr>
            <a:r>
              <a:rPr lang="en-US" sz="3200" dirty="0" smtClean="0">
                <a:latin typeface="Calibri"/>
                <a:ea typeface="Calibri"/>
                <a:cs typeface="Times New Roman"/>
              </a:rPr>
              <a:t/>
            </a:r>
            <a:br>
              <a:rPr lang="en-US" sz="3200" dirty="0" smtClean="0">
                <a:latin typeface="Calibri"/>
                <a:ea typeface="Calibri"/>
                <a:cs typeface="Times New Roman"/>
              </a:rPr>
            </a:br>
            <a:r>
              <a:rPr lang="en-US" sz="8500" b="1" dirty="0" smtClean="0">
                <a:solidFill>
                  <a:srgbClr val="C00000"/>
                </a:solidFill>
                <a:latin typeface="Times New Roman"/>
                <a:ea typeface="Calibri"/>
                <a:cs typeface="Times New Roman"/>
              </a:rPr>
              <a:t>III. THÀNH TỰU VĂN HÓA TIÊU BIỂU</a:t>
            </a:r>
            <a:endParaRPr lang="en-US" sz="8500" b="1" dirty="0">
              <a:solidFill>
                <a:srgbClr val="C00000"/>
              </a:solidFill>
            </a:endParaRPr>
          </a:p>
        </p:txBody>
      </p:sp>
      <p:pic>
        <p:nvPicPr>
          <p:cNvPr id="7" name="Picture 6" descr="Kiến trúc Hy Lạp cổ đại – Wikipedia tiếng Việ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6712" y="842253"/>
            <a:ext cx="3205529" cy="1978517"/>
          </a:xfrm>
          <a:prstGeom prst="rect">
            <a:avLst/>
          </a:prstGeom>
          <a:noFill/>
          <a:ln>
            <a:noFill/>
          </a:ln>
        </p:spPr>
      </p:pic>
      <p:sp>
        <p:nvSpPr>
          <p:cNvPr id="2" name="TextBox 1"/>
          <p:cNvSpPr txBox="1"/>
          <p:nvPr/>
        </p:nvSpPr>
        <p:spPr>
          <a:xfrm>
            <a:off x="5092758" y="1169845"/>
            <a:ext cx="2943225" cy="1077218"/>
          </a:xfrm>
          <a:prstGeom prst="rect">
            <a:avLst/>
          </a:prstGeom>
          <a:noFill/>
        </p:spPr>
        <p:txBody>
          <a:bodyPr wrap="square" rtlCol="0">
            <a:spAutoFit/>
          </a:bodyPr>
          <a:lstStyle/>
          <a:p>
            <a:r>
              <a:rPr lang="en-US" sz="3200" b="1" dirty="0" err="1" smtClean="0">
                <a:solidFill>
                  <a:srgbClr val="FFFF00"/>
                </a:solidFill>
                <a:latin typeface="Times New Roman" panose="02020603050405020304" pitchFamily="18" charset="0"/>
                <a:cs typeface="Times New Roman" panose="02020603050405020304" pitchFamily="18" charset="0"/>
              </a:rPr>
              <a:t>Thành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tựu</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của</a:t>
            </a:r>
            <a:r>
              <a:rPr lang="en-US" sz="3200" b="1" dirty="0" smtClean="0">
                <a:solidFill>
                  <a:srgbClr val="FFFF00"/>
                </a:solidFill>
                <a:latin typeface="Times New Roman" panose="02020603050405020304" pitchFamily="18" charset="0"/>
                <a:cs typeface="Times New Roman" panose="02020603050405020304" pitchFamily="18" charset="0"/>
              </a:rPr>
              <a:t> Hi </a:t>
            </a:r>
            <a:r>
              <a:rPr lang="en-US" sz="3200" b="1" dirty="0" err="1" smtClean="0">
                <a:solidFill>
                  <a:srgbClr val="FFFF00"/>
                </a:solidFill>
                <a:latin typeface="Times New Roman" panose="02020603050405020304" pitchFamily="18" charset="0"/>
                <a:cs typeface="Times New Roman" panose="02020603050405020304" pitchFamily="18" charset="0"/>
              </a:rPr>
              <a:t>Lạp</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cổ</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đại</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607107" y="2896075"/>
            <a:ext cx="2365317" cy="769441"/>
          </a:xfrm>
          <a:prstGeom prst="rect">
            <a:avLst/>
          </a:prstGeom>
          <a:solidFill>
            <a:srgbClr val="FFFF00"/>
          </a:solid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Khoa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38071" y="514537"/>
            <a:ext cx="2209929" cy="769441"/>
          </a:xfrm>
          <a:prstGeom prst="rect">
            <a:avLst/>
          </a:prstGeom>
          <a:solidFill>
            <a:srgbClr val="FFFF00"/>
          </a:solid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Chữ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endParaRPr lang="en-US"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197486" y="-58406"/>
            <a:ext cx="2361505" cy="769441"/>
          </a:xfrm>
          <a:prstGeom prst="rect">
            <a:avLst/>
          </a:prstGeom>
          <a:solidFill>
            <a:srgbClr val="FFFF00"/>
          </a:solid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endParaRPr lang="en-US" sz="4400" dirty="0">
              <a:latin typeface="Times New Roman" panose="02020603050405020304" pitchFamily="18" charset="0"/>
              <a:cs typeface="Times New Roman" panose="02020603050405020304" pitchFamily="18" charset="0"/>
            </a:endParaRPr>
          </a:p>
        </p:txBody>
      </p:sp>
      <p:sp>
        <p:nvSpPr>
          <p:cNvPr id="4" name="AutoShape 2" descr="Văn hóa cổ đại Hi Lạp và Rô-ma | SGK Lịch sử lớp 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1764927" y="1246938"/>
            <a:ext cx="2238375" cy="2000250"/>
          </a:xfrm>
          <a:prstGeom prst="rect">
            <a:avLst/>
          </a:prstGeom>
        </p:spPr>
      </p:pic>
      <p:sp>
        <p:nvSpPr>
          <p:cNvPr id="8" name="AutoShape 4" descr="Văn hóa cổ đại Hi Lạp và Rô-ma | SGK Lịch sử lớp 1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2" y="1215214"/>
            <a:ext cx="1753699" cy="242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82061" y="3688913"/>
            <a:ext cx="4742351" cy="3139321"/>
          </a:xfrm>
          <a:prstGeom prst="rect">
            <a:avLst/>
          </a:prstGeom>
          <a:solidFill>
            <a:schemeClr val="accent4">
              <a:lumMod val="40000"/>
              <a:lumOff val="60000"/>
            </a:schemeClr>
          </a:solidFill>
        </p:spPr>
        <p:txBody>
          <a:bodyPr wrap="square">
            <a:spAutoFit/>
          </a:bodyPr>
          <a:lstStyle/>
          <a:p>
            <a:r>
              <a:rPr lang="vi-VN" dirty="0"/>
              <a:t>Trên cơ sở tiếp thu chữ cái của người Phê-ni-xi (Phoenicia), người Hy Lạp sáng tạo ra hệ thống chữ viết gồm 24 chữ cái. Nhờ sớm có chữ viết, nhiều tác phẩm văn học như hai bộ sử thi l-li-át (lliad) và ô-đi-xê (Odyssey) của Hô-me (Homer) được lưu lại cho đời sau, góp phần đặt nền móng cho văn học phương Tây. Nhiều vở kịch của các tác giả Ê-sin (Aeschylus), Xô-phốc-clơ (Sophocles), ơ-ri-pít (Euripides) đến nay vẫn được trình diễn, dựng thành phim.</a:t>
            </a:r>
            <a:endParaRPr lang="en-US" dirty="0"/>
          </a:p>
        </p:txBody>
      </p:sp>
      <p:sp>
        <p:nvSpPr>
          <p:cNvPr id="19" name="Rectangle 18"/>
          <p:cNvSpPr/>
          <p:nvPr/>
        </p:nvSpPr>
        <p:spPr>
          <a:xfrm>
            <a:off x="5143500" y="3740822"/>
            <a:ext cx="3292533" cy="2862322"/>
          </a:xfrm>
          <a:prstGeom prst="rect">
            <a:avLst/>
          </a:prstGeom>
          <a:solidFill>
            <a:schemeClr val="accent1">
              <a:lumMod val="20000"/>
              <a:lumOff val="80000"/>
            </a:schemeClr>
          </a:solidFill>
        </p:spPr>
        <p:txBody>
          <a:bodyPr wrap="square">
            <a:spAutoFit/>
          </a:bodyPr>
          <a:lstStyle/>
          <a:p>
            <a:r>
              <a:rPr lang="vi-VN" dirty="0"/>
              <a:t>Hy Lạp là quê hương của nhiều nhà khoa học nổi tiếng, về toán học có Ta-lét (Thales), Pi-ta-go (Pythagore), ơ-clít (Euclid), Ác-si-mét (Archimedes); về sử học có Hê-rô-đốt, Tu-xiđít (Thucydides); về triết học có Xô-crát (Sokrates), Pla-tông (Platon), A-ri-xtốt (Aristotes),...</a:t>
            </a:r>
            <a:endParaRPr lang="en-US" dirty="0"/>
          </a:p>
        </p:txBody>
      </p:sp>
      <p:sp>
        <p:nvSpPr>
          <p:cNvPr id="20" name="Rectangle 19"/>
          <p:cNvSpPr/>
          <p:nvPr/>
        </p:nvSpPr>
        <p:spPr>
          <a:xfrm>
            <a:off x="8528312" y="678520"/>
            <a:ext cx="3597013" cy="2862322"/>
          </a:xfrm>
          <a:prstGeom prst="rect">
            <a:avLst/>
          </a:prstGeom>
        </p:spPr>
        <p:txBody>
          <a:bodyPr wrap="square">
            <a:spAutoFit/>
          </a:bodyPr>
          <a:lstStyle/>
          <a:p>
            <a:pPr algn="just"/>
            <a:r>
              <a:rPr lang="vi-VN" dirty="0"/>
              <a:t>Nhiều di tích kiến trúc và điêu khắc của Hy Lạp cổ đại vẫn còn đến ngày nay. Đó là đền Pác-tê-nông (Parthenon), đền A-tê-na (Athena), nhà hát Đi-ô-ni-xốt (Dionysos) của A-ten; hay những tác phẩm về điêu khắc như tượng thần Dớt (Zeus), tượng nữ thần A-tê-na, tượng Vệ nữ thành Mi-lô (Milo),...</a:t>
            </a:r>
            <a:endParaRPr lang="en-US" dirty="0"/>
          </a:p>
        </p:txBody>
      </p:sp>
      <p:sp>
        <p:nvSpPr>
          <p:cNvPr id="21" name="TextBox 20"/>
          <p:cNvSpPr txBox="1"/>
          <p:nvPr/>
        </p:nvSpPr>
        <p:spPr>
          <a:xfrm>
            <a:off x="9202520" y="3449921"/>
            <a:ext cx="2305050" cy="769441"/>
          </a:xfrm>
          <a:prstGeom prst="rect">
            <a:avLst/>
          </a:prstGeom>
          <a:solidFill>
            <a:srgbClr val="FFFF00"/>
          </a:solid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8523239" y="4284933"/>
            <a:ext cx="3602086" cy="2163591"/>
          </a:xfrm>
          <a:prstGeom prst="rect">
            <a:avLst/>
          </a:prstGeom>
        </p:spPr>
      </p:pic>
      <p:pic>
        <p:nvPicPr>
          <p:cNvPr id="9" name="Picture 8"/>
          <p:cNvPicPr>
            <a:picLocks noChangeAspect="1"/>
          </p:cNvPicPr>
          <p:nvPr/>
        </p:nvPicPr>
        <p:blipFill>
          <a:blip r:embed="rId6"/>
          <a:stretch>
            <a:fillRect/>
          </a:stretch>
        </p:blipFill>
        <p:spPr>
          <a:xfrm>
            <a:off x="4911618" y="786341"/>
            <a:ext cx="7109387" cy="5760890"/>
          </a:xfrm>
          <a:prstGeom prst="rect">
            <a:avLst/>
          </a:prstGeom>
        </p:spPr>
      </p:pic>
    </p:spTree>
    <p:extLst>
      <p:ext uri="{BB962C8B-B14F-4D97-AF65-F5344CB8AC3E}">
        <p14:creationId xmlns:p14="http://schemas.microsoft.com/office/powerpoint/2010/main" val="28851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nodeType="clickEffect">
                                  <p:stCondLst>
                                    <p:cond delay="0"/>
                                  </p:stCondLst>
                                  <p:childTnLst>
                                    <p:animEffect transition="out" filter="randombar(horizontal)">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circle(in)">
                                      <p:cBhvr>
                                        <p:cTn id="48" dur="20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circle(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circle(in)">
                                      <p:cBhvr>
                                        <p:cTn id="61" dur="2000"/>
                                        <p:tgtEl>
                                          <p:spTgt spid="16"/>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4" grpId="0" animBg="1"/>
      <p:bldP spid="16" grpId="0" animBg="1"/>
      <p:bldP spid="18" grpId="0" animBg="1"/>
      <p:bldP spid="19"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 y="0"/>
            <a:ext cx="8915400" cy="4676775"/>
          </a:xfrm>
          <a:prstGeom prst="rect">
            <a:avLst/>
          </a:prstGeom>
        </p:spPr>
      </p:pic>
    </p:spTree>
    <p:extLst>
      <p:ext uri="{BB962C8B-B14F-4D97-AF65-F5344CB8AC3E}">
        <p14:creationId xmlns:p14="http://schemas.microsoft.com/office/powerpoint/2010/main" val="1622494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5785" y="5575081"/>
            <a:ext cx="10817383" cy="1200329"/>
          </a:xfrm>
          <a:prstGeom prst="rect">
            <a:avLst/>
          </a:prstGeom>
        </p:spPr>
        <p:txBody>
          <a:bodyPr wrap="square">
            <a:spAutoFit/>
          </a:bodyPr>
          <a:lstStyle/>
          <a:p>
            <a:r>
              <a:rPr lang="vi-VN" sz="2400" dirty="0">
                <a:latin typeface="+mj-lt"/>
              </a:rPr>
              <a:t>Là một nhà  một nhà toán học, nhà vật lý, kỹ sư, nhà phát minh, và một nhà thiên văn học người Hy Lạp. Tuy nhiên rất ít những chi tiết của cuộc đời ông được biết và ghi lại. ông được coi là một trong những nhà khoa học hàng đầu của thời kỳ cổ đại.</a:t>
            </a:r>
            <a:endParaRPr lang="en-US" sz="2400" dirty="0">
              <a:latin typeface="+mj-lt"/>
            </a:endParaRPr>
          </a:p>
        </p:txBody>
      </p:sp>
      <p:pic>
        <p:nvPicPr>
          <p:cNvPr id="3" name="Picture 2"/>
          <p:cNvPicPr>
            <a:picLocks noChangeAspect="1"/>
          </p:cNvPicPr>
          <p:nvPr/>
        </p:nvPicPr>
        <p:blipFill>
          <a:blip r:embed="rId2"/>
          <a:stretch>
            <a:fillRect/>
          </a:stretch>
        </p:blipFill>
        <p:spPr>
          <a:xfrm>
            <a:off x="4406020" y="-668259"/>
            <a:ext cx="7354038" cy="5946429"/>
          </a:xfrm>
          <a:prstGeom prst="rect">
            <a:avLst/>
          </a:prstGeom>
        </p:spPr>
      </p:pic>
      <p:sp>
        <p:nvSpPr>
          <p:cNvPr id="4" name="Rectangle 3"/>
          <p:cNvSpPr/>
          <p:nvPr/>
        </p:nvSpPr>
        <p:spPr>
          <a:xfrm>
            <a:off x="4693465" y="254954"/>
            <a:ext cx="7191469" cy="2677656"/>
          </a:xfrm>
          <a:prstGeom prst="rect">
            <a:avLst/>
          </a:prstGeom>
        </p:spPr>
        <p:txBody>
          <a:bodyPr wrap="square">
            <a:spAutoFit/>
          </a:bodyPr>
          <a:lstStyle/>
          <a:p>
            <a:r>
              <a:rPr lang="vi-VN" sz="2800" dirty="0">
                <a:solidFill>
                  <a:schemeClr val="bg1"/>
                </a:solidFill>
                <a:latin typeface="+mj-lt"/>
              </a:rPr>
              <a:t>Nếu biết chọn tư thế nằm thích hợp, lực đẩy Archimedes còn làm cho ai cũng có thể nổi được rất lâu trên mặt nước mà không cần bơi. Thậm chí ta có thể nằm đọc báo như ở hình trên, kể cả ở nước ngọt (ở sông, hồ) và nước biển thông thường.</a:t>
            </a:r>
            <a:endParaRPr lang="en-US" sz="2800" dirty="0">
              <a:solidFill>
                <a:schemeClr val="bg1"/>
              </a:solidFill>
              <a:latin typeface="+mj-lt"/>
            </a:endParaRPr>
          </a:p>
        </p:txBody>
      </p:sp>
      <p:pic>
        <p:nvPicPr>
          <p:cNvPr id="5" name="Picture 4"/>
          <p:cNvPicPr>
            <a:picLocks noChangeAspect="1"/>
          </p:cNvPicPr>
          <p:nvPr/>
        </p:nvPicPr>
        <p:blipFill>
          <a:blip r:embed="rId3"/>
          <a:stretch>
            <a:fillRect/>
          </a:stretch>
        </p:blipFill>
        <p:spPr>
          <a:xfrm>
            <a:off x="104115" y="0"/>
            <a:ext cx="4379097" cy="3284323"/>
          </a:xfrm>
          <a:prstGeom prst="rect">
            <a:avLst/>
          </a:prstGeom>
        </p:spPr>
      </p:pic>
    </p:spTree>
    <p:extLst>
      <p:ext uri="{BB962C8B-B14F-4D97-AF65-F5344CB8AC3E}">
        <p14:creationId xmlns:p14="http://schemas.microsoft.com/office/powerpoint/2010/main" val="314919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D49596-540F-4D45-A56F-925730339632}"/>
              </a:ext>
            </a:extLst>
          </p:cNvPr>
          <p:cNvSpPr>
            <a:spLocks noGrp="1"/>
          </p:cNvSpPr>
          <p:nvPr>
            <p:ph type="ctrTitle"/>
          </p:nvPr>
        </p:nvSpPr>
        <p:spPr>
          <a:xfrm>
            <a:off x="974766" y="2775787"/>
            <a:ext cx="9823862" cy="929058"/>
          </a:xfrm>
        </p:spPr>
        <p:txBody>
          <a:bodyPr>
            <a:noAutofit/>
          </a:bodyPr>
          <a:lstStyle/>
          <a:p>
            <a:r>
              <a:rPr lang="vi-VN" sz="4800" dirty="0">
                <a:solidFill>
                  <a:srgbClr val="FFFF00"/>
                </a:solidFill>
              </a:rPr>
              <a:t>BÀI </a:t>
            </a:r>
            <a:r>
              <a:rPr lang="en-US" sz="4800" dirty="0">
                <a:solidFill>
                  <a:srgbClr val="FFFF00"/>
                </a:solidFill>
                <a:latin typeface="Times New Roman" pitchFamily="18" charset="0"/>
                <a:cs typeface="Times New Roman" pitchFamily="18" charset="0"/>
              </a:rPr>
              <a:t>10: HI LẠP CỔ ĐẠI</a:t>
            </a:r>
            <a:endParaRPr lang="vi-VN" sz="48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1889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9223" y="970953"/>
            <a:ext cx="6161640" cy="5262979"/>
          </a:xfrm>
          <a:prstGeom prst="rect">
            <a:avLst/>
          </a:prstGeom>
          <a:solidFill>
            <a:schemeClr val="accent2">
              <a:lumMod val="20000"/>
              <a:lumOff val="80000"/>
            </a:schemeClr>
          </a:solidFill>
        </p:spPr>
        <p:txBody>
          <a:bodyPr wrap="square">
            <a:spAutoFit/>
          </a:bodyPr>
          <a:lstStyle/>
          <a:p>
            <a:endParaRPr lang="en-US" sz="3200" dirty="0" smtClean="0">
              <a:latin typeface="+mj-lt"/>
            </a:endParaRPr>
          </a:p>
          <a:p>
            <a:r>
              <a:rPr lang="vi-VN" sz="3200" dirty="0" smtClean="0">
                <a:latin typeface="+mj-lt"/>
              </a:rPr>
              <a:t>Arixtốt </a:t>
            </a:r>
            <a:r>
              <a:rPr lang="vi-VN" sz="3200" dirty="0">
                <a:latin typeface="+mj-lt"/>
              </a:rPr>
              <a:t>là nhà bách khoa toàn thư, nhà triết học vĩ đại nhất thời cổ Hy Lạp và La Mã. Các tác phẩm của ông, theo nhận xét của Hêghen- "bao chứa toàn bộ các quan niệm của con người, trí tuệ của Arixtôt đề cập đến mọi mặt và mọi lĩnh vực của thế giới hiện thực”.</a:t>
            </a:r>
            <a:br>
              <a:rPr lang="vi-VN" sz="3200" dirty="0">
                <a:latin typeface="+mj-lt"/>
              </a:rPr>
            </a:br>
            <a:r>
              <a:rPr lang="vi-VN" sz="2400" dirty="0"/>
              <a:t/>
            </a:r>
            <a:br>
              <a:rPr lang="vi-VN" sz="2400" dirty="0"/>
            </a:br>
            <a:endParaRPr lang="en-US" sz="2400" dirty="0">
              <a:latin typeface="+mj-lt"/>
            </a:endParaRPr>
          </a:p>
        </p:txBody>
      </p:sp>
      <p:pic>
        <p:nvPicPr>
          <p:cNvPr id="6" name="Picture 5"/>
          <p:cNvPicPr>
            <a:picLocks noChangeAspect="1"/>
          </p:cNvPicPr>
          <p:nvPr/>
        </p:nvPicPr>
        <p:blipFill>
          <a:blip r:embed="rId2"/>
          <a:stretch>
            <a:fillRect/>
          </a:stretch>
        </p:blipFill>
        <p:spPr>
          <a:xfrm>
            <a:off x="912796" y="199176"/>
            <a:ext cx="3188423" cy="4272487"/>
          </a:xfrm>
          <a:prstGeom prst="rect">
            <a:avLst/>
          </a:prstGeom>
        </p:spPr>
      </p:pic>
      <p:sp>
        <p:nvSpPr>
          <p:cNvPr id="7" name="Rectangle 6"/>
          <p:cNvSpPr/>
          <p:nvPr/>
        </p:nvSpPr>
        <p:spPr>
          <a:xfrm>
            <a:off x="1020023" y="4471663"/>
            <a:ext cx="3081196" cy="2092881"/>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Lạp</a:t>
            </a:r>
            <a:r>
              <a:rPr lang="en-US" sz="28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733149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149" y="-461727"/>
            <a:ext cx="3242156" cy="4372824"/>
          </a:xfrm>
          <a:prstGeom prst="rect">
            <a:avLst/>
          </a:prstGeom>
        </p:spPr>
      </p:pic>
      <p:sp>
        <p:nvSpPr>
          <p:cNvPr id="3" name="Rectangle 2"/>
          <p:cNvSpPr/>
          <p:nvPr/>
        </p:nvSpPr>
        <p:spPr>
          <a:xfrm>
            <a:off x="5356634" y="0"/>
            <a:ext cx="6096000" cy="5632311"/>
          </a:xfrm>
          <a:prstGeom prst="rect">
            <a:avLst/>
          </a:prstGeom>
        </p:spPr>
        <p:txBody>
          <a:bodyPr>
            <a:spAutoFit/>
          </a:bodyPr>
          <a:lstStyle/>
          <a:p>
            <a:r>
              <a:rPr lang="vi-VN" sz="3600" dirty="0">
                <a:latin typeface="+mj-lt"/>
              </a:rPr>
              <a:t>Các tác phẩm của Herodotus không chỉ phản ánh các sự kiện, các biến cố lịch sử mà còn thể hiện những nghiện cứu của ông về kinh tế, chính trị, đời sống xã hội, dân tộc học, khoa học tự nhiên của nhiều nước ở vùng Địa Trung Hải rộng lớn. Song, nội dung lịch sử vẫn là chủ yếu trong các tác phẩm của ông. </a:t>
            </a:r>
            <a:endParaRPr lang="en-US" sz="3600" dirty="0">
              <a:latin typeface="+mj-lt"/>
            </a:endParaRPr>
          </a:p>
        </p:txBody>
      </p:sp>
      <p:sp>
        <p:nvSpPr>
          <p:cNvPr id="4" name="Rectangle 3"/>
          <p:cNvSpPr/>
          <p:nvPr/>
        </p:nvSpPr>
        <p:spPr>
          <a:xfrm>
            <a:off x="259532" y="4213644"/>
            <a:ext cx="4692714" cy="1938992"/>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He</a:t>
            </a:r>
            <a:r>
              <a:rPr lang="vi-VN" sz="2400" dirty="0" smtClean="0">
                <a:latin typeface="Times New Roman" panose="02020603050405020304" pitchFamily="18" charset="0"/>
                <a:cs typeface="Times New Roman" panose="02020603050405020304" pitchFamily="18" charset="0"/>
              </a:rPr>
              <a:t>rodotus </a:t>
            </a:r>
            <a:r>
              <a:rPr lang="vi-VN" sz="2400" dirty="0">
                <a:latin typeface="Times New Roman" panose="02020603050405020304" pitchFamily="18" charset="0"/>
                <a:cs typeface="Times New Roman" panose="02020603050405020304" pitchFamily="18" charset="0"/>
              </a:rPr>
              <a:t>là nhà sử học người Hy Lạp và là một trong những sử gia nổi tiếng nhất trong lịch sử thế giới cổ đại</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Ông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tác </a:t>
            </a:r>
            <a:r>
              <a:rPr lang="vi-VN" sz="2400" dirty="0">
                <a:latin typeface="Times New Roman" panose="02020603050405020304" pitchFamily="18" charset="0"/>
                <a:cs typeface="Times New Roman" panose="02020603050405020304" pitchFamily="18" charset="0"/>
              </a:rPr>
              <a:t>giả của trường ca nổi tiếng Iliat và Odicer).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690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5572" y="0"/>
            <a:ext cx="9002163" cy="2585323"/>
          </a:xfrm>
          <a:prstGeom prst="rect">
            <a:avLst/>
          </a:prstGeom>
        </p:spPr>
        <p:txBody>
          <a:bodyPr wrap="square">
            <a:spAutoFit/>
          </a:bodyPr>
          <a:lstStyle/>
          <a:p>
            <a:r>
              <a:rPr lang="en-US" dirty="0" smtClean="0"/>
              <a:t>	</a:t>
            </a:r>
            <a:r>
              <a:rPr lang="vi-VN" dirty="0" smtClean="0"/>
              <a:t>Tượng </a:t>
            </a:r>
            <a:r>
              <a:rPr lang="vi-VN" dirty="0"/>
              <a:t>thần Vệ nữ được coi là một trong những tác phẩm điêu khắc cổ điển đẹp nhất còn tồn </a:t>
            </a:r>
            <a:r>
              <a:rPr lang="vi-VN" dirty="0" smtClean="0"/>
              <a:t>tại</a:t>
            </a:r>
            <a:r>
              <a:rPr lang="en-US" dirty="0" smtClean="0"/>
              <a:t>.</a:t>
            </a:r>
            <a:r>
              <a:rPr lang="vi-VN" dirty="0" smtClean="0"/>
              <a:t> </a:t>
            </a:r>
            <a:endParaRPr lang="en-US" dirty="0" smtClean="0"/>
          </a:p>
          <a:p>
            <a:r>
              <a:rPr lang="en-US" dirty="0" smtClean="0"/>
              <a:t>	</a:t>
            </a:r>
            <a:r>
              <a:rPr lang="en-US" dirty="0" err="1" smtClean="0"/>
              <a:t>Là</a:t>
            </a:r>
            <a:r>
              <a:rPr lang="en-US" dirty="0" smtClean="0"/>
              <a:t> </a:t>
            </a:r>
            <a:r>
              <a:rPr lang="vi-VN" dirty="0" smtClean="0"/>
              <a:t>bức </a:t>
            </a:r>
            <a:r>
              <a:rPr lang="vi-VN" dirty="0"/>
              <a:t>tượng thời cổ đại của người Hy Lạp, được chế tác bởi một nhà điêu khắc người La Mã. Người La Mã gọi tên bức tượng này là Venus (Vệ Nữ). </a:t>
            </a:r>
            <a:r>
              <a:rPr lang="en-US" dirty="0" err="1" smtClean="0"/>
              <a:t>Làm</a:t>
            </a:r>
            <a:r>
              <a:rPr lang="en-US" dirty="0" smtClean="0"/>
              <a:t> </a:t>
            </a:r>
            <a:r>
              <a:rPr lang="vi-VN" dirty="0" smtClean="0"/>
              <a:t>bằng </a:t>
            </a:r>
            <a:r>
              <a:rPr lang="vi-VN" dirty="0"/>
              <a:t>đá cẩm thạch trắng, cao khoảng 2,04 mét, thể hiện cân đối, tràn đầy sức sống của nữ thần với lớp vải quấn mềm mại rủ xuống từ ngang hông. ượng có niên đại khoảng năm 130 </a:t>
            </a:r>
            <a:r>
              <a:rPr lang="vi-VN" dirty="0" smtClean="0"/>
              <a:t>TCN</a:t>
            </a:r>
            <a:r>
              <a:rPr lang="en-US" dirty="0" smtClean="0"/>
              <a:t> </a:t>
            </a:r>
          </a:p>
          <a:p>
            <a:r>
              <a:rPr lang="en-US" dirty="0" smtClean="0"/>
              <a:t>	</a:t>
            </a:r>
            <a:r>
              <a:rPr lang="vi-VN" dirty="0" smtClean="0"/>
              <a:t>Theo </a:t>
            </a:r>
            <a:r>
              <a:rPr lang="vi-VN" dirty="0"/>
              <a:t>sách “Thần thoại Hy Lạp”, thần Vệ Nữ tượng trưng cho tình yêu và sắc đẹp của người Hy Lạp. </a:t>
            </a:r>
            <a:endParaRPr lang="en-US" dirty="0" smtClean="0"/>
          </a:p>
        </p:txBody>
      </p:sp>
      <p:pic>
        <p:nvPicPr>
          <p:cNvPr id="3" name="Picture 2"/>
          <p:cNvPicPr>
            <a:picLocks noChangeAspect="1"/>
          </p:cNvPicPr>
          <p:nvPr/>
        </p:nvPicPr>
        <p:blipFill>
          <a:blip r:embed="rId2"/>
          <a:stretch>
            <a:fillRect/>
          </a:stretch>
        </p:blipFill>
        <p:spPr>
          <a:xfrm>
            <a:off x="0" y="0"/>
            <a:ext cx="2670772" cy="7283924"/>
          </a:xfrm>
          <a:prstGeom prst="rect">
            <a:avLst/>
          </a:prstGeom>
        </p:spPr>
      </p:pic>
      <p:sp>
        <p:nvSpPr>
          <p:cNvPr id="4" name="Rectangle 3"/>
          <p:cNvSpPr/>
          <p:nvPr/>
        </p:nvSpPr>
        <p:spPr>
          <a:xfrm>
            <a:off x="3078101" y="2961847"/>
            <a:ext cx="9113899" cy="3046988"/>
          </a:xfrm>
          <a:prstGeom prst="rect">
            <a:avLst/>
          </a:prstGeom>
          <a:solidFill>
            <a:schemeClr val="accent2">
              <a:lumMod val="20000"/>
              <a:lumOff val="80000"/>
            </a:schemeClr>
          </a:solidFill>
        </p:spPr>
        <p:txBody>
          <a:bodyPr wrap="square">
            <a:spAutoFit/>
          </a:bodyPr>
          <a:lstStyle/>
          <a:p>
            <a:r>
              <a:rPr lang="en-US" sz="2400" dirty="0" smtClean="0">
                <a:latin typeface="+mj-lt"/>
              </a:rPr>
              <a:t>	</a:t>
            </a:r>
            <a:r>
              <a:rPr lang="vi-VN" sz="2400" dirty="0" smtClean="0">
                <a:latin typeface="+mj-lt"/>
              </a:rPr>
              <a:t>Thông </a:t>
            </a:r>
            <a:r>
              <a:rPr lang="vi-VN" sz="2400" dirty="0">
                <a:latin typeface="+mj-lt"/>
              </a:rPr>
              <a:t>thường mọi người cho rằng tượng khắc hoạ </a:t>
            </a:r>
            <a:r>
              <a:rPr lang="vi-VN" sz="2400" i="1" dirty="0">
                <a:latin typeface="+mj-lt"/>
              </a:rPr>
              <a:t>Venus Victrix</a:t>
            </a:r>
            <a:r>
              <a:rPr lang="vi-VN" sz="2400" dirty="0">
                <a:latin typeface="+mj-lt"/>
              </a:rPr>
              <a:t> đang giữ một quả táo vàng do Paris thành Troia đưa (xem thêm Sự phán xử của Paris). Đây cũng có thể là nguồn gốc cách đặt tên kiểu chơi chữ hòn đảo Milos, có nghĩa là “quả táo” trong tiếng Hy Lạp. Một mảnh của cánh tay với quả táo đã được tìm thấy gần bức tượng và được cho là cánh tay nguyên bản của tượng. Sau khi bức tượng được tìm thấy, nhiều người đã tìm cách khôi phục dáng bộ nguyên thuỷ, dù vậy vẫn chưa mang lại thành công. </a:t>
            </a:r>
            <a:endParaRPr lang="en-US" sz="2400" dirty="0">
              <a:latin typeface="+mj-lt"/>
            </a:endParaRPr>
          </a:p>
        </p:txBody>
      </p:sp>
    </p:spTree>
    <p:extLst>
      <p:ext uri="{BB962C8B-B14F-4D97-AF65-F5344CB8AC3E}">
        <p14:creationId xmlns:p14="http://schemas.microsoft.com/office/powerpoint/2010/main" val="3303103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2519"/>
            <a:ext cx="3966132" cy="2450557"/>
          </a:xfrm>
          <a:prstGeom prst="rect">
            <a:avLst/>
          </a:prstGeom>
        </p:spPr>
      </p:pic>
      <p:sp>
        <p:nvSpPr>
          <p:cNvPr id="3" name="Rectangle 2"/>
          <p:cNvSpPr/>
          <p:nvPr/>
        </p:nvSpPr>
        <p:spPr>
          <a:xfrm>
            <a:off x="277640" y="2778174"/>
            <a:ext cx="3688492" cy="1200329"/>
          </a:xfrm>
          <a:prstGeom prst="rect">
            <a:avLst/>
          </a:prstGeom>
        </p:spPr>
        <p:txBody>
          <a:bodyPr wrap="square">
            <a:spAutoFit/>
          </a:bodyPr>
          <a:lstStyle/>
          <a:p>
            <a:r>
              <a:rPr lang="en-US" dirty="0" err="1"/>
              <a:t>Đền</a:t>
            </a:r>
            <a:r>
              <a:rPr lang="en-US" dirty="0"/>
              <a:t> </a:t>
            </a:r>
            <a:r>
              <a:rPr lang="en-US" dirty="0" err="1"/>
              <a:t>này</a:t>
            </a:r>
            <a:r>
              <a:rPr lang="en-US" dirty="0"/>
              <a:t> </a:t>
            </a:r>
            <a:r>
              <a:rPr lang="en-US" dirty="0" err="1"/>
              <a:t>dài</a:t>
            </a:r>
            <a:r>
              <a:rPr lang="en-US" dirty="0"/>
              <a:t> 69,5m, </a:t>
            </a:r>
            <a:r>
              <a:rPr lang="en-US" dirty="0" err="1"/>
              <a:t>rộng</a:t>
            </a:r>
            <a:r>
              <a:rPr lang="en-US" dirty="0"/>
              <a:t> 30,5m,xung </a:t>
            </a:r>
            <a:r>
              <a:rPr lang="en-US" dirty="0" err="1"/>
              <a:t>quanh</a:t>
            </a:r>
            <a:r>
              <a:rPr lang="en-US" dirty="0"/>
              <a:t> </a:t>
            </a:r>
            <a:r>
              <a:rPr lang="en-US" dirty="0" err="1"/>
              <a:t>nội</a:t>
            </a:r>
            <a:r>
              <a:rPr lang="en-US" dirty="0"/>
              <a:t> </a:t>
            </a:r>
            <a:r>
              <a:rPr lang="en-US" dirty="0" err="1"/>
              <a:t>điện</a:t>
            </a:r>
            <a:r>
              <a:rPr lang="en-US" dirty="0"/>
              <a:t> </a:t>
            </a:r>
            <a:r>
              <a:rPr lang="en-US" dirty="0" err="1"/>
              <a:t>là</a:t>
            </a:r>
            <a:r>
              <a:rPr lang="en-US" dirty="0"/>
              <a:t> </a:t>
            </a:r>
            <a:r>
              <a:rPr lang="en-US" dirty="0" err="1"/>
              <a:t>hành</a:t>
            </a:r>
            <a:r>
              <a:rPr lang="en-US" dirty="0"/>
              <a:t> </a:t>
            </a:r>
            <a:r>
              <a:rPr lang="en-US" dirty="0" err="1"/>
              <a:t>lang</a:t>
            </a:r>
            <a:r>
              <a:rPr lang="en-US" dirty="0"/>
              <a:t> </a:t>
            </a:r>
            <a:r>
              <a:rPr lang="en-US" dirty="0" err="1"/>
              <a:t>cột</a:t>
            </a:r>
            <a:r>
              <a:rPr lang="en-US" dirty="0"/>
              <a:t> </a:t>
            </a:r>
            <a:r>
              <a:rPr lang="en-US" dirty="0" err="1"/>
              <a:t>gồm</a:t>
            </a:r>
            <a:r>
              <a:rPr lang="en-US" dirty="0"/>
              <a:t> 46 </a:t>
            </a:r>
            <a:r>
              <a:rPr lang="en-US" dirty="0" err="1"/>
              <a:t>cột</a:t>
            </a:r>
            <a:r>
              <a:rPr lang="en-US" dirty="0"/>
              <a:t> </a:t>
            </a:r>
            <a:r>
              <a:rPr lang="en-US" dirty="0" err="1"/>
              <a:t>lớn</a:t>
            </a:r>
            <a:r>
              <a:rPr lang="en-US" dirty="0"/>
              <a:t> </a:t>
            </a:r>
            <a:r>
              <a:rPr lang="en-US" dirty="0" err="1"/>
              <a:t>bằng</a:t>
            </a:r>
            <a:r>
              <a:rPr lang="en-US" dirty="0"/>
              <a:t> </a:t>
            </a:r>
            <a:r>
              <a:rPr lang="en-US" dirty="0" err="1" smtClean="0"/>
              <a:t>đá</a:t>
            </a:r>
            <a:r>
              <a:rPr lang="en-US" dirty="0" smtClean="0"/>
              <a:t> </a:t>
            </a:r>
            <a:r>
              <a:rPr lang="en-US" dirty="0" err="1" smtClean="0"/>
              <a:t>cẩm</a:t>
            </a:r>
            <a:r>
              <a:rPr lang="en-US" dirty="0" smtClean="0"/>
              <a:t> </a:t>
            </a:r>
            <a:r>
              <a:rPr lang="en-US" dirty="0" err="1" smtClean="0"/>
              <a:t>thạch</a:t>
            </a:r>
            <a:endParaRPr lang="en-US" dirty="0"/>
          </a:p>
          <a:p>
            <a:endParaRPr lang="en-US" dirty="0"/>
          </a:p>
        </p:txBody>
      </p:sp>
      <p:sp>
        <p:nvSpPr>
          <p:cNvPr id="4" name="Rectangle 3"/>
          <p:cNvSpPr/>
          <p:nvPr/>
        </p:nvSpPr>
        <p:spPr>
          <a:xfrm>
            <a:off x="4661457" y="84126"/>
            <a:ext cx="6961401" cy="1938992"/>
          </a:xfrm>
          <a:prstGeom prst="rect">
            <a:avLst/>
          </a:prstGeom>
          <a:solidFill>
            <a:schemeClr val="accent4">
              <a:lumMod val="40000"/>
              <a:lumOff val="60000"/>
            </a:schemeClr>
          </a:solidFill>
        </p:spPr>
        <p:txBody>
          <a:bodyPr wrap="square">
            <a:spAutoFit/>
          </a:bodyPr>
          <a:lstStyle/>
          <a:p>
            <a:r>
              <a:rPr lang="vi-VN" sz="2400" dirty="0">
                <a:latin typeface="+mj-lt"/>
              </a:rPr>
              <a:t>Đền Parthenon là công trình được sao chép nhiều nhất trong lịch sử. Một trong số những công trình nổi tiếng được mô phỏng theo nó bao gồm Sở giao dịch chứng khoán New York ở Mỹ, tòa nhà Reichstag ở Berlin, Đức, và mặt tiền của Nhà Trắng.</a:t>
            </a:r>
          </a:p>
        </p:txBody>
      </p:sp>
      <p:pic>
        <p:nvPicPr>
          <p:cNvPr id="5" name="Picture 4"/>
          <p:cNvPicPr>
            <a:picLocks noChangeAspect="1"/>
          </p:cNvPicPr>
          <p:nvPr/>
        </p:nvPicPr>
        <p:blipFill>
          <a:blip r:embed="rId3"/>
          <a:stretch>
            <a:fillRect/>
          </a:stretch>
        </p:blipFill>
        <p:spPr>
          <a:xfrm>
            <a:off x="1110558" y="3710681"/>
            <a:ext cx="4807390" cy="2140791"/>
          </a:xfrm>
          <a:prstGeom prst="rect">
            <a:avLst/>
          </a:prstGeom>
        </p:spPr>
      </p:pic>
      <p:sp>
        <p:nvSpPr>
          <p:cNvPr id="6" name="Rectangle 5"/>
          <p:cNvSpPr/>
          <p:nvPr/>
        </p:nvSpPr>
        <p:spPr>
          <a:xfrm>
            <a:off x="948486" y="6014433"/>
            <a:ext cx="5131533" cy="646331"/>
          </a:xfrm>
          <a:prstGeom prst="rect">
            <a:avLst/>
          </a:prstGeom>
        </p:spPr>
        <p:txBody>
          <a:bodyPr wrap="none">
            <a:spAutoFit/>
          </a:bodyPr>
          <a:lstStyle/>
          <a:p>
            <a:r>
              <a:rPr lang="de-DE" sz="3200" dirty="0" smtClean="0">
                <a:latin typeface="Times New Roman" panose="02020603050405020304" pitchFamily="18" charset="0"/>
                <a:cs typeface="Times New Roman" panose="02020603050405020304" pitchFamily="18" charset="0"/>
              </a:rPr>
              <a:t>Tòa</a:t>
            </a:r>
            <a:r>
              <a:rPr lang="de-DE" sz="2400" dirty="0" smtClean="0">
                <a:latin typeface="Times New Roman" panose="02020603050405020304" pitchFamily="18" charset="0"/>
                <a:cs typeface="Times New Roman" panose="02020603050405020304" pitchFamily="18" charset="0"/>
              </a:rPr>
              <a:t> </a:t>
            </a:r>
            <a:r>
              <a:rPr lang="de-DE" sz="3600" dirty="0">
                <a:latin typeface="Times New Roman" panose="02020603050405020304" pitchFamily="18" charset="0"/>
                <a:cs typeface="Times New Roman" panose="02020603050405020304" pitchFamily="18" charset="0"/>
              </a:rPr>
              <a:t>nhà Reichstag ở Berlin</a:t>
            </a:r>
            <a:endParaRPr lang="en-US" sz="3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6750866" y="2186079"/>
            <a:ext cx="5026984" cy="3122021"/>
          </a:xfrm>
          <a:prstGeom prst="rect">
            <a:avLst/>
          </a:prstGeom>
        </p:spPr>
      </p:pic>
      <p:sp>
        <p:nvSpPr>
          <p:cNvPr id="8" name="Rectangle 7"/>
          <p:cNvSpPr/>
          <p:nvPr/>
        </p:nvSpPr>
        <p:spPr>
          <a:xfrm>
            <a:off x="8043202" y="5598935"/>
            <a:ext cx="3400379" cy="830997"/>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khoán</a:t>
            </a:r>
            <a:r>
              <a:rPr lang="en-US" sz="2400" dirty="0">
                <a:latin typeface="Times New Roman" panose="02020603050405020304" pitchFamily="18" charset="0"/>
                <a:cs typeface="Times New Roman" panose="02020603050405020304" pitchFamily="18" charset="0"/>
              </a:rPr>
              <a:t> New York ở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5883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87" y="-187938"/>
            <a:ext cx="4102613" cy="542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5189" y="5241956"/>
            <a:ext cx="3668047" cy="1772793"/>
          </a:xfrm>
          <a:prstGeom prst="rect">
            <a:avLst/>
          </a:prstGeom>
        </p:spPr>
        <p:txBody>
          <a:bodyPr wrap="square">
            <a:spAutoFit/>
          </a:bodyPr>
          <a:lstStyle/>
          <a:p>
            <a:pPr algn="just">
              <a:lnSpc>
                <a:spcPct val="130000"/>
              </a:lnSpc>
            </a:pPr>
            <a:r>
              <a:rPr lang="en-US" dirty="0">
                <a:latin typeface="Times New Roman"/>
                <a:ea typeface="Calibri"/>
                <a:cs typeface="Times New Roman"/>
              </a:rPr>
              <a:t> </a:t>
            </a:r>
            <a:r>
              <a:rPr lang="en-US" sz="2800" dirty="0" err="1">
                <a:solidFill>
                  <a:srgbClr val="FF0000"/>
                </a:solidFill>
                <a:latin typeface="Times New Roman"/>
                <a:ea typeface="Calibri"/>
                <a:cs typeface="Times New Roman"/>
              </a:rPr>
              <a:t>Những</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công</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trình</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kiến</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trúc</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lớn</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trên</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thế</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giới</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ảnh</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hưởng</a:t>
            </a:r>
            <a:r>
              <a:rPr lang="en-US" sz="2800" dirty="0">
                <a:solidFill>
                  <a:srgbClr val="FF0000"/>
                </a:solidFill>
                <a:latin typeface="Times New Roman"/>
                <a:ea typeface="Calibri"/>
                <a:cs typeface="Times New Roman"/>
              </a:rPr>
              <a:t> </a:t>
            </a:r>
            <a:r>
              <a:rPr lang="en-US" sz="2800" dirty="0" err="1">
                <a:solidFill>
                  <a:srgbClr val="FF0000"/>
                </a:solidFill>
                <a:latin typeface="Times New Roman"/>
                <a:ea typeface="Calibri"/>
                <a:cs typeface="Times New Roman"/>
              </a:rPr>
              <a:t>từ</a:t>
            </a:r>
            <a:r>
              <a:rPr lang="en-US" sz="2800" dirty="0">
                <a:solidFill>
                  <a:srgbClr val="FF0000"/>
                </a:solidFill>
                <a:latin typeface="Times New Roman"/>
                <a:ea typeface="Calibri"/>
                <a:cs typeface="Times New Roman"/>
              </a:rPr>
              <a:t> Hi </a:t>
            </a:r>
            <a:r>
              <a:rPr lang="en-US" sz="2800" dirty="0" err="1">
                <a:solidFill>
                  <a:srgbClr val="FF0000"/>
                </a:solidFill>
                <a:latin typeface="Times New Roman"/>
                <a:ea typeface="Calibri"/>
                <a:cs typeface="Times New Roman"/>
              </a:rPr>
              <a:t>Lạp</a:t>
            </a:r>
            <a:r>
              <a:rPr lang="en-US" sz="2800" dirty="0">
                <a:solidFill>
                  <a:srgbClr val="FF0000"/>
                </a:solidFill>
                <a:latin typeface="Times New Roman"/>
                <a:ea typeface="Calibri"/>
                <a:cs typeface="Times New Roman"/>
              </a:rPr>
              <a:t>.</a:t>
            </a:r>
            <a:endParaRPr lang="en-US" sz="2800" dirty="0">
              <a:solidFill>
                <a:srgbClr val="FF0000"/>
              </a:solidFill>
              <a:ea typeface="Calibri"/>
              <a:cs typeface="Times New Roman"/>
            </a:endParaRPr>
          </a:p>
        </p:txBody>
      </p:sp>
    </p:spTree>
    <p:extLst>
      <p:ext uri="{BB962C8B-B14F-4D97-AF65-F5344CB8AC3E}">
        <p14:creationId xmlns:p14="http://schemas.microsoft.com/office/powerpoint/2010/main" val="1513128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descr="Tượng Hy Lạp Cổ Đại"/>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57465" y="842253"/>
            <a:ext cx="4019285" cy="4767972"/>
          </a:xfrm>
          <a:prstGeom prst="rect">
            <a:avLst/>
          </a:prstGeom>
          <a:noFill/>
          <a:ln>
            <a:noFill/>
          </a:ln>
        </p:spPr>
      </p:pic>
      <p:sp>
        <p:nvSpPr>
          <p:cNvPr id="6" name="Title 1"/>
          <p:cNvSpPr txBox="1">
            <a:spLocks/>
          </p:cNvSpPr>
          <p:nvPr/>
        </p:nvSpPr>
        <p:spPr>
          <a:xfrm>
            <a:off x="0" y="53754"/>
            <a:ext cx="9144000" cy="788499"/>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spcBef>
                <a:spcPts val="0"/>
              </a:spcBef>
            </a:pPr>
            <a:r>
              <a:rPr lang="en-US" sz="3200" dirty="0" smtClean="0">
                <a:latin typeface="Calibri"/>
                <a:ea typeface="Calibri"/>
                <a:cs typeface="Times New Roman"/>
              </a:rPr>
              <a:t/>
            </a:r>
            <a:br>
              <a:rPr lang="en-US" sz="3200" dirty="0" smtClean="0">
                <a:latin typeface="Calibri"/>
                <a:ea typeface="Calibri"/>
                <a:cs typeface="Times New Roman"/>
              </a:rPr>
            </a:br>
            <a:r>
              <a:rPr lang="en-US" sz="8500" b="1" dirty="0" smtClean="0">
                <a:solidFill>
                  <a:srgbClr val="C00000"/>
                </a:solidFill>
                <a:latin typeface="Times New Roman"/>
                <a:ea typeface="Calibri"/>
                <a:cs typeface="Times New Roman"/>
              </a:rPr>
              <a:t>III. THÀNH TỰU VĂN HÓA TIÊU BIỂU</a:t>
            </a:r>
            <a:endParaRPr lang="en-US" sz="8500" b="1" dirty="0">
              <a:solidFill>
                <a:srgbClr val="C00000"/>
              </a:solidFill>
            </a:endParaRPr>
          </a:p>
        </p:txBody>
      </p:sp>
      <p:sp>
        <p:nvSpPr>
          <p:cNvPr id="12" name="TextBox 11"/>
          <p:cNvSpPr txBox="1"/>
          <p:nvPr/>
        </p:nvSpPr>
        <p:spPr>
          <a:xfrm>
            <a:off x="1149858" y="5925254"/>
            <a:ext cx="2009775" cy="369332"/>
          </a:xfrm>
          <a:prstGeom prst="rect">
            <a:avLst/>
          </a:prstGeom>
          <a:solidFill>
            <a:schemeClr val="accent1">
              <a:lumMod val="20000"/>
              <a:lumOff val="80000"/>
            </a:schemeClr>
          </a:solid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Dớt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6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975" y="1968945"/>
            <a:ext cx="11006748" cy="3921202"/>
          </a:xfrm>
          <a:prstGeom prst="rect">
            <a:avLst/>
          </a:prstGeom>
        </p:spPr>
        <p:txBody>
          <a:bodyPr wrap="square">
            <a:spAutoFit/>
          </a:bodyPr>
          <a:lstStyle/>
          <a:p>
            <a:pPr algn="just">
              <a:lnSpc>
                <a:spcPct val="130000"/>
              </a:lnSpc>
            </a:pPr>
            <a:r>
              <a:rPr lang="en-US" sz="2800" dirty="0">
                <a:latin typeface="Times New Roman"/>
                <a:ea typeface="Calibri"/>
                <a:cs typeface="Times New Roman"/>
              </a:rPr>
              <a:t>- </a:t>
            </a:r>
            <a:r>
              <a:rPr lang="en-US" sz="2800" dirty="0" err="1">
                <a:latin typeface="Times New Roman"/>
                <a:ea typeface="Calibri"/>
                <a:cs typeface="Times New Roman"/>
              </a:rPr>
              <a:t>Chữ</a:t>
            </a:r>
            <a:r>
              <a:rPr lang="en-US" sz="2800" dirty="0">
                <a:latin typeface="Times New Roman"/>
                <a:ea typeface="Calibri"/>
                <a:cs typeface="Times New Roman"/>
              </a:rPr>
              <a:t> </a:t>
            </a:r>
            <a:r>
              <a:rPr lang="en-US" sz="2800" dirty="0" err="1">
                <a:latin typeface="Times New Roman"/>
                <a:ea typeface="Calibri"/>
                <a:cs typeface="Times New Roman"/>
              </a:rPr>
              <a:t>viết</a:t>
            </a:r>
            <a:r>
              <a:rPr lang="en-US" sz="2800" dirty="0">
                <a:latin typeface="Times New Roman"/>
                <a:ea typeface="Calibri"/>
                <a:cs typeface="Times New Roman"/>
              </a:rPr>
              <a:t>: </a:t>
            </a:r>
            <a:r>
              <a:rPr lang="en-US" sz="2800" dirty="0" err="1">
                <a:latin typeface="Times New Roman"/>
                <a:ea typeface="Calibri"/>
                <a:cs typeface="Times New Roman"/>
              </a:rPr>
              <a:t>Người</a:t>
            </a:r>
            <a:r>
              <a:rPr lang="en-US" sz="2800" dirty="0">
                <a:latin typeface="Times New Roman"/>
                <a:ea typeface="Calibri"/>
                <a:cs typeface="Times New Roman"/>
              </a:rPr>
              <a:t> </a:t>
            </a:r>
            <a:r>
              <a:rPr lang="en-US" sz="2800" dirty="0" err="1">
                <a:latin typeface="Times New Roman"/>
                <a:ea typeface="Calibri"/>
                <a:cs typeface="Times New Roman"/>
              </a:rPr>
              <a:t>Hy</a:t>
            </a:r>
            <a:r>
              <a:rPr lang="en-US" sz="2800" dirty="0">
                <a:latin typeface="Times New Roman"/>
                <a:ea typeface="Calibri"/>
                <a:cs typeface="Times New Roman"/>
              </a:rPr>
              <a:t> </a:t>
            </a:r>
            <a:r>
              <a:rPr lang="en-US" sz="2800" dirty="0" err="1">
                <a:latin typeface="Times New Roman"/>
                <a:ea typeface="Calibri"/>
                <a:cs typeface="Times New Roman"/>
              </a:rPr>
              <a:t>Lạp</a:t>
            </a:r>
            <a:r>
              <a:rPr lang="en-US" sz="2800" dirty="0">
                <a:latin typeface="Times New Roman"/>
                <a:ea typeface="Calibri"/>
                <a:cs typeface="Times New Roman"/>
              </a:rPr>
              <a:t> </a:t>
            </a:r>
            <a:r>
              <a:rPr lang="en-US" sz="2800" dirty="0" err="1">
                <a:latin typeface="Times New Roman"/>
                <a:ea typeface="Calibri"/>
                <a:cs typeface="Times New Roman"/>
              </a:rPr>
              <a:t>sáng</a:t>
            </a:r>
            <a:r>
              <a:rPr lang="en-US" sz="2800" dirty="0">
                <a:latin typeface="Times New Roman"/>
                <a:ea typeface="Calibri"/>
                <a:cs typeface="Times New Roman"/>
              </a:rPr>
              <a:t> </a:t>
            </a:r>
            <a:r>
              <a:rPr lang="en-US" sz="2800" dirty="0" err="1">
                <a:latin typeface="Times New Roman"/>
                <a:ea typeface="Calibri"/>
                <a:cs typeface="Times New Roman"/>
              </a:rPr>
              <a:t>tạo</a:t>
            </a:r>
            <a:r>
              <a:rPr lang="en-US" sz="2800" dirty="0">
                <a:latin typeface="Times New Roman"/>
                <a:ea typeface="Calibri"/>
                <a:cs typeface="Times New Roman"/>
              </a:rPr>
              <a:t> </a:t>
            </a:r>
            <a:r>
              <a:rPr lang="en-US" sz="2800" dirty="0" err="1">
                <a:latin typeface="Times New Roman"/>
                <a:ea typeface="Calibri"/>
                <a:cs typeface="Times New Roman"/>
              </a:rPr>
              <a:t>ra</a:t>
            </a:r>
            <a:r>
              <a:rPr lang="en-US" sz="2800" dirty="0">
                <a:latin typeface="Times New Roman"/>
                <a:ea typeface="Calibri"/>
                <a:cs typeface="Times New Roman"/>
              </a:rPr>
              <a:t> </a:t>
            </a:r>
            <a:r>
              <a:rPr lang="en-US" sz="2800" dirty="0" err="1">
                <a:latin typeface="Times New Roman"/>
                <a:ea typeface="Calibri"/>
                <a:cs typeface="Times New Roman"/>
              </a:rPr>
              <a:t>hệ</a:t>
            </a:r>
            <a:r>
              <a:rPr lang="en-US" sz="2800" dirty="0">
                <a:latin typeface="Times New Roman"/>
                <a:ea typeface="Calibri"/>
                <a:cs typeface="Times New Roman"/>
              </a:rPr>
              <a:t> </a:t>
            </a:r>
            <a:r>
              <a:rPr lang="en-US" sz="2800" dirty="0" err="1">
                <a:latin typeface="Times New Roman"/>
                <a:ea typeface="Calibri"/>
                <a:cs typeface="Times New Roman"/>
              </a:rPr>
              <a:t>thống</a:t>
            </a:r>
            <a:r>
              <a:rPr lang="en-US" sz="2800" dirty="0">
                <a:latin typeface="Times New Roman"/>
                <a:ea typeface="Calibri"/>
                <a:cs typeface="Times New Roman"/>
              </a:rPr>
              <a:t> </a:t>
            </a:r>
            <a:r>
              <a:rPr lang="en-US" sz="2800" dirty="0" err="1">
                <a:latin typeface="Times New Roman"/>
                <a:ea typeface="Calibri"/>
                <a:cs typeface="Times New Roman"/>
              </a:rPr>
              <a:t>chữ</a:t>
            </a:r>
            <a:r>
              <a:rPr lang="en-US" sz="2800" dirty="0">
                <a:latin typeface="Times New Roman"/>
                <a:ea typeface="Calibri"/>
                <a:cs typeface="Times New Roman"/>
              </a:rPr>
              <a:t> </a:t>
            </a:r>
            <a:r>
              <a:rPr lang="en-US" sz="2800" dirty="0" err="1">
                <a:latin typeface="Times New Roman"/>
                <a:ea typeface="Calibri"/>
                <a:cs typeface="Times New Roman"/>
              </a:rPr>
              <a:t>viết</a:t>
            </a:r>
            <a:r>
              <a:rPr lang="en-US" sz="2800" dirty="0">
                <a:latin typeface="Times New Roman"/>
                <a:ea typeface="Calibri"/>
                <a:cs typeface="Times New Roman"/>
              </a:rPr>
              <a:t> </a:t>
            </a:r>
            <a:r>
              <a:rPr lang="en-US" sz="2800" dirty="0" err="1">
                <a:latin typeface="Times New Roman"/>
                <a:ea typeface="Calibri"/>
                <a:cs typeface="Times New Roman"/>
              </a:rPr>
              <a:t>gồm</a:t>
            </a:r>
            <a:r>
              <a:rPr lang="en-US" sz="2800" dirty="0">
                <a:latin typeface="Times New Roman"/>
                <a:ea typeface="Calibri"/>
                <a:cs typeface="Times New Roman"/>
              </a:rPr>
              <a:t> 24 </a:t>
            </a:r>
            <a:r>
              <a:rPr lang="en-US" sz="2800" dirty="0" err="1">
                <a:latin typeface="Times New Roman"/>
                <a:ea typeface="Calibri"/>
                <a:cs typeface="Times New Roman"/>
              </a:rPr>
              <a:t>chữ</a:t>
            </a:r>
            <a:r>
              <a:rPr lang="en-US" sz="2800" dirty="0">
                <a:latin typeface="Times New Roman"/>
                <a:ea typeface="Calibri"/>
                <a:cs typeface="Times New Roman"/>
              </a:rPr>
              <a:t> </a:t>
            </a:r>
            <a:r>
              <a:rPr lang="en-US" sz="2800" dirty="0" err="1">
                <a:latin typeface="Times New Roman"/>
                <a:ea typeface="Calibri"/>
                <a:cs typeface="Times New Roman"/>
              </a:rPr>
              <a:t>cái</a:t>
            </a:r>
            <a:r>
              <a:rPr lang="en-US" sz="2800" dirty="0">
                <a:latin typeface="Times New Roman"/>
                <a:ea typeface="Calibri"/>
                <a:cs typeface="Times New Roman"/>
              </a:rPr>
              <a:t>.</a:t>
            </a:r>
            <a:endParaRPr lang="en-US" sz="2800" dirty="0">
              <a:ea typeface="Calibri"/>
              <a:cs typeface="Times New Roman"/>
            </a:endParaRPr>
          </a:p>
          <a:p>
            <a:pPr algn="just">
              <a:lnSpc>
                <a:spcPct val="107000"/>
              </a:lnSpc>
              <a:spcAft>
                <a:spcPts val="800"/>
              </a:spcAft>
            </a:pPr>
            <a:r>
              <a:rPr lang="en-US" sz="2800" dirty="0">
                <a:latin typeface="Times New Roman"/>
                <a:ea typeface="Arial"/>
                <a:cs typeface="Times New Roman"/>
              </a:rPr>
              <a:t>- </a:t>
            </a:r>
            <a:r>
              <a:rPr lang="en-US" sz="2800" dirty="0" err="1">
                <a:latin typeface="Times New Roman"/>
                <a:ea typeface="Arial"/>
                <a:cs typeface="Times New Roman"/>
              </a:rPr>
              <a:t>Khoa</a:t>
            </a:r>
            <a:r>
              <a:rPr lang="en-US" sz="2800" dirty="0">
                <a:latin typeface="Times New Roman"/>
                <a:ea typeface="Arial"/>
                <a:cs typeface="Times New Roman"/>
              </a:rPr>
              <a:t> </a:t>
            </a:r>
            <a:r>
              <a:rPr lang="en-US" sz="2800" dirty="0" err="1">
                <a:latin typeface="Times New Roman"/>
                <a:ea typeface="Arial"/>
                <a:cs typeface="Times New Roman"/>
              </a:rPr>
              <a:t>học</a:t>
            </a:r>
            <a:r>
              <a:rPr lang="en-US" sz="2800" dirty="0">
                <a:latin typeface="Times New Roman"/>
                <a:ea typeface="Arial"/>
                <a:cs typeface="Times New Roman"/>
              </a:rPr>
              <a:t>: </a:t>
            </a:r>
            <a:r>
              <a:rPr lang="en-US" sz="2800" dirty="0" err="1">
                <a:latin typeface="Times New Roman"/>
                <a:ea typeface="Arial"/>
                <a:cs typeface="Times New Roman"/>
              </a:rPr>
              <a:t>Hy</a:t>
            </a:r>
            <a:r>
              <a:rPr lang="en-US" sz="2800" dirty="0">
                <a:latin typeface="Times New Roman"/>
                <a:ea typeface="Arial"/>
                <a:cs typeface="Times New Roman"/>
              </a:rPr>
              <a:t> </a:t>
            </a:r>
            <a:r>
              <a:rPr lang="en-US" sz="2800" dirty="0" err="1">
                <a:latin typeface="Times New Roman"/>
                <a:ea typeface="Arial"/>
                <a:cs typeface="Times New Roman"/>
              </a:rPr>
              <a:t>Lạp</a:t>
            </a:r>
            <a:r>
              <a:rPr lang="en-US" sz="2800" dirty="0">
                <a:latin typeface="Times New Roman"/>
                <a:ea typeface="Arial"/>
                <a:cs typeface="Times New Roman"/>
              </a:rPr>
              <a:t> </a:t>
            </a:r>
            <a:r>
              <a:rPr lang="en-US" sz="2800" dirty="0" err="1">
                <a:latin typeface="Times New Roman"/>
                <a:ea typeface="Arial"/>
                <a:cs typeface="Times New Roman"/>
              </a:rPr>
              <a:t>là</a:t>
            </a:r>
            <a:r>
              <a:rPr lang="en-US" sz="2800" dirty="0">
                <a:latin typeface="Times New Roman"/>
                <a:ea typeface="Arial"/>
                <a:cs typeface="Times New Roman"/>
              </a:rPr>
              <a:t> </a:t>
            </a:r>
            <a:r>
              <a:rPr lang="en-US" sz="2800" dirty="0" err="1">
                <a:latin typeface="Times New Roman"/>
                <a:ea typeface="Arial"/>
                <a:cs typeface="Times New Roman"/>
              </a:rPr>
              <a:t>quê</a:t>
            </a:r>
            <a:r>
              <a:rPr lang="en-US" sz="2800" dirty="0">
                <a:latin typeface="Times New Roman"/>
                <a:ea typeface="Arial"/>
                <a:cs typeface="Times New Roman"/>
              </a:rPr>
              <a:t> </a:t>
            </a:r>
            <a:r>
              <a:rPr lang="en-US" sz="2800" dirty="0" err="1">
                <a:latin typeface="Times New Roman"/>
                <a:ea typeface="Arial"/>
                <a:cs typeface="Times New Roman"/>
              </a:rPr>
              <a:t>hương</a:t>
            </a:r>
            <a:r>
              <a:rPr lang="en-US" sz="2800" dirty="0">
                <a:latin typeface="Times New Roman"/>
                <a:ea typeface="Arial"/>
                <a:cs typeface="Times New Roman"/>
              </a:rPr>
              <a:t> </a:t>
            </a:r>
            <a:r>
              <a:rPr lang="en-US" sz="2800" dirty="0" err="1">
                <a:latin typeface="Times New Roman"/>
                <a:ea typeface="Arial"/>
                <a:cs typeface="Times New Roman"/>
              </a:rPr>
              <a:t>của</a:t>
            </a:r>
            <a:r>
              <a:rPr lang="en-US" sz="2800" dirty="0">
                <a:latin typeface="Times New Roman"/>
                <a:ea typeface="Arial"/>
                <a:cs typeface="Times New Roman"/>
              </a:rPr>
              <a:t> </a:t>
            </a:r>
            <a:r>
              <a:rPr lang="en-US" sz="2800" dirty="0" err="1">
                <a:latin typeface="Times New Roman"/>
                <a:ea typeface="Arial"/>
                <a:cs typeface="Times New Roman"/>
              </a:rPr>
              <a:t>nhiều</a:t>
            </a:r>
            <a:r>
              <a:rPr lang="en-US" sz="2800" dirty="0">
                <a:latin typeface="Times New Roman"/>
                <a:ea typeface="Arial"/>
                <a:cs typeface="Times New Roman"/>
              </a:rPr>
              <a:t> </a:t>
            </a:r>
            <a:r>
              <a:rPr lang="en-US" sz="2800" dirty="0" err="1">
                <a:latin typeface="Times New Roman"/>
                <a:ea typeface="Arial"/>
                <a:cs typeface="Times New Roman"/>
              </a:rPr>
              <a:t>nhà</a:t>
            </a:r>
            <a:r>
              <a:rPr lang="en-US" sz="2800" dirty="0">
                <a:latin typeface="Times New Roman"/>
                <a:ea typeface="Arial"/>
                <a:cs typeface="Times New Roman"/>
              </a:rPr>
              <a:t> </a:t>
            </a:r>
            <a:r>
              <a:rPr lang="en-US" sz="2800" dirty="0" err="1">
                <a:latin typeface="Times New Roman"/>
                <a:ea typeface="Arial"/>
                <a:cs typeface="Times New Roman"/>
              </a:rPr>
              <a:t>khoa</a:t>
            </a:r>
            <a:r>
              <a:rPr lang="en-US" sz="2800" dirty="0">
                <a:latin typeface="Times New Roman"/>
                <a:ea typeface="Arial"/>
                <a:cs typeface="Times New Roman"/>
              </a:rPr>
              <a:t> </a:t>
            </a:r>
            <a:r>
              <a:rPr lang="en-US" sz="2800" dirty="0" err="1">
                <a:latin typeface="Times New Roman"/>
                <a:ea typeface="Arial"/>
                <a:cs typeface="Times New Roman"/>
              </a:rPr>
              <a:t>học</a:t>
            </a:r>
            <a:r>
              <a:rPr lang="en-US" sz="2800" dirty="0">
                <a:latin typeface="Times New Roman"/>
                <a:ea typeface="Arial"/>
                <a:cs typeface="Times New Roman"/>
              </a:rPr>
              <a:t> </a:t>
            </a:r>
            <a:r>
              <a:rPr lang="en-US" sz="2800" dirty="0" err="1">
                <a:latin typeface="Times New Roman"/>
                <a:ea typeface="Arial"/>
                <a:cs typeface="Times New Roman"/>
              </a:rPr>
              <a:t>nổi</a:t>
            </a:r>
            <a:r>
              <a:rPr lang="en-US" sz="2800" dirty="0">
                <a:latin typeface="Times New Roman"/>
                <a:ea typeface="Arial"/>
                <a:cs typeface="Times New Roman"/>
              </a:rPr>
              <a:t> </a:t>
            </a:r>
            <a:r>
              <a:rPr lang="en-US" sz="2800" dirty="0" err="1">
                <a:latin typeface="Times New Roman"/>
                <a:ea typeface="Arial"/>
                <a:cs typeface="Times New Roman"/>
              </a:rPr>
              <a:t>tiếng</a:t>
            </a:r>
            <a:r>
              <a:rPr lang="en-US" sz="2800" dirty="0">
                <a:latin typeface="Times New Roman"/>
                <a:ea typeface="Arial"/>
                <a:cs typeface="Times New Roman"/>
              </a:rPr>
              <a:t>: (</a:t>
            </a:r>
            <a:r>
              <a:rPr lang="en-US" sz="2800" dirty="0" err="1">
                <a:latin typeface="Times New Roman"/>
                <a:ea typeface="Arial"/>
                <a:cs typeface="Times New Roman"/>
              </a:rPr>
              <a:t>Aristotes</a:t>
            </a:r>
            <a:r>
              <a:rPr lang="en-US" sz="2800" dirty="0">
                <a:latin typeface="Times New Roman"/>
                <a:ea typeface="Arial"/>
                <a:cs typeface="Times New Roman"/>
              </a:rPr>
              <a:t>), </a:t>
            </a:r>
            <a:r>
              <a:rPr lang="en-US" sz="2800" dirty="0">
                <a:latin typeface="Times New Roman"/>
                <a:ea typeface="Calibri"/>
                <a:cs typeface="Times New Roman"/>
              </a:rPr>
              <a:t>Archimedes, </a:t>
            </a:r>
            <a:r>
              <a:rPr lang="en-US" sz="2800" dirty="0" err="1">
                <a:latin typeface="Times New Roman"/>
                <a:ea typeface="Calibri"/>
                <a:cs typeface="Times New Roman"/>
              </a:rPr>
              <a:t>Herodotes</a:t>
            </a:r>
            <a:r>
              <a:rPr lang="en-US" sz="2800" dirty="0">
                <a:latin typeface="Times New Roman"/>
                <a:ea typeface="Calibri"/>
                <a:cs typeface="Times New Roman"/>
              </a:rPr>
              <a:t>, Pythagoras,  </a:t>
            </a:r>
            <a:r>
              <a:rPr lang="en-US" sz="2800" dirty="0" err="1">
                <a:latin typeface="Times New Roman"/>
                <a:ea typeface="Calibri"/>
                <a:cs typeface="Times New Roman"/>
              </a:rPr>
              <a:t>Platon</a:t>
            </a:r>
            <a:r>
              <a:rPr lang="en-US" sz="2800" dirty="0">
                <a:latin typeface="Times New Roman"/>
                <a:ea typeface="Calibri"/>
                <a:cs typeface="Times New Roman"/>
              </a:rPr>
              <a:t> Socrates, …</a:t>
            </a:r>
            <a:endParaRPr lang="en-US" sz="2800" dirty="0">
              <a:ea typeface="Calibri"/>
              <a:cs typeface="Times New Roman"/>
            </a:endParaRPr>
          </a:p>
          <a:p>
            <a:pPr algn="just">
              <a:lnSpc>
                <a:spcPct val="107000"/>
              </a:lnSpc>
              <a:spcAft>
                <a:spcPts val="800"/>
              </a:spcAft>
            </a:pPr>
            <a:r>
              <a:rPr lang="en-US" sz="2800" b="1" i="1" dirty="0">
                <a:latin typeface="Times New Roman"/>
                <a:ea typeface="Calibri"/>
                <a:cs typeface="Times New Roman"/>
              </a:rPr>
              <a:t>- </a:t>
            </a:r>
            <a:r>
              <a:rPr lang="en-US" sz="2800" dirty="0" err="1">
                <a:latin typeface="Times New Roman"/>
                <a:ea typeface="Calibri"/>
                <a:cs typeface="Times New Roman"/>
              </a:rPr>
              <a:t>Văn</a:t>
            </a:r>
            <a:r>
              <a:rPr lang="en-US" sz="2800" dirty="0">
                <a:latin typeface="Times New Roman"/>
                <a:ea typeface="Calibri"/>
                <a:cs typeface="Times New Roman"/>
              </a:rPr>
              <a:t> </a:t>
            </a:r>
            <a:r>
              <a:rPr lang="en-US" sz="2800" dirty="0" err="1">
                <a:latin typeface="Times New Roman"/>
                <a:ea typeface="Calibri"/>
                <a:cs typeface="Times New Roman"/>
              </a:rPr>
              <a:t>học</a:t>
            </a:r>
            <a:r>
              <a:rPr lang="en-US" sz="2800" dirty="0">
                <a:latin typeface="Times New Roman"/>
                <a:ea typeface="Calibri"/>
                <a:cs typeface="Times New Roman"/>
              </a:rPr>
              <a:t>: </a:t>
            </a:r>
            <a:r>
              <a:rPr lang="en-US" sz="2800" dirty="0" err="1">
                <a:latin typeface="Times New Roman"/>
                <a:ea typeface="Calibri"/>
                <a:cs typeface="Times New Roman"/>
              </a:rPr>
              <a:t>sử</a:t>
            </a:r>
            <a:r>
              <a:rPr lang="en-US" sz="2800" dirty="0">
                <a:latin typeface="Times New Roman"/>
                <a:ea typeface="Calibri"/>
                <a:cs typeface="Times New Roman"/>
              </a:rPr>
              <a:t> </a:t>
            </a:r>
            <a:r>
              <a:rPr lang="en-US" sz="2800" dirty="0" err="1">
                <a:latin typeface="Times New Roman"/>
                <a:ea typeface="Calibri"/>
                <a:cs typeface="Times New Roman"/>
              </a:rPr>
              <a:t>thi</a:t>
            </a:r>
            <a:r>
              <a:rPr lang="en-US" sz="2800" dirty="0">
                <a:latin typeface="Times New Roman"/>
                <a:ea typeface="Calibri"/>
                <a:cs typeface="Times New Roman"/>
              </a:rPr>
              <a:t> </a:t>
            </a:r>
            <a:r>
              <a:rPr lang="en-US" sz="2800" dirty="0" err="1">
                <a:latin typeface="Times New Roman"/>
                <a:ea typeface="Calibri"/>
                <a:cs typeface="Times New Roman"/>
              </a:rPr>
              <a:t>Illiad</a:t>
            </a:r>
            <a:r>
              <a:rPr lang="en-US" sz="2800" dirty="0">
                <a:latin typeface="Times New Roman"/>
                <a:ea typeface="Calibri"/>
                <a:cs typeface="Times New Roman"/>
              </a:rPr>
              <a:t> - Odyssey </a:t>
            </a:r>
            <a:r>
              <a:rPr lang="en-US" sz="2800" dirty="0" err="1">
                <a:latin typeface="Times New Roman"/>
                <a:ea typeface="Calibri"/>
                <a:cs typeface="Times New Roman"/>
              </a:rPr>
              <a:t>và</a:t>
            </a:r>
            <a:r>
              <a:rPr lang="en-US" sz="2800" dirty="0">
                <a:latin typeface="Times New Roman"/>
                <a:ea typeface="Calibri"/>
                <a:cs typeface="Times New Roman"/>
              </a:rPr>
              <a:t> </a:t>
            </a:r>
            <a:r>
              <a:rPr lang="en-US" sz="2800" dirty="0" err="1">
                <a:latin typeface="Times New Roman"/>
                <a:ea typeface="Calibri"/>
                <a:cs typeface="Times New Roman"/>
              </a:rPr>
              <a:t>các</a:t>
            </a:r>
            <a:r>
              <a:rPr lang="en-US" sz="2800" dirty="0">
                <a:latin typeface="Times New Roman"/>
                <a:ea typeface="Calibri"/>
                <a:cs typeface="Times New Roman"/>
              </a:rPr>
              <a:t> </a:t>
            </a:r>
            <a:r>
              <a:rPr lang="en-US" sz="2800" dirty="0" err="1">
                <a:latin typeface="Times New Roman"/>
                <a:ea typeface="Calibri"/>
                <a:cs typeface="Times New Roman"/>
              </a:rPr>
              <a:t>vở</a:t>
            </a:r>
            <a:r>
              <a:rPr lang="en-US" sz="2800" dirty="0">
                <a:latin typeface="Times New Roman"/>
                <a:ea typeface="Calibri"/>
                <a:cs typeface="Times New Roman"/>
              </a:rPr>
              <a:t> </a:t>
            </a:r>
            <a:r>
              <a:rPr lang="en-US" sz="2800" dirty="0" err="1">
                <a:latin typeface="Times New Roman"/>
                <a:ea typeface="Calibri"/>
                <a:cs typeface="Times New Roman"/>
              </a:rPr>
              <a:t>kịch</a:t>
            </a:r>
            <a:r>
              <a:rPr lang="en-US" sz="2800" dirty="0">
                <a:latin typeface="Times New Roman"/>
                <a:ea typeface="Calibri"/>
                <a:cs typeface="Times New Roman"/>
              </a:rPr>
              <a:t>.</a:t>
            </a:r>
            <a:endParaRPr lang="en-US" sz="2800" dirty="0">
              <a:ea typeface="Calibri"/>
              <a:cs typeface="Times New Roman"/>
            </a:endParaRPr>
          </a:p>
          <a:p>
            <a:pPr algn="just">
              <a:lnSpc>
                <a:spcPct val="130000"/>
              </a:lnSpc>
            </a:pPr>
            <a:r>
              <a:rPr lang="en-US" sz="2800" dirty="0">
                <a:latin typeface="Times New Roman"/>
                <a:ea typeface="Calibri"/>
                <a:cs typeface="Times New Roman"/>
              </a:rPr>
              <a:t>- </a:t>
            </a:r>
            <a:r>
              <a:rPr lang="en-US" sz="2800" dirty="0" err="1">
                <a:latin typeface="Times New Roman"/>
                <a:ea typeface="Calibri"/>
                <a:cs typeface="Times New Roman"/>
              </a:rPr>
              <a:t>Kiến</a:t>
            </a:r>
            <a:r>
              <a:rPr lang="en-US" sz="2800" dirty="0">
                <a:latin typeface="Times New Roman"/>
                <a:ea typeface="Calibri"/>
                <a:cs typeface="Times New Roman"/>
              </a:rPr>
              <a:t> </a:t>
            </a:r>
            <a:r>
              <a:rPr lang="en-US" sz="2800" dirty="0" err="1">
                <a:latin typeface="Times New Roman"/>
                <a:ea typeface="Calibri"/>
                <a:cs typeface="Times New Roman"/>
              </a:rPr>
              <a:t>trúc</a:t>
            </a:r>
            <a:r>
              <a:rPr lang="en-US" sz="2800" dirty="0">
                <a:latin typeface="Times New Roman"/>
                <a:ea typeface="Calibri"/>
                <a:cs typeface="Times New Roman"/>
              </a:rPr>
              <a:t> </a:t>
            </a:r>
            <a:r>
              <a:rPr lang="en-US" sz="2800" dirty="0" err="1">
                <a:latin typeface="Times New Roman"/>
                <a:ea typeface="Calibri"/>
                <a:cs typeface="Times New Roman"/>
              </a:rPr>
              <a:t>và</a:t>
            </a:r>
            <a:r>
              <a:rPr lang="en-US" sz="2800" dirty="0">
                <a:latin typeface="Times New Roman"/>
                <a:ea typeface="Calibri"/>
                <a:cs typeface="Times New Roman"/>
              </a:rPr>
              <a:t> </a:t>
            </a:r>
            <a:r>
              <a:rPr lang="en-US" sz="2800" dirty="0" err="1">
                <a:latin typeface="Times New Roman"/>
                <a:ea typeface="Calibri"/>
                <a:cs typeface="Times New Roman"/>
              </a:rPr>
              <a:t>điêu</a:t>
            </a:r>
            <a:r>
              <a:rPr lang="en-US" sz="2800" dirty="0">
                <a:latin typeface="Times New Roman"/>
                <a:ea typeface="Calibri"/>
                <a:cs typeface="Times New Roman"/>
              </a:rPr>
              <a:t> </a:t>
            </a:r>
            <a:r>
              <a:rPr lang="en-US" sz="2800" dirty="0" err="1">
                <a:latin typeface="Times New Roman"/>
                <a:ea typeface="Calibri"/>
                <a:cs typeface="Times New Roman"/>
              </a:rPr>
              <a:t>khắc</a:t>
            </a:r>
            <a:r>
              <a:rPr lang="en-US" sz="2800" dirty="0">
                <a:latin typeface="Times New Roman"/>
                <a:ea typeface="Calibri"/>
                <a:cs typeface="Times New Roman"/>
              </a:rPr>
              <a:t>:  </a:t>
            </a:r>
            <a:r>
              <a:rPr lang="en-US" sz="2800" dirty="0" err="1">
                <a:latin typeface="Times New Roman"/>
                <a:ea typeface="Calibri"/>
                <a:cs typeface="Times New Roman"/>
              </a:rPr>
              <a:t>Đền</a:t>
            </a:r>
            <a:r>
              <a:rPr lang="en-US" sz="2800" dirty="0">
                <a:latin typeface="Times New Roman"/>
                <a:ea typeface="Calibri"/>
                <a:cs typeface="Times New Roman"/>
              </a:rPr>
              <a:t> </a:t>
            </a:r>
            <a:r>
              <a:rPr lang="en-US" sz="2800" dirty="0" err="1">
                <a:latin typeface="Times New Roman"/>
                <a:ea typeface="Calibri"/>
                <a:cs typeface="Times New Roman"/>
              </a:rPr>
              <a:t>Pác-tê-nông</a:t>
            </a:r>
            <a:r>
              <a:rPr lang="en-US" sz="2800" dirty="0">
                <a:latin typeface="Times New Roman"/>
                <a:ea typeface="Calibri"/>
                <a:cs typeface="Times New Roman"/>
              </a:rPr>
              <a:t> (Parthenon), </a:t>
            </a:r>
            <a:r>
              <a:rPr lang="en-US" sz="2800" dirty="0" err="1">
                <a:latin typeface="Times New Roman"/>
                <a:ea typeface="Calibri"/>
                <a:cs typeface="Times New Roman"/>
              </a:rPr>
              <a:t>nhà</a:t>
            </a:r>
            <a:r>
              <a:rPr lang="en-US" sz="2800" dirty="0">
                <a:latin typeface="Times New Roman"/>
                <a:ea typeface="Calibri"/>
                <a:cs typeface="Times New Roman"/>
              </a:rPr>
              <a:t> </a:t>
            </a:r>
            <a:r>
              <a:rPr lang="en-US" sz="2800" dirty="0" err="1">
                <a:latin typeface="Times New Roman"/>
                <a:ea typeface="Calibri"/>
                <a:cs typeface="Times New Roman"/>
              </a:rPr>
              <a:t>hát</a:t>
            </a:r>
            <a:r>
              <a:rPr lang="en-US" sz="2800" dirty="0">
                <a:latin typeface="Times New Roman"/>
                <a:ea typeface="Calibri"/>
                <a:cs typeface="Times New Roman"/>
              </a:rPr>
              <a:t> </a:t>
            </a:r>
            <a:r>
              <a:rPr lang="en-US" sz="2800" dirty="0" err="1">
                <a:latin typeface="Times New Roman"/>
                <a:ea typeface="Calibri"/>
                <a:cs typeface="Times New Roman"/>
              </a:rPr>
              <a:t>Đi</a:t>
            </a:r>
            <a:r>
              <a:rPr lang="en-US" sz="2800" dirty="0">
                <a:latin typeface="Times New Roman"/>
                <a:ea typeface="Calibri"/>
                <a:cs typeface="Times New Roman"/>
              </a:rPr>
              <a:t>-ô-</a:t>
            </a:r>
            <a:r>
              <a:rPr lang="en-US" sz="2800" dirty="0" err="1">
                <a:latin typeface="Times New Roman"/>
                <a:ea typeface="Calibri"/>
                <a:cs typeface="Times New Roman"/>
              </a:rPr>
              <a:t>ni</a:t>
            </a:r>
            <a:r>
              <a:rPr lang="en-US" sz="2800" dirty="0">
                <a:latin typeface="Times New Roman"/>
                <a:ea typeface="Calibri"/>
                <a:cs typeface="Times New Roman"/>
              </a:rPr>
              <a:t>-</a:t>
            </a:r>
            <a:r>
              <a:rPr lang="en-US" sz="2800" dirty="0" err="1">
                <a:latin typeface="Times New Roman"/>
                <a:ea typeface="Calibri"/>
                <a:cs typeface="Times New Roman"/>
              </a:rPr>
              <a:t>xốt</a:t>
            </a:r>
            <a:r>
              <a:rPr lang="en-US" sz="2800" dirty="0">
                <a:latin typeface="Times New Roman"/>
                <a:ea typeface="Calibri"/>
                <a:cs typeface="Times New Roman"/>
              </a:rPr>
              <a:t> (</a:t>
            </a:r>
            <a:r>
              <a:rPr lang="en-US" sz="2800" dirty="0" err="1">
                <a:latin typeface="Times New Roman"/>
                <a:ea typeface="Calibri"/>
                <a:cs typeface="Times New Roman"/>
              </a:rPr>
              <a:t>Dionysos</a:t>
            </a:r>
            <a:r>
              <a:rPr lang="en-US" sz="2800" dirty="0">
                <a:latin typeface="Times New Roman"/>
                <a:ea typeface="Calibri"/>
                <a:cs typeface="Times New Roman"/>
              </a:rPr>
              <a:t>) </a:t>
            </a:r>
            <a:r>
              <a:rPr lang="en-US" sz="2800" dirty="0" err="1">
                <a:latin typeface="Times New Roman"/>
                <a:ea typeface="Calibri"/>
                <a:cs typeface="Times New Roman"/>
              </a:rPr>
              <a:t>của</a:t>
            </a:r>
            <a:r>
              <a:rPr lang="en-US" sz="2800" dirty="0">
                <a:latin typeface="Times New Roman"/>
                <a:ea typeface="Calibri"/>
                <a:cs typeface="Times New Roman"/>
              </a:rPr>
              <a:t> A-ten; hay </a:t>
            </a:r>
            <a:r>
              <a:rPr lang="en-US" sz="2800" dirty="0" err="1">
                <a:latin typeface="Times New Roman"/>
                <a:ea typeface="Calibri"/>
                <a:cs typeface="Times New Roman"/>
              </a:rPr>
              <a:t>những</a:t>
            </a:r>
            <a:r>
              <a:rPr lang="en-US" sz="2800" dirty="0">
                <a:latin typeface="Times New Roman"/>
                <a:ea typeface="Calibri"/>
                <a:cs typeface="Times New Roman"/>
              </a:rPr>
              <a:t> </a:t>
            </a:r>
            <a:r>
              <a:rPr lang="en-US" sz="2800" dirty="0" err="1">
                <a:latin typeface="Times New Roman"/>
                <a:ea typeface="Calibri"/>
                <a:cs typeface="Times New Roman"/>
              </a:rPr>
              <a:t>tác</a:t>
            </a:r>
            <a:r>
              <a:rPr lang="en-US" sz="2800" dirty="0">
                <a:latin typeface="Times New Roman"/>
                <a:ea typeface="Calibri"/>
                <a:cs typeface="Times New Roman"/>
              </a:rPr>
              <a:t> </a:t>
            </a:r>
            <a:r>
              <a:rPr lang="en-US" sz="2800" dirty="0" err="1">
                <a:latin typeface="Times New Roman"/>
                <a:ea typeface="Calibri"/>
                <a:cs typeface="Times New Roman"/>
              </a:rPr>
              <a:t>phẩm</a:t>
            </a:r>
            <a:r>
              <a:rPr lang="en-US" sz="2800" dirty="0">
                <a:latin typeface="Times New Roman"/>
                <a:ea typeface="Calibri"/>
                <a:cs typeface="Times New Roman"/>
              </a:rPr>
              <a:t> </a:t>
            </a:r>
            <a:r>
              <a:rPr lang="en-US" sz="2800" dirty="0" err="1">
                <a:latin typeface="Times New Roman"/>
                <a:ea typeface="Calibri"/>
                <a:cs typeface="Times New Roman"/>
              </a:rPr>
              <a:t>về</a:t>
            </a:r>
            <a:r>
              <a:rPr lang="en-US" sz="2800" dirty="0">
                <a:latin typeface="Times New Roman"/>
                <a:ea typeface="Calibri"/>
                <a:cs typeface="Times New Roman"/>
              </a:rPr>
              <a:t> </a:t>
            </a:r>
            <a:r>
              <a:rPr lang="en-US" sz="2800" dirty="0" err="1">
                <a:latin typeface="Times New Roman"/>
                <a:ea typeface="Calibri"/>
                <a:cs typeface="Times New Roman"/>
              </a:rPr>
              <a:t>điêu</a:t>
            </a:r>
            <a:r>
              <a:rPr lang="en-US" sz="2800" dirty="0">
                <a:latin typeface="Times New Roman"/>
                <a:ea typeface="Calibri"/>
                <a:cs typeface="Times New Roman"/>
              </a:rPr>
              <a:t> </a:t>
            </a:r>
            <a:r>
              <a:rPr lang="en-US" sz="2800" dirty="0" err="1">
                <a:latin typeface="Times New Roman"/>
                <a:ea typeface="Calibri"/>
                <a:cs typeface="Times New Roman"/>
              </a:rPr>
              <a:t>khắc</a:t>
            </a:r>
            <a:r>
              <a:rPr lang="en-US" sz="2800" dirty="0">
                <a:latin typeface="Times New Roman"/>
                <a:ea typeface="Calibri"/>
                <a:cs typeface="Times New Roman"/>
              </a:rPr>
              <a:t> </a:t>
            </a:r>
            <a:r>
              <a:rPr lang="en-US" sz="2800" dirty="0" err="1">
                <a:latin typeface="Times New Roman"/>
                <a:ea typeface="Calibri"/>
                <a:cs typeface="Times New Roman"/>
              </a:rPr>
              <a:t>như</a:t>
            </a:r>
            <a:r>
              <a:rPr lang="en-US" sz="2800" dirty="0">
                <a:latin typeface="Times New Roman"/>
                <a:ea typeface="Calibri"/>
                <a:cs typeface="Times New Roman"/>
              </a:rPr>
              <a:t> </a:t>
            </a:r>
            <a:r>
              <a:rPr lang="en-US" sz="2800" dirty="0" err="1">
                <a:latin typeface="Times New Roman"/>
                <a:ea typeface="Calibri"/>
                <a:cs typeface="Times New Roman"/>
              </a:rPr>
              <a:t>tượng</a:t>
            </a:r>
            <a:r>
              <a:rPr lang="en-US" sz="2800" dirty="0">
                <a:latin typeface="Times New Roman"/>
                <a:ea typeface="Calibri"/>
                <a:cs typeface="Times New Roman"/>
              </a:rPr>
              <a:t> </a:t>
            </a:r>
            <a:r>
              <a:rPr lang="en-US" sz="2800" dirty="0" err="1">
                <a:latin typeface="Times New Roman"/>
                <a:ea typeface="Calibri"/>
                <a:cs typeface="Times New Roman"/>
              </a:rPr>
              <a:t>thần</a:t>
            </a:r>
            <a:r>
              <a:rPr lang="en-US" sz="2800" dirty="0">
                <a:latin typeface="Times New Roman"/>
                <a:ea typeface="Calibri"/>
                <a:cs typeface="Times New Roman"/>
              </a:rPr>
              <a:t> </a:t>
            </a:r>
            <a:r>
              <a:rPr lang="en-US" sz="2800" dirty="0" err="1">
                <a:latin typeface="Times New Roman"/>
                <a:ea typeface="Calibri"/>
                <a:cs typeface="Times New Roman"/>
              </a:rPr>
              <a:t>Dớt</a:t>
            </a:r>
            <a:r>
              <a:rPr lang="en-US" sz="2800" dirty="0">
                <a:latin typeface="Times New Roman"/>
                <a:ea typeface="Calibri"/>
                <a:cs typeface="Times New Roman"/>
              </a:rPr>
              <a:t> (Zeus), </a:t>
            </a:r>
            <a:endParaRPr lang="en-US" sz="2800" dirty="0">
              <a:ea typeface="Calibri"/>
              <a:cs typeface="Times New Roman"/>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4" y="705211"/>
            <a:ext cx="9186863"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771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ến trúc Hy Lạp cổ đại – Wikipedia tiếng Việ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 y="2246699"/>
            <a:ext cx="1776685" cy="1403810"/>
          </a:xfrm>
          <a:prstGeom prst="rect">
            <a:avLst/>
          </a:prstGeom>
          <a:noFill/>
          <a:ln>
            <a:noFill/>
          </a:ln>
        </p:spPr>
      </p:pic>
      <p:sp>
        <p:nvSpPr>
          <p:cNvPr id="5" name="TextBox 4"/>
          <p:cNvSpPr txBox="1"/>
          <p:nvPr/>
        </p:nvSpPr>
        <p:spPr>
          <a:xfrm>
            <a:off x="-85725" y="2608979"/>
            <a:ext cx="2020027" cy="707886"/>
          </a:xfrm>
          <a:prstGeom prst="rect">
            <a:avLst/>
          </a:prstGeom>
          <a:noFill/>
        </p:spPr>
        <p:txBody>
          <a:bodyPr wrap="square" rtlCol="0">
            <a:spAutoFit/>
          </a:bodyPr>
          <a:lstStyle/>
          <a:p>
            <a:r>
              <a:rPr lang="en-US" sz="4000" b="1" dirty="0" err="1" smtClean="0">
                <a:solidFill>
                  <a:srgbClr val="FFFF00"/>
                </a:solidFill>
                <a:latin typeface="Times New Roman" panose="02020603050405020304" pitchFamily="18" charset="0"/>
                <a:cs typeface="Times New Roman" panose="02020603050405020304" pitchFamily="18" charset="0"/>
              </a:rPr>
              <a:t>Hy</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Lạp</a:t>
            </a:r>
            <a:endParaRPr lang="en-US" sz="4000" b="1" dirty="0">
              <a:solidFill>
                <a:srgbClr val="FFFF00"/>
              </a:solidFill>
              <a:latin typeface="Times New Roman" panose="02020603050405020304" pitchFamily="18" charset="0"/>
              <a:cs typeface="Times New Roman" panose="02020603050405020304" pitchFamily="18" charset="0"/>
            </a:endParaRPr>
          </a:p>
        </p:txBody>
      </p:sp>
      <p:cxnSp>
        <p:nvCxnSpPr>
          <p:cNvPr id="7" name="Elbow Connector 6"/>
          <p:cNvCxnSpPr/>
          <p:nvPr/>
        </p:nvCxnSpPr>
        <p:spPr>
          <a:xfrm flipV="1">
            <a:off x="-85725" y="730673"/>
            <a:ext cx="3739082" cy="1460476"/>
          </a:xfrm>
          <a:prstGeom prst="bentConnector3">
            <a:avLst>
              <a:gd name="adj1" fmla="val 21724"/>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5725" y="0"/>
            <a:ext cx="3739082" cy="584775"/>
          </a:xfrm>
          <a:prstGeom prst="rect">
            <a:avLst/>
          </a:prstGeom>
          <a:noFill/>
        </p:spPr>
        <p:txBody>
          <a:bodyPr wrap="square" rtlCol="0">
            <a:spAutoFit/>
          </a:bodyPr>
          <a:lstStyle/>
          <a:p>
            <a:r>
              <a:rPr lang="en-US" sz="3200" b="1" dirty="0" err="1" smtClean="0">
                <a:solidFill>
                  <a:srgbClr val="C00000"/>
                </a:solidFill>
                <a:latin typeface="Times New Roman" panose="02020603050405020304" pitchFamily="18" charset="0"/>
                <a:cs typeface="Times New Roman" panose="02020603050405020304" pitchFamily="18" charset="0"/>
              </a:rPr>
              <a:t>Điều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kiện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tự</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nhiên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660979" y="3750"/>
            <a:ext cx="7810123" cy="553357"/>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US" sz="2800" b="1" dirty="0" err="1">
                <a:solidFill>
                  <a:srgbClr val="002060"/>
                </a:solidFill>
                <a:latin typeface="Times New Roman" pitchFamily="18" charset="0"/>
                <a:cs typeface="Times New Roman" pitchFamily="18" charset="0"/>
              </a:rPr>
              <a:t>Chủ</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yếu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nằm</a:t>
            </a:r>
            <a:r>
              <a:rPr lang="en-US" sz="2800" b="1" dirty="0">
                <a:solidFill>
                  <a:srgbClr val="002060"/>
                </a:solidFill>
                <a:latin typeface="Times New Roman" pitchFamily="18" charset="0"/>
                <a:cs typeface="Times New Roman" pitchFamily="18" charset="0"/>
              </a:rPr>
              <a:t> ở </a:t>
            </a:r>
            <a:r>
              <a:rPr lang="en-US" sz="2800" b="1" dirty="0" err="1">
                <a:solidFill>
                  <a:srgbClr val="002060"/>
                </a:solidFill>
                <a:latin typeface="Times New Roman" pitchFamily="18" charset="0"/>
                <a:cs typeface="Times New Roman" pitchFamily="18" charset="0"/>
              </a:rPr>
              <a:t>phía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nam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đảo</a:t>
            </a:r>
            <a:r>
              <a:rPr lang="en-US" sz="2800" b="1" dirty="0">
                <a:solidFill>
                  <a:srgbClr val="002060"/>
                </a:solidFill>
                <a:latin typeface="Times New Roman" pitchFamily="18" charset="0"/>
                <a:cs typeface="Times New Roman" pitchFamily="18" charset="0"/>
              </a:rPr>
              <a:t> Ban-</a:t>
            </a:r>
            <a:r>
              <a:rPr lang="en-US" sz="2800" b="1" dirty="0" err="1">
                <a:solidFill>
                  <a:srgbClr val="002060"/>
                </a:solidFill>
                <a:latin typeface="Times New Roman" pitchFamily="18" charset="0"/>
                <a:cs typeface="Times New Roman" pitchFamily="18" charset="0"/>
              </a:rPr>
              <a:t>căng</a:t>
            </a:r>
            <a:endParaRPr lang="en-US" sz="2800" b="1" dirty="0">
              <a:solidFill>
                <a:srgbClr val="002060"/>
              </a:solidFill>
              <a:latin typeface="Times New Roman" pitchFamily="18" charset="0"/>
              <a:cs typeface="Times New Roman" pitchFamily="18" charset="0"/>
            </a:endParaRPr>
          </a:p>
        </p:txBody>
      </p:sp>
      <p:sp>
        <p:nvSpPr>
          <p:cNvPr id="10" name="Rectangle 9"/>
          <p:cNvSpPr/>
          <p:nvPr/>
        </p:nvSpPr>
        <p:spPr>
          <a:xfrm>
            <a:off x="4677105" y="758225"/>
            <a:ext cx="7032694" cy="668645"/>
          </a:xfrm>
          <a:prstGeom prst="rect">
            <a:avLst/>
          </a:prstGeom>
          <a:solidFill>
            <a:schemeClr val="accent5">
              <a:lumMod val="20000"/>
              <a:lumOff val="80000"/>
            </a:schemeClr>
          </a:solidFill>
          <a:ln>
            <a:solidFill>
              <a:schemeClr val="accent1">
                <a:lumMod val="75000"/>
              </a:schemeClr>
            </a:solidFill>
          </a:ln>
        </p:spPr>
        <p:txBody>
          <a:bodyPr wrap="none">
            <a:spAutoFit/>
          </a:bodyPr>
          <a:lstStyle/>
          <a:p>
            <a:pPr marR="0" algn="just">
              <a:lnSpc>
                <a:spcPct val="130000"/>
              </a:lnSpc>
              <a:spcBef>
                <a:spcPts val="0"/>
              </a:spcBef>
              <a:spcAft>
                <a:spcPts val="1000"/>
              </a:spcAft>
            </a:pPr>
            <a:r>
              <a:rPr lang="en-US" sz="3200" b="1" dirty="0" err="1">
                <a:solidFill>
                  <a:srgbClr val="002060"/>
                </a:solidFill>
                <a:latin typeface="Times New Roman"/>
                <a:ea typeface="Arial"/>
                <a:cs typeface="Times New Roman"/>
              </a:rPr>
              <a:t>Địa</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hình</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chủ</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yếu</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là</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đồi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núi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đất</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đai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khô</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cằn</a:t>
            </a:r>
            <a:r>
              <a:rPr lang="en-US" sz="2800" b="1" dirty="0">
                <a:solidFill>
                  <a:srgbClr val="002060"/>
                </a:solidFill>
                <a:latin typeface="Times New Roman"/>
                <a:ea typeface="Arial"/>
                <a:cs typeface="Times New Roman"/>
              </a:rPr>
              <a:t>.</a:t>
            </a:r>
          </a:p>
        </p:txBody>
      </p:sp>
      <p:sp>
        <p:nvSpPr>
          <p:cNvPr id="12" name="Rectangle 11"/>
          <p:cNvSpPr/>
          <p:nvPr/>
        </p:nvSpPr>
        <p:spPr>
          <a:xfrm>
            <a:off x="4677105" y="1723800"/>
            <a:ext cx="6300109" cy="522259"/>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US" sz="2800" b="1" dirty="0" err="1" smtClean="0">
                <a:solidFill>
                  <a:srgbClr val="002060"/>
                </a:solidFill>
                <a:latin typeface="Times New Roman" pitchFamily="18" charset="0"/>
                <a:cs typeface="Times New Roman" pitchFamily="18" charset="0"/>
              </a:rPr>
              <a:t>Có</a:t>
            </a:r>
            <a:r>
              <a:rPr lang="en-US" sz="2800" b="1" dirty="0" smtClean="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nhiều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khoáng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sản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đồng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sắt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vàng</a:t>
            </a:r>
            <a:r>
              <a:rPr lang="en-US" sz="2800" b="1" dirty="0">
                <a:solidFill>
                  <a:srgbClr val="002060"/>
                </a:solidFill>
                <a:latin typeface="Times New Roman" pitchFamily="18" charset="0"/>
                <a:cs typeface="Times New Roman" pitchFamily="18" charset="0"/>
              </a:rPr>
              <a:t>…</a:t>
            </a:r>
          </a:p>
        </p:txBody>
      </p:sp>
      <p:sp>
        <p:nvSpPr>
          <p:cNvPr id="13" name="Rectangle 12"/>
          <p:cNvSpPr/>
          <p:nvPr/>
        </p:nvSpPr>
        <p:spPr>
          <a:xfrm>
            <a:off x="4702756" y="2405270"/>
            <a:ext cx="2472152" cy="522259"/>
          </a:xfrm>
          <a:prstGeom prst="rect">
            <a:avLst/>
          </a:prstGeom>
          <a:solidFill>
            <a:schemeClr val="accent5">
              <a:lumMod val="20000"/>
              <a:lumOff val="80000"/>
            </a:schemeClr>
          </a:solidFill>
        </p:spPr>
        <p:txBody>
          <a:bodyPr wrap="none">
            <a:spAutoFit/>
          </a:bodyPr>
          <a:lstStyle/>
          <a:p>
            <a:pPr>
              <a:lnSpc>
                <a:spcPct val="107000"/>
              </a:lnSpc>
              <a:spcAft>
                <a:spcPts val="800"/>
              </a:spcAft>
            </a:pPr>
            <a:r>
              <a:rPr lang="en-US" sz="2800" b="1" dirty="0" err="1" smtClean="0">
                <a:solidFill>
                  <a:srgbClr val="002060"/>
                </a:solidFill>
                <a:latin typeface="Times New Roman" pitchFamily="18" charset="0"/>
                <a:cs typeface="Times New Roman" pitchFamily="18" charset="0"/>
              </a:rPr>
              <a:t>Khí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hậu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ấm</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áp</a:t>
            </a:r>
            <a:endParaRPr lang="en-US" sz="2800" b="1" dirty="0">
              <a:solidFill>
                <a:srgbClr val="002060"/>
              </a:solidFill>
              <a:latin typeface="Times New Roman" pitchFamily="18" charset="0"/>
              <a:cs typeface="Times New Roman" pitchFamily="18" charset="0"/>
            </a:endParaRPr>
          </a:p>
        </p:txBody>
      </p:sp>
      <p:cxnSp>
        <p:nvCxnSpPr>
          <p:cNvPr id="16" name="Straight Connector 15"/>
          <p:cNvCxnSpPr/>
          <p:nvPr/>
        </p:nvCxnSpPr>
        <p:spPr>
          <a:xfrm>
            <a:off x="3621670" y="271409"/>
            <a:ext cx="63374" cy="249841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1"/>
          </p:cNvCxnSpPr>
          <p:nvPr/>
        </p:nvCxnSpPr>
        <p:spPr>
          <a:xfrm flipH="1" flipV="1">
            <a:off x="3656045" y="279828"/>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644839" y="1220903"/>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697822" y="2077493"/>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621670" y="2736381"/>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1753268" y="3483220"/>
            <a:ext cx="7935254" cy="1267727"/>
          </a:xfrm>
          <a:prstGeom prst="bentConnector3">
            <a:avLst>
              <a:gd name="adj1" fmla="val 62003"/>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836781" y="3094246"/>
            <a:ext cx="3759366" cy="830997"/>
          </a:xfrm>
          <a:prstGeom prst="rect">
            <a:avLst/>
          </a:prstGeom>
        </p:spPr>
        <p:txBody>
          <a:bodyPr wrap="square">
            <a:spAutoFit/>
          </a:bodyPr>
          <a:lstStyle/>
          <a:p>
            <a:r>
              <a:rPr lang="en-US" sz="2400" b="1" dirty="0">
                <a:solidFill>
                  <a:srgbClr val="C00000"/>
                </a:solidFill>
                <a:latin typeface="Times New Roman"/>
                <a:ea typeface="Calibri"/>
                <a:cs typeface="Times New Roman"/>
              </a:rPr>
              <a:t>II. TỔ CHỨC NHÀ NƯỚC THÀNH BANG</a:t>
            </a:r>
            <a:endParaRPr lang="en-US" sz="2400" dirty="0">
              <a:solidFill>
                <a:srgbClr val="C00000"/>
              </a:solidFill>
            </a:endParaRPr>
          </a:p>
        </p:txBody>
      </p:sp>
      <p:sp>
        <p:nvSpPr>
          <p:cNvPr id="19" name="TextBox 18"/>
          <p:cNvSpPr txBox="1"/>
          <p:nvPr/>
        </p:nvSpPr>
        <p:spPr>
          <a:xfrm>
            <a:off x="6773849" y="3777246"/>
            <a:ext cx="276225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Gồm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bang </a:t>
            </a:r>
            <a:r>
              <a:rPr lang="en-US" sz="2800" dirty="0" err="1" smtClean="0">
                <a:latin typeface="Times New Roman" panose="02020603050405020304" pitchFamily="18" charset="0"/>
                <a:cs typeface="Times New Roman" panose="02020603050405020304" pitchFamily="18" charset="0"/>
              </a:rPr>
              <a:t>độc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9932272" y="2381373"/>
            <a:ext cx="2297424" cy="523220"/>
          </a:xfrm>
          <a:prstGeom prst="rect">
            <a:avLst/>
          </a:prstGeom>
          <a:solidFill>
            <a:schemeClr val="accent4">
              <a:lumMod val="40000"/>
              <a:lumOff val="60000"/>
            </a:schemeClr>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Lãnh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9912234" y="2960000"/>
            <a:ext cx="2337499" cy="523220"/>
          </a:xfrm>
          <a:prstGeom prst="rect">
            <a:avLst/>
          </a:prstGeom>
          <a:solidFill>
            <a:schemeClr val="accent4">
              <a:lumMod val="40000"/>
              <a:lumOff val="60000"/>
            </a:schemeClr>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Quân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948628" y="3576334"/>
            <a:ext cx="2356735" cy="523220"/>
          </a:xfrm>
          <a:prstGeom prst="rect">
            <a:avLst/>
          </a:prstGeom>
          <a:solidFill>
            <a:schemeClr val="accent4">
              <a:lumMod val="40000"/>
              <a:lumOff val="60000"/>
            </a:schemeClr>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9932272" y="4228269"/>
            <a:ext cx="2351795" cy="954107"/>
          </a:xfrm>
          <a:prstGeom prst="rect">
            <a:avLst/>
          </a:prstGeom>
          <a:solidFill>
            <a:schemeClr val="accent4">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riêng</a:t>
            </a:r>
            <a:endParaRPr lang="en-US" sz="28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9875544" y="5423230"/>
            <a:ext cx="2429819" cy="1384995"/>
          </a:xfrm>
          <a:prstGeom prst="rect">
            <a:avLst/>
          </a:prstGeom>
          <a:solidFill>
            <a:schemeClr val="accent4">
              <a:lumMod val="40000"/>
              <a:lumOff val="60000"/>
            </a:schemeClr>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flipH="1">
            <a:off x="9657974" y="2612608"/>
            <a:ext cx="1" cy="330196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688523" y="2619941"/>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90799" y="3650509"/>
            <a:ext cx="66676" cy="30217"/>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657974" y="3316865"/>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670522" y="3865543"/>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670522" y="4601031"/>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688522" y="5951562"/>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34302" y="4077811"/>
            <a:ext cx="2946091" cy="523220"/>
          </a:xfrm>
          <a:prstGeom prst="rect">
            <a:avLst/>
          </a:prstGeom>
          <a:solidFill>
            <a:srgbClr val="FFFF00"/>
          </a:solid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Chữ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 B, </a:t>
            </a:r>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961466" y="4716633"/>
            <a:ext cx="4536127" cy="523220"/>
          </a:xfrm>
          <a:prstGeom prst="rect">
            <a:avLst/>
          </a:prstGeom>
          <a:solidFill>
            <a:srgbClr val="FFFF00"/>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a:ea typeface="Calibri"/>
                <a:cs typeface="Times New Roman"/>
              </a:rPr>
              <a:t>Illiad</a:t>
            </a:r>
            <a:r>
              <a:rPr lang="en-US" sz="2800" dirty="0">
                <a:latin typeface="Times New Roman"/>
                <a:ea typeface="Calibri"/>
                <a:cs typeface="Times New Roman"/>
              </a:rPr>
              <a:t> - Odyssey </a:t>
            </a:r>
            <a:endParaRPr lang="en-US" sz="28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2003679" y="5445361"/>
            <a:ext cx="6159246" cy="523220"/>
          </a:xfrm>
          <a:prstGeom prst="rect">
            <a:avLst/>
          </a:prstGeom>
          <a:solidFill>
            <a:srgbClr val="FFFF00"/>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Khoa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a:ea typeface="Arial"/>
                <a:cs typeface="Times New Roman"/>
              </a:rPr>
              <a:t>nhiều</a:t>
            </a:r>
            <a:r>
              <a:rPr lang="en-US" sz="2800" dirty="0">
                <a:latin typeface="Times New Roman"/>
                <a:ea typeface="Arial"/>
                <a:cs typeface="Times New Roman"/>
              </a:rPr>
              <a:t> </a:t>
            </a:r>
            <a:r>
              <a:rPr lang="en-US" sz="2800" dirty="0" err="1">
                <a:latin typeface="Times New Roman"/>
                <a:ea typeface="Arial"/>
                <a:cs typeface="Times New Roman"/>
              </a:rPr>
              <a:t>nhà</a:t>
            </a:r>
            <a:r>
              <a:rPr lang="en-US" sz="2800" dirty="0">
                <a:latin typeface="Times New Roman"/>
                <a:ea typeface="Arial"/>
                <a:cs typeface="Times New Roman"/>
              </a:rPr>
              <a:t> </a:t>
            </a:r>
            <a:r>
              <a:rPr lang="en-US" sz="2800" dirty="0" err="1">
                <a:latin typeface="Times New Roman"/>
                <a:ea typeface="Arial"/>
                <a:cs typeface="Times New Roman"/>
              </a:rPr>
              <a:t>khoa</a:t>
            </a:r>
            <a:r>
              <a:rPr lang="en-US" sz="2800" dirty="0">
                <a:latin typeface="Times New Roman"/>
                <a:ea typeface="Arial"/>
                <a:cs typeface="Times New Roman"/>
              </a:rPr>
              <a:t> </a:t>
            </a:r>
            <a:r>
              <a:rPr lang="en-US" sz="2800" dirty="0" err="1">
                <a:latin typeface="Times New Roman"/>
                <a:ea typeface="Arial"/>
                <a:cs typeface="Times New Roman"/>
              </a:rPr>
              <a:t>học</a:t>
            </a:r>
            <a:r>
              <a:rPr lang="en-US" sz="2800" dirty="0">
                <a:latin typeface="Times New Roman"/>
                <a:ea typeface="Arial"/>
                <a:cs typeface="Times New Roman"/>
              </a:rPr>
              <a:t> </a:t>
            </a:r>
            <a:r>
              <a:rPr lang="en-US" sz="2800" dirty="0" err="1">
                <a:latin typeface="Times New Roman"/>
                <a:ea typeface="Arial"/>
                <a:cs typeface="Times New Roman"/>
              </a:rPr>
              <a:t>nổi</a:t>
            </a:r>
            <a:r>
              <a:rPr lang="en-US" sz="2800" dirty="0">
                <a:latin typeface="Times New Roman"/>
                <a:ea typeface="Arial"/>
                <a:cs typeface="Times New Roman"/>
              </a:rPr>
              <a:t> </a:t>
            </a:r>
            <a:r>
              <a:rPr lang="en-US" sz="2800" dirty="0" err="1" smtClean="0">
                <a:latin typeface="Times New Roman"/>
                <a:ea typeface="Arial"/>
                <a:cs typeface="Times New Roman"/>
              </a:rPr>
              <a:t>tiếng</a:t>
            </a:r>
            <a:r>
              <a:rPr lang="en-US" sz="2800" dirty="0" smtClean="0">
                <a:latin typeface="Times New Roman"/>
                <a:ea typeface="Arial"/>
                <a:cs typeface="Times New Roman"/>
              </a:rPr>
              <a:t>.</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2003679" y="6174089"/>
            <a:ext cx="6235446" cy="523220"/>
          </a:xfrm>
          <a:prstGeom prst="rect">
            <a:avLst/>
          </a:prstGeom>
          <a:solidFill>
            <a:srgbClr val="FFFF00"/>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khắc</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a:ea typeface="Calibri"/>
                <a:cs typeface="Times New Roman"/>
              </a:rPr>
              <a:t> </a:t>
            </a:r>
            <a:r>
              <a:rPr lang="en-US" sz="2800" dirty="0" err="1">
                <a:latin typeface="Times New Roman"/>
                <a:ea typeface="Calibri"/>
                <a:cs typeface="Times New Roman"/>
              </a:rPr>
              <a:t>Đền</a:t>
            </a:r>
            <a:r>
              <a:rPr lang="en-US" sz="2800" dirty="0">
                <a:latin typeface="Times New Roman"/>
                <a:ea typeface="Calibri"/>
                <a:cs typeface="Times New Roman"/>
              </a:rPr>
              <a:t> </a:t>
            </a:r>
            <a:r>
              <a:rPr lang="en-US" sz="2800" dirty="0" err="1" smtClean="0">
                <a:latin typeface="Times New Roman"/>
                <a:ea typeface="Calibri"/>
                <a:cs typeface="Times New Roman"/>
              </a:rPr>
              <a:t>Pác-tê-nông</a:t>
            </a:r>
            <a:r>
              <a:rPr lang="en-US" sz="2800" dirty="0" smtClean="0">
                <a:latin typeface="Times New Roman"/>
                <a:ea typeface="Calibri"/>
                <a:cs typeface="Times New Roman"/>
              </a:rPr>
              <a:t>….</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cxnSp>
        <p:nvCxnSpPr>
          <p:cNvPr id="14" name="Elbow Connector 13"/>
          <p:cNvCxnSpPr/>
          <p:nvPr/>
        </p:nvCxnSpPr>
        <p:spPr>
          <a:xfrm>
            <a:off x="354789" y="3688951"/>
            <a:ext cx="1398479" cy="1130699"/>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83816" y="4382947"/>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776937" y="5082611"/>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824285" y="5706971"/>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30498" y="6579534"/>
            <a:ext cx="274363"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736757" y="4382947"/>
            <a:ext cx="56729" cy="225713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7409" y="3865543"/>
            <a:ext cx="1304396" cy="954107"/>
          </a:xfrm>
          <a:prstGeom prst="rect">
            <a:avLst/>
          </a:prstGeom>
          <a:noFill/>
        </p:spPr>
        <p:txBody>
          <a:bodyPr wrap="square" rtlCol="0">
            <a:spAutoFit/>
          </a:bodyPr>
          <a:lstStyle/>
          <a:p>
            <a:pPr algn="ctr"/>
            <a:r>
              <a:rPr lang="en-US" sz="2800" b="1" dirty="0" err="1" smtClean="0">
                <a:solidFill>
                  <a:srgbClr val="C00000"/>
                </a:solidFill>
                <a:latin typeface="Times New Roman" panose="02020603050405020304" pitchFamily="18" charset="0"/>
                <a:cs typeface="Times New Roman" panose="02020603050405020304" pitchFamily="18" charset="0"/>
              </a:rPr>
              <a:t>Thành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tựu</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677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061E515A-C821-4137-BB5A-B22BE97C9AD9}"/>
              </a:ext>
            </a:extLst>
          </p:cNvPr>
          <p:cNvSpPr/>
          <p:nvPr/>
        </p:nvSpPr>
        <p:spPr>
          <a:xfrm>
            <a:off x="164466" y="255319"/>
            <a:ext cx="4215357" cy="1246945"/>
          </a:xfrm>
          <a:prstGeom prst="ellipse">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xmlns="" id="{9A2CE3D4-B8E0-40F7-8E53-914C9EBBA972}"/>
              </a:ext>
            </a:extLst>
          </p:cNvPr>
          <p:cNvSpPr txBox="1"/>
          <p:nvPr/>
        </p:nvSpPr>
        <p:spPr>
          <a:xfrm>
            <a:off x="928255" y="586405"/>
            <a:ext cx="2687781" cy="584775"/>
          </a:xfrm>
          <a:prstGeom prst="rect">
            <a:avLst/>
          </a:prstGeom>
          <a:noFill/>
        </p:spPr>
        <p:txBody>
          <a:bodyPr wrap="square" rtlCol="0">
            <a:spAutoFit/>
          </a:bodyPr>
          <a:lstStyle/>
          <a:p>
            <a:r>
              <a:rPr lang="vi-VN" sz="3200" b="1">
                <a:solidFill>
                  <a:schemeClr val="accent6">
                    <a:lumMod val="50000"/>
                  </a:schemeClr>
                </a:solidFill>
                <a:latin typeface="Times New Roman" panose="02020603050405020304" pitchFamily="18" charset="0"/>
                <a:cs typeface="Times New Roman" panose="02020603050405020304" pitchFamily="18" charset="0"/>
              </a:rPr>
              <a:t>LUYỆN TẬP</a:t>
            </a:r>
          </a:p>
        </p:txBody>
      </p:sp>
      <p:sp>
        <p:nvSpPr>
          <p:cNvPr id="4" name="TextBox 3">
            <a:extLst>
              <a:ext uri="{FF2B5EF4-FFF2-40B4-BE49-F238E27FC236}">
                <a16:creationId xmlns:a16="http://schemas.microsoft.com/office/drawing/2014/main" xmlns="" id="{3BF8116B-E20B-491D-B4D9-56413782607C}"/>
              </a:ext>
            </a:extLst>
          </p:cNvPr>
          <p:cNvSpPr txBox="1"/>
          <p:nvPr/>
        </p:nvSpPr>
        <p:spPr>
          <a:xfrm>
            <a:off x="813485" y="1702733"/>
            <a:ext cx="2400770" cy="523220"/>
          </a:xfrm>
          <a:prstGeom prst="rect">
            <a:avLst/>
          </a:prstGeom>
          <a:noFill/>
        </p:spPr>
        <p:txBody>
          <a:bodyPr wrap="square" rtlCol="0">
            <a:spAutoFit/>
          </a:bodyPr>
          <a:lstStyle/>
          <a:p>
            <a:r>
              <a:rPr lang="vi-VN" sz="2800" b="1" u="sng">
                <a:solidFill>
                  <a:srgbClr val="C00000"/>
                </a:solidFill>
                <a:latin typeface="Times New Roman" panose="02020603050405020304" pitchFamily="18" charset="0"/>
                <a:cs typeface="Times New Roman" panose="02020603050405020304" pitchFamily="18" charset="0"/>
              </a:rPr>
              <a:t>Nhiệm vụ:</a:t>
            </a:r>
          </a:p>
        </p:txBody>
      </p:sp>
      <p:sp>
        <p:nvSpPr>
          <p:cNvPr id="6" name="TextBox 5">
            <a:extLst>
              <a:ext uri="{FF2B5EF4-FFF2-40B4-BE49-F238E27FC236}">
                <a16:creationId xmlns:a16="http://schemas.microsoft.com/office/drawing/2014/main" xmlns="" id="{F5842A43-4A35-4D6D-A5B4-5FB20DA4E443}"/>
              </a:ext>
            </a:extLst>
          </p:cNvPr>
          <p:cNvSpPr txBox="1"/>
          <p:nvPr/>
        </p:nvSpPr>
        <p:spPr>
          <a:xfrm>
            <a:off x="928255" y="2593262"/>
            <a:ext cx="10820400" cy="2012859"/>
          </a:xfrm>
          <a:prstGeom prst="rect">
            <a:avLst/>
          </a:prstGeom>
          <a:noFill/>
        </p:spPr>
        <p:txBody>
          <a:bodyPr wrap="square">
            <a:spAutoFit/>
          </a:bodyPr>
          <a:lstStyle/>
          <a:p>
            <a:pPr algn="just">
              <a:lnSpc>
                <a:spcPct val="130000"/>
              </a:lnSpc>
            </a:pPr>
            <a:r>
              <a:rPr lang="en-US" sz="3200" dirty="0" err="1">
                <a:latin typeface="Times New Roman"/>
                <a:ea typeface="Segoe UI"/>
                <a:cs typeface="Times New Roman"/>
              </a:rPr>
              <a:t>Sau</a:t>
            </a:r>
            <a:r>
              <a:rPr lang="en-US" sz="3200" dirty="0">
                <a:latin typeface="Times New Roman"/>
                <a:ea typeface="Segoe UI"/>
                <a:cs typeface="Times New Roman"/>
              </a:rPr>
              <a:t> </a:t>
            </a:r>
            <a:r>
              <a:rPr lang="en-US" sz="3200" dirty="0" err="1">
                <a:latin typeface="Times New Roman"/>
                <a:ea typeface="Segoe UI"/>
                <a:cs typeface="Times New Roman"/>
              </a:rPr>
              <a:t>khi</a:t>
            </a:r>
            <a:r>
              <a:rPr lang="en-US" sz="3200" dirty="0">
                <a:latin typeface="Times New Roman"/>
                <a:ea typeface="Segoe UI"/>
                <a:cs typeface="Times New Roman"/>
              </a:rPr>
              <a:t> HS </a:t>
            </a:r>
            <a:r>
              <a:rPr lang="en-US" sz="3200" dirty="0" err="1">
                <a:latin typeface="Times New Roman"/>
                <a:ea typeface="Segoe UI"/>
                <a:cs typeface="Times New Roman"/>
              </a:rPr>
              <a:t>kể</a:t>
            </a:r>
            <a:r>
              <a:rPr lang="en-US" sz="3200" dirty="0">
                <a:latin typeface="Times New Roman"/>
                <a:ea typeface="Segoe UI"/>
                <a:cs typeface="Times New Roman"/>
              </a:rPr>
              <a:t> </a:t>
            </a:r>
            <a:r>
              <a:rPr lang="en-US" sz="3200" dirty="0" err="1">
                <a:latin typeface="Times New Roman"/>
                <a:ea typeface="Segoe UI"/>
                <a:cs typeface="Times New Roman"/>
              </a:rPr>
              <a:t>tên</a:t>
            </a:r>
            <a:r>
              <a:rPr lang="en-US" sz="3200" dirty="0">
                <a:latin typeface="Times New Roman"/>
                <a:ea typeface="Segoe UI"/>
                <a:cs typeface="Times New Roman"/>
              </a:rPr>
              <a:t> </a:t>
            </a:r>
            <a:r>
              <a:rPr lang="en-US" sz="3200" dirty="0" err="1">
                <a:latin typeface="Times New Roman"/>
                <a:ea typeface="Segoe UI"/>
                <a:cs typeface="Times New Roman"/>
              </a:rPr>
              <a:t>các</a:t>
            </a:r>
            <a:r>
              <a:rPr lang="en-US" sz="3200" dirty="0">
                <a:latin typeface="Times New Roman"/>
                <a:ea typeface="Segoe UI"/>
                <a:cs typeface="Times New Roman"/>
              </a:rPr>
              <a:t> </a:t>
            </a:r>
            <a:r>
              <a:rPr lang="en-US" sz="3200" dirty="0" err="1">
                <a:latin typeface="Times New Roman"/>
                <a:ea typeface="Segoe UI"/>
                <a:cs typeface="Times New Roman"/>
              </a:rPr>
              <a:t>ngành</a:t>
            </a:r>
            <a:r>
              <a:rPr lang="en-US" sz="3200" dirty="0">
                <a:latin typeface="Times New Roman"/>
                <a:ea typeface="Segoe UI"/>
                <a:cs typeface="Times New Roman"/>
              </a:rPr>
              <a:t> </a:t>
            </a:r>
            <a:r>
              <a:rPr lang="en-US" sz="3200" dirty="0" err="1">
                <a:latin typeface="Times New Roman"/>
                <a:ea typeface="Segoe UI"/>
                <a:cs typeface="Times New Roman"/>
              </a:rPr>
              <a:t>kinh</a:t>
            </a:r>
            <a:r>
              <a:rPr lang="en-US" sz="3200" dirty="0">
                <a:latin typeface="Times New Roman"/>
                <a:ea typeface="Segoe UI"/>
                <a:cs typeface="Times New Roman"/>
              </a:rPr>
              <a:t> </a:t>
            </a:r>
            <a:r>
              <a:rPr lang="en-US" sz="3200" dirty="0" err="1">
                <a:latin typeface="Times New Roman"/>
                <a:ea typeface="Segoe UI"/>
                <a:cs typeface="Times New Roman"/>
              </a:rPr>
              <a:t>tế</a:t>
            </a:r>
            <a:r>
              <a:rPr lang="en-US" sz="3200" dirty="0">
                <a:latin typeface="Times New Roman"/>
                <a:ea typeface="Segoe UI"/>
                <a:cs typeface="Times New Roman"/>
              </a:rPr>
              <a:t> </a:t>
            </a:r>
            <a:r>
              <a:rPr lang="en-US" sz="3200" dirty="0" err="1">
                <a:latin typeface="Times New Roman"/>
                <a:ea typeface="Segoe UI"/>
                <a:cs typeface="Times New Roman"/>
              </a:rPr>
              <a:t>phát</a:t>
            </a:r>
            <a:r>
              <a:rPr lang="en-US" sz="3200" dirty="0">
                <a:latin typeface="Times New Roman"/>
                <a:ea typeface="Segoe UI"/>
                <a:cs typeface="Times New Roman"/>
              </a:rPr>
              <a:t> </a:t>
            </a:r>
            <a:r>
              <a:rPr lang="en-US" sz="3200" dirty="0" err="1">
                <a:latin typeface="Times New Roman"/>
                <a:ea typeface="Segoe UI"/>
                <a:cs typeface="Times New Roman"/>
              </a:rPr>
              <a:t>triển</a:t>
            </a:r>
            <a:r>
              <a:rPr lang="en-US" sz="3200" dirty="0">
                <a:latin typeface="Times New Roman"/>
                <a:ea typeface="Segoe UI"/>
                <a:cs typeface="Times New Roman"/>
              </a:rPr>
              <a:t> ở </a:t>
            </a:r>
            <a:r>
              <a:rPr lang="en-US" sz="3200" dirty="0" err="1">
                <a:latin typeface="Times New Roman"/>
                <a:ea typeface="Segoe UI"/>
                <a:cs typeface="Times New Roman"/>
              </a:rPr>
              <a:t>Hy</a:t>
            </a:r>
            <a:r>
              <a:rPr lang="en-US" sz="3200" dirty="0">
                <a:latin typeface="Times New Roman"/>
                <a:ea typeface="Segoe UI"/>
                <a:cs typeface="Times New Roman"/>
              </a:rPr>
              <a:t> </a:t>
            </a:r>
            <a:r>
              <a:rPr lang="en-US" sz="3200" dirty="0" err="1">
                <a:latin typeface="Times New Roman"/>
                <a:ea typeface="Segoe UI"/>
                <a:cs typeface="Times New Roman"/>
              </a:rPr>
              <a:t>Lạp</a:t>
            </a:r>
            <a:r>
              <a:rPr lang="en-US" sz="3200" dirty="0">
                <a:latin typeface="Times New Roman"/>
                <a:ea typeface="Segoe UI"/>
                <a:cs typeface="Times New Roman"/>
              </a:rPr>
              <a:t>, GV </a:t>
            </a:r>
            <a:r>
              <a:rPr lang="en-US" sz="3200" dirty="0" err="1">
                <a:latin typeface="Times New Roman"/>
                <a:ea typeface="Segoe UI"/>
                <a:cs typeface="Times New Roman"/>
              </a:rPr>
              <a:t>có</a:t>
            </a:r>
            <a:r>
              <a:rPr lang="en-US" sz="3200" dirty="0">
                <a:latin typeface="Times New Roman"/>
                <a:ea typeface="Segoe UI"/>
                <a:cs typeface="Times New Roman"/>
              </a:rPr>
              <a:t> </a:t>
            </a:r>
            <a:r>
              <a:rPr lang="en-US" sz="3200" dirty="0" err="1">
                <a:latin typeface="Times New Roman"/>
                <a:ea typeface="Segoe UI"/>
                <a:cs typeface="Times New Roman"/>
              </a:rPr>
              <a:t>thể</a:t>
            </a:r>
            <a:r>
              <a:rPr lang="en-US" sz="3200" dirty="0">
                <a:latin typeface="Times New Roman"/>
                <a:ea typeface="Segoe UI"/>
                <a:cs typeface="Times New Roman"/>
              </a:rPr>
              <a:t> </a:t>
            </a:r>
            <a:r>
              <a:rPr lang="en-US" sz="3200" dirty="0" err="1">
                <a:latin typeface="Times New Roman"/>
                <a:ea typeface="Segoe UI"/>
                <a:cs typeface="Times New Roman"/>
              </a:rPr>
              <a:t>đặt</a:t>
            </a:r>
            <a:r>
              <a:rPr lang="en-US" sz="3200" dirty="0">
                <a:latin typeface="Times New Roman"/>
                <a:ea typeface="Segoe UI"/>
                <a:cs typeface="Times New Roman"/>
              </a:rPr>
              <a:t> </a:t>
            </a:r>
            <a:r>
              <a:rPr lang="en-US" sz="3200" dirty="0" err="1">
                <a:latin typeface="Times New Roman"/>
                <a:ea typeface="Segoe UI"/>
                <a:cs typeface="Times New Roman"/>
              </a:rPr>
              <a:t>câu</a:t>
            </a:r>
            <a:r>
              <a:rPr lang="en-US" sz="3200" dirty="0">
                <a:latin typeface="Times New Roman"/>
                <a:ea typeface="Segoe UI"/>
                <a:cs typeface="Times New Roman"/>
              </a:rPr>
              <a:t> </a:t>
            </a:r>
            <a:r>
              <a:rPr lang="en-US" sz="3200" dirty="0" err="1">
                <a:latin typeface="Times New Roman"/>
                <a:ea typeface="Segoe UI"/>
                <a:cs typeface="Times New Roman"/>
              </a:rPr>
              <a:t>hỏi</a:t>
            </a:r>
            <a:r>
              <a:rPr lang="en-US" sz="3200" dirty="0">
                <a:latin typeface="Times New Roman"/>
                <a:ea typeface="Segoe UI"/>
                <a:cs typeface="Times New Roman"/>
              </a:rPr>
              <a:t>: </a:t>
            </a:r>
            <a:r>
              <a:rPr lang="en-US" sz="3200" dirty="0" err="1">
                <a:latin typeface="Times New Roman"/>
                <a:ea typeface="Segoe UI"/>
                <a:cs typeface="Times New Roman"/>
              </a:rPr>
              <a:t>Vì</a:t>
            </a:r>
            <a:r>
              <a:rPr lang="en-US" sz="3200" dirty="0">
                <a:latin typeface="Times New Roman"/>
                <a:ea typeface="Segoe UI"/>
                <a:cs typeface="Times New Roman"/>
              </a:rPr>
              <a:t> </a:t>
            </a:r>
            <a:r>
              <a:rPr lang="en-US" sz="3200" dirty="0" err="1">
                <a:latin typeface="Times New Roman"/>
                <a:ea typeface="Segoe UI"/>
                <a:cs typeface="Times New Roman"/>
              </a:rPr>
              <a:t>sao</a:t>
            </a:r>
            <a:r>
              <a:rPr lang="en-US" sz="3200" dirty="0">
                <a:latin typeface="Times New Roman"/>
                <a:ea typeface="Segoe UI"/>
                <a:cs typeface="Times New Roman"/>
              </a:rPr>
              <a:t> </a:t>
            </a:r>
            <a:r>
              <a:rPr lang="en-US" sz="3200" dirty="0" err="1">
                <a:latin typeface="Times New Roman"/>
                <a:ea typeface="Segoe UI"/>
                <a:cs typeface="Times New Roman"/>
              </a:rPr>
              <a:t>thủ</a:t>
            </a:r>
            <a:r>
              <a:rPr lang="en-US" sz="3200" dirty="0">
                <a:latin typeface="Times New Roman"/>
                <a:ea typeface="Segoe UI"/>
                <a:cs typeface="Times New Roman"/>
              </a:rPr>
              <a:t> </a:t>
            </a:r>
            <a:r>
              <a:rPr lang="en-US" sz="3200" dirty="0" err="1">
                <a:latin typeface="Times New Roman"/>
                <a:ea typeface="Segoe UI"/>
                <a:cs typeface="Times New Roman"/>
              </a:rPr>
              <a:t>công</a:t>
            </a:r>
            <a:r>
              <a:rPr lang="en-US" sz="3200" dirty="0">
                <a:latin typeface="Times New Roman"/>
                <a:ea typeface="Segoe UI"/>
                <a:cs typeface="Times New Roman"/>
              </a:rPr>
              <a:t> </a:t>
            </a:r>
            <a:r>
              <a:rPr lang="en-US" sz="3200" dirty="0" err="1">
                <a:latin typeface="Times New Roman"/>
                <a:ea typeface="Segoe UI"/>
                <a:cs typeface="Times New Roman"/>
              </a:rPr>
              <a:t>nghiệp</a:t>
            </a:r>
            <a:r>
              <a:rPr lang="en-US" sz="3200" dirty="0">
                <a:latin typeface="Times New Roman"/>
                <a:ea typeface="Segoe UI"/>
                <a:cs typeface="Times New Roman"/>
              </a:rPr>
              <a:t> </a:t>
            </a:r>
            <a:r>
              <a:rPr lang="en-US" sz="3200" dirty="0" err="1">
                <a:latin typeface="Times New Roman"/>
                <a:ea typeface="Segoe UI"/>
                <a:cs typeface="Times New Roman"/>
              </a:rPr>
              <a:t>và</a:t>
            </a:r>
            <a:r>
              <a:rPr lang="en-US" sz="3200" dirty="0">
                <a:latin typeface="Times New Roman"/>
                <a:ea typeface="Segoe UI"/>
                <a:cs typeface="Times New Roman"/>
              </a:rPr>
              <a:t> </a:t>
            </a:r>
            <a:r>
              <a:rPr lang="en-US" sz="3200" dirty="0" err="1">
                <a:latin typeface="Times New Roman"/>
                <a:ea typeface="Segoe UI"/>
                <a:cs typeface="Times New Roman"/>
              </a:rPr>
              <a:t>thương</a:t>
            </a:r>
            <a:r>
              <a:rPr lang="en-US" sz="3200" dirty="0">
                <a:latin typeface="Times New Roman"/>
                <a:ea typeface="Segoe UI"/>
                <a:cs typeface="Times New Roman"/>
              </a:rPr>
              <a:t> </a:t>
            </a:r>
            <a:r>
              <a:rPr lang="en-US" sz="3200" dirty="0" err="1">
                <a:latin typeface="Times New Roman"/>
                <a:ea typeface="Segoe UI"/>
                <a:cs typeface="Times New Roman"/>
              </a:rPr>
              <a:t>nghiệp</a:t>
            </a:r>
            <a:r>
              <a:rPr lang="en-US" sz="3200" dirty="0">
                <a:latin typeface="Times New Roman"/>
                <a:ea typeface="Segoe UI"/>
                <a:cs typeface="Times New Roman"/>
              </a:rPr>
              <a:t> </a:t>
            </a:r>
            <a:r>
              <a:rPr lang="en-US" sz="3200" dirty="0" err="1">
                <a:latin typeface="Times New Roman"/>
                <a:ea typeface="Segoe UI"/>
                <a:cs typeface="Times New Roman"/>
              </a:rPr>
              <a:t>lại</a:t>
            </a:r>
            <a:r>
              <a:rPr lang="en-US" sz="3200" dirty="0">
                <a:latin typeface="Times New Roman"/>
                <a:ea typeface="Segoe UI"/>
                <a:cs typeface="Times New Roman"/>
              </a:rPr>
              <a:t> </a:t>
            </a:r>
            <a:r>
              <a:rPr lang="en-US" sz="3200" dirty="0" err="1">
                <a:latin typeface="Times New Roman"/>
                <a:ea typeface="Segoe UI"/>
                <a:cs typeface="Times New Roman"/>
              </a:rPr>
              <a:t>phát</a:t>
            </a:r>
            <a:r>
              <a:rPr lang="en-US" sz="3200" dirty="0">
                <a:latin typeface="Times New Roman"/>
                <a:ea typeface="Segoe UI"/>
                <a:cs typeface="Times New Roman"/>
              </a:rPr>
              <a:t> </a:t>
            </a:r>
            <a:r>
              <a:rPr lang="en-US" sz="3200" dirty="0" err="1">
                <a:latin typeface="Times New Roman"/>
                <a:ea typeface="Segoe UI"/>
                <a:cs typeface="Times New Roman"/>
              </a:rPr>
              <a:t>triển</a:t>
            </a:r>
            <a:r>
              <a:rPr lang="en-US" sz="3200" dirty="0">
                <a:latin typeface="Times New Roman"/>
                <a:ea typeface="Segoe UI"/>
                <a:cs typeface="Times New Roman"/>
              </a:rPr>
              <a:t> ?  </a:t>
            </a:r>
            <a:endParaRPr lang="en-US" sz="3200" dirty="0">
              <a:ea typeface="Calibri"/>
              <a:cs typeface="Times New Roman"/>
            </a:endParaRPr>
          </a:p>
        </p:txBody>
      </p:sp>
      <p:sp>
        <p:nvSpPr>
          <p:cNvPr id="7" name="TextBox 6">
            <a:extLst>
              <a:ext uri="{FF2B5EF4-FFF2-40B4-BE49-F238E27FC236}">
                <a16:creationId xmlns:a16="http://schemas.microsoft.com/office/drawing/2014/main" xmlns="" id="{EDD31878-A8A4-48D6-8086-DA52500E6983}"/>
              </a:ext>
            </a:extLst>
          </p:cNvPr>
          <p:cNvSpPr txBox="1"/>
          <p:nvPr/>
        </p:nvSpPr>
        <p:spPr>
          <a:xfrm>
            <a:off x="928255" y="600920"/>
            <a:ext cx="2687781" cy="584775"/>
          </a:xfrm>
          <a:prstGeom prst="rect">
            <a:avLst/>
          </a:prstGeom>
          <a:noFill/>
        </p:spPr>
        <p:txBody>
          <a:bodyPr wrap="square" rtlCol="0">
            <a:spAutoFit/>
          </a:bodyPr>
          <a:lstStyle/>
          <a:p>
            <a:r>
              <a:rPr lang="vi-VN" sz="3200" b="1">
                <a:solidFill>
                  <a:schemeClr val="accent6">
                    <a:lumMod val="50000"/>
                  </a:schemeClr>
                </a:solidFill>
                <a:latin typeface="Times New Roman" panose="02020603050405020304" pitchFamily="18" charset="0"/>
                <a:cs typeface="Times New Roman" panose="02020603050405020304" pitchFamily="18" charset="0"/>
              </a:rPr>
              <a:t>LUYỆN TẬP</a:t>
            </a:r>
          </a:p>
        </p:txBody>
      </p:sp>
      <p:sp>
        <p:nvSpPr>
          <p:cNvPr id="5" name="Rectangle 4"/>
          <p:cNvSpPr/>
          <p:nvPr/>
        </p:nvSpPr>
        <p:spPr>
          <a:xfrm>
            <a:off x="813484" y="4606121"/>
            <a:ext cx="10749865" cy="1372683"/>
          </a:xfrm>
          <a:prstGeom prst="rect">
            <a:avLst/>
          </a:prstGeom>
        </p:spPr>
        <p:txBody>
          <a:bodyPr wrap="square">
            <a:spAutoFit/>
          </a:bodyPr>
          <a:lstStyle/>
          <a:p>
            <a:pPr algn="just">
              <a:lnSpc>
                <a:spcPct val="130000"/>
              </a:lnSpc>
            </a:pPr>
            <a:r>
              <a:rPr lang="en-US" sz="3200" b="1" dirty="0">
                <a:latin typeface="Times New Roman"/>
                <a:ea typeface="Segoe UI"/>
                <a:cs typeface="Times New Roman"/>
              </a:rPr>
              <a:t>GV </a:t>
            </a:r>
            <a:r>
              <a:rPr lang="en-US" sz="3200" b="1" dirty="0" err="1">
                <a:latin typeface="Times New Roman"/>
                <a:ea typeface="Segoe UI"/>
                <a:cs typeface="Times New Roman"/>
              </a:rPr>
              <a:t>cũng</a:t>
            </a:r>
            <a:r>
              <a:rPr lang="en-US" sz="3200" b="1" dirty="0">
                <a:latin typeface="Times New Roman"/>
                <a:ea typeface="Segoe UI"/>
                <a:cs typeface="Times New Roman"/>
              </a:rPr>
              <a:t> </a:t>
            </a:r>
            <a:r>
              <a:rPr lang="en-US" sz="3200" b="1" dirty="0" err="1">
                <a:latin typeface="Times New Roman"/>
                <a:ea typeface="Segoe UI"/>
                <a:cs typeface="Times New Roman"/>
              </a:rPr>
              <a:t>có</a:t>
            </a:r>
            <a:r>
              <a:rPr lang="en-US" sz="3200" b="1" dirty="0">
                <a:latin typeface="Times New Roman"/>
                <a:ea typeface="Segoe UI"/>
                <a:cs typeface="Times New Roman"/>
              </a:rPr>
              <a:t> </a:t>
            </a:r>
            <a:r>
              <a:rPr lang="en-US" sz="3200" b="1" dirty="0" err="1">
                <a:latin typeface="Times New Roman"/>
                <a:ea typeface="Segoe UI"/>
                <a:cs typeface="Times New Roman"/>
              </a:rPr>
              <a:t>thể</a:t>
            </a:r>
            <a:r>
              <a:rPr lang="en-US" sz="3200" b="1" dirty="0">
                <a:latin typeface="Times New Roman"/>
                <a:ea typeface="Segoe UI"/>
                <a:cs typeface="Times New Roman"/>
              </a:rPr>
              <a:t> </a:t>
            </a:r>
            <a:r>
              <a:rPr lang="en-US" sz="3200" b="1" dirty="0" err="1">
                <a:latin typeface="Times New Roman"/>
                <a:ea typeface="Segoe UI"/>
                <a:cs typeface="Times New Roman"/>
              </a:rPr>
              <a:t>cho</a:t>
            </a:r>
            <a:r>
              <a:rPr lang="en-US" sz="3200" b="1" dirty="0">
                <a:latin typeface="Times New Roman"/>
                <a:ea typeface="Segoe UI"/>
                <a:cs typeface="Times New Roman"/>
              </a:rPr>
              <a:t> HS </a:t>
            </a:r>
            <a:r>
              <a:rPr lang="en-US" sz="3200" b="1" dirty="0" err="1">
                <a:latin typeface="Times New Roman"/>
                <a:ea typeface="Segoe UI"/>
                <a:cs typeface="Times New Roman"/>
              </a:rPr>
              <a:t>liên</a:t>
            </a:r>
            <a:r>
              <a:rPr lang="en-US" sz="3200" b="1" dirty="0">
                <a:latin typeface="Times New Roman"/>
                <a:ea typeface="Segoe UI"/>
                <a:cs typeface="Times New Roman"/>
              </a:rPr>
              <a:t> </a:t>
            </a:r>
            <a:r>
              <a:rPr lang="en-US" sz="3200" b="1" dirty="0" err="1">
                <a:latin typeface="Times New Roman"/>
                <a:ea typeface="Segoe UI"/>
                <a:cs typeface="Times New Roman"/>
              </a:rPr>
              <a:t>hệ</a:t>
            </a:r>
            <a:r>
              <a:rPr lang="en-US" sz="3200" b="1" dirty="0">
                <a:latin typeface="Times New Roman"/>
                <a:ea typeface="Segoe UI"/>
                <a:cs typeface="Times New Roman"/>
              </a:rPr>
              <a:t> </a:t>
            </a:r>
            <a:r>
              <a:rPr lang="en-US" sz="3200" dirty="0" err="1">
                <a:latin typeface="Times New Roman"/>
                <a:ea typeface="Segoe UI"/>
                <a:cs typeface="Times New Roman"/>
              </a:rPr>
              <a:t>về</a:t>
            </a:r>
            <a:r>
              <a:rPr lang="en-US" sz="3200" dirty="0">
                <a:latin typeface="Times New Roman"/>
                <a:ea typeface="Segoe UI"/>
                <a:cs typeface="Times New Roman"/>
              </a:rPr>
              <a:t> </a:t>
            </a:r>
            <a:r>
              <a:rPr lang="en-US" sz="3200" dirty="0" err="1">
                <a:latin typeface="Times New Roman"/>
                <a:ea typeface="Segoe UI"/>
                <a:cs typeface="Times New Roman"/>
              </a:rPr>
              <a:t>vai</a:t>
            </a:r>
            <a:r>
              <a:rPr lang="en-US" sz="3200" dirty="0">
                <a:latin typeface="Times New Roman"/>
                <a:ea typeface="Segoe UI"/>
                <a:cs typeface="Times New Roman"/>
              </a:rPr>
              <a:t> </a:t>
            </a:r>
            <a:r>
              <a:rPr lang="en-US" sz="3200" dirty="0" err="1">
                <a:latin typeface="Times New Roman"/>
                <a:ea typeface="Segoe UI"/>
                <a:cs typeface="Times New Roman"/>
              </a:rPr>
              <a:t>trò</a:t>
            </a:r>
            <a:r>
              <a:rPr lang="en-US" sz="3200" dirty="0">
                <a:latin typeface="Times New Roman"/>
                <a:ea typeface="Segoe UI"/>
                <a:cs typeface="Times New Roman"/>
              </a:rPr>
              <a:t> </a:t>
            </a:r>
            <a:r>
              <a:rPr lang="en-US" sz="3200" dirty="0" err="1">
                <a:latin typeface="Times New Roman"/>
                <a:ea typeface="Segoe UI"/>
                <a:cs typeface="Times New Roman"/>
              </a:rPr>
              <a:t>của</a:t>
            </a:r>
            <a:r>
              <a:rPr lang="en-US" sz="3200" dirty="0">
                <a:latin typeface="Times New Roman"/>
                <a:ea typeface="Segoe UI"/>
                <a:cs typeface="Times New Roman"/>
              </a:rPr>
              <a:t> </a:t>
            </a:r>
            <a:r>
              <a:rPr lang="en-US" sz="3200" dirty="0" err="1">
                <a:latin typeface="Times New Roman"/>
                <a:ea typeface="Segoe UI"/>
                <a:cs typeface="Times New Roman"/>
              </a:rPr>
              <a:t>biển</a:t>
            </a:r>
            <a:r>
              <a:rPr lang="en-US" sz="3200" dirty="0">
                <a:latin typeface="Times New Roman"/>
                <a:ea typeface="Segoe UI"/>
                <a:cs typeface="Times New Roman"/>
              </a:rPr>
              <a:t> </a:t>
            </a:r>
            <a:r>
              <a:rPr lang="en-US" sz="3200" dirty="0" err="1">
                <a:latin typeface="Times New Roman"/>
                <a:ea typeface="Segoe UI"/>
                <a:cs typeface="Times New Roman"/>
              </a:rPr>
              <a:t>và</a:t>
            </a:r>
            <a:r>
              <a:rPr lang="en-US" sz="3200" dirty="0">
                <a:latin typeface="Times New Roman"/>
                <a:ea typeface="Segoe UI"/>
                <a:cs typeface="Times New Roman"/>
              </a:rPr>
              <a:t> </a:t>
            </a:r>
            <a:r>
              <a:rPr lang="en-US" sz="3200" dirty="0" err="1">
                <a:latin typeface="Times New Roman"/>
                <a:ea typeface="Segoe UI"/>
                <a:cs typeface="Times New Roman"/>
              </a:rPr>
              <a:t>cảng</a:t>
            </a:r>
            <a:r>
              <a:rPr lang="en-US" sz="3200" dirty="0">
                <a:latin typeface="Times New Roman"/>
                <a:ea typeface="Segoe UI"/>
                <a:cs typeface="Times New Roman"/>
              </a:rPr>
              <a:t> </a:t>
            </a:r>
            <a:r>
              <a:rPr lang="en-US" sz="3200" dirty="0" err="1">
                <a:latin typeface="Times New Roman"/>
                <a:ea typeface="Segoe UI"/>
                <a:cs typeface="Times New Roman"/>
              </a:rPr>
              <a:t>biển</a:t>
            </a:r>
            <a:r>
              <a:rPr lang="en-US" sz="3200" dirty="0">
                <a:latin typeface="Times New Roman"/>
                <a:ea typeface="Segoe UI"/>
                <a:cs typeface="Times New Roman"/>
              </a:rPr>
              <a:t> </a:t>
            </a:r>
            <a:r>
              <a:rPr lang="en-US" sz="3200" dirty="0" err="1">
                <a:latin typeface="Times New Roman"/>
                <a:ea typeface="Segoe UI"/>
                <a:cs typeface="Times New Roman"/>
              </a:rPr>
              <a:t>với</a:t>
            </a:r>
            <a:r>
              <a:rPr lang="en-US" sz="3200" dirty="0">
                <a:latin typeface="Times New Roman"/>
                <a:ea typeface="Segoe UI"/>
                <a:cs typeface="Times New Roman"/>
              </a:rPr>
              <a:t> </a:t>
            </a:r>
            <a:r>
              <a:rPr lang="en-US" sz="3200" dirty="0" err="1">
                <a:latin typeface="Times New Roman"/>
                <a:ea typeface="Segoe UI"/>
                <a:cs typeface="Times New Roman"/>
              </a:rPr>
              <a:t>các</a:t>
            </a:r>
            <a:r>
              <a:rPr lang="en-US" sz="3200" dirty="0">
                <a:latin typeface="Times New Roman"/>
                <a:ea typeface="Segoe UI"/>
                <a:cs typeface="Times New Roman"/>
              </a:rPr>
              <a:t> </a:t>
            </a:r>
            <a:r>
              <a:rPr lang="en-US" sz="3200" dirty="0" err="1">
                <a:latin typeface="Times New Roman"/>
                <a:ea typeface="Segoe UI"/>
                <a:cs typeface="Times New Roman"/>
              </a:rPr>
              <a:t>quốc</a:t>
            </a:r>
            <a:r>
              <a:rPr lang="en-US" sz="3200" dirty="0">
                <a:latin typeface="Times New Roman"/>
                <a:ea typeface="Segoe UI"/>
                <a:cs typeface="Times New Roman"/>
              </a:rPr>
              <a:t> </a:t>
            </a:r>
            <a:r>
              <a:rPr lang="en-US" sz="3200" dirty="0" err="1">
                <a:latin typeface="Times New Roman"/>
                <a:ea typeface="Segoe UI"/>
                <a:cs typeface="Times New Roman"/>
              </a:rPr>
              <a:t>gia</a:t>
            </a:r>
            <a:r>
              <a:rPr lang="en-US" sz="3200" dirty="0">
                <a:latin typeface="Times New Roman"/>
                <a:ea typeface="Segoe UI"/>
                <a:cs typeface="Times New Roman"/>
              </a:rPr>
              <a:t> </a:t>
            </a:r>
            <a:r>
              <a:rPr lang="en-US" sz="3200" dirty="0" err="1">
                <a:latin typeface="Times New Roman"/>
                <a:ea typeface="Segoe UI"/>
                <a:cs typeface="Times New Roman"/>
              </a:rPr>
              <a:t>hiện</a:t>
            </a:r>
            <a:r>
              <a:rPr lang="en-US" sz="3200" dirty="0">
                <a:latin typeface="Times New Roman"/>
                <a:ea typeface="Segoe UI"/>
                <a:cs typeface="Times New Roman"/>
              </a:rPr>
              <a:t> nay.</a:t>
            </a:r>
            <a:endParaRPr lang="en-US" sz="3200" dirty="0">
              <a:ea typeface="Calibri"/>
              <a:cs typeface="Times New Roman"/>
            </a:endParaRPr>
          </a:p>
        </p:txBody>
      </p:sp>
    </p:spTree>
    <p:extLst>
      <p:ext uri="{BB962C8B-B14F-4D97-AF65-F5344CB8AC3E}">
        <p14:creationId xmlns:p14="http://schemas.microsoft.com/office/powerpoint/2010/main" val="368656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5E2FA7F9-DD22-4E6F-A01B-4EF8A57C16E3}"/>
              </a:ext>
            </a:extLst>
          </p:cNvPr>
          <p:cNvSpPr/>
          <p:nvPr/>
        </p:nvSpPr>
        <p:spPr>
          <a:xfrm>
            <a:off x="235527" y="342406"/>
            <a:ext cx="3425647" cy="1246945"/>
          </a:xfrm>
          <a:prstGeom prst="ellipse">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a:solidFill>
                  <a:schemeClr val="accent6">
                    <a:lumMod val="75000"/>
                  </a:schemeClr>
                </a:solidFill>
                <a:latin typeface="Times New Roman" panose="02020603050405020304" pitchFamily="18" charset="0"/>
                <a:cs typeface="Times New Roman" panose="02020603050405020304" pitchFamily="18" charset="0"/>
              </a:rPr>
              <a:t>VẬN DỤNG</a:t>
            </a:r>
          </a:p>
        </p:txBody>
      </p:sp>
      <p:pic>
        <p:nvPicPr>
          <p:cNvPr id="8" name="Picture 7" descr="C:\Users\HP\OneDrive\Desktop\Screenshot_48.png"/>
          <p:cNvPicPr/>
          <p:nvPr/>
        </p:nvPicPr>
        <p:blipFill>
          <a:blip r:embed="rId2">
            <a:extLst>
              <a:ext uri="{28A0092B-C50C-407E-A947-70E740481C1C}">
                <a14:useLocalDpi xmlns:a14="http://schemas.microsoft.com/office/drawing/2010/main" val="0"/>
              </a:ext>
            </a:extLst>
          </a:blip>
          <a:srcRect/>
          <a:stretch>
            <a:fillRect/>
          </a:stretch>
        </p:blipFill>
        <p:spPr bwMode="auto">
          <a:xfrm>
            <a:off x="9144000" y="2597785"/>
            <a:ext cx="2719754" cy="2853446"/>
          </a:xfrm>
          <a:prstGeom prst="rect">
            <a:avLst/>
          </a:prstGeom>
          <a:noFill/>
          <a:ln>
            <a:noFill/>
          </a:ln>
        </p:spPr>
      </p:pic>
      <p:sp>
        <p:nvSpPr>
          <p:cNvPr id="9"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p:nvPr/>
        </p:nvSpPr>
        <p:spPr>
          <a:xfrm>
            <a:off x="1230922" y="1985719"/>
            <a:ext cx="7537939" cy="3785652"/>
          </a:xfrm>
          <a:prstGeom prst="rect">
            <a:avLst/>
          </a:prstGeom>
        </p:spPr>
        <p:txBody>
          <a:bodyPr wrap="square">
            <a:spAutoFit/>
          </a:bodyPr>
          <a:lstStyle/>
          <a:p>
            <a:pPr algn="just">
              <a:lnSpc>
                <a:spcPct val="150000"/>
              </a:lnSpc>
              <a:spcBef>
                <a:spcPts val="900"/>
              </a:spcBef>
              <a:spcAft>
                <a:spcPts val="900"/>
              </a:spcAft>
            </a:pPr>
            <a:r>
              <a:rPr lang="nl-NL" sz="3200" dirty="0">
                <a:solidFill>
                  <a:srgbClr val="000000"/>
                </a:solidFill>
                <a:latin typeface="Times New Roman"/>
                <a:ea typeface="Calibri"/>
                <a:cs typeface="Times New Roman"/>
              </a:rPr>
              <a:t>Quan sát logo của Tổ chức Văn hoá, Khoa học và Giáo dục của Liên hợp quốc (UNESCO), em hãy cho biết: Logô đó lấy ý tưởng từ công trình kiến trúc nổi tiếng nào của Hy Lạp cổ đại?</a:t>
            </a:r>
            <a:r>
              <a:rPr lang="nl-NL" sz="3200" b="1" dirty="0">
                <a:solidFill>
                  <a:srgbClr val="000000"/>
                </a:solidFill>
                <a:latin typeface="Times New Roman"/>
                <a:ea typeface="Calibri"/>
                <a:cs typeface="Times New Roman"/>
              </a:rPr>
              <a:t> </a:t>
            </a:r>
            <a:endParaRPr lang="en-US" sz="3200" dirty="0">
              <a:ea typeface="Calibri"/>
              <a:cs typeface="Times New Roman"/>
            </a:endParaRPr>
          </a:p>
        </p:txBody>
      </p:sp>
    </p:spTree>
    <p:extLst>
      <p:ext uri="{BB962C8B-B14F-4D97-AF65-F5344CB8AC3E}">
        <p14:creationId xmlns:p14="http://schemas.microsoft.com/office/powerpoint/2010/main" val="115768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4570"/>
            <a:ext cx="5215742" cy="7253968"/>
          </a:xfrm>
          <a:prstGeom prst="rect">
            <a:avLst/>
          </a:prstGeom>
        </p:spPr>
      </p:pic>
      <p:pic>
        <p:nvPicPr>
          <p:cNvPr id="4" name="Content Placeholder 3"/>
          <p:cNvPicPr>
            <a:picLocks noGrp="1" noChangeAspect="1"/>
          </p:cNvPicPr>
          <p:nvPr>
            <p:ph idx="1"/>
          </p:nvPr>
        </p:nvPicPr>
        <p:blipFill>
          <a:blip r:embed="rId3"/>
          <a:stretch>
            <a:fillRect/>
          </a:stretch>
        </p:blipFill>
        <p:spPr>
          <a:xfrm>
            <a:off x="5290147" y="-74570"/>
            <a:ext cx="6578946" cy="4124061"/>
          </a:xfrm>
          <a:prstGeom prst="rect">
            <a:avLst/>
          </a:prstGeom>
        </p:spPr>
      </p:pic>
      <p:pic>
        <p:nvPicPr>
          <p:cNvPr id="5" name="Picture 4"/>
          <p:cNvPicPr>
            <a:picLocks noChangeAspect="1"/>
          </p:cNvPicPr>
          <p:nvPr/>
        </p:nvPicPr>
        <p:blipFill>
          <a:blip r:embed="rId4"/>
          <a:stretch>
            <a:fillRect/>
          </a:stretch>
        </p:blipFill>
        <p:spPr>
          <a:xfrm>
            <a:off x="5289705" y="0"/>
            <a:ext cx="6902295" cy="4121469"/>
          </a:xfrm>
          <a:prstGeom prst="rect">
            <a:avLst/>
          </a:prstGeom>
        </p:spPr>
      </p:pic>
    </p:spTree>
    <p:extLst>
      <p:ext uri="{BB962C8B-B14F-4D97-AF65-F5344CB8AC3E}">
        <p14:creationId xmlns:p14="http://schemas.microsoft.com/office/powerpoint/2010/main" val="234261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BC8D0889-E86C-4BA7-AA38-C413CD6EA4D7}"/>
              </a:ext>
            </a:extLst>
          </p:cNvPr>
          <p:cNvSpPr/>
          <p:nvPr/>
        </p:nvSpPr>
        <p:spPr>
          <a:xfrm>
            <a:off x="3283331" y="3437583"/>
            <a:ext cx="6027800" cy="2699248"/>
          </a:xfrm>
          <a:custGeom>
            <a:avLst/>
            <a:gdLst>
              <a:gd name="connsiteX0" fmla="*/ 0 w 6027800"/>
              <a:gd name="connsiteY0" fmla="*/ 1349624 h 2699248"/>
              <a:gd name="connsiteX1" fmla="*/ 3013900 w 6027800"/>
              <a:gd name="connsiteY1" fmla="*/ 0 h 2699248"/>
              <a:gd name="connsiteX2" fmla="*/ 6027800 w 6027800"/>
              <a:gd name="connsiteY2" fmla="*/ 1349624 h 2699248"/>
              <a:gd name="connsiteX3" fmla="*/ 3013900 w 6027800"/>
              <a:gd name="connsiteY3" fmla="*/ 2699248 h 2699248"/>
              <a:gd name="connsiteX4" fmla="*/ 0 w 6027800"/>
              <a:gd name="connsiteY4" fmla="*/ 1349624 h 269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800" h="2699248">
                <a:moveTo>
                  <a:pt x="0" y="1349624"/>
                </a:moveTo>
                <a:cubicBezTo>
                  <a:pt x="0" y="604247"/>
                  <a:pt x="1349369" y="0"/>
                  <a:pt x="3013900" y="0"/>
                </a:cubicBezTo>
                <a:cubicBezTo>
                  <a:pt x="4678431" y="0"/>
                  <a:pt x="6027800" y="604247"/>
                  <a:pt x="6027800" y="1349624"/>
                </a:cubicBezTo>
                <a:cubicBezTo>
                  <a:pt x="6027800" y="2095001"/>
                  <a:pt x="4678431" y="2699248"/>
                  <a:pt x="3013900" y="2699248"/>
                </a:cubicBezTo>
                <a:cubicBezTo>
                  <a:pt x="1349369" y="2699248"/>
                  <a:pt x="0" y="2095001"/>
                  <a:pt x="0" y="1349624"/>
                </a:cubicBez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908151" tIns="420696" rIns="908151" bIns="420696" numCol="1" spcCol="1270" anchor="ctr" anchorCtr="0">
            <a:noAutofit/>
          </a:bodyPr>
          <a:lstStyle/>
          <a:p>
            <a:pPr marL="0" lvl="0" indent="0" algn="ctr" defTabSz="1778000">
              <a:lnSpc>
                <a:spcPct val="90000"/>
              </a:lnSpc>
              <a:spcBef>
                <a:spcPct val="0"/>
              </a:spcBef>
              <a:spcAft>
                <a:spcPct val="35000"/>
              </a:spcAft>
              <a:buNone/>
            </a:pPr>
            <a:r>
              <a:rPr lang="en-US" sz="40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HI LẠP CỔ ĐẠI</a:t>
            </a:r>
            <a:endParaRPr lang="vi-VN" sz="4000" b="1" kern="1200"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endParaRPr>
          </a:p>
        </p:txBody>
      </p:sp>
      <p:sp>
        <p:nvSpPr>
          <p:cNvPr id="5" name="Arrow: Left 4">
            <a:extLst>
              <a:ext uri="{FF2B5EF4-FFF2-40B4-BE49-F238E27FC236}">
                <a16:creationId xmlns:a16="http://schemas.microsoft.com/office/drawing/2014/main" xmlns="" id="{09B99F86-651B-4A5B-9E20-B47A2FD75929}"/>
              </a:ext>
            </a:extLst>
          </p:cNvPr>
          <p:cNvSpPr/>
          <p:nvPr/>
        </p:nvSpPr>
        <p:spPr>
          <a:xfrm rot="2971515">
            <a:off x="1971818" y="3641083"/>
            <a:ext cx="1651366" cy="686110"/>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xmlns="" id="{80737062-9295-4627-95AF-67A4E4CFF02C}"/>
              </a:ext>
            </a:extLst>
          </p:cNvPr>
          <p:cNvSpPr/>
          <p:nvPr/>
        </p:nvSpPr>
        <p:spPr>
          <a:xfrm>
            <a:off x="0" y="2053608"/>
            <a:ext cx="4504476" cy="1210281"/>
          </a:xfrm>
          <a:custGeom>
            <a:avLst/>
            <a:gdLst>
              <a:gd name="connsiteX0" fmla="*/ 0 w 4504476"/>
              <a:gd name="connsiteY0" fmla="*/ 121028 h 1210281"/>
              <a:gd name="connsiteX1" fmla="*/ 121028 w 4504476"/>
              <a:gd name="connsiteY1" fmla="*/ 0 h 1210281"/>
              <a:gd name="connsiteX2" fmla="*/ 4383448 w 4504476"/>
              <a:gd name="connsiteY2" fmla="*/ 0 h 1210281"/>
              <a:gd name="connsiteX3" fmla="*/ 4504476 w 4504476"/>
              <a:gd name="connsiteY3" fmla="*/ 121028 h 1210281"/>
              <a:gd name="connsiteX4" fmla="*/ 4504476 w 4504476"/>
              <a:gd name="connsiteY4" fmla="*/ 1089253 h 1210281"/>
              <a:gd name="connsiteX5" fmla="*/ 4383448 w 4504476"/>
              <a:gd name="connsiteY5" fmla="*/ 1210281 h 1210281"/>
              <a:gd name="connsiteX6" fmla="*/ 121028 w 4504476"/>
              <a:gd name="connsiteY6" fmla="*/ 1210281 h 1210281"/>
              <a:gd name="connsiteX7" fmla="*/ 0 w 4504476"/>
              <a:gd name="connsiteY7" fmla="*/ 1089253 h 1210281"/>
              <a:gd name="connsiteX8" fmla="*/ 0 w 4504476"/>
              <a:gd name="connsiteY8" fmla="*/ 121028 h 121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4476" h="1210281">
                <a:moveTo>
                  <a:pt x="0" y="121028"/>
                </a:moveTo>
                <a:cubicBezTo>
                  <a:pt x="0" y="54186"/>
                  <a:pt x="54186" y="0"/>
                  <a:pt x="121028" y="0"/>
                </a:cubicBezTo>
                <a:lnTo>
                  <a:pt x="4383448" y="0"/>
                </a:lnTo>
                <a:cubicBezTo>
                  <a:pt x="4450290" y="0"/>
                  <a:pt x="4504476" y="54186"/>
                  <a:pt x="4504476" y="121028"/>
                </a:cubicBezTo>
                <a:lnTo>
                  <a:pt x="4504476" y="1089253"/>
                </a:lnTo>
                <a:cubicBezTo>
                  <a:pt x="4504476" y="1156095"/>
                  <a:pt x="4450290" y="1210281"/>
                  <a:pt x="4383448" y="1210281"/>
                </a:cubicBezTo>
                <a:lnTo>
                  <a:pt x="121028" y="1210281"/>
                </a:lnTo>
                <a:cubicBezTo>
                  <a:pt x="54186" y="1210281"/>
                  <a:pt x="0" y="1156095"/>
                  <a:pt x="0" y="1089253"/>
                </a:cubicBezTo>
                <a:lnTo>
                  <a:pt x="0" y="121028"/>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02123" tIns="102123" rIns="102123" bIns="102123" numCol="1" spcCol="1270" anchor="ctr" anchorCtr="0">
            <a:noAutofit/>
          </a:bodyPr>
          <a:lstStyle/>
          <a:p>
            <a:pPr marL="0" lvl="0" indent="0" algn="ctr" defTabSz="1555750">
              <a:lnSpc>
                <a:spcPct val="90000"/>
              </a:lnSpc>
              <a:spcBef>
                <a:spcPct val="0"/>
              </a:spcBef>
              <a:spcAft>
                <a:spcPct val="35000"/>
              </a:spcAft>
              <a:buNone/>
            </a:pPr>
            <a:r>
              <a:rPr lang="nl-NL" sz="3200" dirty="0">
                <a:solidFill>
                  <a:srgbClr val="C00000"/>
                </a:solidFill>
                <a:latin typeface="Times New Roman" panose="02020603050405020304" pitchFamily="18" charset="0"/>
                <a:cs typeface="Times New Roman" panose="02020603050405020304" pitchFamily="18" charset="0"/>
              </a:rPr>
              <a:t>I</a:t>
            </a:r>
            <a:r>
              <a:rPr lang="nl-NL" sz="3200" b="0" kern="1200" dirty="0">
                <a:solidFill>
                  <a:srgbClr val="C00000"/>
                </a:solidFill>
                <a:latin typeface="Times New Roman" panose="02020603050405020304" pitchFamily="18" charset="0"/>
                <a:cs typeface="Times New Roman" panose="02020603050405020304" pitchFamily="18" charset="0"/>
              </a:rPr>
              <a:t>. </a:t>
            </a:r>
            <a:r>
              <a:rPr lang="nl-NL" sz="3200" dirty="0">
                <a:solidFill>
                  <a:srgbClr val="C00000"/>
                </a:solidFill>
                <a:latin typeface="Times New Roman" panose="02020603050405020304" pitchFamily="18" charset="0"/>
                <a:cs typeface="Times New Roman" panose="02020603050405020304" pitchFamily="18" charset="0"/>
              </a:rPr>
              <a:t>ĐIỀU KIỆN TỰ NHIÊN</a:t>
            </a:r>
            <a:endParaRPr lang="vi-VN" sz="3200" b="0" kern="1200" dirty="0">
              <a:solidFill>
                <a:srgbClr val="C00000"/>
              </a:solidFill>
              <a:latin typeface="Times New Roman" panose="02020603050405020304" pitchFamily="18" charset="0"/>
              <a:cs typeface="Times New Roman" panose="02020603050405020304" pitchFamily="18" charset="0"/>
            </a:endParaRPr>
          </a:p>
        </p:txBody>
      </p:sp>
      <p:sp>
        <p:nvSpPr>
          <p:cNvPr id="7" name="Arrow: Left 6">
            <a:extLst>
              <a:ext uri="{FF2B5EF4-FFF2-40B4-BE49-F238E27FC236}">
                <a16:creationId xmlns:a16="http://schemas.microsoft.com/office/drawing/2014/main" xmlns="" id="{9D22DD9A-9432-432E-BCAB-E665F09B045A}"/>
              </a:ext>
            </a:extLst>
          </p:cNvPr>
          <p:cNvSpPr/>
          <p:nvPr/>
        </p:nvSpPr>
        <p:spPr>
          <a:xfrm rot="5480540">
            <a:off x="5546523" y="2274107"/>
            <a:ext cx="1624680" cy="76928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xmlns="" id="{D12991DD-62E0-468B-8E6E-1105B332F39C}"/>
              </a:ext>
            </a:extLst>
          </p:cNvPr>
          <p:cNvSpPr/>
          <p:nvPr/>
        </p:nvSpPr>
        <p:spPr>
          <a:xfrm>
            <a:off x="4718867" y="219724"/>
            <a:ext cx="3333751" cy="1580318"/>
          </a:xfrm>
          <a:custGeom>
            <a:avLst/>
            <a:gdLst>
              <a:gd name="connsiteX0" fmla="*/ 0 w 3333751"/>
              <a:gd name="connsiteY0" fmla="*/ 158032 h 1580318"/>
              <a:gd name="connsiteX1" fmla="*/ 158032 w 3333751"/>
              <a:gd name="connsiteY1" fmla="*/ 0 h 1580318"/>
              <a:gd name="connsiteX2" fmla="*/ 3175719 w 3333751"/>
              <a:gd name="connsiteY2" fmla="*/ 0 h 1580318"/>
              <a:gd name="connsiteX3" fmla="*/ 3333751 w 3333751"/>
              <a:gd name="connsiteY3" fmla="*/ 158032 h 1580318"/>
              <a:gd name="connsiteX4" fmla="*/ 3333751 w 3333751"/>
              <a:gd name="connsiteY4" fmla="*/ 1422286 h 1580318"/>
              <a:gd name="connsiteX5" fmla="*/ 3175719 w 3333751"/>
              <a:gd name="connsiteY5" fmla="*/ 1580318 h 1580318"/>
              <a:gd name="connsiteX6" fmla="*/ 158032 w 3333751"/>
              <a:gd name="connsiteY6" fmla="*/ 1580318 h 1580318"/>
              <a:gd name="connsiteX7" fmla="*/ 0 w 3333751"/>
              <a:gd name="connsiteY7" fmla="*/ 1422286 h 1580318"/>
              <a:gd name="connsiteX8" fmla="*/ 0 w 3333751"/>
              <a:gd name="connsiteY8" fmla="*/ 158032 h 158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1" h="1580318">
                <a:moveTo>
                  <a:pt x="0" y="158032"/>
                </a:moveTo>
                <a:cubicBezTo>
                  <a:pt x="0" y="70753"/>
                  <a:pt x="70753" y="0"/>
                  <a:pt x="158032" y="0"/>
                </a:cubicBezTo>
                <a:lnTo>
                  <a:pt x="3175719" y="0"/>
                </a:lnTo>
                <a:cubicBezTo>
                  <a:pt x="3262998" y="0"/>
                  <a:pt x="3333751" y="70753"/>
                  <a:pt x="3333751" y="158032"/>
                </a:cubicBezTo>
                <a:lnTo>
                  <a:pt x="3333751" y="1422286"/>
                </a:lnTo>
                <a:cubicBezTo>
                  <a:pt x="3333751" y="1509565"/>
                  <a:pt x="3262998" y="1580318"/>
                  <a:pt x="3175719" y="1580318"/>
                </a:cubicBezTo>
                <a:lnTo>
                  <a:pt x="158032" y="1580318"/>
                </a:lnTo>
                <a:cubicBezTo>
                  <a:pt x="70753" y="1580318"/>
                  <a:pt x="0" y="1509565"/>
                  <a:pt x="0" y="1422286"/>
                </a:cubicBezTo>
                <a:lnTo>
                  <a:pt x="0" y="158032"/>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12961" tIns="112961" rIns="112961" bIns="112961" numCol="1" spcCol="1270" anchor="ctr" anchorCtr="0">
            <a:noAutofit/>
          </a:bodyPr>
          <a:lstStyle/>
          <a:p>
            <a:pPr marL="0" lvl="0" indent="0" algn="ctr" defTabSz="1555750">
              <a:lnSpc>
                <a:spcPct val="90000"/>
              </a:lnSpc>
              <a:spcBef>
                <a:spcPct val="0"/>
              </a:spcBef>
              <a:spcAft>
                <a:spcPct val="35000"/>
              </a:spcAft>
              <a:buNone/>
            </a:pPr>
            <a:r>
              <a:rPr lang="en-US" sz="3500" b="0" kern="1200" dirty="0">
                <a:solidFill>
                  <a:srgbClr val="C00000"/>
                </a:solidFill>
                <a:latin typeface="Times New Roman" panose="02020603050405020304" pitchFamily="18" charset="0"/>
                <a:cs typeface="Times New Roman" panose="02020603050405020304" pitchFamily="18" charset="0"/>
              </a:rPr>
              <a:t>II. TỔ CHỨC NHÀ NƯỚC THÀNH BANG</a:t>
            </a:r>
            <a:endParaRPr lang="vi-VN" sz="3500" b="0" kern="1200" dirty="0">
              <a:solidFill>
                <a:srgbClr val="C00000"/>
              </a:solidFill>
              <a:latin typeface="Times New Roman" panose="02020603050405020304" pitchFamily="18" charset="0"/>
              <a:cs typeface="Times New Roman" panose="02020603050405020304" pitchFamily="18" charset="0"/>
            </a:endParaRPr>
          </a:p>
        </p:txBody>
      </p:sp>
      <p:sp>
        <p:nvSpPr>
          <p:cNvPr id="9" name="Arrow: Left 8">
            <a:extLst>
              <a:ext uri="{FF2B5EF4-FFF2-40B4-BE49-F238E27FC236}">
                <a16:creationId xmlns:a16="http://schemas.microsoft.com/office/drawing/2014/main" xmlns="" id="{5301E418-E845-42F3-BDCF-4D5754E1AC1F}"/>
              </a:ext>
            </a:extLst>
          </p:cNvPr>
          <p:cNvSpPr/>
          <p:nvPr/>
        </p:nvSpPr>
        <p:spPr>
          <a:xfrm rot="8384316">
            <a:off x="9191079" y="3773338"/>
            <a:ext cx="1584691" cy="74814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xmlns="" id="{50930691-DABE-4C20-B6F3-FBBBB2E80473}"/>
              </a:ext>
            </a:extLst>
          </p:cNvPr>
          <p:cNvSpPr/>
          <p:nvPr/>
        </p:nvSpPr>
        <p:spPr>
          <a:xfrm>
            <a:off x="7991156" y="1854480"/>
            <a:ext cx="3984541" cy="1390663"/>
          </a:xfrm>
          <a:custGeom>
            <a:avLst/>
            <a:gdLst>
              <a:gd name="connsiteX0" fmla="*/ 0 w 3984541"/>
              <a:gd name="connsiteY0" fmla="*/ 139066 h 1390663"/>
              <a:gd name="connsiteX1" fmla="*/ 139066 w 3984541"/>
              <a:gd name="connsiteY1" fmla="*/ 0 h 1390663"/>
              <a:gd name="connsiteX2" fmla="*/ 3845475 w 3984541"/>
              <a:gd name="connsiteY2" fmla="*/ 0 h 1390663"/>
              <a:gd name="connsiteX3" fmla="*/ 3984541 w 3984541"/>
              <a:gd name="connsiteY3" fmla="*/ 139066 h 1390663"/>
              <a:gd name="connsiteX4" fmla="*/ 3984541 w 3984541"/>
              <a:gd name="connsiteY4" fmla="*/ 1251597 h 1390663"/>
              <a:gd name="connsiteX5" fmla="*/ 3845475 w 3984541"/>
              <a:gd name="connsiteY5" fmla="*/ 1390663 h 1390663"/>
              <a:gd name="connsiteX6" fmla="*/ 139066 w 3984541"/>
              <a:gd name="connsiteY6" fmla="*/ 1390663 h 1390663"/>
              <a:gd name="connsiteX7" fmla="*/ 0 w 3984541"/>
              <a:gd name="connsiteY7" fmla="*/ 1251597 h 1390663"/>
              <a:gd name="connsiteX8" fmla="*/ 0 w 3984541"/>
              <a:gd name="connsiteY8" fmla="*/ 139066 h 139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4541" h="1390663">
                <a:moveTo>
                  <a:pt x="0" y="139066"/>
                </a:moveTo>
                <a:cubicBezTo>
                  <a:pt x="0" y="62262"/>
                  <a:pt x="62262" y="0"/>
                  <a:pt x="139066" y="0"/>
                </a:cubicBezTo>
                <a:lnTo>
                  <a:pt x="3845475" y="0"/>
                </a:lnTo>
                <a:cubicBezTo>
                  <a:pt x="3922279" y="0"/>
                  <a:pt x="3984541" y="62262"/>
                  <a:pt x="3984541" y="139066"/>
                </a:cubicBezTo>
                <a:lnTo>
                  <a:pt x="3984541" y="1251597"/>
                </a:lnTo>
                <a:cubicBezTo>
                  <a:pt x="3984541" y="1328401"/>
                  <a:pt x="3922279" y="1390663"/>
                  <a:pt x="3845475" y="1390663"/>
                </a:cubicBezTo>
                <a:lnTo>
                  <a:pt x="139066" y="1390663"/>
                </a:lnTo>
                <a:cubicBezTo>
                  <a:pt x="62262" y="1390663"/>
                  <a:pt x="0" y="1328401"/>
                  <a:pt x="0" y="1251597"/>
                </a:cubicBezTo>
                <a:lnTo>
                  <a:pt x="0" y="139066"/>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107406" tIns="107406" rIns="107406" bIns="107406" numCol="1" spcCol="1270" anchor="ctr" anchorCtr="0">
            <a:noAutofit/>
          </a:bodyPr>
          <a:lstStyle/>
          <a:p>
            <a:pPr marL="0" lvl="0" indent="0" algn="ctr" defTabSz="1555750">
              <a:lnSpc>
                <a:spcPct val="90000"/>
              </a:lnSpc>
              <a:spcBef>
                <a:spcPct val="0"/>
              </a:spcBef>
              <a:spcAft>
                <a:spcPct val="35000"/>
              </a:spcAft>
              <a:buNone/>
            </a:pPr>
            <a:r>
              <a:rPr lang="en-US" sz="3500" b="0" kern="1200" dirty="0">
                <a:solidFill>
                  <a:srgbClr val="C00000"/>
                </a:solidFill>
                <a:latin typeface="Times New Roman" panose="02020603050405020304" pitchFamily="18" charset="0"/>
                <a:cs typeface="Times New Roman" panose="02020603050405020304" pitchFamily="18" charset="0"/>
              </a:rPr>
              <a:t>III. NHỮNG THÀNH TỰU VĂN HÓA TIÊU BIỂU</a:t>
            </a:r>
            <a:endParaRPr lang="vi-VN" sz="3500" b="0" kern="1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58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6823103357_LDQG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301" y="55336"/>
            <a:ext cx="825304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a:extLst>
              <a:ext uri="{FF2B5EF4-FFF2-40B4-BE49-F238E27FC236}">
                <a16:creationId xmlns:a16="http://schemas.microsoft.com/office/drawing/2014/main" xmlns="" id="{F342D932-3324-499E-A426-5193885EE424}"/>
              </a:ext>
            </a:extLst>
          </p:cNvPr>
          <p:cNvSpPr/>
          <p:nvPr/>
        </p:nvSpPr>
        <p:spPr>
          <a:xfrm>
            <a:off x="20142" y="-123857"/>
            <a:ext cx="3540370" cy="4568505"/>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800"/>
              </a:spcAft>
            </a:pPr>
            <a:r>
              <a:rPr lang="en-US" sz="2800" dirty="0" err="1">
                <a:latin typeface="Times New Roman"/>
                <a:ea typeface="Times New Roman"/>
              </a:rPr>
              <a:t>Hãy</a:t>
            </a:r>
            <a:r>
              <a:rPr lang="en-US" sz="2800" dirty="0">
                <a:latin typeface="Times New Roman"/>
                <a:ea typeface="Times New Roman"/>
              </a:rPr>
              <a:t> </a:t>
            </a:r>
            <a:r>
              <a:rPr lang="en-US" sz="2800" dirty="0" err="1">
                <a:latin typeface="Times New Roman"/>
                <a:ea typeface="Times New Roman"/>
              </a:rPr>
              <a:t>xác</a:t>
            </a:r>
            <a:r>
              <a:rPr lang="en-US" sz="2800" dirty="0">
                <a:latin typeface="Times New Roman"/>
                <a:ea typeface="Times New Roman"/>
              </a:rPr>
              <a:t> </a:t>
            </a:r>
            <a:r>
              <a:rPr lang="en-US" sz="2800" dirty="0" err="1">
                <a:latin typeface="Times New Roman"/>
                <a:ea typeface="Times New Roman"/>
              </a:rPr>
              <a:t>định</a:t>
            </a:r>
            <a:r>
              <a:rPr lang="en-US" sz="2800" dirty="0">
                <a:latin typeface="Times New Roman"/>
                <a:ea typeface="Times New Roman"/>
              </a:rPr>
              <a:t> </a:t>
            </a:r>
            <a:r>
              <a:rPr lang="en-US" sz="2800" dirty="0" err="1">
                <a:latin typeface="Times New Roman"/>
                <a:ea typeface="Times New Roman"/>
              </a:rPr>
              <a:t>vị</a:t>
            </a:r>
            <a:r>
              <a:rPr lang="en-US" sz="2800" dirty="0">
                <a:latin typeface="Times New Roman"/>
                <a:ea typeface="Times New Roman"/>
              </a:rPr>
              <a:t> </a:t>
            </a:r>
            <a:r>
              <a:rPr lang="en-US" sz="2800" dirty="0" err="1">
                <a:latin typeface="Times New Roman"/>
                <a:ea typeface="Times New Roman"/>
              </a:rPr>
              <a:t>trí</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Hy</a:t>
            </a:r>
            <a:r>
              <a:rPr lang="en-US" sz="2800" dirty="0">
                <a:latin typeface="Times New Roman"/>
                <a:ea typeface="Times New Roman"/>
              </a:rPr>
              <a:t> </a:t>
            </a:r>
            <a:r>
              <a:rPr lang="en-US" sz="2800" dirty="0" err="1">
                <a:latin typeface="Times New Roman"/>
                <a:ea typeface="Times New Roman"/>
              </a:rPr>
              <a:t>Lạp</a:t>
            </a:r>
            <a:r>
              <a:rPr lang="en-US" sz="2800" dirty="0">
                <a:latin typeface="Times New Roman"/>
                <a:ea typeface="Times New Roman"/>
              </a:rPr>
              <a:t> </a:t>
            </a:r>
            <a:r>
              <a:rPr lang="en-US" sz="2800" dirty="0" err="1">
                <a:latin typeface="Times New Roman"/>
                <a:ea typeface="Times New Roman"/>
              </a:rPr>
              <a:t>trên</a:t>
            </a:r>
            <a:r>
              <a:rPr lang="en-US" sz="2800" dirty="0">
                <a:latin typeface="Times New Roman"/>
                <a:ea typeface="Times New Roman"/>
              </a:rPr>
              <a:t> </a:t>
            </a:r>
            <a:r>
              <a:rPr lang="en-US" sz="2800" dirty="0" err="1">
                <a:latin typeface="Times New Roman"/>
                <a:ea typeface="Times New Roman"/>
              </a:rPr>
              <a:t>bản</a:t>
            </a:r>
            <a:r>
              <a:rPr lang="en-US" sz="2800" dirty="0">
                <a:latin typeface="Times New Roman"/>
                <a:ea typeface="Times New Roman"/>
              </a:rPr>
              <a:t> </a:t>
            </a:r>
            <a:r>
              <a:rPr lang="en-US" sz="2800" dirty="0" err="1">
                <a:latin typeface="Times New Roman"/>
                <a:ea typeface="Times New Roman"/>
              </a:rPr>
              <a:t>đồ</a:t>
            </a:r>
            <a:r>
              <a:rPr lang="en-US" sz="2800" dirty="0">
                <a:latin typeface="Times New Roman"/>
                <a:ea typeface="Times New Roman"/>
              </a:rPr>
              <a:t> </a:t>
            </a:r>
            <a:r>
              <a:rPr lang="en-US" sz="2800" dirty="0" err="1">
                <a:latin typeface="Times New Roman"/>
                <a:ea typeface="Times New Roman"/>
              </a:rPr>
              <a:t>thế</a:t>
            </a:r>
            <a:r>
              <a:rPr lang="en-US" sz="2800" dirty="0">
                <a:latin typeface="Times New Roman"/>
                <a:ea typeface="Times New Roman"/>
              </a:rPr>
              <a:t> </a:t>
            </a:r>
            <a:r>
              <a:rPr lang="en-US" sz="2800" dirty="0" err="1">
                <a:latin typeface="Times New Roman"/>
                <a:ea typeface="Times New Roman"/>
              </a:rPr>
              <a:t>giới</a:t>
            </a:r>
            <a:endParaRPr lang="en-US" sz="2400" dirty="0">
              <a:effectLst/>
              <a:latin typeface="Times New Roman"/>
              <a:ea typeface="Times New Roman"/>
            </a:endParaRPr>
          </a:p>
        </p:txBody>
      </p:sp>
      <p:sp>
        <p:nvSpPr>
          <p:cNvPr id="4" name="Oval 3">
            <a:extLst>
              <a:ext uri="{FF2B5EF4-FFF2-40B4-BE49-F238E27FC236}">
                <a16:creationId xmlns:a16="http://schemas.microsoft.com/office/drawing/2014/main" xmlns="" id="{BDC22644-CAFB-4E4A-96B7-CA9D0F764B11}"/>
              </a:ext>
            </a:extLst>
          </p:cNvPr>
          <p:cNvSpPr/>
          <p:nvPr/>
        </p:nvSpPr>
        <p:spPr>
          <a:xfrm>
            <a:off x="5888334" y="3187032"/>
            <a:ext cx="663191" cy="10935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BDC22644-CAFB-4E4A-96B7-CA9D0F764B11}"/>
              </a:ext>
            </a:extLst>
          </p:cNvPr>
          <p:cNvSpPr/>
          <p:nvPr/>
        </p:nvSpPr>
        <p:spPr>
          <a:xfrm>
            <a:off x="7661913" y="2929165"/>
            <a:ext cx="1853876" cy="18638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BDC22644-CAFB-4E4A-96B7-CA9D0F764B11}"/>
              </a:ext>
            </a:extLst>
          </p:cNvPr>
          <p:cNvSpPr/>
          <p:nvPr/>
        </p:nvSpPr>
        <p:spPr>
          <a:xfrm>
            <a:off x="9837335" y="2160396"/>
            <a:ext cx="1225899" cy="19091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BDC22644-CAFB-4E4A-96B7-CA9D0F764B11}"/>
              </a:ext>
            </a:extLst>
          </p:cNvPr>
          <p:cNvSpPr/>
          <p:nvPr/>
        </p:nvSpPr>
        <p:spPr>
          <a:xfrm>
            <a:off x="6455840" y="2723103"/>
            <a:ext cx="1053673" cy="7058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BDC22644-CAFB-4E4A-96B7-CA9D0F764B11}"/>
              </a:ext>
            </a:extLst>
          </p:cNvPr>
          <p:cNvSpPr/>
          <p:nvPr/>
        </p:nvSpPr>
        <p:spPr>
          <a:xfrm rot="19150796">
            <a:off x="4894527" y="1371422"/>
            <a:ext cx="1776693" cy="18735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
            <a:extLst>
              <a:ext uri="{FF2B5EF4-FFF2-40B4-BE49-F238E27FC236}">
                <a16:creationId xmlns:a16="http://schemas.microsoft.com/office/drawing/2014/main" xmlns="" id="{BC8D0889-E86C-4BA7-AA38-C413CD6EA4D7}"/>
              </a:ext>
            </a:extLst>
          </p:cNvPr>
          <p:cNvSpPr/>
          <p:nvPr/>
        </p:nvSpPr>
        <p:spPr>
          <a:xfrm>
            <a:off x="169263" y="4485105"/>
            <a:ext cx="6286577" cy="1675101"/>
          </a:xfrm>
          <a:custGeom>
            <a:avLst/>
            <a:gdLst>
              <a:gd name="connsiteX0" fmla="*/ 0 w 6027800"/>
              <a:gd name="connsiteY0" fmla="*/ 1349624 h 2699248"/>
              <a:gd name="connsiteX1" fmla="*/ 3013900 w 6027800"/>
              <a:gd name="connsiteY1" fmla="*/ 0 h 2699248"/>
              <a:gd name="connsiteX2" fmla="*/ 6027800 w 6027800"/>
              <a:gd name="connsiteY2" fmla="*/ 1349624 h 2699248"/>
              <a:gd name="connsiteX3" fmla="*/ 3013900 w 6027800"/>
              <a:gd name="connsiteY3" fmla="*/ 2699248 h 2699248"/>
              <a:gd name="connsiteX4" fmla="*/ 0 w 6027800"/>
              <a:gd name="connsiteY4" fmla="*/ 1349624 h 269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800" h="2699248">
                <a:moveTo>
                  <a:pt x="0" y="1349624"/>
                </a:moveTo>
                <a:cubicBezTo>
                  <a:pt x="0" y="604247"/>
                  <a:pt x="1349369" y="0"/>
                  <a:pt x="3013900" y="0"/>
                </a:cubicBezTo>
                <a:cubicBezTo>
                  <a:pt x="4678431" y="0"/>
                  <a:pt x="6027800" y="604247"/>
                  <a:pt x="6027800" y="1349624"/>
                </a:cubicBezTo>
                <a:cubicBezTo>
                  <a:pt x="6027800" y="2095001"/>
                  <a:pt x="4678431" y="2699248"/>
                  <a:pt x="3013900" y="2699248"/>
                </a:cubicBezTo>
                <a:cubicBezTo>
                  <a:pt x="1349369" y="2699248"/>
                  <a:pt x="0" y="2095001"/>
                  <a:pt x="0" y="1349624"/>
                </a:cubicBez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908151" tIns="420696" rIns="908151" bIns="420696" numCol="1" spcCol="1270" anchor="ctr" anchorCtr="0">
            <a:noAutofit/>
          </a:bodyPr>
          <a:lstStyle/>
          <a:p>
            <a:pPr marL="0" lvl="0" indent="0" algn="ctr" defTabSz="1778000">
              <a:lnSpc>
                <a:spcPct val="90000"/>
              </a:lnSpc>
              <a:spcBef>
                <a:spcPct val="0"/>
              </a:spcBef>
              <a:spcAft>
                <a:spcPct val="35000"/>
              </a:spcAft>
              <a:buNone/>
            </a:pP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Nằm</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ở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phía</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Nam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bán</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đảo</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Ban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căng</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trong</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vùng</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biển</a:t>
            </a:r>
            <a:r>
              <a:rPr lang="en-US" sz="28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An </a:t>
            </a:r>
            <a:r>
              <a:rPr lang="en-US" sz="2800" b="1" dirty="0" err="1"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giê</a:t>
            </a:r>
            <a:endParaRPr lang="vi-VN" sz="2800" b="1" kern="1200"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endParaRPr>
          </a:p>
        </p:txBody>
      </p:sp>
      <p:sp>
        <p:nvSpPr>
          <p:cNvPr id="14" name="Down Arrow 13"/>
          <p:cNvSpPr/>
          <p:nvPr/>
        </p:nvSpPr>
        <p:spPr>
          <a:xfrm rot="13303768">
            <a:off x="4169692" y="2421516"/>
            <a:ext cx="404906" cy="2433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51217" y="1651095"/>
            <a:ext cx="1369490" cy="523220"/>
          </a:xfrm>
          <a:prstGeom prst="rect">
            <a:avLst/>
          </a:prstGeom>
          <a:noFill/>
        </p:spPr>
        <p:txBody>
          <a:bodyPr wrap="square" rtlCol="0">
            <a:spAutoFit/>
          </a:bodyPr>
          <a:lstStyle/>
          <a:p>
            <a:r>
              <a:rPr lang="en-US" sz="2800" dirty="0" err="1" smtClean="0">
                <a:solidFill>
                  <a:srgbClr val="FF0000"/>
                </a:solidFill>
                <a:latin typeface="Thanhoa" pitchFamily="2" charset="0"/>
              </a:rPr>
              <a:t>Hy</a:t>
            </a:r>
            <a:r>
              <a:rPr lang="en-US" sz="2800" dirty="0" smtClean="0">
                <a:solidFill>
                  <a:srgbClr val="FF0000"/>
                </a:solidFill>
                <a:latin typeface="Thanhoa" pitchFamily="2" charset="0"/>
              </a:rPr>
              <a:t> </a:t>
            </a:r>
            <a:r>
              <a:rPr lang="en-US" sz="2800" dirty="0" err="1" smtClean="0">
                <a:solidFill>
                  <a:srgbClr val="FF0000"/>
                </a:solidFill>
                <a:latin typeface="Thanhoa" pitchFamily="2" charset="0"/>
              </a:rPr>
              <a:t>Lạp</a:t>
            </a:r>
            <a:endParaRPr lang="en-US" sz="2800" dirty="0">
              <a:solidFill>
                <a:srgbClr val="FF0000"/>
              </a:solidFill>
              <a:latin typeface="Thanhoa" pitchFamily="2" charset="0"/>
            </a:endParaRPr>
          </a:p>
        </p:txBody>
      </p:sp>
    </p:spTree>
    <p:extLst>
      <p:ext uri="{BB962C8B-B14F-4D97-AF65-F5344CB8AC3E}">
        <p14:creationId xmlns:p14="http://schemas.microsoft.com/office/powerpoint/2010/main" val="415738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00483" y="-132593"/>
            <a:ext cx="6386063" cy="6744832"/>
          </a:xfrm>
          <a:prstGeom prst="rect">
            <a:avLst/>
          </a:prstGeom>
        </p:spPr>
      </p:pic>
      <p:sp>
        <p:nvSpPr>
          <p:cNvPr id="13" name="Freeform 12"/>
          <p:cNvSpPr/>
          <p:nvPr/>
        </p:nvSpPr>
        <p:spPr>
          <a:xfrm>
            <a:off x="542611" y="512466"/>
            <a:ext cx="6029133" cy="5526593"/>
          </a:xfrm>
          <a:custGeom>
            <a:avLst/>
            <a:gdLst>
              <a:gd name="connsiteX0" fmla="*/ 0 w 6029133"/>
              <a:gd name="connsiteY0" fmla="*/ 1356527 h 5526593"/>
              <a:gd name="connsiteX1" fmla="*/ 80387 w 6029133"/>
              <a:gd name="connsiteY1" fmla="*/ 1276141 h 5526593"/>
              <a:gd name="connsiteX2" fmla="*/ 110532 w 6029133"/>
              <a:gd name="connsiteY2" fmla="*/ 1245996 h 5526593"/>
              <a:gd name="connsiteX3" fmla="*/ 130629 w 6029133"/>
              <a:gd name="connsiteY3" fmla="*/ 1215850 h 5526593"/>
              <a:gd name="connsiteX4" fmla="*/ 160774 w 6029133"/>
              <a:gd name="connsiteY4" fmla="*/ 1185705 h 5526593"/>
              <a:gd name="connsiteX5" fmla="*/ 190919 w 6029133"/>
              <a:gd name="connsiteY5" fmla="*/ 1125415 h 5526593"/>
              <a:gd name="connsiteX6" fmla="*/ 221064 w 6029133"/>
              <a:gd name="connsiteY6" fmla="*/ 1095270 h 5526593"/>
              <a:gd name="connsiteX7" fmla="*/ 261257 w 6029133"/>
              <a:gd name="connsiteY7" fmla="*/ 1034980 h 5526593"/>
              <a:gd name="connsiteX8" fmla="*/ 321547 w 6029133"/>
              <a:gd name="connsiteY8" fmla="*/ 974690 h 5526593"/>
              <a:gd name="connsiteX9" fmla="*/ 361741 w 6029133"/>
              <a:gd name="connsiteY9" fmla="*/ 934497 h 5526593"/>
              <a:gd name="connsiteX10" fmla="*/ 381837 w 6029133"/>
              <a:gd name="connsiteY10" fmla="*/ 904352 h 5526593"/>
              <a:gd name="connsiteX11" fmla="*/ 422031 w 6029133"/>
              <a:gd name="connsiteY11" fmla="*/ 864158 h 5526593"/>
              <a:gd name="connsiteX12" fmla="*/ 442127 w 6029133"/>
              <a:gd name="connsiteY12" fmla="*/ 834013 h 5526593"/>
              <a:gd name="connsiteX13" fmla="*/ 502418 w 6029133"/>
              <a:gd name="connsiteY13" fmla="*/ 793820 h 5526593"/>
              <a:gd name="connsiteX14" fmla="*/ 522514 w 6029133"/>
              <a:gd name="connsiteY14" fmla="*/ 763675 h 5526593"/>
              <a:gd name="connsiteX15" fmla="*/ 582804 w 6029133"/>
              <a:gd name="connsiteY15" fmla="*/ 723481 h 5526593"/>
              <a:gd name="connsiteX16" fmla="*/ 643094 w 6029133"/>
              <a:gd name="connsiteY16" fmla="*/ 663191 h 5526593"/>
              <a:gd name="connsiteX17" fmla="*/ 673240 w 6029133"/>
              <a:gd name="connsiteY17" fmla="*/ 622998 h 5526593"/>
              <a:gd name="connsiteX18" fmla="*/ 703385 w 6029133"/>
              <a:gd name="connsiteY18" fmla="*/ 612949 h 5526593"/>
              <a:gd name="connsiteX19" fmla="*/ 733530 w 6029133"/>
              <a:gd name="connsiteY19" fmla="*/ 592853 h 5526593"/>
              <a:gd name="connsiteX20" fmla="*/ 793820 w 6029133"/>
              <a:gd name="connsiteY20" fmla="*/ 532563 h 5526593"/>
              <a:gd name="connsiteX21" fmla="*/ 823965 w 6029133"/>
              <a:gd name="connsiteY21" fmla="*/ 502418 h 5526593"/>
              <a:gd name="connsiteX22" fmla="*/ 884255 w 6029133"/>
              <a:gd name="connsiteY22" fmla="*/ 452176 h 5526593"/>
              <a:gd name="connsiteX23" fmla="*/ 914400 w 6029133"/>
              <a:gd name="connsiteY23" fmla="*/ 432079 h 5526593"/>
              <a:gd name="connsiteX24" fmla="*/ 974690 w 6029133"/>
              <a:gd name="connsiteY24" fmla="*/ 391886 h 5526593"/>
              <a:gd name="connsiteX25" fmla="*/ 1004835 w 6029133"/>
              <a:gd name="connsiteY25" fmla="*/ 371789 h 5526593"/>
              <a:gd name="connsiteX26" fmla="*/ 1045029 w 6029133"/>
              <a:gd name="connsiteY26" fmla="*/ 351692 h 5526593"/>
              <a:gd name="connsiteX27" fmla="*/ 1125415 w 6029133"/>
              <a:gd name="connsiteY27" fmla="*/ 311499 h 5526593"/>
              <a:gd name="connsiteX28" fmla="*/ 1185705 w 6029133"/>
              <a:gd name="connsiteY28" fmla="*/ 281354 h 5526593"/>
              <a:gd name="connsiteX29" fmla="*/ 1245996 w 6029133"/>
              <a:gd name="connsiteY29" fmla="*/ 251209 h 5526593"/>
              <a:gd name="connsiteX30" fmla="*/ 1276141 w 6029133"/>
              <a:gd name="connsiteY30" fmla="*/ 231112 h 5526593"/>
              <a:gd name="connsiteX31" fmla="*/ 1326382 w 6029133"/>
              <a:gd name="connsiteY31" fmla="*/ 221064 h 5526593"/>
              <a:gd name="connsiteX32" fmla="*/ 1366576 w 6029133"/>
              <a:gd name="connsiteY32" fmla="*/ 211015 h 5526593"/>
              <a:gd name="connsiteX33" fmla="*/ 1406769 w 6029133"/>
              <a:gd name="connsiteY33" fmla="*/ 190919 h 5526593"/>
              <a:gd name="connsiteX34" fmla="*/ 1436914 w 6029133"/>
              <a:gd name="connsiteY34" fmla="*/ 180870 h 5526593"/>
              <a:gd name="connsiteX35" fmla="*/ 1517301 w 6029133"/>
              <a:gd name="connsiteY35" fmla="*/ 150725 h 5526593"/>
              <a:gd name="connsiteX36" fmla="*/ 1547446 w 6029133"/>
              <a:gd name="connsiteY36" fmla="*/ 130629 h 5526593"/>
              <a:gd name="connsiteX37" fmla="*/ 1577591 w 6029133"/>
              <a:gd name="connsiteY37" fmla="*/ 120580 h 5526593"/>
              <a:gd name="connsiteX38" fmla="*/ 1668026 w 6029133"/>
              <a:gd name="connsiteY38" fmla="*/ 100483 h 5526593"/>
              <a:gd name="connsiteX39" fmla="*/ 1748413 w 6029133"/>
              <a:gd name="connsiteY39" fmla="*/ 80387 h 5526593"/>
              <a:gd name="connsiteX40" fmla="*/ 1788607 w 6029133"/>
              <a:gd name="connsiteY40" fmla="*/ 70338 h 5526593"/>
              <a:gd name="connsiteX41" fmla="*/ 1858945 w 6029133"/>
              <a:gd name="connsiteY41" fmla="*/ 60290 h 5526593"/>
              <a:gd name="connsiteX42" fmla="*/ 2029767 w 6029133"/>
              <a:gd name="connsiteY42" fmla="*/ 20097 h 5526593"/>
              <a:gd name="connsiteX43" fmla="*/ 2331218 w 6029133"/>
              <a:gd name="connsiteY43" fmla="*/ 0 h 5526593"/>
              <a:gd name="connsiteX44" fmla="*/ 2652765 w 6029133"/>
              <a:gd name="connsiteY44" fmla="*/ 10048 h 5526593"/>
              <a:gd name="connsiteX45" fmla="*/ 2753248 w 6029133"/>
              <a:gd name="connsiteY45" fmla="*/ 30145 h 5526593"/>
              <a:gd name="connsiteX46" fmla="*/ 2813538 w 6029133"/>
              <a:gd name="connsiteY46" fmla="*/ 40193 h 5526593"/>
              <a:gd name="connsiteX47" fmla="*/ 2883877 w 6029133"/>
              <a:gd name="connsiteY47" fmla="*/ 60290 h 5526593"/>
              <a:gd name="connsiteX48" fmla="*/ 2934119 w 6029133"/>
              <a:gd name="connsiteY48" fmla="*/ 70338 h 5526593"/>
              <a:gd name="connsiteX49" fmla="*/ 2974312 w 6029133"/>
              <a:gd name="connsiteY49" fmla="*/ 80387 h 5526593"/>
              <a:gd name="connsiteX50" fmla="*/ 3225521 w 6029133"/>
              <a:gd name="connsiteY50" fmla="*/ 90435 h 5526593"/>
              <a:gd name="connsiteX51" fmla="*/ 3295859 w 6029133"/>
              <a:gd name="connsiteY51" fmla="*/ 100483 h 5526593"/>
              <a:gd name="connsiteX52" fmla="*/ 3396343 w 6029133"/>
              <a:gd name="connsiteY52" fmla="*/ 120580 h 5526593"/>
              <a:gd name="connsiteX53" fmla="*/ 3607358 w 6029133"/>
              <a:gd name="connsiteY53" fmla="*/ 110532 h 5526593"/>
              <a:gd name="connsiteX54" fmla="*/ 3959051 w 6029133"/>
              <a:gd name="connsiteY54" fmla="*/ 90435 h 5526593"/>
              <a:gd name="connsiteX55" fmla="*/ 3999244 w 6029133"/>
              <a:gd name="connsiteY55" fmla="*/ 80387 h 5526593"/>
              <a:gd name="connsiteX56" fmla="*/ 4059534 w 6029133"/>
              <a:gd name="connsiteY56" fmla="*/ 70338 h 5526593"/>
              <a:gd name="connsiteX57" fmla="*/ 4190163 w 6029133"/>
              <a:gd name="connsiteY57" fmla="*/ 60290 h 5526593"/>
              <a:gd name="connsiteX58" fmla="*/ 4330840 w 6029133"/>
              <a:gd name="connsiteY58" fmla="*/ 40193 h 5526593"/>
              <a:gd name="connsiteX59" fmla="*/ 4622242 w 6029133"/>
              <a:gd name="connsiteY59" fmla="*/ 50242 h 5526593"/>
              <a:gd name="connsiteX60" fmla="*/ 4692580 w 6029133"/>
              <a:gd name="connsiteY60" fmla="*/ 60290 h 5526593"/>
              <a:gd name="connsiteX61" fmla="*/ 4772967 w 6029133"/>
              <a:gd name="connsiteY61" fmla="*/ 70338 h 5526593"/>
              <a:gd name="connsiteX62" fmla="*/ 4883499 w 6029133"/>
              <a:gd name="connsiteY62" fmla="*/ 90435 h 5526593"/>
              <a:gd name="connsiteX63" fmla="*/ 4983982 w 6029133"/>
              <a:gd name="connsiteY63" fmla="*/ 100483 h 5526593"/>
              <a:gd name="connsiteX64" fmla="*/ 5034224 w 6029133"/>
              <a:gd name="connsiteY64" fmla="*/ 130629 h 5526593"/>
              <a:gd name="connsiteX65" fmla="*/ 5094514 w 6029133"/>
              <a:gd name="connsiteY65" fmla="*/ 140677 h 5526593"/>
              <a:gd name="connsiteX66" fmla="*/ 5134708 w 6029133"/>
              <a:gd name="connsiteY66" fmla="*/ 150725 h 5526593"/>
              <a:gd name="connsiteX67" fmla="*/ 5174901 w 6029133"/>
              <a:gd name="connsiteY67" fmla="*/ 170822 h 5526593"/>
              <a:gd name="connsiteX68" fmla="*/ 5225143 w 6029133"/>
              <a:gd name="connsiteY68" fmla="*/ 180870 h 5526593"/>
              <a:gd name="connsiteX69" fmla="*/ 5315578 w 6029133"/>
              <a:gd name="connsiteY69" fmla="*/ 211015 h 5526593"/>
              <a:gd name="connsiteX70" fmla="*/ 5385916 w 6029133"/>
              <a:gd name="connsiteY70" fmla="*/ 241160 h 5526593"/>
              <a:gd name="connsiteX71" fmla="*/ 5446207 w 6029133"/>
              <a:gd name="connsiteY71" fmla="*/ 281354 h 5526593"/>
              <a:gd name="connsiteX72" fmla="*/ 5476352 w 6029133"/>
              <a:gd name="connsiteY72" fmla="*/ 301450 h 5526593"/>
              <a:gd name="connsiteX73" fmla="*/ 5516545 w 6029133"/>
              <a:gd name="connsiteY73" fmla="*/ 331596 h 5526593"/>
              <a:gd name="connsiteX74" fmla="*/ 5606980 w 6029133"/>
              <a:gd name="connsiteY74" fmla="*/ 361741 h 5526593"/>
              <a:gd name="connsiteX75" fmla="*/ 5657222 w 6029133"/>
              <a:gd name="connsiteY75" fmla="*/ 401934 h 5526593"/>
              <a:gd name="connsiteX76" fmla="*/ 5717512 w 6029133"/>
              <a:gd name="connsiteY76" fmla="*/ 422031 h 5526593"/>
              <a:gd name="connsiteX77" fmla="*/ 5787851 w 6029133"/>
              <a:gd name="connsiteY77" fmla="*/ 462224 h 5526593"/>
              <a:gd name="connsiteX78" fmla="*/ 5817996 w 6029133"/>
              <a:gd name="connsiteY78" fmla="*/ 472272 h 5526593"/>
              <a:gd name="connsiteX79" fmla="*/ 5848141 w 6029133"/>
              <a:gd name="connsiteY79" fmla="*/ 492369 h 5526593"/>
              <a:gd name="connsiteX80" fmla="*/ 5908431 w 6029133"/>
              <a:gd name="connsiteY80" fmla="*/ 512466 h 5526593"/>
              <a:gd name="connsiteX81" fmla="*/ 5938576 w 6029133"/>
              <a:gd name="connsiteY81" fmla="*/ 552659 h 5526593"/>
              <a:gd name="connsiteX82" fmla="*/ 5968721 w 6029133"/>
              <a:gd name="connsiteY82" fmla="*/ 572756 h 5526593"/>
              <a:gd name="connsiteX83" fmla="*/ 6008914 w 6029133"/>
              <a:gd name="connsiteY83" fmla="*/ 612949 h 5526593"/>
              <a:gd name="connsiteX84" fmla="*/ 6029011 w 6029133"/>
              <a:gd name="connsiteY84" fmla="*/ 673239 h 5526593"/>
              <a:gd name="connsiteX85" fmla="*/ 6008914 w 6029133"/>
              <a:gd name="connsiteY85" fmla="*/ 844061 h 5526593"/>
              <a:gd name="connsiteX86" fmla="*/ 5988818 w 6029133"/>
              <a:gd name="connsiteY86" fmla="*/ 874207 h 5526593"/>
              <a:gd name="connsiteX87" fmla="*/ 5958673 w 6029133"/>
              <a:gd name="connsiteY87" fmla="*/ 944545 h 5526593"/>
              <a:gd name="connsiteX88" fmla="*/ 5928527 w 6029133"/>
              <a:gd name="connsiteY88" fmla="*/ 974690 h 5526593"/>
              <a:gd name="connsiteX89" fmla="*/ 5888334 w 6029133"/>
              <a:gd name="connsiteY89" fmla="*/ 1045029 h 5526593"/>
              <a:gd name="connsiteX90" fmla="*/ 5858189 w 6029133"/>
              <a:gd name="connsiteY90" fmla="*/ 1075174 h 5526593"/>
              <a:gd name="connsiteX91" fmla="*/ 5807947 w 6029133"/>
              <a:gd name="connsiteY91" fmla="*/ 1125415 h 5526593"/>
              <a:gd name="connsiteX92" fmla="*/ 5737609 w 6029133"/>
              <a:gd name="connsiteY92" fmla="*/ 1185705 h 5526593"/>
              <a:gd name="connsiteX93" fmla="*/ 5707464 w 6029133"/>
              <a:gd name="connsiteY93" fmla="*/ 1215850 h 5526593"/>
              <a:gd name="connsiteX94" fmla="*/ 5667270 w 6029133"/>
              <a:gd name="connsiteY94" fmla="*/ 1235947 h 5526593"/>
              <a:gd name="connsiteX95" fmla="*/ 5606980 w 6029133"/>
              <a:gd name="connsiteY95" fmla="*/ 1276141 h 5526593"/>
              <a:gd name="connsiteX96" fmla="*/ 5566787 w 6029133"/>
              <a:gd name="connsiteY96" fmla="*/ 1306286 h 5526593"/>
              <a:gd name="connsiteX97" fmla="*/ 5516545 w 6029133"/>
              <a:gd name="connsiteY97" fmla="*/ 1326382 h 5526593"/>
              <a:gd name="connsiteX98" fmla="*/ 5476352 w 6029133"/>
              <a:gd name="connsiteY98" fmla="*/ 1346479 h 5526593"/>
              <a:gd name="connsiteX99" fmla="*/ 5446207 w 6029133"/>
              <a:gd name="connsiteY99" fmla="*/ 1366576 h 5526593"/>
              <a:gd name="connsiteX100" fmla="*/ 5355771 w 6029133"/>
              <a:gd name="connsiteY100" fmla="*/ 1406769 h 5526593"/>
              <a:gd name="connsiteX101" fmla="*/ 5315578 w 6029133"/>
              <a:gd name="connsiteY101" fmla="*/ 1426866 h 5526593"/>
              <a:gd name="connsiteX102" fmla="*/ 5285433 w 6029133"/>
              <a:gd name="connsiteY102" fmla="*/ 1436914 h 5526593"/>
              <a:gd name="connsiteX103" fmla="*/ 5174901 w 6029133"/>
              <a:gd name="connsiteY103" fmla="*/ 1477108 h 5526593"/>
              <a:gd name="connsiteX104" fmla="*/ 5124659 w 6029133"/>
              <a:gd name="connsiteY104" fmla="*/ 1487156 h 5526593"/>
              <a:gd name="connsiteX105" fmla="*/ 5064369 w 6029133"/>
              <a:gd name="connsiteY105" fmla="*/ 1507253 h 5526593"/>
              <a:gd name="connsiteX106" fmla="*/ 4943789 w 6029133"/>
              <a:gd name="connsiteY106" fmla="*/ 1547446 h 5526593"/>
              <a:gd name="connsiteX107" fmla="*/ 4873451 w 6029133"/>
              <a:gd name="connsiteY107" fmla="*/ 1567543 h 5526593"/>
              <a:gd name="connsiteX108" fmla="*/ 4843305 w 6029133"/>
              <a:gd name="connsiteY108" fmla="*/ 1577591 h 5526593"/>
              <a:gd name="connsiteX109" fmla="*/ 4813160 w 6029133"/>
              <a:gd name="connsiteY109" fmla="*/ 1607736 h 5526593"/>
              <a:gd name="connsiteX110" fmla="*/ 4742822 w 6029133"/>
              <a:gd name="connsiteY110" fmla="*/ 1647930 h 5526593"/>
              <a:gd name="connsiteX111" fmla="*/ 4692580 w 6029133"/>
              <a:gd name="connsiteY111" fmla="*/ 1718268 h 5526593"/>
              <a:gd name="connsiteX112" fmla="*/ 4662435 w 6029133"/>
              <a:gd name="connsiteY112" fmla="*/ 1748413 h 5526593"/>
              <a:gd name="connsiteX113" fmla="*/ 4642338 w 6029133"/>
              <a:gd name="connsiteY113" fmla="*/ 1788607 h 5526593"/>
              <a:gd name="connsiteX114" fmla="*/ 4602145 w 6029133"/>
              <a:gd name="connsiteY114" fmla="*/ 1858945 h 5526593"/>
              <a:gd name="connsiteX115" fmla="*/ 4572000 w 6029133"/>
              <a:gd name="connsiteY115" fmla="*/ 2009670 h 5526593"/>
              <a:gd name="connsiteX116" fmla="*/ 4612193 w 6029133"/>
              <a:gd name="connsiteY116" fmla="*/ 2160396 h 5526593"/>
              <a:gd name="connsiteX117" fmla="*/ 4642338 w 6029133"/>
              <a:gd name="connsiteY117" fmla="*/ 2170444 h 5526593"/>
              <a:gd name="connsiteX118" fmla="*/ 4722725 w 6029133"/>
              <a:gd name="connsiteY118" fmla="*/ 2230734 h 5526593"/>
              <a:gd name="connsiteX119" fmla="*/ 4803112 w 6029133"/>
              <a:gd name="connsiteY119" fmla="*/ 2260879 h 5526593"/>
              <a:gd name="connsiteX120" fmla="*/ 4863402 w 6029133"/>
              <a:gd name="connsiteY120" fmla="*/ 2311121 h 5526593"/>
              <a:gd name="connsiteX121" fmla="*/ 4983982 w 6029133"/>
              <a:gd name="connsiteY121" fmla="*/ 2431701 h 5526593"/>
              <a:gd name="connsiteX122" fmla="*/ 5054321 w 6029133"/>
              <a:gd name="connsiteY122" fmla="*/ 2532185 h 5526593"/>
              <a:gd name="connsiteX123" fmla="*/ 5124659 w 6029133"/>
              <a:gd name="connsiteY123" fmla="*/ 2602523 h 5526593"/>
              <a:gd name="connsiteX124" fmla="*/ 5184949 w 6029133"/>
              <a:gd name="connsiteY124" fmla="*/ 2662813 h 5526593"/>
              <a:gd name="connsiteX125" fmla="*/ 5265336 w 6029133"/>
              <a:gd name="connsiteY125" fmla="*/ 2743200 h 5526593"/>
              <a:gd name="connsiteX126" fmla="*/ 5295481 w 6029133"/>
              <a:gd name="connsiteY126" fmla="*/ 2803490 h 5526593"/>
              <a:gd name="connsiteX127" fmla="*/ 5305530 w 6029133"/>
              <a:gd name="connsiteY127" fmla="*/ 2833635 h 5526593"/>
              <a:gd name="connsiteX128" fmla="*/ 5325626 w 6029133"/>
              <a:gd name="connsiteY128" fmla="*/ 2914022 h 5526593"/>
              <a:gd name="connsiteX129" fmla="*/ 5345723 w 6029133"/>
              <a:gd name="connsiteY129" fmla="*/ 2954215 h 5526593"/>
              <a:gd name="connsiteX130" fmla="*/ 5365820 w 6029133"/>
              <a:gd name="connsiteY130" fmla="*/ 3024554 h 5526593"/>
              <a:gd name="connsiteX131" fmla="*/ 5375868 w 6029133"/>
              <a:gd name="connsiteY131" fmla="*/ 3064747 h 5526593"/>
              <a:gd name="connsiteX132" fmla="*/ 5385916 w 6029133"/>
              <a:gd name="connsiteY132" fmla="*/ 3094892 h 5526593"/>
              <a:gd name="connsiteX133" fmla="*/ 5406013 w 6029133"/>
              <a:gd name="connsiteY133" fmla="*/ 3185327 h 5526593"/>
              <a:gd name="connsiteX134" fmla="*/ 5416062 w 6029133"/>
              <a:gd name="connsiteY134" fmla="*/ 3225521 h 5526593"/>
              <a:gd name="connsiteX135" fmla="*/ 5446207 w 6029133"/>
              <a:gd name="connsiteY135" fmla="*/ 3366198 h 5526593"/>
              <a:gd name="connsiteX136" fmla="*/ 5446207 w 6029133"/>
              <a:gd name="connsiteY136" fmla="*/ 3366198 h 5526593"/>
              <a:gd name="connsiteX137" fmla="*/ 5466303 w 6029133"/>
              <a:gd name="connsiteY137" fmla="*/ 3466681 h 5526593"/>
              <a:gd name="connsiteX138" fmla="*/ 5476352 w 6029133"/>
              <a:gd name="connsiteY138" fmla="*/ 3526971 h 5526593"/>
              <a:gd name="connsiteX139" fmla="*/ 5496448 w 6029133"/>
              <a:gd name="connsiteY139" fmla="*/ 3597310 h 5526593"/>
              <a:gd name="connsiteX140" fmla="*/ 5506497 w 6029133"/>
              <a:gd name="connsiteY140" fmla="*/ 3667648 h 5526593"/>
              <a:gd name="connsiteX141" fmla="*/ 5496448 w 6029133"/>
              <a:gd name="connsiteY141" fmla="*/ 3838470 h 5526593"/>
              <a:gd name="connsiteX142" fmla="*/ 5466303 w 6029133"/>
              <a:gd name="connsiteY142" fmla="*/ 3949002 h 5526593"/>
              <a:gd name="connsiteX143" fmla="*/ 5436158 w 6029133"/>
              <a:gd name="connsiteY143" fmla="*/ 4049486 h 5526593"/>
              <a:gd name="connsiteX144" fmla="*/ 5416062 w 6029133"/>
              <a:gd name="connsiteY144" fmla="*/ 4089679 h 5526593"/>
              <a:gd name="connsiteX145" fmla="*/ 5395965 w 6029133"/>
              <a:gd name="connsiteY145" fmla="*/ 4119824 h 5526593"/>
              <a:gd name="connsiteX146" fmla="*/ 5345723 w 6029133"/>
              <a:gd name="connsiteY146" fmla="*/ 4210259 h 5526593"/>
              <a:gd name="connsiteX147" fmla="*/ 5335675 w 6029133"/>
              <a:gd name="connsiteY147" fmla="*/ 4240404 h 5526593"/>
              <a:gd name="connsiteX148" fmla="*/ 5305530 w 6029133"/>
              <a:gd name="connsiteY148" fmla="*/ 4270549 h 5526593"/>
              <a:gd name="connsiteX149" fmla="*/ 5285433 w 6029133"/>
              <a:gd name="connsiteY149" fmla="*/ 4300694 h 5526593"/>
              <a:gd name="connsiteX150" fmla="*/ 5235191 w 6029133"/>
              <a:gd name="connsiteY150" fmla="*/ 4391130 h 5526593"/>
              <a:gd name="connsiteX151" fmla="*/ 5215094 w 6029133"/>
              <a:gd name="connsiteY151" fmla="*/ 4421275 h 5526593"/>
              <a:gd name="connsiteX152" fmla="*/ 5184949 w 6029133"/>
              <a:gd name="connsiteY152" fmla="*/ 4481565 h 5526593"/>
              <a:gd name="connsiteX153" fmla="*/ 5154804 w 6029133"/>
              <a:gd name="connsiteY153" fmla="*/ 4501661 h 5526593"/>
              <a:gd name="connsiteX154" fmla="*/ 5134708 w 6029133"/>
              <a:gd name="connsiteY154" fmla="*/ 4531807 h 5526593"/>
              <a:gd name="connsiteX155" fmla="*/ 5074418 w 6029133"/>
              <a:gd name="connsiteY155" fmla="*/ 4582048 h 5526593"/>
              <a:gd name="connsiteX156" fmla="*/ 5024176 w 6029133"/>
              <a:gd name="connsiteY156" fmla="*/ 4652387 h 5526593"/>
              <a:gd name="connsiteX157" fmla="*/ 4963886 w 6029133"/>
              <a:gd name="connsiteY157" fmla="*/ 4712677 h 5526593"/>
              <a:gd name="connsiteX158" fmla="*/ 4943789 w 6029133"/>
              <a:gd name="connsiteY158" fmla="*/ 4752870 h 5526593"/>
              <a:gd name="connsiteX159" fmla="*/ 4903596 w 6029133"/>
              <a:gd name="connsiteY159" fmla="*/ 4843305 h 5526593"/>
              <a:gd name="connsiteX160" fmla="*/ 4873451 w 6029133"/>
              <a:gd name="connsiteY160" fmla="*/ 4883499 h 5526593"/>
              <a:gd name="connsiteX161" fmla="*/ 4843305 w 6029133"/>
              <a:gd name="connsiteY161" fmla="*/ 4943789 h 5526593"/>
              <a:gd name="connsiteX162" fmla="*/ 4813160 w 6029133"/>
              <a:gd name="connsiteY162" fmla="*/ 4963886 h 5526593"/>
              <a:gd name="connsiteX163" fmla="*/ 4742822 w 6029133"/>
              <a:gd name="connsiteY163" fmla="*/ 4994031 h 5526593"/>
              <a:gd name="connsiteX164" fmla="*/ 4662435 w 6029133"/>
              <a:gd name="connsiteY164" fmla="*/ 5014127 h 5526593"/>
              <a:gd name="connsiteX165" fmla="*/ 4632290 w 6029133"/>
              <a:gd name="connsiteY165" fmla="*/ 5024176 h 5526593"/>
              <a:gd name="connsiteX166" fmla="*/ 4602145 w 6029133"/>
              <a:gd name="connsiteY166" fmla="*/ 5044272 h 5526593"/>
              <a:gd name="connsiteX167" fmla="*/ 4561952 w 6029133"/>
              <a:gd name="connsiteY167" fmla="*/ 5054321 h 5526593"/>
              <a:gd name="connsiteX168" fmla="*/ 4531807 w 6029133"/>
              <a:gd name="connsiteY168" fmla="*/ 5064369 h 5526593"/>
              <a:gd name="connsiteX169" fmla="*/ 4501662 w 6029133"/>
              <a:gd name="connsiteY169" fmla="*/ 5084466 h 5526593"/>
              <a:gd name="connsiteX170" fmla="*/ 4461468 w 6029133"/>
              <a:gd name="connsiteY170" fmla="*/ 5124659 h 5526593"/>
              <a:gd name="connsiteX171" fmla="*/ 4401178 w 6029133"/>
              <a:gd name="connsiteY171" fmla="*/ 5164853 h 5526593"/>
              <a:gd name="connsiteX172" fmla="*/ 4371033 w 6029133"/>
              <a:gd name="connsiteY172" fmla="*/ 5184949 h 5526593"/>
              <a:gd name="connsiteX173" fmla="*/ 4330840 w 6029133"/>
              <a:gd name="connsiteY173" fmla="*/ 5205046 h 5526593"/>
              <a:gd name="connsiteX174" fmla="*/ 4230356 w 6029133"/>
              <a:gd name="connsiteY174" fmla="*/ 5275385 h 5526593"/>
              <a:gd name="connsiteX175" fmla="*/ 4149969 w 6029133"/>
              <a:gd name="connsiteY175" fmla="*/ 5355771 h 5526593"/>
              <a:gd name="connsiteX176" fmla="*/ 4019341 w 6029133"/>
              <a:gd name="connsiteY176" fmla="*/ 5516545 h 5526593"/>
              <a:gd name="connsiteX177" fmla="*/ 3989196 w 6029133"/>
              <a:gd name="connsiteY177" fmla="*/ 5526593 h 5526593"/>
              <a:gd name="connsiteX178" fmla="*/ 3848519 w 6029133"/>
              <a:gd name="connsiteY178" fmla="*/ 5516545 h 5526593"/>
              <a:gd name="connsiteX179" fmla="*/ 3788229 w 6029133"/>
              <a:gd name="connsiteY179" fmla="*/ 5506497 h 5526593"/>
              <a:gd name="connsiteX180" fmla="*/ 3104941 w 6029133"/>
              <a:gd name="connsiteY180" fmla="*/ 5496448 h 5526593"/>
              <a:gd name="connsiteX181" fmla="*/ 2964264 w 6029133"/>
              <a:gd name="connsiteY181" fmla="*/ 5476352 h 5526593"/>
              <a:gd name="connsiteX182" fmla="*/ 2843684 w 6029133"/>
              <a:gd name="connsiteY182" fmla="*/ 5456255 h 5526593"/>
              <a:gd name="connsiteX183" fmla="*/ 2803490 w 6029133"/>
              <a:gd name="connsiteY183" fmla="*/ 5446207 h 5526593"/>
              <a:gd name="connsiteX184" fmla="*/ 2713055 w 6029133"/>
              <a:gd name="connsiteY184" fmla="*/ 5436158 h 5526593"/>
              <a:gd name="connsiteX185" fmla="*/ 2612571 w 6029133"/>
              <a:gd name="connsiteY185" fmla="*/ 5416061 h 5526593"/>
              <a:gd name="connsiteX186" fmla="*/ 2552281 w 6029133"/>
              <a:gd name="connsiteY186" fmla="*/ 5395965 h 5526593"/>
              <a:gd name="connsiteX187" fmla="*/ 2481943 w 6029133"/>
              <a:gd name="connsiteY187" fmla="*/ 5345723 h 5526593"/>
              <a:gd name="connsiteX188" fmla="*/ 2451798 w 6029133"/>
              <a:gd name="connsiteY188" fmla="*/ 5335675 h 5526593"/>
              <a:gd name="connsiteX189" fmla="*/ 2421653 w 6029133"/>
              <a:gd name="connsiteY189" fmla="*/ 5305530 h 5526593"/>
              <a:gd name="connsiteX190" fmla="*/ 2381459 w 6029133"/>
              <a:gd name="connsiteY190" fmla="*/ 5285433 h 5526593"/>
              <a:gd name="connsiteX191" fmla="*/ 2331218 w 6029133"/>
              <a:gd name="connsiteY191" fmla="*/ 5245239 h 5526593"/>
              <a:gd name="connsiteX192" fmla="*/ 2321169 w 6029133"/>
              <a:gd name="connsiteY192" fmla="*/ 5215094 h 5526593"/>
              <a:gd name="connsiteX193" fmla="*/ 2280976 w 6029133"/>
              <a:gd name="connsiteY193" fmla="*/ 5154804 h 5526593"/>
              <a:gd name="connsiteX194" fmla="*/ 2270927 w 6029133"/>
              <a:gd name="connsiteY194" fmla="*/ 5124659 h 5526593"/>
              <a:gd name="connsiteX195" fmla="*/ 2240782 w 6029133"/>
              <a:gd name="connsiteY195" fmla="*/ 5054321 h 5526593"/>
              <a:gd name="connsiteX196" fmla="*/ 2230734 w 6029133"/>
              <a:gd name="connsiteY196" fmla="*/ 5014127 h 5526593"/>
              <a:gd name="connsiteX197" fmla="*/ 2220686 w 6029133"/>
              <a:gd name="connsiteY197" fmla="*/ 4983982 h 5526593"/>
              <a:gd name="connsiteX198" fmla="*/ 2200589 w 6029133"/>
              <a:gd name="connsiteY198" fmla="*/ 4903596 h 5526593"/>
              <a:gd name="connsiteX199" fmla="*/ 2180492 w 6029133"/>
              <a:gd name="connsiteY199" fmla="*/ 4843305 h 5526593"/>
              <a:gd name="connsiteX200" fmla="*/ 2170444 w 6029133"/>
              <a:gd name="connsiteY200" fmla="*/ 4813160 h 5526593"/>
              <a:gd name="connsiteX201" fmla="*/ 2140299 w 6029133"/>
              <a:gd name="connsiteY201" fmla="*/ 4682532 h 5526593"/>
              <a:gd name="connsiteX202" fmla="*/ 2120202 w 6029133"/>
              <a:gd name="connsiteY202" fmla="*/ 4622242 h 5526593"/>
              <a:gd name="connsiteX203" fmla="*/ 2100105 w 6029133"/>
              <a:gd name="connsiteY203" fmla="*/ 4561952 h 5526593"/>
              <a:gd name="connsiteX204" fmla="*/ 2090057 w 6029133"/>
              <a:gd name="connsiteY204" fmla="*/ 4531807 h 5526593"/>
              <a:gd name="connsiteX205" fmla="*/ 2049864 w 6029133"/>
              <a:gd name="connsiteY205" fmla="*/ 4471516 h 5526593"/>
              <a:gd name="connsiteX206" fmla="*/ 2029767 w 6029133"/>
              <a:gd name="connsiteY206" fmla="*/ 4441371 h 5526593"/>
              <a:gd name="connsiteX207" fmla="*/ 2009670 w 6029133"/>
              <a:gd name="connsiteY207" fmla="*/ 4411226 h 5526593"/>
              <a:gd name="connsiteX208" fmla="*/ 1979525 w 6029133"/>
              <a:gd name="connsiteY208" fmla="*/ 4391130 h 5526593"/>
              <a:gd name="connsiteX209" fmla="*/ 1939332 w 6029133"/>
              <a:gd name="connsiteY209" fmla="*/ 4350936 h 5526593"/>
              <a:gd name="connsiteX210" fmla="*/ 1889090 w 6029133"/>
              <a:gd name="connsiteY210" fmla="*/ 4300694 h 5526593"/>
              <a:gd name="connsiteX211" fmla="*/ 1848897 w 6029133"/>
              <a:gd name="connsiteY211" fmla="*/ 4290646 h 5526593"/>
              <a:gd name="connsiteX212" fmla="*/ 1688123 w 6029133"/>
              <a:gd name="connsiteY212" fmla="*/ 4270549 h 5526593"/>
              <a:gd name="connsiteX213" fmla="*/ 1547446 w 6029133"/>
              <a:gd name="connsiteY213" fmla="*/ 4230356 h 5526593"/>
              <a:gd name="connsiteX214" fmla="*/ 1487156 w 6029133"/>
              <a:gd name="connsiteY214" fmla="*/ 4190163 h 5526593"/>
              <a:gd name="connsiteX215" fmla="*/ 1446963 w 6029133"/>
              <a:gd name="connsiteY215" fmla="*/ 4160018 h 5526593"/>
              <a:gd name="connsiteX216" fmla="*/ 1416818 w 6029133"/>
              <a:gd name="connsiteY216" fmla="*/ 4139921 h 5526593"/>
              <a:gd name="connsiteX217" fmla="*/ 1366576 w 6029133"/>
              <a:gd name="connsiteY217" fmla="*/ 4109776 h 5526593"/>
              <a:gd name="connsiteX218" fmla="*/ 1306286 w 6029133"/>
              <a:gd name="connsiteY218" fmla="*/ 4049486 h 5526593"/>
              <a:gd name="connsiteX219" fmla="*/ 1286189 w 6029133"/>
              <a:gd name="connsiteY219" fmla="*/ 4019341 h 5526593"/>
              <a:gd name="connsiteX220" fmla="*/ 1245996 w 6029133"/>
              <a:gd name="connsiteY220" fmla="*/ 3999244 h 5526593"/>
              <a:gd name="connsiteX221" fmla="*/ 1225899 w 6029133"/>
              <a:gd name="connsiteY221" fmla="*/ 3969099 h 5526593"/>
              <a:gd name="connsiteX222" fmla="*/ 1195754 w 6029133"/>
              <a:gd name="connsiteY222" fmla="*/ 3908809 h 5526593"/>
              <a:gd name="connsiteX223" fmla="*/ 1155560 w 6029133"/>
              <a:gd name="connsiteY223" fmla="*/ 3878664 h 5526593"/>
              <a:gd name="connsiteX224" fmla="*/ 1105319 w 6029133"/>
              <a:gd name="connsiteY224" fmla="*/ 3808325 h 5526593"/>
              <a:gd name="connsiteX225" fmla="*/ 1045029 w 6029133"/>
              <a:gd name="connsiteY225" fmla="*/ 3748035 h 5526593"/>
              <a:gd name="connsiteX226" fmla="*/ 1014884 w 6029133"/>
              <a:gd name="connsiteY226" fmla="*/ 3717890 h 5526593"/>
              <a:gd name="connsiteX227" fmla="*/ 954593 w 6029133"/>
              <a:gd name="connsiteY227" fmla="*/ 3647552 h 5526593"/>
              <a:gd name="connsiteX228" fmla="*/ 904352 w 6029133"/>
              <a:gd name="connsiteY228" fmla="*/ 3607358 h 5526593"/>
              <a:gd name="connsiteX229" fmla="*/ 854110 w 6029133"/>
              <a:gd name="connsiteY229" fmla="*/ 3547068 h 5526593"/>
              <a:gd name="connsiteX230" fmla="*/ 813916 w 6029133"/>
              <a:gd name="connsiteY230" fmla="*/ 3506875 h 5526593"/>
              <a:gd name="connsiteX231" fmla="*/ 763675 w 6029133"/>
              <a:gd name="connsiteY231" fmla="*/ 3436536 h 5526593"/>
              <a:gd name="connsiteX232" fmla="*/ 733530 w 6029133"/>
              <a:gd name="connsiteY232" fmla="*/ 3416439 h 5526593"/>
              <a:gd name="connsiteX233" fmla="*/ 683288 w 6029133"/>
              <a:gd name="connsiteY233" fmla="*/ 3376246 h 5526593"/>
              <a:gd name="connsiteX234" fmla="*/ 612949 w 6029133"/>
              <a:gd name="connsiteY234" fmla="*/ 3315956 h 5526593"/>
              <a:gd name="connsiteX235" fmla="*/ 562708 w 6029133"/>
              <a:gd name="connsiteY235" fmla="*/ 3265714 h 5526593"/>
              <a:gd name="connsiteX236" fmla="*/ 532563 w 6029133"/>
              <a:gd name="connsiteY236" fmla="*/ 3245618 h 5526593"/>
              <a:gd name="connsiteX237" fmla="*/ 502418 w 6029133"/>
              <a:gd name="connsiteY237" fmla="*/ 3215472 h 5526593"/>
              <a:gd name="connsiteX238" fmla="*/ 472273 w 6029133"/>
              <a:gd name="connsiteY238" fmla="*/ 3074796 h 5526593"/>
              <a:gd name="connsiteX239" fmla="*/ 462224 w 6029133"/>
              <a:gd name="connsiteY239" fmla="*/ 3034602 h 5526593"/>
              <a:gd name="connsiteX240" fmla="*/ 442127 w 6029133"/>
              <a:gd name="connsiteY240" fmla="*/ 2914022 h 5526593"/>
              <a:gd name="connsiteX241" fmla="*/ 422031 w 6029133"/>
              <a:gd name="connsiteY241" fmla="*/ 2843683 h 5526593"/>
              <a:gd name="connsiteX242" fmla="*/ 401934 w 6029133"/>
              <a:gd name="connsiteY242" fmla="*/ 2773345 h 5526593"/>
              <a:gd name="connsiteX243" fmla="*/ 391886 w 6029133"/>
              <a:gd name="connsiteY243" fmla="*/ 2582426 h 5526593"/>
              <a:gd name="connsiteX244" fmla="*/ 371789 w 6029133"/>
              <a:gd name="connsiteY244" fmla="*/ 2471894 h 5526593"/>
              <a:gd name="connsiteX245" fmla="*/ 351692 w 6029133"/>
              <a:gd name="connsiteY245" fmla="*/ 2411604 h 5526593"/>
              <a:gd name="connsiteX246" fmla="*/ 341644 w 6029133"/>
              <a:gd name="connsiteY246" fmla="*/ 2381459 h 5526593"/>
              <a:gd name="connsiteX247" fmla="*/ 331596 w 6029133"/>
              <a:gd name="connsiteY247" fmla="*/ 2331218 h 5526593"/>
              <a:gd name="connsiteX248" fmla="*/ 311499 w 6029133"/>
              <a:gd name="connsiteY248" fmla="*/ 2270927 h 5526593"/>
              <a:gd name="connsiteX249" fmla="*/ 301451 w 6029133"/>
              <a:gd name="connsiteY249" fmla="*/ 2240782 h 5526593"/>
              <a:gd name="connsiteX250" fmla="*/ 281354 w 6029133"/>
              <a:gd name="connsiteY250" fmla="*/ 2180492 h 5526593"/>
              <a:gd name="connsiteX251" fmla="*/ 271305 w 6029133"/>
              <a:gd name="connsiteY251" fmla="*/ 2150347 h 5526593"/>
              <a:gd name="connsiteX252" fmla="*/ 231112 w 6029133"/>
              <a:gd name="connsiteY252" fmla="*/ 2090057 h 5526593"/>
              <a:gd name="connsiteX253" fmla="*/ 211015 w 6029133"/>
              <a:gd name="connsiteY253" fmla="*/ 2059912 h 5526593"/>
              <a:gd name="connsiteX254" fmla="*/ 180870 w 6029133"/>
              <a:gd name="connsiteY254" fmla="*/ 2039815 h 5526593"/>
              <a:gd name="connsiteX255" fmla="*/ 150725 w 6029133"/>
              <a:gd name="connsiteY255" fmla="*/ 1969477 h 5526593"/>
              <a:gd name="connsiteX256" fmla="*/ 110532 w 6029133"/>
              <a:gd name="connsiteY256" fmla="*/ 1909187 h 5526593"/>
              <a:gd name="connsiteX257" fmla="*/ 100484 w 6029133"/>
              <a:gd name="connsiteY257" fmla="*/ 1879042 h 5526593"/>
              <a:gd name="connsiteX258" fmla="*/ 60290 w 6029133"/>
              <a:gd name="connsiteY258" fmla="*/ 1818752 h 5526593"/>
              <a:gd name="connsiteX259" fmla="*/ 40193 w 6029133"/>
              <a:gd name="connsiteY259" fmla="*/ 1758461 h 5526593"/>
              <a:gd name="connsiteX260" fmla="*/ 20097 w 6029133"/>
              <a:gd name="connsiteY260" fmla="*/ 1627833 h 5526593"/>
              <a:gd name="connsiteX261" fmla="*/ 10048 w 6029133"/>
              <a:gd name="connsiteY261" fmla="*/ 1597688 h 5526593"/>
              <a:gd name="connsiteX262" fmla="*/ 20097 w 6029133"/>
              <a:gd name="connsiteY262" fmla="*/ 1457011 h 5526593"/>
              <a:gd name="connsiteX263" fmla="*/ 30145 w 6029133"/>
              <a:gd name="connsiteY263" fmla="*/ 1426866 h 5526593"/>
              <a:gd name="connsiteX264" fmla="*/ 60290 w 6029133"/>
              <a:gd name="connsiteY264" fmla="*/ 1416818 h 5526593"/>
              <a:gd name="connsiteX265" fmla="*/ 80387 w 6029133"/>
              <a:gd name="connsiteY265" fmla="*/ 1386672 h 5526593"/>
              <a:gd name="connsiteX266" fmla="*/ 100484 w 6029133"/>
              <a:gd name="connsiteY266" fmla="*/ 1276141 h 5526593"/>
              <a:gd name="connsiteX267" fmla="*/ 150725 w 6029133"/>
              <a:gd name="connsiteY267" fmla="*/ 1215850 h 5526593"/>
              <a:gd name="connsiteX268" fmla="*/ 200967 w 6029133"/>
              <a:gd name="connsiteY268" fmla="*/ 1155560 h 5526593"/>
              <a:gd name="connsiteX269" fmla="*/ 211015 w 6029133"/>
              <a:gd name="connsiteY269" fmla="*/ 1125415 h 5526593"/>
              <a:gd name="connsiteX270" fmla="*/ 241160 w 6029133"/>
              <a:gd name="connsiteY270" fmla="*/ 1105319 h 5526593"/>
              <a:gd name="connsiteX271" fmla="*/ 251209 w 6029133"/>
              <a:gd name="connsiteY271" fmla="*/ 1095270 h 55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6029133" h="5526593">
                <a:moveTo>
                  <a:pt x="0" y="1356527"/>
                </a:moveTo>
                <a:lnTo>
                  <a:pt x="80387" y="1276141"/>
                </a:lnTo>
                <a:cubicBezTo>
                  <a:pt x="90435" y="1266093"/>
                  <a:pt x="102650" y="1257820"/>
                  <a:pt x="110532" y="1245996"/>
                </a:cubicBezTo>
                <a:cubicBezTo>
                  <a:pt x="117231" y="1235947"/>
                  <a:pt x="122898" y="1225128"/>
                  <a:pt x="130629" y="1215850"/>
                </a:cubicBezTo>
                <a:cubicBezTo>
                  <a:pt x="139726" y="1204933"/>
                  <a:pt x="151677" y="1196622"/>
                  <a:pt x="160774" y="1185705"/>
                </a:cubicBezTo>
                <a:cubicBezTo>
                  <a:pt x="239828" y="1090839"/>
                  <a:pt x="130493" y="1216052"/>
                  <a:pt x="190919" y="1125415"/>
                </a:cubicBezTo>
                <a:cubicBezTo>
                  <a:pt x="198802" y="1113591"/>
                  <a:pt x="211016" y="1105318"/>
                  <a:pt x="221064" y="1095270"/>
                </a:cubicBezTo>
                <a:cubicBezTo>
                  <a:pt x="238722" y="1042294"/>
                  <a:pt x="219441" y="1085159"/>
                  <a:pt x="261257" y="1034980"/>
                </a:cubicBezTo>
                <a:cubicBezTo>
                  <a:pt x="310234" y="976207"/>
                  <a:pt x="244526" y="1032457"/>
                  <a:pt x="321547" y="974690"/>
                </a:cubicBezTo>
                <a:cubicBezTo>
                  <a:pt x="343473" y="908917"/>
                  <a:pt x="313021" y="973473"/>
                  <a:pt x="361741" y="934497"/>
                </a:cubicBezTo>
                <a:cubicBezTo>
                  <a:pt x="371171" y="926953"/>
                  <a:pt x="373978" y="913521"/>
                  <a:pt x="381837" y="904352"/>
                </a:cubicBezTo>
                <a:cubicBezTo>
                  <a:pt x="394168" y="889966"/>
                  <a:pt x="409700" y="878544"/>
                  <a:pt x="422031" y="864158"/>
                </a:cubicBezTo>
                <a:cubicBezTo>
                  <a:pt x="429890" y="854989"/>
                  <a:pt x="433038" y="841965"/>
                  <a:pt x="442127" y="834013"/>
                </a:cubicBezTo>
                <a:cubicBezTo>
                  <a:pt x="460304" y="818108"/>
                  <a:pt x="502418" y="793820"/>
                  <a:pt x="502418" y="793820"/>
                </a:cubicBezTo>
                <a:cubicBezTo>
                  <a:pt x="509117" y="783772"/>
                  <a:pt x="513426" y="771627"/>
                  <a:pt x="522514" y="763675"/>
                </a:cubicBezTo>
                <a:cubicBezTo>
                  <a:pt x="540691" y="747770"/>
                  <a:pt x="568312" y="742804"/>
                  <a:pt x="582804" y="723481"/>
                </a:cubicBezTo>
                <a:cubicBezTo>
                  <a:pt x="681315" y="592134"/>
                  <a:pt x="554940" y="751344"/>
                  <a:pt x="643094" y="663191"/>
                </a:cubicBezTo>
                <a:cubicBezTo>
                  <a:pt x="654936" y="651349"/>
                  <a:pt x="660374" y="633719"/>
                  <a:pt x="673240" y="622998"/>
                </a:cubicBezTo>
                <a:cubicBezTo>
                  <a:pt x="681377" y="616217"/>
                  <a:pt x="693911" y="617686"/>
                  <a:pt x="703385" y="612949"/>
                </a:cubicBezTo>
                <a:cubicBezTo>
                  <a:pt x="714187" y="607548"/>
                  <a:pt x="724504" y="600876"/>
                  <a:pt x="733530" y="592853"/>
                </a:cubicBezTo>
                <a:cubicBezTo>
                  <a:pt x="754772" y="573971"/>
                  <a:pt x="773723" y="552660"/>
                  <a:pt x="793820" y="532563"/>
                </a:cubicBezTo>
                <a:cubicBezTo>
                  <a:pt x="803868" y="522515"/>
                  <a:pt x="812141" y="510301"/>
                  <a:pt x="823965" y="502418"/>
                </a:cubicBezTo>
                <a:cubicBezTo>
                  <a:pt x="898809" y="452521"/>
                  <a:pt x="806886" y="516651"/>
                  <a:pt x="884255" y="452176"/>
                </a:cubicBezTo>
                <a:cubicBezTo>
                  <a:pt x="893533" y="444445"/>
                  <a:pt x="905122" y="439810"/>
                  <a:pt x="914400" y="432079"/>
                </a:cubicBezTo>
                <a:cubicBezTo>
                  <a:pt x="964579" y="390263"/>
                  <a:pt x="921714" y="409544"/>
                  <a:pt x="974690" y="391886"/>
                </a:cubicBezTo>
                <a:cubicBezTo>
                  <a:pt x="984738" y="385187"/>
                  <a:pt x="994350" y="377781"/>
                  <a:pt x="1004835" y="371789"/>
                </a:cubicBezTo>
                <a:cubicBezTo>
                  <a:pt x="1017841" y="364357"/>
                  <a:pt x="1032326" y="359631"/>
                  <a:pt x="1045029" y="351692"/>
                </a:cubicBezTo>
                <a:cubicBezTo>
                  <a:pt x="1113351" y="308991"/>
                  <a:pt x="1054890" y="329130"/>
                  <a:pt x="1125415" y="311499"/>
                </a:cubicBezTo>
                <a:cubicBezTo>
                  <a:pt x="1211802" y="253907"/>
                  <a:pt x="1102505" y="322953"/>
                  <a:pt x="1185705" y="281354"/>
                </a:cubicBezTo>
                <a:cubicBezTo>
                  <a:pt x="1263622" y="242396"/>
                  <a:pt x="1170227" y="276465"/>
                  <a:pt x="1245996" y="251209"/>
                </a:cubicBezTo>
                <a:cubicBezTo>
                  <a:pt x="1256044" y="244510"/>
                  <a:pt x="1264833" y="235352"/>
                  <a:pt x="1276141" y="231112"/>
                </a:cubicBezTo>
                <a:cubicBezTo>
                  <a:pt x="1292132" y="225115"/>
                  <a:pt x="1309710" y="224769"/>
                  <a:pt x="1326382" y="221064"/>
                </a:cubicBezTo>
                <a:cubicBezTo>
                  <a:pt x="1339864" y="218068"/>
                  <a:pt x="1353645" y="215864"/>
                  <a:pt x="1366576" y="211015"/>
                </a:cubicBezTo>
                <a:cubicBezTo>
                  <a:pt x="1380601" y="205756"/>
                  <a:pt x="1393001" y="196820"/>
                  <a:pt x="1406769" y="190919"/>
                </a:cubicBezTo>
                <a:cubicBezTo>
                  <a:pt x="1416505" y="186747"/>
                  <a:pt x="1427178" y="185042"/>
                  <a:pt x="1436914" y="180870"/>
                </a:cubicBezTo>
                <a:cubicBezTo>
                  <a:pt x="1510475" y="149344"/>
                  <a:pt x="1443201" y="169251"/>
                  <a:pt x="1517301" y="150725"/>
                </a:cubicBezTo>
                <a:cubicBezTo>
                  <a:pt x="1527349" y="144026"/>
                  <a:pt x="1536644" y="136030"/>
                  <a:pt x="1547446" y="130629"/>
                </a:cubicBezTo>
                <a:cubicBezTo>
                  <a:pt x="1556920" y="125892"/>
                  <a:pt x="1567407" y="123490"/>
                  <a:pt x="1577591" y="120580"/>
                </a:cubicBezTo>
                <a:cubicBezTo>
                  <a:pt x="1626312" y="106660"/>
                  <a:pt x="1614188" y="112907"/>
                  <a:pt x="1668026" y="100483"/>
                </a:cubicBezTo>
                <a:cubicBezTo>
                  <a:pt x="1694939" y="94272"/>
                  <a:pt x="1721617" y="87086"/>
                  <a:pt x="1748413" y="80387"/>
                </a:cubicBezTo>
                <a:cubicBezTo>
                  <a:pt x="1761811" y="77038"/>
                  <a:pt x="1774935" y="72291"/>
                  <a:pt x="1788607" y="70338"/>
                </a:cubicBezTo>
                <a:lnTo>
                  <a:pt x="1858945" y="60290"/>
                </a:lnTo>
                <a:cubicBezTo>
                  <a:pt x="1923124" y="17504"/>
                  <a:pt x="1898233" y="27835"/>
                  <a:pt x="2029767" y="20097"/>
                </a:cubicBezTo>
                <a:cubicBezTo>
                  <a:pt x="2244185" y="7483"/>
                  <a:pt x="2143718" y="14423"/>
                  <a:pt x="2331218" y="0"/>
                </a:cubicBezTo>
                <a:cubicBezTo>
                  <a:pt x="2438400" y="3349"/>
                  <a:pt x="2545679" y="4412"/>
                  <a:pt x="2652765" y="10048"/>
                </a:cubicBezTo>
                <a:cubicBezTo>
                  <a:pt x="2699489" y="12507"/>
                  <a:pt x="2711718" y="21839"/>
                  <a:pt x="2753248" y="30145"/>
                </a:cubicBezTo>
                <a:cubicBezTo>
                  <a:pt x="2773226" y="34141"/>
                  <a:pt x="2793686" y="35612"/>
                  <a:pt x="2813538" y="40193"/>
                </a:cubicBezTo>
                <a:cubicBezTo>
                  <a:pt x="2837298" y="45676"/>
                  <a:pt x="2860220" y="54376"/>
                  <a:pt x="2883877" y="60290"/>
                </a:cubicBezTo>
                <a:cubicBezTo>
                  <a:pt x="2900446" y="64432"/>
                  <a:pt x="2917447" y="66633"/>
                  <a:pt x="2934119" y="70338"/>
                </a:cubicBezTo>
                <a:cubicBezTo>
                  <a:pt x="2947600" y="73334"/>
                  <a:pt x="2960535" y="79437"/>
                  <a:pt x="2974312" y="80387"/>
                </a:cubicBezTo>
                <a:cubicBezTo>
                  <a:pt x="3057917" y="86153"/>
                  <a:pt x="3141785" y="87086"/>
                  <a:pt x="3225521" y="90435"/>
                </a:cubicBezTo>
                <a:cubicBezTo>
                  <a:pt x="3248967" y="93784"/>
                  <a:pt x="3272535" y="96367"/>
                  <a:pt x="3295859" y="100483"/>
                </a:cubicBezTo>
                <a:cubicBezTo>
                  <a:pt x="3329497" y="106419"/>
                  <a:pt x="3362203" y="119479"/>
                  <a:pt x="3396343" y="120580"/>
                </a:cubicBezTo>
                <a:cubicBezTo>
                  <a:pt x="3466724" y="122851"/>
                  <a:pt x="3537020" y="113881"/>
                  <a:pt x="3607358" y="110532"/>
                </a:cubicBezTo>
                <a:cubicBezTo>
                  <a:pt x="3742105" y="65614"/>
                  <a:pt x="3597858" y="110501"/>
                  <a:pt x="3959051" y="90435"/>
                </a:cubicBezTo>
                <a:cubicBezTo>
                  <a:pt x="3972840" y="89669"/>
                  <a:pt x="3985702" y="83095"/>
                  <a:pt x="3999244" y="80387"/>
                </a:cubicBezTo>
                <a:cubicBezTo>
                  <a:pt x="4019222" y="76391"/>
                  <a:pt x="4039272" y="72471"/>
                  <a:pt x="4059534" y="70338"/>
                </a:cubicBezTo>
                <a:cubicBezTo>
                  <a:pt x="4102966" y="65766"/>
                  <a:pt x="4146620" y="63639"/>
                  <a:pt x="4190163" y="60290"/>
                </a:cubicBezTo>
                <a:cubicBezTo>
                  <a:pt x="4236543" y="51014"/>
                  <a:pt x="4283107" y="40193"/>
                  <a:pt x="4330840" y="40193"/>
                </a:cubicBezTo>
                <a:cubicBezTo>
                  <a:pt x="4428032" y="40193"/>
                  <a:pt x="4525108" y="46892"/>
                  <a:pt x="4622242" y="50242"/>
                </a:cubicBezTo>
                <a:lnTo>
                  <a:pt x="4692580" y="60290"/>
                </a:lnTo>
                <a:cubicBezTo>
                  <a:pt x="4719347" y="63859"/>
                  <a:pt x="4746277" y="66232"/>
                  <a:pt x="4772967" y="70338"/>
                </a:cubicBezTo>
                <a:cubicBezTo>
                  <a:pt x="4862163" y="84061"/>
                  <a:pt x="4783726" y="77964"/>
                  <a:pt x="4883499" y="90435"/>
                </a:cubicBezTo>
                <a:cubicBezTo>
                  <a:pt x="4916900" y="94610"/>
                  <a:pt x="4950488" y="97134"/>
                  <a:pt x="4983982" y="100483"/>
                </a:cubicBezTo>
                <a:cubicBezTo>
                  <a:pt x="5000729" y="110532"/>
                  <a:pt x="5015869" y="123954"/>
                  <a:pt x="5034224" y="130629"/>
                </a:cubicBezTo>
                <a:cubicBezTo>
                  <a:pt x="5053371" y="137592"/>
                  <a:pt x="5074536" y="136682"/>
                  <a:pt x="5094514" y="140677"/>
                </a:cubicBezTo>
                <a:cubicBezTo>
                  <a:pt x="5108056" y="143385"/>
                  <a:pt x="5121310" y="147376"/>
                  <a:pt x="5134708" y="150725"/>
                </a:cubicBezTo>
                <a:cubicBezTo>
                  <a:pt x="5148106" y="157424"/>
                  <a:pt x="5160691" y="166085"/>
                  <a:pt x="5174901" y="170822"/>
                </a:cubicBezTo>
                <a:cubicBezTo>
                  <a:pt x="5191104" y="176223"/>
                  <a:pt x="5208721" y="176178"/>
                  <a:pt x="5225143" y="180870"/>
                </a:cubicBezTo>
                <a:cubicBezTo>
                  <a:pt x="5255696" y="189599"/>
                  <a:pt x="5285433" y="200967"/>
                  <a:pt x="5315578" y="211015"/>
                </a:cubicBezTo>
                <a:cubicBezTo>
                  <a:pt x="5346759" y="221409"/>
                  <a:pt x="5354880" y="222539"/>
                  <a:pt x="5385916" y="241160"/>
                </a:cubicBezTo>
                <a:cubicBezTo>
                  <a:pt x="5406628" y="253587"/>
                  <a:pt x="5426110" y="267956"/>
                  <a:pt x="5446207" y="281354"/>
                </a:cubicBezTo>
                <a:cubicBezTo>
                  <a:pt x="5456255" y="288053"/>
                  <a:pt x="5466691" y="294204"/>
                  <a:pt x="5476352" y="301450"/>
                </a:cubicBezTo>
                <a:cubicBezTo>
                  <a:pt x="5489750" y="311499"/>
                  <a:pt x="5501566" y="324106"/>
                  <a:pt x="5516545" y="331596"/>
                </a:cubicBezTo>
                <a:cubicBezTo>
                  <a:pt x="5621922" y="384286"/>
                  <a:pt x="5481634" y="286534"/>
                  <a:pt x="5606980" y="361741"/>
                </a:cubicBezTo>
                <a:cubicBezTo>
                  <a:pt x="5625371" y="372775"/>
                  <a:pt x="5638394" y="391664"/>
                  <a:pt x="5657222" y="401934"/>
                </a:cubicBezTo>
                <a:cubicBezTo>
                  <a:pt x="5675819" y="412078"/>
                  <a:pt x="5699886" y="410281"/>
                  <a:pt x="5717512" y="422031"/>
                </a:cubicBezTo>
                <a:cubicBezTo>
                  <a:pt x="5747785" y="442213"/>
                  <a:pt x="5752156" y="446926"/>
                  <a:pt x="5787851" y="462224"/>
                </a:cubicBezTo>
                <a:cubicBezTo>
                  <a:pt x="5797586" y="466396"/>
                  <a:pt x="5807948" y="468923"/>
                  <a:pt x="5817996" y="472272"/>
                </a:cubicBezTo>
                <a:cubicBezTo>
                  <a:pt x="5828044" y="478971"/>
                  <a:pt x="5837105" y="487464"/>
                  <a:pt x="5848141" y="492369"/>
                </a:cubicBezTo>
                <a:cubicBezTo>
                  <a:pt x="5867499" y="500973"/>
                  <a:pt x="5908431" y="512466"/>
                  <a:pt x="5908431" y="512466"/>
                </a:cubicBezTo>
                <a:cubicBezTo>
                  <a:pt x="5918479" y="525864"/>
                  <a:pt x="5926734" y="540817"/>
                  <a:pt x="5938576" y="552659"/>
                </a:cubicBezTo>
                <a:cubicBezTo>
                  <a:pt x="5947115" y="561198"/>
                  <a:pt x="5959552" y="564897"/>
                  <a:pt x="5968721" y="572756"/>
                </a:cubicBezTo>
                <a:cubicBezTo>
                  <a:pt x="5983107" y="585087"/>
                  <a:pt x="5995516" y="599551"/>
                  <a:pt x="6008914" y="612949"/>
                </a:cubicBezTo>
                <a:cubicBezTo>
                  <a:pt x="6015613" y="633046"/>
                  <a:pt x="6030636" y="652118"/>
                  <a:pt x="6029011" y="673239"/>
                </a:cubicBezTo>
                <a:cubicBezTo>
                  <a:pt x="6028101" y="685073"/>
                  <a:pt x="6026331" y="803421"/>
                  <a:pt x="6008914" y="844061"/>
                </a:cubicBezTo>
                <a:cubicBezTo>
                  <a:pt x="6004157" y="855161"/>
                  <a:pt x="5994219" y="863405"/>
                  <a:pt x="5988818" y="874207"/>
                </a:cubicBezTo>
                <a:cubicBezTo>
                  <a:pt x="5966957" y="917931"/>
                  <a:pt x="5993512" y="895771"/>
                  <a:pt x="5958673" y="944545"/>
                </a:cubicBezTo>
                <a:cubicBezTo>
                  <a:pt x="5950413" y="956109"/>
                  <a:pt x="5938576" y="964642"/>
                  <a:pt x="5928527" y="974690"/>
                </a:cubicBezTo>
                <a:cubicBezTo>
                  <a:pt x="5916242" y="999261"/>
                  <a:pt x="5906088" y="1023724"/>
                  <a:pt x="5888334" y="1045029"/>
                </a:cubicBezTo>
                <a:cubicBezTo>
                  <a:pt x="5879237" y="1055946"/>
                  <a:pt x="5867286" y="1064257"/>
                  <a:pt x="5858189" y="1075174"/>
                </a:cubicBezTo>
                <a:cubicBezTo>
                  <a:pt x="5816322" y="1125414"/>
                  <a:pt x="5863212" y="1088573"/>
                  <a:pt x="5807947" y="1125415"/>
                </a:cubicBezTo>
                <a:cubicBezTo>
                  <a:pt x="5769524" y="1183051"/>
                  <a:pt x="5810325" y="1131168"/>
                  <a:pt x="5737609" y="1185705"/>
                </a:cubicBezTo>
                <a:cubicBezTo>
                  <a:pt x="5726241" y="1194231"/>
                  <a:pt x="5719028" y="1207590"/>
                  <a:pt x="5707464" y="1215850"/>
                </a:cubicBezTo>
                <a:cubicBezTo>
                  <a:pt x="5695275" y="1224557"/>
                  <a:pt x="5680115" y="1228240"/>
                  <a:pt x="5667270" y="1235947"/>
                </a:cubicBezTo>
                <a:cubicBezTo>
                  <a:pt x="5646559" y="1248374"/>
                  <a:pt x="5626303" y="1261649"/>
                  <a:pt x="5606980" y="1276141"/>
                </a:cubicBezTo>
                <a:cubicBezTo>
                  <a:pt x="5593582" y="1286189"/>
                  <a:pt x="5581427" y="1298153"/>
                  <a:pt x="5566787" y="1306286"/>
                </a:cubicBezTo>
                <a:cubicBezTo>
                  <a:pt x="5551019" y="1315046"/>
                  <a:pt x="5533028" y="1319056"/>
                  <a:pt x="5516545" y="1326382"/>
                </a:cubicBezTo>
                <a:cubicBezTo>
                  <a:pt x="5502857" y="1332466"/>
                  <a:pt x="5489357" y="1339047"/>
                  <a:pt x="5476352" y="1346479"/>
                </a:cubicBezTo>
                <a:cubicBezTo>
                  <a:pt x="5465867" y="1352471"/>
                  <a:pt x="5456693" y="1360584"/>
                  <a:pt x="5446207" y="1366576"/>
                </a:cubicBezTo>
                <a:cubicBezTo>
                  <a:pt x="5402925" y="1391308"/>
                  <a:pt x="5404212" y="1385239"/>
                  <a:pt x="5355771" y="1406769"/>
                </a:cubicBezTo>
                <a:cubicBezTo>
                  <a:pt x="5342083" y="1412853"/>
                  <a:pt x="5329346" y="1420965"/>
                  <a:pt x="5315578" y="1426866"/>
                </a:cubicBezTo>
                <a:cubicBezTo>
                  <a:pt x="5305843" y="1431038"/>
                  <a:pt x="5295350" y="1433195"/>
                  <a:pt x="5285433" y="1436914"/>
                </a:cubicBezTo>
                <a:cubicBezTo>
                  <a:pt x="5237489" y="1454893"/>
                  <a:pt x="5226505" y="1463034"/>
                  <a:pt x="5174901" y="1477108"/>
                </a:cubicBezTo>
                <a:cubicBezTo>
                  <a:pt x="5158424" y="1481602"/>
                  <a:pt x="5141136" y="1482662"/>
                  <a:pt x="5124659" y="1487156"/>
                </a:cubicBezTo>
                <a:cubicBezTo>
                  <a:pt x="5104222" y="1492730"/>
                  <a:pt x="5084466" y="1500554"/>
                  <a:pt x="5064369" y="1507253"/>
                </a:cubicBezTo>
                <a:lnTo>
                  <a:pt x="4943789" y="1547446"/>
                </a:lnTo>
                <a:cubicBezTo>
                  <a:pt x="4871534" y="1571531"/>
                  <a:pt x="4961742" y="1542317"/>
                  <a:pt x="4873451" y="1567543"/>
                </a:cubicBezTo>
                <a:cubicBezTo>
                  <a:pt x="4863266" y="1570453"/>
                  <a:pt x="4853354" y="1574242"/>
                  <a:pt x="4843305" y="1577591"/>
                </a:cubicBezTo>
                <a:cubicBezTo>
                  <a:pt x="4833257" y="1587639"/>
                  <a:pt x="4824984" y="1599853"/>
                  <a:pt x="4813160" y="1607736"/>
                </a:cubicBezTo>
                <a:cubicBezTo>
                  <a:pt x="4744180" y="1653724"/>
                  <a:pt x="4827771" y="1562981"/>
                  <a:pt x="4742822" y="1647930"/>
                </a:cubicBezTo>
                <a:cubicBezTo>
                  <a:pt x="4706623" y="1684129"/>
                  <a:pt x="4721107" y="1684036"/>
                  <a:pt x="4692580" y="1718268"/>
                </a:cubicBezTo>
                <a:cubicBezTo>
                  <a:pt x="4683483" y="1729185"/>
                  <a:pt x="4670695" y="1736849"/>
                  <a:pt x="4662435" y="1748413"/>
                </a:cubicBezTo>
                <a:cubicBezTo>
                  <a:pt x="4653728" y="1760602"/>
                  <a:pt x="4649770" y="1775601"/>
                  <a:pt x="4642338" y="1788607"/>
                </a:cubicBezTo>
                <a:cubicBezTo>
                  <a:pt x="4585521" y="1888038"/>
                  <a:pt x="4662884" y="1737471"/>
                  <a:pt x="4602145" y="1858945"/>
                </a:cubicBezTo>
                <a:cubicBezTo>
                  <a:pt x="4576304" y="1962309"/>
                  <a:pt x="4585954" y="1911989"/>
                  <a:pt x="4572000" y="2009670"/>
                </a:cubicBezTo>
                <a:cubicBezTo>
                  <a:pt x="4577878" y="2074326"/>
                  <a:pt x="4562425" y="2118922"/>
                  <a:pt x="4612193" y="2160396"/>
                </a:cubicBezTo>
                <a:cubicBezTo>
                  <a:pt x="4620330" y="2167177"/>
                  <a:pt x="4632290" y="2167095"/>
                  <a:pt x="4642338" y="2170444"/>
                </a:cubicBezTo>
                <a:cubicBezTo>
                  <a:pt x="4669134" y="2190541"/>
                  <a:pt x="4691626" y="2218294"/>
                  <a:pt x="4722725" y="2230734"/>
                </a:cubicBezTo>
                <a:cubicBezTo>
                  <a:pt x="4782801" y="2254765"/>
                  <a:pt x="4755855" y="2245127"/>
                  <a:pt x="4803112" y="2260879"/>
                </a:cubicBezTo>
                <a:cubicBezTo>
                  <a:pt x="4864809" y="2302011"/>
                  <a:pt x="4801503" y="2256960"/>
                  <a:pt x="4863402" y="2311121"/>
                </a:cubicBezTo>
                <a:cubicBezTo>
                  <a:pt x="4939554" y="2377753"/>
                  <a:pt x="4902664" y="2328205"/>
                  <a:pt x="4983982" y="2431701"/>
                </a:cubicBezTo>
                <a:cubicBezTo>
                  <a:pt x="5011599" y="2466850"/>
                  <a:pt x="5024846" y="2499763"/>
                  <a:pt x="5054321" y="2532185"/>
                </a:cubicBezTo>
                <a:cubicBezTo>
                  <a:pt x="5076625" y="2556720"/>
                  <a:pt x="5101213" y="2579077"/>
                  <a:pt x="5124659" y="2602523"/>
                </a:cubicBezTo>
                <a:cubicBezTo>
                  <a:pt x="5144756" y="2622620"/>
                  <a:pt x="5162756" y="2645058"/>
                  <a:pt x="5184949" y="2662813"/>
                </a:cubicBezTo>
                <a:cubicBezTo>
                  <a:pt x="5248268" y="2713469"/>
                  <a:pt x="5222323" y="2685849"/>
                  <a:pt x="5265336" y="2743200"/>
                </a:cubicBezTo>
                <a:cubicBezTo>
                  <a:pt x="5290595" y="2818971"/>
                  <a:pt x="5256523" y="2725574"/>
                  <a:pt x="5295481" y="2803490"/>
                </a:cubicBezTo>
                <a:cubicBezTo>
                  <a:pt x="5300218" y="2812964"/>
                  <a:pt x="5302743" y="2823416"/>
                  <a:pt x="5305530" y="2833635"/>
                </a:cubicBezTo>
                <a:cubicBezTo>
                  <a:pt x="5312797" y="2860282"/>
                  <a:pt x="5313274" y="2889318"/>
                  <a:pt x="5325626" y="2914022"/>
                </a:cubicBezTo>
                <a:lnTo>
                  <a:pt x="5345723" y="2954215"/>
                </a:lnTo>
                <a:cubicBezTo>
                  <a:pt x="5377131" y="3079854"/>
                  <a:pt x="5336991" y="2923656"/>
                  <a:pt x="5365820" y="3024554"/>
                </a:cubicBezTo>
                <a:cubicBezTo>
                  <a:pt x="5369614" y="3037833"/>
                  <a:pt x="5372074" y="3051468"/>
                  <a:pt x="5375868" y="3064747"/>
                </a:cubicBezTo>
                <a:cubicBezTo>
                  <a:pt x="5378778" y="3074931"/>
                  <a:pt x="5383006" y="3084708"/>
                  <a:pt x="5385916" y="3094892"/>
                </a:cubicBezTo>
                <a:cubicBezTo>
                  <a:pt x="5398173" y="3137793"/>
                  <a:pt x="5395648" y="3138686"/>
                  <a:pt x="5406013" y="3185327"/>
                </a:cubicBezTo>
                <a:cubicBezTo>
                  <a:pt x="5409009" y="3198809"/>
                  <a:pt x="5412712" y="3212123"/>
                  <a:pt x="5416062" y="3225521"/>
                </a:cubicBezTo>
                <a:cubicBezTo>
                  <a:pt x="5428737" y="3326928"/>
                  <a:pt x="5417570" y="3280290"/>
                  <a:pt x="5446207" y="3366198"/>
                </a:cubicBezTo>
                <a:lnTo>
                  <a:pt x="5446207" y="3366198"/>
                </a:lnTo>
                <a:cubicBezTo>
                  <a:pt x="5452906" y="3399692"/>
                  <a:pt x="5460687" y="3432988"/>
                  <a:pt x="5466303" y="3466681"/>
                </a:cubicBezTo>
                <a:cubicBezTo>
                  <a:pt x="5469653" y="3486778"/>
                  <a:pt x="5471932" y="3507082"/>
                  <a:pt x="5476352" y="3526971"/>
                </a:cubicBezTo>
                <a:cubicBezTo>
                  <a:pt x="5497875" y="3623823"/>
                  <a:pt x="5474563" y="3476946"/>
                  <a:pt x="5496448" y="3597310"/>
                </a:cubicBezTo>
                <a:cubicBezTo>
                  <a:pt x="5500685" y="3620612"/>
                  <a:pt x="5503147" y="3644202"/>
                  <a:pt x="5506497" y="3667648"/>
                </a:cubicBezTo>
                <a:cubicBezTo>
                  <a:pt x="5503147" y="3724589"/>
                  <a:pt x="5501612" y="3781665"/>
                  <a:pt x="5496448" y="3838470"/>
                </a:cubicBezTo>
                <a:cubicBezTo>
                  <a:pt x="5491481" y="3893102"/>
                  <a:pt x="5480345" y="3892829"/>
                  <a:pt x="5466303" y="3949002"/>
                </a:cubicBezTo>
                <a:cubicBezTo>
                  <a:pt x="5459091" y="3977853"/>
                  <a:pt x="5448392" y="4025017"/>
                  <a:pt x="5436158" y="4049486"/>
                </a:cubicBezTo>
                <a:cubicBezTo>
                  <a:pt x="5429459" y="4062884"/>
                  <a:pt x="5423494" y="4076674"/>
                  <a:pt x="5416062" y="4089679"/>
                </a:cubicBezTo>
                <a:cubicBezTo>
                  <a:pt x="5410070" y="4100164"/>
                  <a:pt x="5400870" y="4108788"/>
                  <a:pt x="5395965" y="4119824"/>
                </a:cubicBezTo>
                <a:cubicBezTo>
                  <a:pt x="5356619" y="4208350"/>
                  <a:pt x="5400745" y="4155237"/>
                  <a:pt x="5345723" y="4210259"/>
                </a:cubicBezTo>
                <a:cubicBezTo>
                  <a:pt x="5342374" y="4220307"/>
                  <a:pt x="5341550" y="4231591"/>
                  <a:pt x="5335675" y="4240404"/>
                </a:cubicBezTo>
                <a:cubicBezTo>
                  <a:pt x="5327792" y="4252228"/>
                  <a:pt x="5314627" y="4259632"/>
                  <a:pt x="5305530" y="4270549"/>
                </a:cubicBezTo>
                <a:cubicBezTo>
                  <a:pt x="5297799" y="4279827"/>
                  <a:pt x="5292132" y="4290646"/>
                  <a:pt x="5285433" y="4300694"/>
                </a:cubicBezTo>
                <a:cubicBezTo>
                  <a:pt x="5267747" y="4353753"/>
                  <a:pt x="5281260" y="4322027"/>
                  <a:pt x="5235191" y="4391130"/>
                </a:cubicBezTo>
                <a:lnTo>
                  <a:pt x="5215094" y="4421275"/>
                </a:lnTo>
                <a:cubicBezTo>
                  <a:pt x="5206922" y="4445793"/>
                  <a:pt x="5204429" y="4462086"/>
                  <a:pt x="5184949" y="4481565"/>
                </a:cubicBezTo>
                <a:cubicBezTo>
                  <a:pt x="5176410" y="4490104"/>
                  <a:pt x="5164852" y="4494962"/>
                  <a:pt x="5154804" y="4501661"/>
                </a:cubicBezTo>
                <a:cubicBezTo>
                  <a:pt x="5148105" y="4511710"/>
                  <a:pt x="5143247" y="4523267"/>
                  <a:pt x="5134708" y="4531807"/>
                </a:cubicBezTo>
                <a:cubicBezTo>
                  <a:pt x="5055651" y="4610866"/>
                  <a:pt x="5156745" y="4483257"/>
                  <a:pt x="5074418" y="4582048"/>
                </a:cubicBezTo>
                <a:cubicBezTo>
                  <a:pt x="5013262" y="4655435"/>
                  <a:pt x="5105623" y="4561890"/>
                  <a:pt x="5024176" y="4652387"/>
                </a:cubicBezTo>
                <a:cubicBezTo>
                  <a:pt x="5005163" y="4673512"/>
                  <a:pt x="4976597" y="4687257"/>
                  <a:pt x="4963886" y="4712677"/>
                </a:cubicBezTo>
                <a:cubicBezTo>
                  <a:pt x="4957187" y="4726075"/>
                  <a:pt x="4949690" y="4739102"/>
                  <a:pt x="4943789" y="4752870"/>
                </a:cubicBezTo>
                <a:cubicBezTo>
                  <a:pt x="4917701" y="4813741"/>
                  <a:pt x="4957431" y="4753579"/>
                  <a:pt x="4903596" y="4843305"/>
                </a:cubicBezTo>
                <a:cubicBezTo>
                  <a:pt x="4894980" y="4857666"/>
                  <a:pt x="4883499" y="4870101"/>
                  <a:pt x="4873451" y="4883499"/>
                </a:cubicBezTo>
                <a:cubicBezTo>
                  <a:pt x="4865278" y="4908017"/>
                  <a:pt x="4862784" y="4924310"/>
                  <a:pt x="4843305" y="4943789"/>
                </a:cubicBezTo>
                <a:cubicBezTo>
                  <a:pt x="4834766" y="4952328"/>
                  <a:pt x="4823645" y="4957894"/>
                  <a:pt x="4813160" y="4963886"/>
                </a:cubicBezTo>
                <a:cubicBezTo>
                  <a:pt x="4788104" y="4978204"/>
                  <a:pt x="4769775" y="4986680"/>
                  <a:pt x="4742822" y="4994031"/>
                </a:cubicBezTo>
                <a:cubicBezTo>
                  <a:pt x="4716175" y="5001298"/>
                  <a:pt x="4688638" y="5005392"/>
                  <a:pt x="4662435" y="5014127"/>
                </a:cubicBezTo>
                <a:cubicBezTo>
                  <a:pt x="4652387" y="5017477"/>
                  <a:pt x="4641764" y="5019439"/>
                  <a:pt x="4632290" y="5024176"/>
                </a:cubicBezTo>
                <a:cubicBezTo>
                  <a:pt x="4621488" y="5029577"/>
                  <a:pt x="4613245" y="5039515"/>
                  <a:pt x="4602145" y="5044272"/>
                </a:cubicBezTo>
                <a:cubicBezTo>
                  <a:pt x="4589452" y="5049712"/>
                  <a:pt x="4575231" y="5050527"/>
                  <a:pt x="4561952" y="5054321"/>
                </a:cubicBezTo>
                <a:cubicBezTo>
                  <a:pt x="4551768" y="5057231"/>
                  <a:pt x="4541855" y="5061020"/>
                  <a:pt x="4531807" y="5064369"/>
                </a:cubicBezTo>
                <a:cubicBezTo>
                  <a:pt x="4521759" y="5071068"/>
                  <a:pt x="4509206" y="5075036"/>
                  <a:pt x="4501662" y="5084466"/>
                </a:cubicBezTo>
                <a:cubicBezTo>
                  <a:pt x="4462687" y="5133184"/>
                  <a:pt x="4527238" y="5102736"/>
                  <a:pt x="4461468" y="5124659"/>
                </a:cubicBezTo>
                <a:lnTo>
                  <a:pt x="4401178" y="5164853"/>
                </a:lnTo>
                <a:cubicBezTo>
                  <a:pt x="4391130" y="5171552"/>
                  <a:pt x="4381834" y="5179548"/>
                  <a:pt x="4371033" y="5184949"/>
                </a:cubicBezTo>
                <a:cubicBezTo>
                  <a:pt x="4357635" y="5191648"/>
                  <a:pt x="4343685" y="5197339"/>
                  <a:pt x="4330840" y="5205046"/>
                </a:cubicBezTo>
                <a:cubicBezTo>
                  <a:pt x="4289590" y="5229796"/>
                  <a:pt x="4267007" y="5247895"/>
                  <a:pt x="4230356" y="5275385"/>
                </a:cubicBezTo>
                <a:cubicBezTo>
                  <a:pt x="4133042" y="5437572"/>
                  <a:pt x="4274079" y="5220378"/>
                  <a:pt x="4149969" y="5355771"/>
                </a:cubicBezTo>
                <a:cubicBezTo>
                  <a:pt x="4121064" y="5387304"/>
                  <a:pt x="4069742" y="5499745"/>
                  <a:pt x="4019341" y="5516545"/>
                </a:cubicBezTo>
                <a:lnTo>
                  <a:pt x="3989196" y="5526593"/>
                </a:lnTo>
                <a:cubicBezTo>
                  <a:pt x="3942304" y="5523244"/>
                  <a:pt x="3895298" y="5521223"/>
                  <a:pt x="3848519" y="5516545"/>
                </a:cubicBezTo>
                <a:cubicBezTo>
                  <a:pt x="3828246" y="5514518"/>
                  <a:pt x="3808595" y="5507047"/>
                  <a:pt x="3788229" y="5506497"/>
                </a:cubicBezTo>
                <a:cubicBezTo>
                  <a:pt x="3560525" y="5500343"/>
                  <a:pt x="3332704" y="5499798"/>
                  <a:pt x="3104941" y="5496448"/>
                </a:cubicBezTo>
                <a:cubicBezTo>
                  <a:pt x="2991348" y="5473730"/>
                  <a:pt x="3131361" y="5500223"/>
                  <a:pt x="2964264" y="5476352"/>
                </a:cubicBezTo>
                <a:cubicBezTo>
                  <a:pt x="2923926" y="5470589"/>
                  <a:pt x="2883215" y="5466137"/>
                  <a:pt x="2843684" y="5456255"/>
                </a:cubicBezTo>
                <a:cubicBezTo>
                  <a:pt x="2830286" y="5452906"/>
                  <a:pt x="2817140" y="5448307"/>
                  <a:pt x="2803490" y="5446207"/>
                </a:cubicBezTo>
                <a:cubicBezTo>
                  <a:pt x="2773512" y="5441595"/>
                  <a:pt x="2743014" y="5440889"/>
                  <a:pt x="2713055" y="5436158"/>
                </a:cubicBezTo>
                <a:cubicBezTo>
                  <a:pt x="2679315" y="5430830"/>
                  <a:pt x="2644976" y="5426862"/>
                  <a:pt x="2612571" y="5416061"/>
                </a:cubicBezTo>
                <a:lnTo>
                  <a:pt x="2552281" y="5395965"/>
                </a:lnTo>
                <a:cubicBezTo>
                  <a:pt x="2543179" y="5389139"/>
                  <a:pt x="2496635" y="5353069"/>
                  <a:pt x="2481943" y="5345723"/>
                </a:cubicBezTo>
                <a:cubicBezTo>
                  <a:pt x="2472469" y="5340986"/>
                  <a:pt x="2461846" y="5339024"/>
                  <a:pt x="2451798" y="5335675"/>
                </a:cubicBezTo>
                <a:cubicBezTo>
                  <a:pt x="2441750" y="5325627"/>
                  <a:pt x="2433217" y="5313790"/>
                  <a:pt x="2421653" y="5305530"/>
                </a:cubicBezTo>
                <a:cubicBezTo>
                  <a:pt x="2409464" y="5296823"/>
                  <a:pt x="2392966" y="5295023"/>
                  <a:pt x="2381459" y="5285433"/>
                </a:cubicBezTo>
                <a:cubicBezTo>
                  <a:pt x="2320856" y="5234930"/>
                  <a:pt x="2403194" y="5269233"/>
                  <a:pt x="2331218" y="5245239"/>
                </a:cubicBezTo>
                <a:cubicBezTo>
                  <a:pt x="2327868" y="5235191"/>
                  <a:pt x="2326313" y="5224353"/>
                  <a:pt x="2321169" y="5215094"/>
                </a:cubicBezTo>
                <a:cubicBezTo>
                  <a:pt x="2309439" y="5193980"/>
                  <a:pt x="2288614" y="5177718"/>
                  <a:pt x="2280976" y="5154804"/>
                </a:cubicBezTo>
                <a:cubicBezTo>
                  <a:pt x="2277626" y="5144756"/>
                  <a:pt x="2275099" y="5134395"/>
                  <a:pt x="2270927" y="5124659"/>
                </a:cubicBezTo>
                <a:cubicBezTo>
                  <a:pt x="2247965" y="5071082"/>
                  <a:pt x="2254245" y="5101442"/>
                  <a:pt x="2240782" y="5054321"/>
                </a:cubicBezTo>
                <a:cubicBezTo>
                  <a:pt x="2236988" y="5041042"/>
                  <a:pt x="2234528" y="5027406"/>
                  <a:pt x="2230734" y="5014127"/>
                </a:cubicBezTo>
                <a:cubicBezTo>
                  <a:pt x="2227824" y="5003943"/>
                  <a:pt x="2223473" y="4994201"/>
                  <a:pt x="2220686" y="4983982"/>
                </a:cubicBezTo>
                <a:cubicBezTo>
                  <a:pt x="2213419" y="4957335"/>
                  <a:pt x="2209323" y="4929799"/>
                  <a:pt x="2200589" y="4903596"/>
                </a:cubicBezTo>
                <a:lnTo>
                  <a:pt x="2180492" y="4843305"/>
                </a:lnTo>
                <a:cubicBezTo>
                  <a:pt x="2177143" y="4833257"/>
                  <a:pt x="2172521" y="4823546"/>
                  <a:pt x="2170444" y="4813160"/>
                </a:cubicBezTo>
                <a:cubicBezTo>
                  <a:pt x="2162473" y="4773303"/>
                  <a:pt x="2152420" y="4718893"/>
                  <a:pt x="2140299" y="4682532"/>
                </a:cubicBezTo>
                <a:lnTo>
                  <a:pt x="2120202" y="4622242"/>
                </a:lnTo>
                <a:lnTo>
                  <a:pt x="2100105" y="4561952"/>
                </a:lnTo>
                <a:cubicBezTo>
                  <a:pt x="2096756" y="4551904"/>
                  <a:pt x="2095932" y="4540620"/>
                  <a:pt x="2090057" y="4531807"/>
                </a:cubicBezTo>
                <a:lnTo>
                  <a:pt x="2049864" y="4471516"/>
                </a:lnTo>
                <a:lnTo>
                  <a:pt x="2029767" y="4441371"/>
                </a:lnTo>
                <a:cubicBezTo>
                  <a:pt x="2023068" y="4431323"/>
                  <a:pt x="2019718" y="4417925"/>
                  <a:pt x="2009670" y="4411226"/>
                </a:cubicBezTo>
                <a:lnTo>
                  <a:pt x="1979525" y="4391130"/>
                </a:lnTo>
                <a:cubicBezTo>
                  <a:pt x="1957602" y="4325360"/>
                  <a:pt x="1988050" y="4389911"/>
                  <a:pt x="1939332" y="4350936"/>
                </a:cubicBezTo>
                <a:cubicBezTo>
                  <a:pt x="1887805" y="4309714"/>
                  <a:pt x="1954015" y="4328519"/>
                  <a:pt x="1889090" y="4300694"/>
                </a:cubicBezTo>
                <a:cubicBezTo>
                  <a:pt x="1876397" y="4295254"/>
                  <a:pt x="1862484" y="4293116"/>
                  <a:pt x="1848897" y="4290646"/>
                </a:cubicBezTo>
                <a:cubicBezTo>
                  <a:pt x="1803846" y="4282455"/>
                  <a:pt x="1731263" y="4275343"/>
                  <a:pt x="1688123" y="4270549"/>
                </a:cubicBezTo>
                <a:cubicBezTo>
                  <a:pt x="1587185" y="4245315"/>
                  <a:pt x="1633939" y="4259187"/>
                  <a:pt x="1547446" y="4230356"/>
                </a:cubicBezTo>
                <a:cubicBezTo>
                  <a:pt x="1477293" y="4160203"/>
                  <a:pt x="1555020" y="4228942"/>
                  <a:pt x="1487156" y="4190163"/>
                </a:cubicBezTo>
                <a:cubicBezTo>
                  <a:pt x="1472615" y="4181854"/>
                  <a:pt x="1460591" y="4169752"/>
                  <a:pt x="1446963" y="4160018"/>
                </a:cubicBezTo>
                <a:cubicBezTo>
                  <a:pt x="1437136" y="4152999"/>
                  <a:pt x="1427059" y="4146322"/>
                  <a:pt x="1416818" y="4139921"/>
                </a:cubicBezTo>
                <a:cubicBezTo>
                  <a:pt x="1400256" y="4129570"/>
                  <a:pt x="1381692" y="4122143"/>
                  <a:pt x="1366576" y="4109776"/>
                </a:cubicBezTo>
                <a:cubicBezTo>
                  <a:pt x="1344579" y="4091779"/>
                  <a:pt x="1322051" y="4073134"/>
                  <a:pt x="1306286" y="4049486"/>
                </a:cubicBezTo>
                <a:cubicBezTo>
                  <a:pt x="1299587" y="4039438"/>
                  <a:pt x="1295467" y="4027072"/>
                  <a:pt x="1286189" y="4019341"/>
                </a:cubicBezTo>
                <a:cubicBezTo>
                  <a:pt x="1274682" y="4009752"/>
                  <a:pt x="1259394" y="4005943"/>
                  <a:pt x="1245996" y="3999244"/>
                </a:cubicBezTo>
                <a:cubicBezTo>
                  <a:pt x="1239297" y="3989196"/>
                  <a:pt x="1231300" y="3979901"/>
                  <a:pt x="1225899" y="3969099"/>
                </a:cubicBezTo>
                <a:cubicBezTo>
                  <a:pt x="1209553" y="3936408"/>
                  <a:pt x="1224553" y="3937607"/>
                  <a:pt x="1195754" y="3908809"/>
                </a:cubicBezTo>
                <a:cubicBezTo>
                  <a:pt x="1183912" y="3896967"/>
                  <a:pt x="1168958" y="3888712"/>
                  <a:pt x="1155560" y="3878664"/>
                </a:cubicBezTo>
                <a:cubicBezTo>
                  <a:pt x="1141581" y="3857695"/>
                  <a:pt x="1121345" y="3826131"/>
                  <a:pt x="1105319" y="3808325"/>
                </a:cubicBezTo>
                <a:cubicBezTo>
                  <a:pt x="1086306" y="3787200"/>
                  <a:pt x="1065126" y="3768132"/>
                  <a:pt x="1045029" y="3748035"/>
                </a:cubicBezTo>
                <a:cubicBezTo>
                  <a:pt x="1034981" y="3737987"/>
                  <a:pt x="1023411" y="3729258"/>
                  <a:pt x="1014884" y="3717890"/>
                </a:cubicBezTo>
                <a:cubicBezTo>
                  <a:pt x="989707" y="3684322"/>
                  <a:pt x="985129" y="3674271"/>
                  <a:pt x="954593" y="3647552"/>
                </a:cubicBezTo>
                <a:cubicBezTo>
                  <a:pt x="938453" y="3633429"/>
                  <a:pt x="920492" y="3621481"/>
                  <a:pt x="904352" y="3607358"/>
                </a:cubicBezTo>
                <a:cubicBezTo>
                  <a:pt x="844615" y="3555087"/>
                  <a:pt x="899981" y="3600583"/>
                  <a:pt x="854110" y="3547068"/>
                </a:cubicBezTo>
                <a:cubicBezTo>
                  <a:pt x="841779" y="3532682"/>
                  <a:pt x="826247" y="3521261"/>
                  <a:pt x="813916" y="3506875"/>
                </a:cubicBezTo>
                <a:cubicBezTo>
                  <a:pt x="779674" y="3466927"/>
                  <a:pt x="807800" y="3480662"/>
                  <a:pt x="763675" y="3436536"/>
                </a:cubicBezTo>
                <a:cubicBezTo>
                  <a:pt x="755136" y="3427996"/>
                  <a:pt x="743191" y="3423685"/>
                  <a:pt x="733530" y="3416439"/>
                </a:cubicBezTo>
                <a:cubicBezTo>
                  <a:pt x="716372" y="3403571"/>
                  <a:pt x="698453" y="3391411"/>
                  <a:pt x="683288" y="3376246"/>
                </a:cubicBezTo>
                <a:cubicBezTo>
                  <a:pt x="618923" y="3311882"/>
                  <a:pt x="672110" y="3335676"/>
                  <a:pt x="612949" y="3315956"/>
                </a:cubicBezTo>
                <a:cubicBezTo>
                  <a:pt x="532558" y="3262361"/>
                  <a:pt x="629700" y="3332706"/>
                  <a:pt x="562708" y="3265714"/>
                </a:cubicBezTo>
                <a:cubicBezTo>
                  <a:pt x="554169" y="3257175"/>
                  <a:pt x="541840" y="3253349"/>
                  <a:pt x="532563" y="3245618"/>
                </a:cubicBezTo>
                <a:cubicBezTo>
                  <a:pt x="521646" y="3236520"/>
                  <a:pt x="512466" y="3225521"/>
                  <a:pt x="502418" y="3215472"/>
                </a:cubicBezTo>
                <a:cubicBezTo>
                  <a:pt x="457598" y="3036198"/>
                  <a:pt x="501453" y="3220695"/>
                  <a:pt x="472273" y="3074796"/>
                </a:cubicBezTo>
                <a:cubicBezTo>
                  <a:pt x="469565" y="3061254"/>
                  <a:pt x="464769" y="3048176"/>
                  <a:pt x="462224" y="3034602"/>
                </a:cubicBezTo>
                <a:cubicBezTo>
                  <a:pt x="454714" y="2994552"/>
                  <a:pt x="452010" y="2953553"/>
                  <a:pt x="442127" y="2914022"/>
                </a:cubicBezTo>
                <a:cubicBezTo>
                  <a:pt x="410729" y="2788428"/>
                  <a:pt x="450851" y="2944551"/>
                  <a:pt x="422031" y="2843683"/>
                </a:cubicBezTo>
                <a:cubicBezTo>
                  <a:pt x="396799" y="2755370"/>
                  <a:pt x="426024" y="2845617"/>
                  <a:pt x="401934" y="2773345"/>
                </a:cubicBezTo>
                <a:cubicBezTo>
                  <a:pt x="398585" y="2709705"/>
                  <a:pt x="396774" y="2645966"/>
                  <a:pt x="391886" y="2582426"/>
                </a:cubicBezTo>
                <a:cubicBezTo>
                  <a:pt x="389202" y="2547538"/>
                  <a:pt x="382147" y="2506422"/>
                  <a:pt x="371789" y="2471894"/>
                </a:cubicBezTo>
                <a:cubicBezTo>
                  <a:pt x="365702" y="2451604"/>
                  <a:pt x="358391" y="2431701"/>
                  <a:pt x="351692" y="2411604"/>
                </a:cubicBezTo>
                <a:cubicBezTo>
                  <a:pt x="348343" y="2401556"/>
                  <a:pt x="343721" y="2391845"/>
                  <a:pt x="341644" y="2381459"/>
                </a:cubicBezTo>
                <a:cubicBezTo>
                  <a:pt x="338295" y="2364712"/>
                  <a:pt x="336090" y="2347695"/>
                  <a:pt x="331596" y="2331218"/>
                </a:cubicBezTo>
                <a:cubicBezTo>
                  <a:pt x="326022" y="2310780"/>
                  <a:pt x="318198" y="2291024"/>
                  <a:pt x="311499" y="2270927"/>
                </a:cubicBezTo>
                <a:lnTo>
                  <a:pt x="301451" y="2240782"/>
                </a:lnTo>
                <a:lnTo>
                  <a:pt x="281354" y="2180492"/>
                </a:lnTo>
                <a:cubicBezTo>
                  <a:pt x="278004" y="2170444"/>
                  <a:pt x="277180" y="2159160"/>
                  <a:pt x="271305" y="2150347"/>
                </a:cubicBezTo>
                <a:lnTo>
                  <a:pt x="231112" y="2090057"/>
                </a:lnTo>
                <a:cubicBezTo>
                  <a:pt x="224413" y="2080009"/>
                  <a:pt x="221063" y="2066611"/>
                  <a:pt x="211015" y="2059912"/>
                </a:cubicBezTo>
                <a:lnTo>
                  <a:pt x="180870" y="2039815"/>
                </a:lnTo>
                <a:cubicBezTo>
                  <a:pt x="170474" y="2008627"/>
                  <a:pt x="169352" y="2000521"/>
                  <a:pt x="150725" y="1969477"/>
                </a:cubicBezTo>
                <a:cubicBezTo>
                  <a:pt x="138298" y="1948766"/>
                  <a:pt x="110532" y="1909187"/>
                  <a:pt x="110532" y="1909187"/>
                </a:cubicBezTo>
                <a:cubicBezTo>
                  <a:pt x="107183" y="1899139"/>
                  <a:pt x="105628" y="1888301"/>
                  <a:pt x="100484" y="1879042"/>
                </a:cubicBezTo>
                <a:cubicBezTo>
                  <a:pt x="88754" y="1857928"/>
                  <a:pt x="60290" y="1818752"/>
                  <a:pt x="60290" y="1818752"/>
                </a:cubicBezTo>
                <a:cubicBezTo>
                  <a:pt x="53591" y="1798655"/>
                  <a:pt x="42820" y="1779482"/>
                  <a:pt x="40193" y="1758461"/>
                </a:cubicBezTo>
                <a:cubicBezTo>
                  <a:pt x="34093" y="1709659"/>
                  <a:pt x="31604" y="1673861"/>
                  <a:pt x="20097" y="1627833"/>
                </a:cubicBezTo>
                <a:cubicBezTo>
                  <a:pt x="17528" y="1617557"/>
                  <a:pt x="13398" y="1607736"/>
                  <a:pt x="10048" y="1597688"/>
                </a:cubicBezTo>
                <a:cubicBezTo>
                  <a:pt x="13398" y="1550796"/>
                  <a:pt x="14604" y="1503701"/>
                  <a:pt x="20097" y="1457011"/>
                </a:cubicBezTo>
                <a:cubicBezTo>
                  <a:pt x="21335" y="1446492"/>
                  <a:pt x="22655" y="1434356"/>
                  <a:pt x="30145" y="1426866"/>
                </a:cubicBezTo>
                <a:cubicBezTo>
                  <a:pt x="37635" y="1419376"/>
                  <a:pt x="50242" y="1420167"/>
                  <a:pt x="60290" y="1416818"/>
                </a:cubicBezTo>
                <a:cubicBezTo>
                  <a:pt x="66989" y="1406769"/>
                  <a:pt x="74986" y="1397474"/>
                  <a:pt x="80387" y="1386672"/>
                </a:cubicBezTo>
                <a:cubicBezTo>
                  <a:pt x="99408" y="1348630"/>
                  <a:pt x="88016" y="1321856"/>
                  <a:pt x="100484" y="1276141"/>
                </a:cubicBezTo>
                <a:cubicBezTo>
                  <a:pt x="106553" y="1253890"/>
                  <a:pt x="137823" y="1231333"/>
                  <a:pt x="150725" y="1215850"/>
                </a:cubicBezTo>
                <a:cubicBezTo>
                  <a:pt x="220666" y="1131919"/>
                  <a:pt x="112906" y="1243621"/>
                  <a:pt x="200967" y="1155560"/>
                </a:cubicBezTo>
                <a:cubicBezTo>
                  <a:pt x="204316" y="1145512"/>
                  <a:pt x="204398" y="1133686"/>
                  <a:pt x="211015" y="1125415"/>
                </a:cubicBezTo>
                <a:cubicBezTo>
                  <a:pt x="218559" y="1115985"/>
                  <a:pt x="231499" y="1112565"/>
                  <a:pt x="241160" y="1105319"/>
                </a:cubicBezTo>
                <a:cubicBezTo>
                  <a:pt x="244950" y="1102477"/>
                  <a:pt x="247859" y="1098620"/>
                  <a:pt x="251209" y="109527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3">
            <a:extLst>
              <a:ext uri="{FF2B5EF4-FFF2-40B4-BE49-F238E27FC236}">
                <a16:creationId xmlns:a16="http://schemas.microsoft.com/office/drawing/2014/main" xmlns="" id="{BC8D0889-E86C-4BA7-AA38-C413CD6EA4D7}"/>
              </a:ext>
            </a:extLst>
          </p:cNvPr>
          <p:cNvSpPr/>
          <p:nvPr/>
        </p:nvSpPr>
        <p:spPr>
          <a:xfrm>
            <a:off x="6238583" y="-150344"/>
            <a:ext cx="6286577" cy="1675101"/>
          </a:xfrm>
          <a:custGeom>
            <a:avLst/>
            <a:gdLst>
              <a:gd name="connsiteX0" fmla="*/ 0 w 6027800"/>
              <a:gd name="connsiteY0" fmla="*/ 1349624 h 2699248"/>
              <a:gd name="connsiteX1" fmla="*/ 3013900 w 6027800"/>
              <a:gd name="connsiteY1" fmla="*/ 0 h 2699248"/>
              <a:gd name="connsiteX2" fmla="*/ 6027800 w 6027800"/>
              <a:gd name="connsiteY2" fmla="*/ 1349624 h 2699248"/>
              <a:gd name="connsiteX3" fmla="*/ 3013900 w 6027800"/>
              <a:gd name="connsiteY3" fmla="*/ 2699248 h 2699248"/>
              <a:gd name="connsiteX4" fmla="*/ 0 w 6027800"/>
              <a:gd name="connsiteY4" fmla="*/ 1349624 h 269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800" h="2699248">
                <a:moveTo>
                  <a:pt x="0" y="1349624"/>
                </a:moveTo>
                <a:cubicBezTo>
                  <a:pt x="0" y="604247"/>
                  <a:pt x="1349369" y="0"/>
                  <a:pt x="3013900" y="0"/>
                </a:cubicBezTo>
                <a:cubicBezTo>
                  <a:pt x="4678431" y="0"/>
                  <a:pt x="6027800" y="604247"/>
                  <a:pt x="6027800" y="1349624"/>
                </a:cubicBezTo>
                <a:cubicBezTo>
                  <a:pt x="6027800" y="2095001"/>
                  <a:pt x="4678431" y="2699248"/>
                  <a:pt x="3013900" y="2699248"/>
                </a:cubicBezTo>
                <a:cubicBezTo>
                  <a:pt x="1349369" y="2699248"/>
                  <a:pt x="0" y="2095001"/>
                  <a:pt x="0" y="1349624"/>
                </a:cubicBez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908151" tIns="420696" rIns="908151" bIns="420696" numCol="1" spcCol="1270" anchor="ctr" anchorCtr="0">
            <a:noAutofit/>
          </a:bodyPr>
          <a:lstStyle/>
          <a:p>
            <a:pPr marL="0" lvl="0" indent="0" algn="ctr" defTabSz="1778000">
              <a:lnSpc>
                <a:spcPct val="90000"/>
              </a:lnSpc>
              <a:spcBef>
                <a:spcPct val="0"/>
              </a:spcBef>
              <a:spcAft>
                <a:spcPct val="35000"/>
              </a:spcAft>
              <a:buNone/>
            </a:pPr>
            <a:r>
              <a:rPr lang="en-US" sz="40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HI LẠP CỔ ĐẠI</a:t>
            </a:r>
            <a:endParaRPr lang="vi-VN" sz="4000" b="1" kern="1200"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endParaRPr>
          </a:p>
        </p:txBody>
      </p:sp>
      <p:cxnSp>
        <p:nvCxnSpPr>
          <p:cNvPr id="15" name="Straight Arrow Connector 14"/>
          <p:cNvCxnSpPr/>
          <p:nvPr/>
        </p:nvCxnSpPr>
        <p:spPr>
          <a:xfrm flipV="1">
            <a:off x="5398323" y="1321806"/>
            <a:ext cx="2070786" cy="13950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408976" y="1585420"/>
            <a:ext cx="5783024" cy="5262979"/>
          </a:xfrm>
          <a:prstGeom prst="rect">
            <a:avLst/>
          </a:prstGeom>
        </p:spPr>
        <p:txBody>
          <a:bodyPr wrap="square">
            <a:spAutoFit/>
          </a:bodyPr>
          <a:lstStyle/>
          <a:p>
            <a:r>
              <a:rPr lang="vi-VN" sz="2800" dirty="0" smtClean="0">
                <a:latin typeface="+mj-lt"/>
              </a:rPr>
              <a:t>Địa </a:t>
            </a:r>
            <a:r>
              <a:rPr lang="vi-VN" sz="2800" dirty="0">
                <a:latin typeface="+mj-lt"/>
              </a:rPr>
              <a:t>hình chủ yếu là </a:t>
            </a:r>
            <a:r>
              <a:rPr lang="vi-VN" sz="2800" dirty="0" smtClean="0">
                <a:latin typeface="+mj-lt"/>
              </a:rPr>
              <a:t>đ</a:t>
            </a:r>
            <a:r>
              <a:rPr lang="en-US" sz="2800" dirty="0" err="1" smtClean="0">
                <a:latin typeface="+mj-lt"/>
              </a:rPr>
              <a:t>ồi</a:t>
            </a:r>
            <a:r>
              <a:rPr lang="vi-VN" sz="2800" dirty="0" smtClean="0">
                <a:latin typeface="+mj-lt"/>
              </a:rPr>
              <a:t> </a:t>
            </a:r>
            <a:r>
              <a:rPr lang="vi-VN" sz="2800" dirty="0">
                <a:latin typeface="+mj-lt"/>
              </a:rPr>
              <a:t>núi, đất đai khô cằn, chỉ thuận lợi cho </a:t>
            </a:r>
            <a:r>
              <a:rPr lang="vi-VN" sz="2800" dirty="0" smtClean="0">
                <a:latin typeface="+mj-lt"/>
              </a:rPr>
              <a:t>tr</a:t>
            </a:r>
            <a:r>
              <a:rPr lang="en-US" sz="2800" dirty="0" smtClean="0">
                <a:latin typeface="+mj-lt"/>
              </a:rPr>
              <a:t>ồ</a:t>
            </a:r>
            <a:r>
              <a:rPr lang="vi-VN" sz="2800" dirty="0" smtClean="0">
                <a:latin typeface="+mj-lt"/>
              </a:rPr>
              <a:t>ng </a:t>
            </a:r>
            <a:r>
              <a:rPr lang="vi-VN" sz="2800" dirty="0">
                <a:latin typeface="+mj-lt"/>
              </a:rPr>
              <a:t>nho, ô liu. </a:t>
            </a:r>
            <a:endParaRPr lang="en-US" sz="2800" dirty="0" smtClean="0">
              <a:latin typeface="+mj-lt"/>
            </a:endParaRPr>
          </a:p>
          <a:p>
            <a:r>
              <a:rPr lang="vi-VN" sz="2800" dirty="0">
                <a:latin typeface="+mj-lt"/>
              </a:rPr>
              <a:t>Hy Lạp có </a:t>
            </a:r>
            <a:r>
              <a:rPr lang="vi-VN" sz="2800" dirty="0" smtClean="0">
                <a:latin typeface="+mj-lt"/>
              </a:rPr>
              <a:t>nhi</a:t>
            </a:r>
            <a:r>
              <a:rPr lang="en-US" sz="2800" dirty="0" smtClean="0">
                <a:latin typeface="+mj-lt"/>
              </a:rPr>
              <a:t>ề</a:t>
            </a:r>
            <a:r>
              <a:rPr lang="vi-VN" sz="2800" dirty="0" smtClean="0">
                <a:latin typeface="+mj-lt"/>
              </a:rPr>
              <a:t>u </a:t>
            </a:r>
            <a:r>
              <a:rPr lang="vi-VN" sz="2800" dirty="0">
                <a:latin typeface="+mj-lt"/>
              </a:rPr>
              <a:t>khoáng sản như </a:t>
            </a:r>
            <a:r>
              <a:rPr lang="vi-VN" sz="2800" dirty="0" smtClean="0">
                <a:latin typeface="+mj-lt"/>
              </a:rPr>
              <a:t>đ</a:t>
            </a:r>
            <a:r>
              <a:rPr lang="en-US" sz="2800" dirty="0" smtClean="0">
                <a:latin typeface="+mj-lt"/>
              </a:rPr>
              <a:t>ồ</a:t>
            </a:r>
            <a:r>
              <a:rPr lang="vi-VN" sz="2800" dirty="0" smtClean="0">
                <a:latin typeface="+mj-lt"/>
              </a:rPr>
              <a:t>ng</a:t>
            </a:r>
            <a:r>
              <a:rPr lang="vi-VN" sz="2800" dirty="0">
                <a:latin typeface="+mj-lt"/>
              </a:rPr>
              <a:t>, sắt, vàng, bạc, đặc biệt là đá cẩm thạch nên các </a:t>
            </a:r>
            <a:r>
              <a:rPr lang="vi-VN" sz="2800" dirty="0" smtClean="0">
                <a:latin typeface="+mj-lt"/>
              </a:rPr>
              <a:t>ngh</a:t>
            </a:r>
            <a:r>
              <a:rPr lang="en-US" sz="2800" dirty="0" smtClean="0">
                <a:latin typeface="+mj-lt"/>
              </a:rPr>
              <a:t>ề</a:t>
            </a:r>
            <a:r>
              <a:rPr lang="vi-VN" sz="2800" dirty="0" smtClean="0">
                <a:latin typeface="+mj-lt"/>
              </a:rPr>
              <a:t> </a:t>
            </a:r>
            <a:r>
              <a:rPr lang="vi-VN" sz="2800" dirty="0">
                <a:latin typeface="+mj-lt"/>
              </a:rPr>
              <a:t>như luyện kim, làm </a:t>
            </a:r>
            <a:r>
              <a:rPr lang="vi-VN" sz="2800" dirty="0" smtClean="0">
                <a:latin typeface="+mj-lt"/>
              </a:rPr>
              <a:t>đ</a:t>
            </a:r>
            <a:r>
              <a:rPr lang="en-US" sz="2800" dirty="0" smtClean="0">
                <a:latin typeface="+mj-lt"/>
              </a:rPr>
              <a:t>ồ</a:t>
            </a:r>
            <a:r>
              <a:rPr lang="vi-VN" sz="2800" dirty="0" smtClean="0">
                <a:latin typeface="+mj-lt"/>
              </a:rPr>
              <a:t> </a:t>
            </a:r>
            <a:r>
              <a:rPr lang="vi-VN" sz="2800" dirty="0">
                <a:latin typeface="+mj-lt"/>
              </a:rPr>
              <a:t>gốm, chế tác đá,... có </a:t>
            </a:r>
            <a:r>
              <a:rPr lang="vi-VN" sz="2800" dirty="0" smtClean="0">
                <a:latin typeface="+mj-lt"/>
              </a:rPr>
              <a:t>đi</a:t>
            </a:r>
            <a:r>
              <a:rPr lang="en-US" sz="2800" dirty="0" smtClean="0">
                <a:latin typeface="+mj-lt"/>
              </a:rPr>
              <a:t>ề</a:t>
            </a:r>
            <a:r>
              <a:rPr lang="vi-VN" sz="2800" dirty="0" smtClean="0">
                <a:latin typeface="+mj-lt"/>
              </a:rPr>
              <a:t>u </a:t>
            </a:r>
            <a:r>
              <a:rPr lang="vi-VN" sz="2800" dirty="0">
                <a:latin typeface="+mj-lt"/>
              </a:rPr>
              <a:t>kiện để phát triển</a:t>
            </a:r>
            <a:r>
              <a:rPr lang="vi-VN" sz="2800" dirty="0" smtClean="0">
                <a:latin typeface="+mj-lt"/>
              </a:rPr>
              <a:t>.</a:t>
            </a:r>
            <a:endParaRPr lang="en-US" sz="2800" dirty="0" smtClean="0">
              <a:latin typeface="+mj-lt"/>
            </a:endParaRPr>
          </a:p>
          <a:p>
            <a:r>
              <a:rPr lang="vi-VN" sz="2800" dirty="0">
                <a:latin typeface="+mj-lt"/>
              </a:rPr>
              <a:t>Khí hậu Hy Lạp ấm áp với </a:t>
            </a:r>
            <a:r>
              <a:rPr lang="vi-VN" sz="2800" dirty="0" smtClean="0">
                <a:latin typeface="+mj-lt"/>
              </a:rPr>
              <a:t>nhi</a:t>
            </a:r>
            <a:r>
              <a:rPr lang="en-US" sz="2800" dirty="0" smtClean="0">
                <a:latin typeface="+mj-lt"/>
              </a:rPr>
              <a:t>ề</a:t>
            </a:r>
            <a:r>
              <a:rPr lang="vi-VN" sz="2800" dirty="0" smtClean="0">
                <a:latin typeface="+mj-lt"/>
              </a:rPr>
              <a:t>u </a:t>
            </a:r>
            <a:r>
              <a:rPr lang="vi-VN" sz="2800" dirty="0">
                <a:latin typeface="+mj-lt"/>
              </a:rPr>
              <a:t>ngày nắng trong năm, thuận lợi cho các hoạt động kinh tế và sinh hoạt văn hoá của người dân.</a:t>
            </a:r>
            <a:endParaRPr lang="en-US" sz="2800" dirty="0">
              <a:latin typeface="+mj-lt"/>
            </a:endParaRPr>
          </a:p>
        </p:txBody>
      </p:sp>
      <p:pic>
        <p:nvPicPr>
          <p:cNvPr id="21" name="Picture 20" descr="Dia hinh o_Ath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3" y="3987953"/>
            <a:ext cx="4618892" cy="257907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22" name="Text Box 16"/>
          <p:cNvSpPr txBox="1">
            <a:spLocks noChangeArrowheads="1"/>
          </p:cNvSpPr>
          <p:nvPr/>
        </p:nvSpPr>
        <p:spPr bwMode="auto">
          <a:xfrm>
            <a:off x="339462" y="4913316"/>
            <a:ext cx="3556695" cy="3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sz="1400" kern="1200">
                <a:solidFill>
                  <a:schemeClr val="tx1"/>
                </a:solidFill>
                <a:latin typeface="Arial" charset="0"/>
                <a:ea typeface="+mn-ea"/>
                <a:cs typeface="Arial" charset="0"/>
              </a:defRPr>
            </a:lvl2pPr>
            <a:lvl3pPr marL="914400" algn="l" rtl="0" fontAlgn="base">
              <a:spcBef>
                <a:spcPct val="0"/>
              </a:spcBef>
              <a:spcAft>
                <a:spcPct val="0"/>
              </a:spcAft>
              <a:defRPr sz="1400" kern="1200">
                <a:solidFill>
                  <a:schemeClr val="tx1"/>
                </a:solidFill>
                <a:latin typeface="Arial" charset="0"/>
                <a:ea typeface="+mn-ea"/>
                <a:cs typeface="Arial" charset="0"/>
              </a:defRPr>
            </a:lvl3pPr>
            <a:lvl4pPr marL="1371600" algn="l" rtl="0" fontAlgn="base">
              <a:spcBef>
                <a:spcPct val="0"/>
              </a:spcBef>
              <a:spcAft>
                <a:spcPct val="0"/>
              </a:spcAft>
              <a:defRPr sz="1400" kern="1200">
                <a:solidFill>
                  <a:schemeClr val="tx1"/>
                </a:solidFill>
                <a:latin typeface="Arial" charset="0"/>
                <a:ea typeface="+mn-ea"/>
                <a:cs typeface="Arial" charset="0"/>
              </a:defRPr>
            </a:lvl4pPr>
            <a:lvl5pPr marL="1828800" algn="l"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3300"/>
                </a:solidFill>
                <a:effectLst/>
                <a:uLnTx/>
                <a:uFillTx/>
                <a:latin typeface="Arial" charset="0"/>
                <a:ea typeface="+mn-ea"/>
                <a:cs typeface="Arial" charset="0"/>
              </a:rPr>
              <a:t>Địa</a:t>
            </a:r>
            <a:r>
              <a:rPr kumimoji="0" lang="en-US" sz="1800" b="1" i="0" u="none" strike="noStrike" kern="1200" cap="none" spc="0" normalizeH="0" baseline="0" noProof="0" dirty="0">
                <a:ln>
                  <a:noFill/>
                </a:ln>
                <a:solidFill>
                  <a:srgbClr val="FF3300"/>
                </a:solidFill>
                <a:effectLst/>
                <a:uLnTx/>
                <a:uFillTx/>
                <a:latin typeface="Arial" charset="0"/>
                <a:ea typeface="+mn-ea"/>
                <a:cs typeface="Arial" charset="0"/>
              </a:rPr>
              <a:t> </a:t>
            </a:r>
            <a:r>
              <a:rPr kumimoji="0" lang="en-US" sz="1800" b="1" i="0" u="none" strike="noStrike" kern="1200" cap="none" spc="0" normalizeH="0" baseline="0" noProof="0" dirty="0" err="1">
                <a:ln>
                  <a:noFill/>
                </a:ln>
                <a:solidFill>
                  <a:srgbClr val="FF3300"/>
                </a:solidFill>
                <a:effectLst/>
                <a:uLnTx/>
                <a:uFillTx/>
                <a:latin typeface="Arial" charset="0"/>
                <a:ea typeface="+mn-ea"/>
                <a:cs typeface="Arial" charset="0"/>
              </a:rPr>
              <a:t>hình</a:t>
            </a:r>
            <a:r>
              <a:rPr kumimoji="0" lang="en-US" sz="1800" b="1" i="0" u="none" strike="noStrike" kern="1200" cap="none" spc="0" normalizeH="0" baseline="0" noProof="0" dirty="0">
                <a:ln>
                  <a:noFill/>
                </a:ln>
                <a:solidFill>
                  <a:srgbClr val="FF3300"/>
                </a:solidFill>
                <a:effectLst/>
                <a:uLnTx/>
                <a:uFillTx/>
                <a:latin typeface="Arial" charset="0"/>
                <a:ea typeface="+mn-ea"/>
                <a:cs typeface="Arial" charset="0"/>
              </a:rPr>
              <a:t> ở A Ten ( Hi </a:t>
            </a:r>
            <a:r>
              <a:rPr kumimoji="0" lang="en-US" sz="1800" b="1" i="0" u="none" strike="noStrike" kern="1200" cap="none" spc="0" normalizeH="0" baseline="0" noProof="0" dirty="0" err="1">
                <a:ln>
                  <a:noFill/>
                </a:ln>
                <a:solidFill>
                  <a:srgbClr val="FF3300"/>
                </a:solidFill>
                <a:effectLst/>
                <a:uLnTx/>
                <a:uFillTx/>
                <a:latin typeface="Arial" charset="0"/>
                <a:ea typeface="+mn-ea"/>
                <a:cs typeface="Arial" charset="0"/>
              </a:rPr>
              <a:t>Lạp</a:t>
            </a:r>
            <a:r>
              <a:rPr kumimoji="0" lang="en-US" sz="1800" b="1" i="0" u="none" strike="noStrike" kern="1200" cap="none" spc="0" normalizeH="0" baseline="0" noProof="0" dirty="0">
                <a:ln>
                  <a:noFill/>
                </a:ln>
                <a:solidFill>
                  <a:srgbClr val="FF3300"/>
                </a:solidFill>
                <a:effectLst/>
                <a:uLnTx/>
                <a:uFillTx/>
                <a:latin typeface="Arial" charset="0"/>
                <a:ea typeface="+mn-ea"/>
                <a:cs typeface="Arial" charset="0"/>
              </a:rPr>
              <a:t> )</a:t>
            </a:r>
          </a:p>
        </p:txBody>
      </p:sp>
      <p:pic>
        <p:nvPicPr>
          <p:cNvPr id="3" name="Picture 2"/>
          <p:cNvPicPr>
            <a:picLocks noChangeAspect="1"/>
          </p:cNvPicPr>
          <p:nvPr/>
        </p:nvPicPr>
        <p:blipFill>
          <a:blip r:embed="rId4"/>
          <a:stretch>
            <a:fillRect/>
          </a:stretch>
        </p:blipFill>
        <p:spPr>
          <a:xfrm>
            <a:off x="118820" y="131887"/>
            <a:ext cx="2900693" cy="15588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12" name="Group 11"/>
          <p:cNvGrpSpPr>
            <a:grpSpLocks/>
          </p:cNvGrpSpPr>
          <p:nvPr/>
        </p:nvGrpSpPr>
        <p:grpSpPr bwMode="auto">
          <a:xfrm>
            <a:off x="3618197" y="107479"/>
            <a:ext cx="2496989" cy="1778471"/>
            <a:chOff x="1488" y="96"/>
            <a:chExt cx="2400" cy="2129"/>
          </a:xfrm>
        </p:grpSpPr>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96"/>
              <a:ext cx="2400" cy="1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8" name="Text Box 19"/>
            <p:cNvSpPr txBox="1">
              <a:spLocks noChangeArrowheads="1"/>
            </p:cNvSpPr>
            <p:nvPr/>
          </p:nvSpPr>
          <p:spPr bwMode="auto">
            <a:xfrm>
              <a:off x="2373" y="2037"/>
              <a:ext cx="817" cy="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1400" kern="1200">
                  <a:solidFill>
                    <a:schemeClr val="tx1"/>
                  </a:solidFill>
                  <a:latin typeface="Arial" charset="0"/>
                  <a:ea typeface="+mn-ea"/>
                  <a:cs typeface="Arial" charset="0"/>
                </a:defRPr>
              </a:lvl1pPr>
              <a:lvl2pPr marL="457200" algn="l" rtl="0" fontAlgn="base">
                <a:spcBef>
                  <a:spcPct val="0"/>
                </a:spcBef>
                <a:spcAft>
                  <a:spcPct val="0"/>
                </a:spcAft>
                <a:defRPr sz="1400" kern="1200">
                  <a:solidFill>
                    <a:schemeClr val="tx1"/>
                  </a:solidFill>
                  <a:latin typeface="Arial" charset="0"/>
                  <a:ea typeface="+mn-ea"/>
                  <a:cs typeface="Arial" charset="0"/>
                </a:defRPr>
              </a:lvl2pPr>
              <a:lvl3pPr marL="914400" algn="l" rtl="0" fontAlgn="base">
                <a:spcBef>
                  <a:spcPct val="0"/>
                </a:spcBef>
                <a:spcAft>
                  <a:spcPct val="0"/>
                </a:spcAft>
                <a:defRPr sz="1400" kern="1200">
                  <a:solidFill>
                    <a:schemeClr val="tx1"/>
                  </a:solidFill>
                  <a:latin typeface="Arial" charset="0"/>
                  <a:ea typeface="+mn-ea"/>
                  <a:cs typeface="Arial" charset="0"/>
                </a:defRPr>
              </a:lvl3pPr>
              <a:lvl4pPr marL="1371600" algn="l" rtl="0" fontAlgn="base">
                <a:spcBef>
                  <a:spcPct val="0"/>
                </a:spcBef>
                <a:spcAft>
                  <a:spcPct val="0"/>
                </a:spcAft>
                <a:defRPr sz="1400" kern="1200">
                  <a:solidFill>
                    <a:schemeClr val="tx1"/>
                  </a:solidFill>
                  <a:latin typeface="Arial" charset="0"/>
                  <a:ea typeface="+mn-ea"/>
                  <a:cs typeface="Arial" charset="0"/>
                </a:defRPr>
              </a:lvl4pPr>
              <a:lvl5pPr marL="1828800" algn="l"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00FF"/>
                  </a:solidFill>
                  <a:effectLst/>
                  <a:uLnTx/>
                  <a:uFillTx/>
                  <a:latin typeface="Arial" charset="0"/>
                  <a:ea typeface="+mn-ea"/>
                  <a:cs typeface="Arial" charset="0"/>
                </a:rPr>
                <a:t>Nho</a:t>
              </a:r>
              <a:endParaRPr kumimoji="0" lang="en-US" sz="2000" b="1" i="0" u="none" strike="noStrike" kern="1200" cap="none" spc="0" normalizeH="0" baseline="0" noProof="0" dirty="0">
                <a:ln>
                  <a:noFill/>
                </a:ln>
                <a:solidFill>
                  <a:srgbClr val="0000FF"/>
                </a:solidFill>
                <a:effectLst/>
                <a:uLnTx/>
                <a:uFillTx/>
                <a:latin typeface="Arial" charset="0"/>
                <a:ea typeface="+mn-ea"/>
                <a:cs typeface="Arial" charset="0"/>
              </a:endParaRPr>
            </a:p>
          </p:txBody>
        </p:sp>
      </p:grpSp>
      <p:pic>
        <p:nvPicPr>
          <p:cNvPr id="6" name="Picture 5"/>
          <p:cNvPicPr>
            <a:picLocks noChangeAspect="1"/>
          </p:cNvPicPr>
          <p:nvPr/>
        </p:nvPicPr>
        <p:blipFill>
          <a:blip r:embed="rId6"/>
          <a:stretch>
            <a:fillRect/>
          </a:stretch>
        </p:blipFill>
        <p:spPr>
          <a:xfrm>
            <a:off x="-72185" y="4042192"/>
            <a:ext cx="4562295" cy="2716224"/>
          </a:xfrm>
          <a:prstGeom prst="rect">
            <a:avLst/>
          </a:prstGeom>
        </p:spPr>
      </p:pic>
      <p:pic>
        <p:nvPicPr>
          <p:cNvPr id="7" name="Picture 6"/>
          <p:cNvPicPr>
            <a:picLocks noChangeAspect="1"/>
          </p:cNvPicPr>
          <p:nvPr/>
        </p:nvPicPr>
        <p:blipFill>
          <a:blip r:embed="rId7"/>
          <a:stretch>
            <a:fillRect/>
          </a:stretch>
        </p:blipFill>
        <p:spPr>
          <a:xfrm>
            <a:off x="-211776" y="242172"/>
            <a:ext cx="2383743" cy="3554276"/>
          </a:xfrm>
          <a:prstGeom prst="rect">
            <a:avLst/>
          </a:prstGeom>
        </p:spPr>
      </p:pic>
    </p:spTree>
    <p:extLst>
      <p:ext uri="{BB962C8B-B14F-4D97-AF65-F5344CB8AC3E}">
        <p14:creationId xmlns:p14="http://schemas.microsoft.com/office/powerpoint/2010/main" val="154462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3" presetClass="exit" presetSubtype="32" fill="hold" grpId="1" nodeType="clickEffect">
                                  <p:stCondLst>
                                    <p:cond delay="0"/>
                                  </p:stCondLst>
                                  <p:childTnLst>
                                    <p:animEffect transition="out" filter="plus(out)">
                                      <p:cBhvr>
                                        <p:cTn id="42" dur="2000"/>
                                        <p:tgtEl>
                                          <p:spTgt spid="22"/>
                                        </p:tgtEl>
                                      </p:cBhvr>
                                    </p:animEffect>
                                    <p:set>
                                      <p:cBhvr>
                                        <p:cTn id="43" dur="1" fill="hold">
                                          <p:stCondLst>
                                            <p:cond delay="1999"/>
                                          </p:stCondLst>
                                        </p:cTn>
                                        <p:tgtEl>
                                          <p:spTgt spid="22"/>
                                        </p:tgtEl>
                                        <p:attrNameLst>
                                          <p:attrName>style.visibility</p:attrName>
                                        </p:attrNameLst>
                                      </p:cBhvr>
                                      <p:to>
                                        <p:strVal val="hidden"/>
                                      </p:to>
                                    </p:set>
                                  </p:childTnLst>
                                </p:cTn>
                              </p:par>
                              <p:par>
                                <p:cTn id="44" presetID="13" presetClass="exit" presetSubtype="32" fill="hold" nodeType="withEffect">
                                  <p:stCondLst>
                                    <p:cond delay="0"/>
                                  </p:stCondLst>
                                  <p:childTnLst>
                                    <p:animEffect transition="out" filter="plus(out)">
                                      <p:cBhvr>
                                        <p:cTn id="45" dur="2000"/>
                                        <p:tgtEl>
                                          <p:spTgt spid="12"/>
                                        </p:tgtEl>
                                      </p:cBhvr>
                                    </p:animEffect>
                                    <p:set>
                                      <p:cBhvr>
                                        <p:cTn id="46" dur="1" fill="hold">
                                          <p:stCondLst>
                                            <p:cond delay="1999"/>
                                          </p:stCondLst>
                                        </p:cTn>
                                        <p:tgtEl>
                                          <p:spTgt spid="12"/>
                                        </p:tgtEl>
                                        <p:attrNameLst>
                                          <p:attrName>style.visibility</p:attrName>
                                        </p:attrNameLst>
                                      </p:cBhvr>
                                      <p:to>
                                        <p:strVal val="hidden"/>
                                      </p:to>
                                    </p:set>
                                  </p:childTnLst>
                                </p:cTn>
                              </p:par>
                              <p:par>
                                <p:cTn id="47" presetID="13" presetClass="exit" presetSubtype="32" fill="hold" nodeType="withEffect">
                                  <p:stCondLst>
                                    <p:cond delay="0"/>
                                  </p:stCondLst>
                                  <p:childTnLst>
                                    <p:animEffect transition="out" filter="plus(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7">
                                            <p:txEl>
                                              <p:pRg st="1" end="1"/>
                                            </p:txEl>
                                          </p:spTgt>
                                        </p:tgtEl>
                                        <p:attrNameLst>
                                          <p:attrName>style.visibility</p:attrName>
                                        </p:attrNameLst>
                                      </p:cBhvr>
                                      <p:to>
                                        <p:strVal val="visible"/>
                                      </p:to>
                                    </p:set>
                                    <p:animEffect transition="in" filter="circle(in)">
                                      <p:cBhvr>
                                        <p:cTn id="54" dur="2000"/>
                                        <p:tgtEl>
                                          <p:spTgt spid="1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circle(in)">
                                      <p:cBhvr>
                                        <p:cTn id="59" dur="20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7">
                                            <p:txEl>
                                              <p:pRg st="2" end="2"/>
                                            </p:txEl>
                                          </p:spTgt>
                                        </p:tgtEl>
                                        <p:attrNameLst>
                                          <p:attrName>style.visibility</p:attrName>
                                        </p:attrNameLst>
                                      </p:cBhvr>
                                      <p:to>
                                        <p:strVal val="visible"/>
                                      </p:to>
                                    </p:set>
                                    <p:animEffect transition="in" filter="circle(in)">
                                      <p:cBhvr>
                                        <p:cTn id="69" dur="2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ến trúc Hy Lạp cổ đại – Wikipedia tiếng Việ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29" y="2599410"/>
            <a:ext cx="1776685" cy="1403810"/>
          </a:xfrm>
          <a:prstGeom prst="rect">
            <a:avLst/>
          </a:prstGeom>
          <a:noFill/>
          <a:ln>
            <a:noFill/>
          </a:ln>
        </p:spPr>
      </p:pic>
      <p:sp>
        <p:nvSpPr>
          <p:cNvPr id="5" name="TextBox 4"/>
          <p:cNvSpPr txBox="1"/>
          <p:nvPr/>
        </p:nvSpPr>
        <p:spPr>
          <a:xfrm>
            <a:off x="-1655" y="3027560"/>
            <a:ext cx="2020027" cy="707886"/>
          </a:xfrm>
          <a:prstGeom prst="rect">
            <a:avLst/>
          </a:prstGeom>
          <a:noFill/>
        </p:spPr>
        <p:txBody>
          <a:bodyPr wrap="square" rtlCol="0">
            <a:spAutoFit/>
          </a:bodyPr>
          <a:lstStyle/>
          <a:p>
            <a:r>
              <a:rPr lang="en-US" sz="4000" b="1" dirty="0" err="1" smtClean="0">
                <a:solidFill>
                  <a:srgbClr val="FFFF00"/>
                </a:solidFill>
                <a:latin typeface="Times New Roman" panose="02020603050405020304" pitchFamily="18" charset="0"/>
                <a:cs typeface="Times New Roman" panose="02020603050405020304" pitchFamily="18" charset="0"/>
              </a:rPr>
              <a:t>Hy</a:t>
            </a:r>
            <a:r>
              <a:rPr lang="en-US" sz="4000" b="1" dirty="0" smtClean="0">
                <a:solidFill>
                  <a:srgbClr val="FFFF00"/>
                </a:solidFill>
                <a:latin typeface="Times New Roman" panose="02020603050405020304" pitchFamily="18" charset="0"/>
                <a:cs typeface="Times New Roman" panose="02020603050405020304" pitchFamily="18" charset="0"/>
              </a:rPr>
              <a:t>  </a:t>
            </a:r>
            <a:r>
              <a:rPr lang="en-US" sz="4000" b="1" dirty="0" err="1" smtClean="0">
                <a:solidFill>
                  <a:srgbClr val="FFFF00"/>
                </a:solidFill>
                <a:latin typeface="Times New Roman" panose="02020603050405020304" pitchFamily="18" charset="0"/>
                <a:cs typeface="Times New Roman" panose="02020603050405020304" pitchFamily="18" charset="0"/>
              </a:rPr>
              <a:t>Lạp</a:t>
            </a:r>
            <a:endParaRPr lang="en-US" sz="4000" b="1" dirty="0">
              <a:solidFill>
                <a:srgbClr val="FFFF00"/>
              </a:solidFill>
              <a:latin typeface="Times New Roman" panose="02020603050405020304" pitchFamily="18" charset="0"/>
              <a:cs typeface="Times New Roman" panose="02020603050405020304" pitchFamily="18" charset="0"/>
            </a:endParaRPr>
          </a:p>
        </p:txBody>
      </p:sp>
      <p:cxnSp>
        <p:nvCxnSpPr>
          <p:cNvPr id="7" name="Elbow Connector 6"/>
          <p:cNvCxnSpPr/>
          <p:nvPr/>
        </p:nvCxnSpPr>
        <p:spPr>
          <a:xfrm rot="5400000" flipH="1" flipV="1">
            <a:off x="1846617" y="1037397"/>
            <a:ext cx="723755" cy="2400271"/>
          </a:xfrm>
          <a:prstGeom prst="bentConnector2">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862730"/>
            <a:ext cx="3739082" cy="584775"/>
          </a:xfrm>
          <a:prstGeom prst="rect">
            <a:avLst/>
          </a:prstGeom>
          <a:noFill/>
        </p:spPr>
        <p:txBody>
          <a:bodyPr wrap="square" rtlCol="0">
            <a:spAutoFit/>
          </a:bodyPr>
          <a:lstStyle/>
          <a:p>
            <a:r>
              <a:rPr lang="en-US" sz="3200" b="1" dirty="0" err="1" smtClean="0">
                <a:solidFill>
                  <a:srgbClr val="C00000"/>
                </a:solidFill>
                <a:latin typeface="Times New Roman" panose="02020603050405020304" pitchFamily="18" charset="0"/>
                <a:cs typeface="Times New Roman" panose="02020603050405020304" pitchFamily="18" charset="0"/>
              </a:rPr>
              <a:t>Điều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kiện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tự</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nhiên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381877" y="421039"/>
            <a:ext cx="7810123" cy="553357"/>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US" sz="2800" b="1" dirty="0" err="1">
                <a:solidFill>
                  <a:srgbClr val="002060"/>
                </a:solidFill>
                <a:latin typeface="Times New Roman" pitchFamily="18" charset="0"/>
                <a:cs typeface="Times New Roman" pitchFamily="18" charset="0"/>
              </a:rPr>
              <a:t>Chủ</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yếu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nằm</a:t>
            </a:r>
            <a:r>
              <a:rPr lang="en-US" sz="2800" b="1" dirty="0">
                <a:solidFill>
                  <a:srgbClr val="002060"/>
                </a:solidFill>
                <a:latin typeface="Times New Roman" pitchFamily="18" charset="0"/>
                <a:cs typeface="Times New Roman" pitchFamily="18" charset="0"/>
              </a:rPr>
              <a:t> ở </a:t>
            </a:r>
            <a:r>
              <a:rPr lang="en-US" sz="2800" b="1" dirty="0" err="1">
                <a:solidFill>
                  <a:srgbClr val="002060"/>
                </a:solidFill>
                <a:latin typeface="Times New Roman" pitchFamily="18" charset="0"/>
                <a:cs typeface="Times New Roman" pitchFamily="18" charset="0"/>
              </a:rPr>
              <a:t>phía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nam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bán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đảo</a:t>
            </a:r>
            <a:r>
              <a:rPr lang="en-US" sz="2800" b="1" dirty="0">
                <a:solidFill>
                  <a:srgbClr val="002060"/>
                </a:solidFill>
                <a:latin typeface="Times New Roman" pitchFamily="18" charset="0"/>
                <a:cs typeface="Times New Roman" pitchFamily="18" charset="0"/>
              </a:rPr>
              <a:t> Ban-</a:t>
            </a:r>
            <a:r>
              <a:rPr lang="en-US" sz="2800" b="1" dirty="0" err="1">
                <a:solidFill>
                  <a:srgbClr val="002060"/>
                </a:solidFill>
                <a:latin typeface="Times New Roman" pitchFamily="18" charset="0"/>
                <a:cs typeface="Times New Roman" pitchFamily="18" charset="0"/>
              </a:rPr>
              <a:t>căng</a:t>
            </a:r>
            <a:endParaRPr lang="en-US" sz="2800" b="1" dirty="0">
              <a:solidFill>
                <a:srgbClr val="002060"/>
              </a:solidFill>
              <a:latin typeface="Times New Roman" pitchFamily="18" charset="0"/>
              <a:cs typeface="Times New Roman" pitchFamily="18" charset="0"/>
            </a:endParaRPr>
          </a:p>
        </p:txBody>
      </p:sp>
      <p:sp>
        <p:nvSpPr>
          <p:cNvPr id="10" name="Rectangle 9"/>
          <p:cNvSpPr/>
          <p:nvPr/>
        </p:nvSpPr>
        <p:spPr>
          <a:xfrm>
            <a:off x="4401092" y="1247219"/>
            <a:ext cx="7032694" cy="668645"/>
          </a:xfrm>
          <a:prstGeom prst="rect">
            <a:avLst/>
          </a:prstGeom>
          <a:solidFill>
            <a:schemeClr val="accent5">
              <a:lumMod val="20000"/>
              <a:lumOff val="80000"/>
            </a:schemeClr>
          </a:solidFill>
          <a:ln>
            <a:solidFill>
              <a:schemeClr val="accent1">
                <a:lumMod val="75000"/>
              </a:schemeClr>
            </a:solidFill>
          </a:ln>
        </p:spPr>
        <p:txBody>
          <a:bodyPr wrap="none">
            <a:spAutoFit/>
          </a:bodyPr>
          <a:lstStyle/>
          <a:p>
            <a:pPr marR="0" algn="just">
              <a:lnSpc>
                <a:spcPct val="130000"/>
              </a:lnSpc>
              <a:spcBef>
                <a:spcPts val="0"/>
              </a:spcBef>
              <a:spcAft>
                <a:spcPts val="1000"/>
              </a:spcAft>
            </a:pPr>
            <a:r>
              <a:rPr lang="en-US" sz="3200" b="1" dirty="0" err="1">
                <a:solidFill>
                  <a:srgbClr val="002060"/>
                </a:solidFill>
                <a:latin typeface="Times New Roman"/>
                <a:ea typeface="Arial"/>
                <a:cs typeface="Times New Roman"/>
              </a:rPr>
              <a:t>Địa</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hình</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chủ</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yếu</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là</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đồi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núi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đất</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đai</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khô</a:t>
            </a:r>
            <a:r>
              <a:rPr lang="en-US" sz="2800" b="1" dirty="0">
                <a:solidFill>
                  <a:srgbClr val="002060"/>
                </a:solidFill>
                <a:latin typeface="Times New Roman"/>
                <a:ea typeface="Arial"/>
                <a:cs typeface="Times New Roman"/>
              </a:rPr>
              <a:t> </a:t>
            </a:r>
            <a:r>
              <a:rPr lang="en-US" sz="2800" b="1" dirty="0" err="1">
                <a:solidFill>
                  <a:srgbClr val="002060"/>
                </a:solidFill>
                <a:latin typeface="Times New Roman"/>
                <a:ea typeface="Arial"/>
                <a:cs typeface="Times New Roman"/>
              </a:rPr>
              <a:t>cằn</a:t>
            </a:r>
            <a:r>
              <a:rPr lang="en-US" sz="2800" b="1" dirty="0">
                <a:solidFill>
                  <a:srgbClr val="002060"/>
                </a:solidFill>
                <a:latin typeface="Times New Roman"/>
                <a:ea typeface="Arial"/>
                <a:cs typeface="Times New Roman"/>
              </a:rPr>
              <a:t>.</a:t>
            </a:r>
          </a:p>
        </p:txBody>
      </p:sp>
      <p:sp>
        <p:nvSpPr>
          <p:cNvPr id="12" name="Rectangle 11"/>
          <p:cNvSpPr/>
          <p:nvPr/>
        </p:nvSpPr>
        <p:spPr>
          <a:xfrm>
            <a:off x="4401092" y="2184468"/>
            <a:ext cx="6300109" cy="522259"/>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US" sz="2800" b="1" dirty="0" err="1" smtClean="0">
                <a:solidFill>
                  <a:srgbClr val="002060"/>
                </a:solidFill>
                <a:latin typeface="Times New Roman" pitchFamily="18" charset="0"/>
                <a:cs typeface="Times New Roman" pitchFamily="18" charset="0"/>
              </a:rPr>
              <a:t>Có</a:t>
            </a:r>
            <a:r>
              <a:rPr lang="en-US" sz="2800" b="1" dirty="0" smtClean="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nhiều</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khoáng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sản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đồng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sắt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vàng</a:t>
            </a:r>
            <a:r>
              <a:rPr lang="en-US" sz="2800" b="1" dirty="0">
                <a:solidFill>
                  <a:srgbClr val="002060"/>
                </a:solidFill>
                <a:latin typeface="Times New Roman" pitchFamily="18" charset="0"/>
                <a:cs typeface="Times New Roman" pitchFamily="18" charset="0"/>
              </a:rPr>
              <a:t>…</a:t>
            </a:r>
          </a:p>
        </p:txBody>
      </p:sp>
      <p:sp>
        <p:nvSpPr>
          <p:cNvPr id="13" name="Rectangle 12"/>
          <p:cNvSpPr/>
          <p:nvPr/>
        </p:nvSpPr>
        <p:spPr>
          <a:xfrm>
            <a:off x="4401092" y="2975331"/>
            <a:ext cx="2472152" cy="522259"/>
          </a:xfrm>
          <a:prstGeom prst="rect">
            <a:avLst/>
          </a:prstGeom>
          <a:solidFill>
            <a:schemeClr val="accent5">
              <a:lumMod val="20000"/>
              <a:lumOff val="80000"/>
            </a:schemeClr>
          </a:solidFill>
        </p:spPr>
        <p:txBody>
          <a:bodyPr wrap="none">
            <a:spAutoFit/>
          </a:bodyPr>
          <a:lstStyle/>
          <a:p>
            <a:pPr>
              <a:lnSpc>
                <a:spcPct val="107000"/>
              </a:lnSpc>
              <a:spcAft>
                <a:spcPts val="800"/>
              </a:spcAft>
            </a:pPr>
            <a:r>
              <a:rPr lang="en-US" sz="2800" b="1" dirty="0" err="1" smtClean="0">
                <a:solidFill>
                  <a:srgbClr val="002060"/>
                </a:solidFill>
                <a:latin typeface="Times New Roman" pitchFamily="18" charset="0"/>
                <a:cs typeface="Times New Roman" pitchFamily="18" charset="0"/>
              </a:rPr>
              <a:t>Khí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hậu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ấm</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áp</a:t>
            </a:r>
            <a:endParaRPr lang="en-US" sz="2800" b="1" dirty="0">
              <a:solidFill>
                <a:srgbClr val="002060"/>
              </a:solidFill>
              <a:latin typeface="Times New Roman" pitchFamily="18" charset="0"/>
              <a:cs typeface="Times New Roman" pitchFamily="18" charset="0"/>
            </a:endParaRPr>
          </a:p>
        </p:txBody>
      </p:sp>
      <p:cxnSp>
        <p:nvCxnSpPr>
          <p:cNvPr id="16" name="Straight Connector 15"/>
          <p:cNvCxnSpPr/>
          <p:nvPr/>
        </p:nvCxnSpPr>
        <p:spPr>
          <a:xfrm>
            <a:off x="3376943" y="697117"/>
            <a:ext cx="63374" cy="249841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9" idx="1"/>
          </p:cNvCxnSpPr>
          <p:nvPr/>
        </p:nvCxnSpPr>
        <p:spPr>
          <a:xfrm flipH="1" flipV="1">
            <a:off x="3376943" y="697117"/>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3376943" y="1551494"/>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440317" y="2405270"/>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440317" y="3195532"/>
            <a:ext cx="1004934" cy="6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47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00483" y="-96654"/>
            <a:ext cx="6386063" cy="6744832"/>
          </a:xfrm>
          <a:prstGeom prst="rect">
            <a:avLst/>
          </a:prstGeom>
        </p:spPr>
      </p:pic>
      <p:sp>
        <p:nvSpPr>
          <p:cNvPr id="13" name="Freeform 12"/>
          <p:cNvSpPr/>
          <p:nvPr/>
        </p:nvSpPr>
        <p:spPr>
          <a:xfrm>
            <a:off x="542611" y="512466"/>
            <a:ext cx="6029133" cy="5526593"/>
          </a:xfrm>
          <a:custGeom>
            <a:avLst/>
            <a:gdLst>
              <a:gd name="connsiteX0" fmla="*/ 0 w 6029133"/>
              <a:gd name="connsiteY0" fmla="*/ 1356527 h 5526593"/>
              <a:gd name="connsiteX1" fmla="*/ 80387 w 6029133"/>
              <a:gd name="connsiteY1" fmla="*/ 1276141 h 5526593"/>
              <a:gd name="connsiteX2" fmla="*/ 110532 w 6029133"/>
              <a:gd name="connsiteY2" fmla="*/ 1245996 h 5526593"/>
              <a:gd name="connsiteX3" fmla="*/ 130629 w 6029133"/>
              <a:gd name="connsiteY3" fmla="*/ 1215850 h 5526593"/>
              <a:gd name="connsiteX4" fmla="*/ 160774 w 6029133"/>
              <a:gd name="connsiteY4" fmla="*/ 1185705 h 5526593"/>
              <a:gd name="connsiteX5" fmla="*/ 190919 w 6029133"/>
              <a:gd name="connsiteY5" fmla="*/ 1125415 h 5526593"/>
              <a:gd name="connsiteX6" fmla="*/ 221064 w 6029133"/>
              <a:gd name="connsiteY6" fmla="*/ 1095270 h 5526593"/>
              <a:gd name="connsiteX7" fmla="*/ 261257 w 6029133"/>
              <a:gd name="connsiteY7" fmla="*/ 1034980 h 5526593"/>
              <a:gd name="connsiteX8" fmla="*/ 321547 w 6029133"/>
              <a:gd name="connsiteY8" fmla="*/ 974690 h 5526593"/>
              <a:gd name="connsiteX9" fmla="*/ 361741 w 6029133"/>
              <a:gd name="connsiteY9" fmla="*/ 934497 h 5526593"/>
              <a:gd name="connsiteX10" fmla="*/ 381837 w 6029133"/>
              <a:gd name="connsiteY10" fmla="*/ 904352 h 5526593"/>
              <a:gd name="connsiteX11" fmla="*/ 422031 w 6029133"/>
              <a:gd name="connsiteY11" fmla="*/ 864158 h 5526593"/>
              <a:gd name="connsiteX12" fmla="*/ 442127 w 6029133"/>
              <a:gd name="connsiteY12" fmla="*/ 834013 h 5526593"/>
              <a:gd name="connsiteX13" fmla="*/ 502418 w 6029133"/>
              <a:gd name="connsiteY13" fmla="*/ 793820 h 5526593"/>
              <a:gd name="connsiteX14" fmla="*/ 522514 w 6029133"/>
              <a:gd name="connsiteY14" fmla="*/ 763675 h 5526593"/>
              <a:gd name="connsiteX15" fmla="*/ 582804 w 6029133"/>
              <a:gd name="connsiteY15" fmla="*/ 723481 h 5526593"/>
              <a:gd name="connsiteX16" fmla="*/ 643094 w 6029133"/>
              <a:gd name="connsiteY16" fmla="*/ 663191 h 5526593"/>
              <a:gd name="connsiteX17" fmla="*/ 673240 w 6029133"/>
              <a:gd name="connsiteY17" fmla="*/ 622998 h 5526593"/>
              <a:gd name="connsiteX18" fmla="*/ 703385 w 6029133"/>
              <a:gd name="connsiteY18" fmla="*/ 612949 h 5526593"/>
              <a:gd name="connsiteX19" fmla="*/ 733530 w 6029133"/>
              <a:gd name="connsiteY19" fmla="*/ 592853 h 5526593"/>
              <a:gd name="connsiteX20" fmla="*/ 793820 w 6029133"/>
              <a:gd name="connsiteY20" fmla="*/ 532563 h 5526593"/>
              <a:gd name="connsiteX21" fmla="*/ 823965 w 6029133"/>
              <a:gd name="connsiteY21" fmla="*/ 502418 h 5526593"/>
              <a:gd name="connsiteX22" fmla="*/ 884255 w 6029133"/>
              <a:gd name="connsiteY22" fmla="*/ 452176 h 5526593"/>
              <a:gd name="connsiteX23" fmla="*/ 914400 w 6029133"/>
              <a:gd name="connsiteY23" fmla="*/ 432079 h 5526593"/>
              <a:gd name="connsiteX24" fmla="*/ 974690 w 6029133"/>
              <a:gd name="connsiteY24" fmla="*/ 391886 h 5526593"/>
              <a:gd name="connsiteX25" fmla="*/ 1004835 w 6029133"/>
              <a:gd name="connsiteY25" fmla="*/ 371789 h 5526593"/>
              <a:gd name="connsiteX26" fmla="*/ 1045029 w 6029133"/>
              <a:gd name="connsiteY26" fmla="*/ 351692 h 5526593"/>
              <a:gd name="connsiteX27" fmla="*/ 1125415 w 6029133"/>
              <a:gd name="connsiteY27" fmla="*/ 311499 h 5526593"/>
              <a:gd name="connsiteX28" fmla="*/ 1185705 w 6029133"/>
              <a:gd name="connsiteY28" fmla="*/ 281354 h 5526593"/>
              <a:gd name="connsiteX29" fmla="*/ 1245996 w 6029133"/>
              <a:gd name="connsiteY29" fmla="*/ 251209 h 5526593"/>
              <a:gd name="connsiteX30" fmla="*/ 1276141 w 6029133"/>
              <a:gd name="connsiteY30" fmla="*/ 231112 h 5526593"/>
              <a:gd name="connsiteX31" fmla="*/ 1326382 w 6029133"/>
              <a:gd name="connsiteY31" fmla="*/ 221064 h 5526593"/>
              <a:gd name="connsiteX32" fmla="*/ 1366576 w 6029133"/>
              <a:gd name="connsiteY32" fmla="*/ 211015 h 5526593"/>
              <a:gd name="connsiteX33" fmla="*/ 1406769 w 6029133"/>
              <a:gd name="connsiteY33" fmla="*/ 190919 h 5526593"/>
              <a:gd name="connsiteX34" fmla="*/ 1436914 w 6029133"/>
              <a:gd name="connsiteY34" fmla="*/ 180870 h 5526593"/>
              <a:gd name="connsiteX35" fmla="*/ 1517301 w 6029133"/>
              <a:gd name="connsiteY35" fmla="*/ 150725 h 5526593"/>
              <a:gd name="connsiteX36" fmla="*/ 1547446 w 6029133"/>
              <a:gd name="connsiteY36" fmla="*/ 130629 h 5526593"/>
              <a:gd name="connsiteX37" fmla="*/ 1577591 w 6029133"/>
              <a:gd name="connsiteY37" fmla="*/ 120580 h 5526593"/>
              <a:gd name="connsiteX38" fmla="*/ 1668026 w 6029133"/>
              <a:gd name="connsiteY38" fmla="*/ 100483 h 5526593"/>
              <a:gd name="connsiteX39" fmla="*/ 1748413 w 6029133"/>
              <a:gd name="connsiteY39" fmla="*/ 80387 h 5526593"/>
              <a:gd name="connsiteX40" fmla="*/ 1788607 w 6029133"/>
              <a:gd name="connsiteY40" fmla="*/ 70338 h 5526593"/>
              <a:gd name="connsiteX41" fmla="*/ 1858945 w 6029133"/>
              <a:gd name="connsiteY41" fmla="*/ 60290 h 5526593"/>
              <a:gd name="connsiteX42" fmla="*/ 2029767 w 6029133"/>
              <a:gd name="connsiteY42" fmla="*/ 20097 h 5526593"/>
              <a:gd name="connsiteX43" fmla="*/ 2331218 w 6029133"/>
              <a:gd name="connsiteY43" fmla="*/ 0 h 5526593"/>
              <a:gd name="connsiteX44" fmla="*/ 2652765 w 6029133"/>
              <a:gd name="connsiteY44" fmla="*/ 10048 h 5526593"/>
              <a:gd name="connsiteX45" fmla="*/ 2753248 w 6029133"/>
              <a:gd name="connsiteY45" fmla="*/ 30145 h 5526593"/>
              <a:gd name="connsiteX46" fmla="*/ 2813538 w 6029133"/>
              <a:gd name="connsiteY46" fmla="*/ 40193 h 5526593"/>
              <a:gd name="connsiteX47" fmla="*/ 2883877 w 6029133"/>
              <a:gd name="connsiteY47" fmla="*/ 60290 h 5526593"/>
              <a:gd name="connsiteX48" fmla="*/ 2934119 w 6029133"/>
              <a:gd name="connsiteY48" fmla="*/ 70338 h 5526593"/>
              <a:gd name="connsiteX49" fmla="*/ 2974312 w 6029133"/>
              <a:gd name="connsiteY49" fmla="*/ 80387 h 5526593"/>
              <a:gd name="connsiteX50" fmla="*/ 3225521 w 6029133"/>
              <a:gd name="connsiteY50" fmla="*/ 90435 h 5526593"/>
              <a:gd name="connsiteX51" fmla="*/ 3295859 w 6029133"/>
              <a:gd name="connsiteY51" fmla="*/ 100483 h 5526593"/>
              <a:gd name="connsiteX52" fmla="*/ 3396343 w 6029133"/>
              <a:gd name="connsiteY52" fmla="*/ 120580 h 5526593"/>
              <a:gd name="connsiteX53" fmla="*/ 3607358 w 6029133"/>
              <a:gd name="connsiteY53" fmla="*/ 110532 h 5526593"/>
              <a:gd name="connsiteX54" fmla="*/ 3959051 w 6029133"/>
              <a:gd name="connsiteY54" fmla="*/ 90435 h 5526593"/>
              <a:gd name="connsiteX55" fmla="*/ 3999244 w 6029133"/>
              <a:gd name="connsiteY55" fmla="*/ 80387 h 5526593"/>
              <a:gd name="connsiteX56" fmla="*/ 4059534 w 6029133"/>
              <a:gd name="connsiteY56" fmla="*/ 70338 h 5526593"/>
              <a:gd name="connsiteX57" fmla="*/ 4190163 w 6029133"/>
              <a:gd name="connsiteY57" fmla="*/ 60290 h 5526593"/>
              <a:gd name="connsiteX58" fmla="*/ 4330840 w 6029133"/>
              <a:gd name="connsiteY58" fmla="*/ 40193 h 5526593"/>
              <a:gd name="connsiteX59" fmla="*/ 4622242 w 6029133"/>
              <a:gd name="connsiteY59" fmla="*/ 50242 h 5526593"/>
              <a:gd name="connsiteX60" fmla="*/ 4692580 w 6029133"/>
              <a:gd name="connsiteY60" fmla="*/ 60290 h 5526593"/>
              <a:gd name="connsiteX61" fmla="*/ 4772967 w 6029133"/>
              <a:gd name="connsiteY61" fmla="*/ 70338 h 5526593"/>
              <a:gd name="connsiteX62" fmla="*/ 4883499 w 6029133"/>
              <a:gd name="connsiteY62" fmla="*/ 90435 h 5526593"/>
              <a:gd name="connsiteX63" fmla="*/ 4983982 w 6029133"/>
              <a:gd name="connsiteY63" fmla="*/ 100483 h 5526593"/>
              <a:gd name="connsiteX64" fmla="*/ 5034224 w 6029133"/>
              <a:gd name="connsiteY64" fmla="*/ 130629 h 5526593"/>
              <a:gd name="connsiteX65" fmla="*/ 5094514 w 6029133"/>
              <a:gd name="connsiteY65" fmla="*/ 140677 h 5526593"/>
              <a:gd name="connsiteX66" fmla="*/ 5134708 w 6029133"/>
              <a:gd name="connsiteY66" fmla="*/ 150725 h 5526593"/>
              <a:gd name="connsiteX67" fmla="*/ 5174901 w 6029133"/>
              <a:gd name="connsiteY67" fmla="*/ 170822 h 5526593"/>
              <a:gd name="connsiteX68" fmla="*/ 5225143 w 6029133"/>
              <a:gd name="connsiteY68" fmla="*/ 180870 h 5526593"/>
              <a:gd name="connsiteX69" fmla="*/ 5315578 w 6029133"/>
              <a:gd name="connsiteY69" fmla="*/ 211015 h 5526593"/>
              <a:gd name="connsiteX70" fmla="*/ 5385916 w 6029133"/>
              <a:gd name="connsiteY70" fmla="*/ 241160 h 5526593"/>
              <a:gd name="connsiteX71" fmla="*/ 5446207 w 6029133"/>
              <a:gd name="connsiteY71" fmla="*/ 281354 h 5526593"/>
              <a:gd name="connsiteX72" fmla="*/ 5476352 w 6029133"/>
              <a:gd name="connsiteY72" fmla="*/ 301450 h 5526593"/>
              <a:gd name="connsiteX73" fmla="*/ 5516545 w 6029133"/>
              <a:gd name="connsiteY73" fmla="*/ 331596 h 5526593"/>
              <a:gd name="connsiteX74" fmla="*/ 5606980 w 6029133"/>
              <a:gd name="connsiteY74" fmla="*/ 361741 h 5526593"/>
              <a:gd name="connsiteX75" fmla="*/ 5657222 w 6029133"/>
              <a:gd name="connsiteY75" fmla="*/ 401934 h 5526593"/>
              <a:gd name="connsiteX76" fmla="*/ 5717512 w 6029133"/>
              <a:gd name="connsiteY76" fmla="*/ 422031 h 5526593"/>
              <a:gd name="connsiteX77" fmla="*/ 5787851 w 6029133"/>
              <a:gd name="connsiteY77" fmla="*/ 462224 h 5526593"/>
              <a:gd name="connsiteX78" fmla="*/ 5817996 w 6029133"/>
              <a:gd name="connsiteY78" fmla="*/ 472272 h 5526593"/>
              <a:gd name="connsiteX79" fmla="*/ 5848141 w 6029133"/>
              <a:gd name="connsiteY79" fmla="*/ 492369 h 5526593"/>
              <a:gd name="connsiteX80" fmla="*/ 5908431 w 6029133"/>
              <a:gd name="connsiteY80" fmla="*/ 512466 h 5526593"/>
              <a:gd name="connsiteX81" fmla="*/ 5938576 w 6029133"/>
              <a:gd name="connsiteY81" fmla="*/ 552659 h 5526593"/>
              <a:gd name="connsiteX82" fmla="*/ 5968721 w 6029133"/>
              <a:gd name="connsiteY82" fmla="*/ 572756 h 5526593"/>
              <a:gd name="connsiteX83" fmla="*/ 6008914 w 6029133"/>
              <a:gd name="connsiteY83" fmla="*/ 612949 h 5526593"/>
              <a:gd name="connsiteX84" fmla="*/ 6029011 w 6029133"/>
              <a:gd name="connsiteY84" fmla="*/ 673239 h 5526593"/>
              <a:gd name="connsiteX85" fmla="*/ 6008914 w 6029133"/>
              <a:gd name="connsiteY85" fmla="*/ 844061 h 5526593"/>
              <a:gd name="connsiteX86" fmla="*/ 5988818 w 6029133"/>
              <a:gd name="connsiteY86" fmla="*/ 874207 h 5526593"/>
              <a:gd name="connsiteX87" fmla="*/ 5958673 w 6029133"/>
              <a:gd name="connsiteY87" fmla="*/ 944545 h 5526593"/>
              <a:gd name="connsiteX88" fmla="*/ 5928527 w 6029133"/>
              <a:gd name="connsiteY88" fmla="*/ 974690 h 5526593"/>
              <a:gd name="connsiteX89" fmla="*/ 5888334 w 6029133"/>
              <a:gd name="connsiteY89" fmla="*/ 1045029 h 5526593"/>
              <a:gd name="connsiteX90" fmla="*/ 5858189 w 6029133"/>
              <a:gd name="connsiteY90" fmla="*/ 1075174 h 5526593"/>
              <a:gd name="connsiteX91" fmla="*/ 5807947 w 6029133"/>
              <a:gd name="connsiteY91" fmla="*/ 1125415 h 5526593"/>
              <a:gd name="connsiteX92" fmla="*/ 5737609 w 6029133"/>
              <a:gd name="connsiteY92" fmla="*/ 1185705 h 5526593"/>
              <a:gd name="connsiteX93" fmla="*/ 5707464 w 6029133"/>
              <a:gd name="connsiteY93" fmla="*/ 1215850 h 5526593"/>
              <a:gd name="connsiteX94" fmla="*/ 5667270 w 6029133"/>
              <a:gd name="connsiteY94" fmla="*/ 1235947 h 5526593"/>
              <a:gd name="connsiteX95" fmla="*/ 5606980 w 6029133"/>
              <a:gd name="connsiteY95" fmla="*/ 1276141 h 5526593"/>
              <a:gd name="connsiteX96" fmla="*/ 5566787 w 6029133"/>
              <a:gd name="connsiteY96" fmla="*/ 1306286 h 5526593"/>
              <a:gd name="connsiteX97" fmla="*/ 5516545 w 6029133"/>
              <a:gd name="connsiteY97" fmla="*/ 1326382 h 5526593"/>
              <a:gd name="connsiteX98" fmla="*/ 5476352 w 6029133"/>
              <a:gd name="connsiteY98" fmla="*/ 1346479 h 5526593"/>
              <a:gd name="connsiteX99" fmla="*/ 5446207 w 6029133"/>
              <a:gd name="connsiteY99" fmla="*/ 1366576 h 5526593"/>
              <a:gd name="connsiteX100" fmla="*/ 5355771 w 6029133"/>
              <a:gd name="connsiteY100" fmla="*/ 1406769 h 5526593"/>
              <a:gd name="connsiteX101" fmla="*/ 5315578 w 6029133"/>
              <a:gd name="connsiteY101" fmla="*/ 1426866 h 5526593"/>
              <a:gd name="connsiteX102" fmla="*/ 5285433 w 6029133"/>
              <a:gd name="connsiteY102" fmla="*/ 1436914 h 5526593"/>
              <a:gd name="connsiteX103" fmla="*/ 5174901 w 6029133"/>
              <a:gd name="connsiteY103" fmla="*/ 1477108 h 5526593"/>
              <a:gd name="connsiteX104" fmla="*/ 5124659 w 6029133"/>
              <a:gd name="connsiteY104" fmla="*/ 1487156 h 5526593"/>
              <a:gd name="connsiteX105" fmla="*/ 5064369 w 6029133"/>
              <a:gd name="connsiteY105" fmla="*/ 1507253 h 5526593"/>
              <a:gd name="connsiteX106" fmla="*/ 4943789 w 6029133"/>
              <a:gd name="connsiteY106" fmla="*/ 1547446 h 5526593"/>
              <a:gd name="connsiteX107" fmla="*/ 4873451 w 6029133"/>
              <a:gd name="connsiteY107" fmla="*/ 1567543 h 5526593"/>
              <a:gd name="connsiteX108" fmla="*/ 4843305 w 6029133"/>
              <a:gd name="connsiteY108" fmla="*/ 1577591 h 5526593"/>
              <a:gd name="connsiteX109" fmla="*/ 4813160 w 6029133"/>
              <a:gd name="connsiteY109" fmla="*/ 1607736 h 5526593"/>
              <a:gd name="connsiteX110" fmla="*/ 4742822 w 6029133"/>
              <a:gd name="connsiteY110" fmla="*/ 1647930 h 5526593"/>
              <a:gd name="connsiteX111" fmla="*/ 4692580 w 6029133"/>
              <a:gd name="connsiteY111" fmla="*/ 1718268 h 5526593"/>
              <a:gd name="connsiteX112" fmla="*/ 4662435 w 6029133"/>
              <a:gd name="connsiteY112" fmla="*/ 1748413 h 5526593"/>
              <a:gd name="connsiteX113" fmla="*/ 4642338 w 6029133"/>
              <a:gd name="connsiteY113" fmla="*/ 1788607 h 5526593"/>
              <a:gd name="connsiteX114" fmla="*/ 4602145 w 6029133"/>
              <a:gd name="connsiteY114" fmla="*/ 1858945 h 5526593"/>
              <a:gd name="connsiteX115" fmla="*/ 4572000 w 6029133"/>
              <a:gd name="connsiteY115" fmla="*/ 2009670 h 5526593"/>
              <a:gd name="connsiteX116" fmla="*/ 4612193 w 6029133"/>
              <a:gd name="connsiteY116" fmla="*/ 2160396 h 5526593"/>
              <a:gd name="connsiteX117" fmla="*/ 4642338 w 6029133"/>
              <a:gd name="connsiteY117" fmla="*/ 2170444 h 5526593"/>
              <a:gd name="connsiteX118" fmla="*/ 4722725 w 6029133"/>
              <a:gd name="connsiteY118" fmla="*/ 2230734 h 5526593"/>
              <a:gd name="connsiteX119" fmla="*/ 4803112 w 6029133"/>
              <a:gd name="connsiteY119" fmla="*/ 2260879 h 5526593"/>
              <a:gd name="connsiteX120" fmla="*/ 4863402 w 6029133"/>
              <a:gd name="connsiteY120" fmla="*/ 2311121 h 5526593"/>
              <a:gd name="connsiteX121" fmla="*/ 4983982 w 6029133"/>
              <a:gd name="connsiteY121" fmla="*/ 2431701 h 5526593"/>
              <a:gd name="connsiteX122" fmla="*/ 5054321 w 6029133"/>
              <a:gd name="connsiteY122" fmla="*/ 2532185 h 5526593"/>
              <a:gd name="connsiteX123" fmla="*/ 5124659 w 6029133"/>
              <a:gd name="connsiteY123" fmla="*/ 2602523 h 5526593"/>
              <a:gd name="connsiteX124" fmla="*/ 5184949 w 6029133"/>
              <a:gd name="connsiteY124" fmla="*/ 2662813 h 5526593"/>
              <a:gd name="connsiteX125" fmla="*/ 5265336 w 6029133"/>
              <a:gd name="connsiteY125" fmla="*/ 2743200 h 5526593"/>
              <a:gd name="connsiteX126" fmla="*/ 5295481 w 6029133"/>
              <a:gd name="connsiteY126" fmla="*/ 2803490 h 5526593"/>
              <a:gd name="connsiteX127" fmla="*/ 5305530 w 6029133"/>
              <a:gd name="connsiteY127" fmla="*/ 2833635 h 5526593"/>
              <a:gd name="connsiteX128" fmla="*/ 5325626 w 6029133"/>
              <a:gd name="connsiteY128" fmla="*/ 2914022 h 5526593"/>
              <a:gd name="connsiteX129" fmla="*/ 5345723 w 6029133"/>
              <a:gd name="connsiteY129" fmla="*/ 2954215 h 5526593"/>
              <a:gd name="connsiteX130" fmla="*/ 5365820 w 6029133"/>
              <a:gd name="connsiteY130" fmla="*/ 3024554 h 5526593"/>
              <a:gd name="connsiteX131" fmla="*/ 5375868 w 6029133"/>
              <a:gd name="connsiteY131" fmla="*/ 3064747 h 5526593"/>
              <a:gd name="connsiteX132" fmla="*/ 5385916 w 6029133"/>
              <a:gd name="connsiteY132" fmla="*/ 3094892 h 5526593"/>
              <a:gd name="connsiteX133" fmla="*/ 5406013 w 6029133"/>
              <a:gd name="connsiteY133" fmla="*/ 3185327 h 5526593"/>
              <a:gd name="connsiteX134" fmla="*/ 5416062 w 6029133"/>
              <a:gd name="connsiteY134" fmla="*/ 3225521 h 5526593"/>
              <a:gd name="connsiteX135" fmla="*/ 5446207 w 6029133"/>
              <a:gd name="connsiteY135" fmla="*/ 3366198 h 5526593"/>
              <a:gd name="connsiteX136" fmla="*/ 5446207 w 6029133"/>
              <a:gd name="connsiteY136" fmla="*/ 3366198 h 5526593"/>
              <a:gd name="connsiteX137" fmla="*/ 5466303 w 6029133"/>
              <a:gd name="connsiteY137" fmla="*/ 3466681 h 5526593"/>
              <a:gd name="connsiteX138" fmla="*/ 5476352 w 6029133"/>
              <a:gd name="connsiteY138" fmla="*/ 3526971 h 5526593"/>
              <a:gd name="connsiteX139" fmla="*/ 5496448 w 6029133"/>
              <a:gd name="connsiteY139" fmla="*/ 3597310 h 5526593"/>
              <a:gd name="connsiteX140" fmla="*/ 5506497 w 6029133"/>
              <a:gd name="connsiteY140" fmla="*/ 3667648 h 5526593"/>
              <a:gd name="connsiteX141" fmla="*/ 5496448 w 6029133"/>
              <a:gd name="connsiteY141" fmla="*/ 3838470 h 5526593"/>
              <a:gd name="connsiteX142" fmla="*/ 5466303 w 6029133"/>
              <a:gd name="connsiteY142" fmla="*/ 3949002 h 5526593"/>
              <a:gd name="connsiteX143" fmla="*/ 5436158 w 6029133"/>
              <a:gd name="connsiteY143" fmla="*/ 4049486 h 5526593"/>
              <a:gd name="connsiteX144" fmla="*/ 5416062 w 6029133"/>
              <a:gd name="connsiteY144" fmla="*/ 4089679 h 5526593"/>
              <a:gd name="connsiteX145" fmla="*/ 5395965 w 6029133"/>
              <a:gd name="connsiteY145" fmla="*/ 4119824 h 5526593"/>
              <a:gd name="connsiteX146" fmla="*/ 5345723 w 6029133"/>
              <a:gd name="connsiteY146" fmla="*/ 4210259 h 5526593"/>
              <a:gd name="connsiteX147" fmla="*/ 5335675 w 6029133"/>
              <a:gd name="connsiteY147" fmla="*/ 4240404 h 5526593"/>
              <a:gd name="connsiteX148" fmla="*/ 5305530 w 6029133"/>
              <a:gd name="connsiteY148" fmla="*/ 4270549 h 5526593"/>
              <a:gd name="connsiteX149" fmla="*/ 5285433 w 6029133"/>
              <a:gd name="connsiteY149" fmla="*/ 4300694 h 5526593"/>
              <a:gd name="connsiteX150" fmla="*/ 5235191 w 6029133"/>
              <a:gd name="connsiteY150" fmla="*/ 4391130 h 5526593"/>
              <a:gd name="connsiteX151" fmla="*/ 5215094 w 6029133"/>
              <a:gd name="connsiteY151" fmla="*/ 4421275 h 5526593"/>
              <a:gd name="connsiteX152" fmla="*/ 5184949 w 6029133"/>
              <a:gd name="connsiteY152" fmla="*/ 4481565 h 5526593"/>
              <a:gd name="connsiteX153" fmla="*/ 5154804 w 6029133"/>
              <a:gd name="connsiteY153" fmla="*/ 4501661 h 5526593"/>
              <a:gd name="connsiteX154" fmla="*/ 5134708 w 6029133"/>
              <a:gd name="connsiteY154" fmla="*/ 4531807 h 5526593"/>
              <a:gd name="connsiteX155" fmla="*/ 5074418 w 6029133"/>
              <a:gd name="connsiteY155" fmla="*/ 4582048 h 5526593"/>
              <a:gd name="connsiteX156" fmla="*/ 5024176 w 6029133"/>
              <a:gd name="connsiteY156" fmla="*/ 4652387 h 5526593"/>
              <a:gd name="connsiteX157" fmla="*/ 4963886 w 6029133"/>
              <a:gd name="connsiteY157" fmla="*/ 4712677 h 5526593"/>
              <a:gd name="connsiteX158" fmla="*/ 4943789 w 6029133"/>
              <a:gd name="connsiteY158" fmla="*/ 4752870 h 5526593"/>
              <a:gd name="connsiteX159" fmla="*/ 4903596 w 6029133"/>
              <a:gd name="connsiteY159" fmla="*/ 4843305 h 5526593"/>
              <a:gd name="connsiteX160" fmla="*/ 4873451 w 6029133"/>
              <a:gd name="connsiteY160" fmla="*/ 4883499 h 5526593"/>
              <a:gd name="connsiteX161" fmla="*/ 4843305 w 6029133"/>
              <a:gd name="connsiteY161" fmla="*/ 4943789 h 5526593"/>
              <a:gd name="connsiteX162" fmla="*/ 4813160 w 6029133"/>
              <a:gd name="connsiteY162" fmla="*/ 4963886 h 5526593"/>
              <a:gd name="connsiteX163" fmla="*/ 4742822 w 6029133"/>
              <a:gd name="connsiteY163" fmla="*/ 4994031 h 5526593"/>
              <a:gd name="connsiteX164" fmla="*/ 4662435 w 6029133"/>
              <a:gd name="connsiteY164" fmla="*/ 5014127 h 5526593"/>
              <a:gd name="connsiteX165" fmla="*/ 4632290 w 6029133"/>
              <a:gd name="connsiteY165" fmla="*/ 5024176 h 5526593"/>
              <a:gd name="connsiteX166" fmla="*/ 4602145 w 6029133"/>
              <a:gd name="connsiteY166" fmla="*/ 5044272 h 5526593"/>
              <a:gd name="connsiteX167" fmla="*/ 4561952 w 6029133"/>
              <a:gd name="connsiteY167" fmla="*/ 5054321 h 5526593"/>
              <a:gd name="connsiteX168" fmla="*/ 4531807 w 6029133"/>
              <a:gd name="connsiteY168" fmla="*/ 5064369 h 5526593"/>
              <a:gd name="connsiteX169" fmla="*/ 4501662 w 6029133"/>
              <a:gd name="connsiteY169" fmla="*/ 5084466 h 5526593"/>
              <a:gd name="connsiteX170" fmla="*/ 4461468 w 6029133"/>
              <a:gd name="connsiteY170" fmla="*/ 5124659 h 5526593"/>
              <a:gd name="connsiteX171" fmla="*/ 4401178 w 6029133"/>
              <a:gd name="connsiteY171" fmla="*/ 5164853 h 5526593"/>
              <a:gd name="connsiteX172" fmla="*/ 4371033 w 6029133"/>
              <a:gd name="connsiteY172" fmla="*/ 5184949 h 5526593"/>
              <a:gd name="connsiteX173" fmla="*/ 4330840 w 6029133"/>
              <a:gd name="connsiteY173" fmla="*/ 5205046 h 5526593"/>
              <a:gd name="connsiteX174" fmla="*/ 4230356 w 6029133"/>
              <a:gd name="connsiteY174" fmla="*/ 5275385 h 5526593"/>
              <a:gd name="connsiteX175" fmla="*/ 4149969 w 6029133"/>
              <a:gd name="connsiteY175" fmla="*/ 5355771 h 5526593"/>
              <a:gd name="connsiteX176" fmla="*/ 4019341 w 6029133"/>
              <a:gd name="connsiteY176" fmla="*/ 5516545 h 5526593"/>
              <a:gd name="connsiteX177" fmla="*/ 3989196 w 6029133"/>
              <a:gd name="connsiteY177" fmla="*/ 5526593 h 5526593"/>
              <a:gd name="connsiteX178" fmla="*/ 3848519 w 6029133"/>
              <a:gd name="connsiteY178" fmla="*/ 5516545 h 5526593"/>
              <a:gd name="connsiteX179" fmla="*/ 3788229 w 6029133"/>
              <a:gd name="connsiteY179" fmla="*/ 5506497 h 5526593"/>
              <a:gd name="connsiteX180" fmla="*/ 3104941 w 6029133"/>
              <a:gd name="connsiteY180" fmla="*/ 5496448 h 5526593"/>
              <a:gd name="connsiteX181" fmla="*/ 2964264 w 6029133"/>
              <a:gd name="connsiteY181" fmla="*/ 5476352 h 5526593"/>
              <a:gd name="connsiteX182" fmla="*/ 2843684 w 6029133"/>
              <a:gd name="connsiteY182" fmla="*/ 5456255 h 5526593"/>
              <a:gd name="connsiteX183" fmla="*/ 2803490 w 6029133"/>
              <a:gd name="connsiteY183" fmla="*/ 5446207 h 5526593"/>
              <a:gd name="connsiteX184" fmla="*/ 2713055 w 6029133"/>
              <a:gd name="connsiteY184" fmla="*/ 5436158 h 5526593"/>
              <a:gd name="connsiteX185" fmla="*/ 2612571 w 6029133"/>
              <a:gd name="connsiteY185" fmla="*/ 5416061 h 5526593"/>
              <a:gd name="connsiteX186" fmla="*/ 2552281 w 6029133"/>
              <a:gd name="connsiteY186" fmla="*/ 5395965 h 5526593"/>
              <a:gd name="connsiteX187" fmla="*/ 2481943 w 6029133"/>
              <a:gd name="connsiteY187" fmla="*/ 5345723 h 5526593"/>
              <a:gd name="connsiteX188" fmla="*/ 2451798 w 6029133"/>
              <a:gd name="connsiteY188" fmla="*/ 5335675 h 5526593"/>
              <a:gd name="connsiteX189" fmla="*/ 2421653 w 6029133"/>
              <a:gd name="connsiteY189" fmla="*/ 5305530 h 5526593"/>
              <a:gd name="connsiteX190" fmla="*/ 2381459 w 6029133"/>
              <a:gd name="connsiteY190" fmla="*/ 5285433 h 5526593"/>
              <a:gd name="connsiteX191" fmla="*/ 2331218 w 6029133"/>
              <a:gd name="connsiteY191" fmla="*/ 5245239 h 5526593"/>
              <a:gd name="connsiteX192" fmla="*/ 2321169 w 6029133"/>
              <a:gd name="connsiteY192" fmla="*/ 5215094 h 5526593"/>
              <a:gd name="connsiteX193" fmla="*/ 2280976 w 6029133"/>
              <a:gd name="connsiteY193" fmla="*/ 5154804 h 5526593"/>
              <a:gd name="connsiteX194" fmla="*/ 2270927 w 6029133"/>
              <a:gd name="connsiteY194" fmla="*/ 5124659 h 5526593"/>
              <a:gd name="connsiteX195" fmla="*/ 2240782 w 6029133"/>
              <a:gd name="connsiteY195" fmla="*/ 5054321 h 5526593"/>
              <a:gd name="connsiteX196" fmla="*/ 2230734 w 6029133"/>
              <a:gd name="connsiteY196" fmla="*/ 5014127 h 5526593"/>
              <a:gd name="connsiteX197" fmla="*/ 2220686 w 6029133"/>
              <a:gd name="connsiteY197" fmla="*/ 4983982 h 5526593"/>
              <a:gd name="connsiteX198" fmla="*/ 2200589 w 6029133"/>
              <a:gd name="connsiteY198" fmla="*/ 4903596 h 5526593"/>
              <a:gd name="connsiteX199" fmla="*/ 2180492 w 6029133"/>
              <a:gd name="connsiteY199" fmla="*/ 4843305 h 5526593"/>
              <a:gd name="connsiteX200" fmla="*/ 2170444 w 6029133"/>
              <a:gd name="connsiteY200" fmla="*/ 4813160 h 5526593"/>
              <a:gd name="connsiteX201" fmla="*/ 2140299 w 6029133"/>
              <a:gd name="connsiteY201" fmla="*/ 4682532 h 5526593"/>
              <a:gd name="connsiteX202" fmla="*/ 2120202 w 6029133"/>
              <a:gd name="connsiteY202" fmla="*/ 4622242 h 5526593"/>
              <a:gd name="connsiteX203" fmla="*/ 2100105 w 6029133"/>
              <a:gd name="connsiteY203" fmla="*/ 4561952 h 5526593"/>
              <a:gd name="connsiteX204" fmla="*/ 2090057 w 6029133"/>
              <a:gd name="connsiteY204" fmla="*/ 4531807 h 5526593"/>
              <a:gd name="connsiteX205" fmla="*/ 2049864 w 6029133"/>
              <a:gd name="connsiteY205" fmla="*/ 4471516 h 5526593"/>
              <a:gd name="connsiteX206" fmla="*/ 2029767 w 6029133"/>
              <a:gd name="connsiteY206" fmla="*/ 4441371 h 5526593"/>
              <a:gd name="connsiteX207" fmla="*/ 2009670 w 6029133"/>
              <a:gd name="connsiteY207" fmla="*/ 4411226 h 5526593"/>
              <a:gd name="connsiteX208" fmla="*/ 1979525 w 6029133"/>
              <a:gd name="connsiteY208" fmla="*/ 4391130 h 5526593"/>
              <a:gd name="connsiteX209" fmla="*/ 1939332 w 6029133"/>
              <a:gd name="connsiteY209" fmla="*/ 4350936 h 5526593"/>
              <a:gd name="connsiteX210" fmla="*/ 1889090 w 6029133"/>
              <a:gd name="connsiteY210" fmla="*/ 4300694 h 5526593"/>
              <a:gd name="connsiteX211" fmla="*/ 1848897 w 6029133"/>
              <a:gd name="connsiteY211" fmla="*/ 4290646 h 5526593"/>
              <a:gd name="connsiteX212" fmla="*/ 1688123 w 6029133"/>
              <a:gd name="connsiteY212" fmla="*/ 4270549 h 5526593"/>
              <a:gd name="connsiteX213" fmla="*/ 1547446 w 6029133"/>
              <a:gd name="connsiteY213" fmla="*/ 4230356 h 5526593"/>
              <a:gd name="connsiteX214" fmla="*/ 1487156 w 6029133"/>
              <a:gd name="connsiteY214" fmla="*/ 4190163 h 5526593"/>
              <a:gd name="connsiteX215" fmla="*/ 1446963 w 6029133"/>
              <a:gd name="connsiteY215" fmla="*/ 4160018 h 5526593"/>
              <a:gd name="connsiteX216" fmla="*/ 1416818 w 6029133"/>
              <a:gd name="connsiteY216" fmla="*/ 4139921 h 5526593"/>
              <a:gd name="connsiteX217" fmla="*/ 1366576 w 6029133"/>
              <a:gd name="connsiteY217" fmla="*/ 4109776 h 5526593"/>
              <a:gd name="connsiteX218" fmla="*/ 1306286 w 6029133"/>
              <a:gd name="connsiteY218" fmla="*/ 4049486 h 5526593"/>
              <a:gd name="connsiteX219" fmla="*/ 1286189 w 6029133"/>
              <a:gd name="connsiteY219" fmla="*/ 4019341 h 5526593"/>
              <a:gd name="connsiteX220" fmla="*/ 1245996 w 6029133"/>
              <a:gd name="connsiteY220" fmla="*/ 3999244 h 5526593"/>
              <a:gd name="connsiteX221" fmla="*/ 1225899 w 6029133"/>
              <a:gd name="connsiteY221" fmla="*/ 3969099 h 5526593"/>
              <a:gd name="connsiteX222" fmla="*/ 1195754 w 6029133"/>
              <a:gd name="connsiteY222" fmla="*/ 3908809 h 5526593"/>
              <a:gd name="connsiteX223" fmla="*/ 1155560 w 6029133"/>
              <a:gd name="connsiteY223" fmla="*/ 3878664 h 5526593"/>
              <a:gd name="connsiteX224" fmla="*/ 1105319 w 6029133"/>
              <a:gd name="connsiteY224" fmla="*/ 3808325 h 5526593"/>
              <a:gd name="connsiteX225" fmla="*/ 1045029 w 6029133"/>
              <a:gd name="connsiteY225" fmla="*/ 3748035 h 5526593"/>
              <a:gd name="connsiteX226" fmla="*/ 1014884 w 6029133"/>
              <a:gd name="connsiteY226" fmla="*/ 3717890 h 5526593"/>
              <a:gd name="connsiteX227" fmla="*/ 954593 w 6029133"/>
              <a:gd name="connsiteY227" fmla="*/ 3647552 h 5526593"/>
              <a:gd name="connsiteX228" fmla="*/ 904352 w 6029133"/>
              <a:gd name="connsiteY228" fmla="*/ 3607358 h 5526593"/>
              <a:gd name="connsiteX229" fmla="*/ 854110 w 6029133"/>
              <a:gd name="connsiteY229" fmla="*/ 3547068 h 5526593"/>
              <a:gd name="connsiteX230" fmla="*/ 813916 w 6029133"/>
              <a:gd name="connsiteY230" fmla="*/ 3506875 h 5526593"/>
              <a:gd name="connsiteX231" fmla="*/ 763675 w 6029133"/>
              <a:gd name="connsiteY231" fmla="*/ 3436536 h 5526593"/>
              <a:gd name="connsiteX232" fmla="*/ 733530 w 6029133"/>
              <a:gd name="connsiteY232" fmla="*/ 3416439 h 5526593"/>
              <a:gd name="connsiteX233" fmla="*/ 683288 w 6029133"/>
              <a:gd name="connsiteY233" fmla="*/ 3376246 h 5526593"/>
              <a:gd name="connsiteX234" fmla="*/ 612949 w 6029133"/>
              <a:gd name="connsiteY234" fmla="*/ 3315956 h 5526593"/>
              <a:gd name="connsiteX235" fmla="*/ 562708 w 6029133"/>
              <a:gd name="connsiteY235" fmla="*/ 3265714 h 5526593"/>
              <a:gd name="connsiteX236" fmla="*/ 532563 w 6029133"/>
              <a:gd name="connsiteY236" fmla="*/ 3245618 h 5526593"/>
              <a:gd name="connsiteX237" fmla="*/ 502418 w 6029133"/>
              <a:gd name="connsiteY237" fmla="*/ 3215472 h 5526593"/>
              <a:gd name="connsiteX238" fmla="*/ 472273 w 6029133"/>
              <a:gd name="connsiteY238" fmla="*/ 3074796 h 5526593"/>
              <a:gd name="connsiteX239" fmla="*/ 462224 w 6029133"/>
              <a:gd name="connsiteY239" fmla="*/ 3034602 h 5526593"/>
              <a:gd name="connsiteX240" fmla="*/ 442127 w 6029133"/>
              <a:gd name="connsiteY240" fmla="*/ 2914022 h 5526593"/>
              <a:gd name="connsiteX241" fmla="*/ 422031 w 6029133"/>
              <a:gd name="connsiteY241" fmla="*/ 2843683 h 5526593"/>
              <a:gd name="connsiteX242" fmla="*/ 401934 w 6029133"/>
              <a:gd name="connsiteY242" fmla="*/ 2773345 h 5526593"/>
              <a:gd name="connsiteX243" fmla="*/ 391886 w 6029133"/>
              <a:gd name="connsiteY243" fmla="*/ 2582426 h 5526593"/>
              <a:gd name="connsiteX244" fmla="*/ 371789 w 6029133"/>
              <a:gd name="connsiteY244" fmla="*/ 2471894 h 5526593"/>
              <a:gd name="connsiteX245" fmla="*/ 351692 w 6029133"/>
              <a:gd name="connsiteY245" fmla="*/ 2411604 h 5526593"/>
              <a:gd name="connsiteX246" fmla="*/ 341644 w 6029133"/>
              <a:gd name="connsiteY246" fmla="*/ 2381459 h 5526593"/>
              <a:gd name="connsiteX247" fmla="*/ 331596 w 6029133"/>
              <a:gd name="connsiteY247" fmla="*/ 2331218 h 5526593"/>
              <a:gd name="connsiteX248" fmla="*/ 311499 w 6029133"/>
              <a:gd name="connsiteY248" fmla="*/ 2270927 h 5526593"/>
              <a:gd name="connsiteX249" fmla="*/ 301451 w 6029133"/>
              <a:gd name="connsiteY249" fmla="*/ 2240782 h 5526593"/>
              <a:gd name="connsiteX250" fmla="*/ 281354 w 6029133"/>
              <a:gd name="connsiteY250" fmla="*/ 2180492 h 5526593"/>
              <a:gd name="connsiteX251" fmla="*/ 271305 w 6029133"/>
              <a:gd name="connsiteY251" fmla="*/ 2150347 h 5526593"/>
              <a:gd name="connsiteX252" fmla="*/ 231112 w 6029133"/>
              <a:gd name="connsiteY252" fmla="*/ 2090057 h 5526593"/>
              <a:gd name="connsiteX253" fmla="*/ 211015 w 6029133"/>
              <a:gd name="connsiteY253" fmla="*/ 2059912 h 5526593"/>
              <a:gd name="connsiteX254" fmla="*/ 180870 w 6029133"/>
              <a:gd name="connsiteY254" fmla="*/ 2039815 h 5526593"/>
              <a:gd name="connsiteX255" fmla="*/ 150725 w 6029133"/>
              <a:gd name="connsiteY255" fmla="*/ 1969477 h 5526593"/>
              <a:gd name="connsiteX256" fmla="*/ 110532 w 6029133"/>
              <a:gd name="connsiteY256" fmla="*/ 1909187 h 5526593"/>
              <a:gd name="connsiteX257" fmla="*/ 100484 w 6029133"/>
              <a:gd name="connsiteY257" fmla="*/ 1879042 h 5526593"/>
              <a:gd name="connsiteX258" fmla="*/ 60290 w 6029133"/>
              <a:gd name="connsiteY258" fmla="*/ 1818752 h 5526593"/>
              <a:gd name="connsiteX259" fmla="*/ 40193 w 6029133"/>
              <a:gd name="connsiteY259" fmla="*/ 1758461 h 5526593"/>
              <a:gd name="connsiteX260" fmla="*/ 20097 w 6029133"/>
              <a:gd name="connsiteY260" fmla="*/ 1627833 h 5526593"/>
              <a:gd name="connsiteX261" fmla="*/ 10048 w 6029133"/>
              <a:gd name="connsiteY261" fmla="*/ 1597688 h 5526593"/>
              <a:gd name="connsiteX262" fmla="*/ 20097 w 6029133"/>
              <a:gd name="connsiteY262" fmla="*/ 1457011 h 5526593"/>
              <a:gd name="connsiteX263" fmla="*/ 30145 w 6029133"/>
              <a:gd name="connsiteY263" fmla="*/ 1426866 h 5526593"/>
              <a:gd name="connsiteX264" fmla="*/ 60290 w 6029133"/>
              <a:gd name="connsiteY264" fmla="*/ 1416818 h 5526593"/>
              <a:gd name="connsiteX265" fmla="*/ 80387 w 6029133"/>
              <a:gd name="connsiteY265" fmla="*/ 1386672 h 5526593"/>
              <a:gd name="connsiteX266" fmla="*/ 100484 w 6029133"/>
              <a:gd name="connsiteY266" fmla="*/ 1276141 h 5526593"/>
              <a:gd name="connsiteX267" fmla="*/ 150725 w 6029133"/>
              <a:gd name="connsiteY267" fmla="*/ 1215850 h 5526593"/>
              <a:gd name="connsiteX268" fmla="*/ 200967 w 6029133"/>
              <a:gd name="connsiteY268" fmla="*/ 1155560 h 5526593"/>
              <a:gd name="connsiteX269" fmla="*/ 211015 w 6029133"/>
              <a:gd name="connsiteY269" fmla="*/ 1125415 h 5526593"/>
              <a:gd name="connsiteX270" fmla="*/ 241160 w 6029133"/>
              <a:gd name="connsiteY270" fmla="*/ 1105319 h 5526593"/>
              <a:gd name="connsiteX271" fmla="*/ 251209 w 6029133"/>
              <a:gd name="connsiteY271" fmla="*/ 1095270 h 55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6029133" h="5526593">
                <a:moveTo>
                  <a:pt x="0" y="1356527"/>
                </a:moveTo>
                <a:lnTo>
                  <a:pt x="80387" y="1276141"/>
                </a:lnTo>
                <a:cubicBezTo>
                  <a:pt x="90435" y="1266093"/>
                  <a:pt x="102650" y="1257820"/>
                  <a:pt x="110532" y="1245996"/>
                </a:cubicBezTo>
                <a:cubicBezTo>
                  <a:pt x="117231" y="1235947"/>
                  <a:pt x="122898" y="1225128"/>
                  <a:pt x="130629" y="1215850"/>
                </a:cubicBezTo>
                <a:cubicBezTo>
                  <a:pt x="139726" y="1204933"/>
                  <a:pt x="151677" y="1196622"/>
                  <a:pt x="160774" y="1185705"/>
                </a:cubicBezTo>
                <a:cubicBezTo>
                  <a:pt x="239828" y="1090839"/>
                  <a:pt x="130493" y="1216052"/>
                  <a:pt x="190919" y="1125415"/>
                </a:cubicBezTo>
                <a:cubicBezTo>
                  <a:pt x="198802" y="1113591"/>
                  <a:pt x="211016" y="1105318"/>
                  <a:pt x="221064" y="1095270"/>
                </a:cubicBezTo>
                <a:cubicBezTo>
                  <a:pt x="238722" y="1042294"/>
                  <a:pt x="219441" y="1085159"/>
                  <a:pt x="261257" y="1034980"/>
                </a:cubicBezTo>
                <a:cubicBezTo>
                  <a:pt x="310234" y="976207"/>
                  <a:pt x="244526" y="1032457"/>
                  <a:pt x="321547" y="974690"/>
                </a:cubicBezTo>
                <a:cubicBezTo>
                  <a:pt x="343473" y="908917"/>
                  <a:pt x="313021" y="973473"/>
                  <a:pt x="361741" y="934497"/>
                </a:cubicBezTo>
                <a:cubicBezTo>
                  <a:pt x="371171" y="926953"/>
                  <a:pt x="373978" y="913521"/>
                  <a:pt x="381837" y="904352"/>
                </a:cubicBezTo>
                <a:cubicBezTo>
                  <a:pt x="394168" y="889966"/>
                  <a:pt x="409700" y="878544"/>
                  <a:pt x="422031" y="864158"/>
                </a:cubicBezTo>
                <a:cubicBezTo>
                  <a:pt x="429890" y="854989"/>
                  <a:pt x="433038" y="841965"/>
                  <a:pt x="442127" y="834013"/>
                </a:cubicBezTo>
                <a:cubicBezTo>
                  <a:pt x="460304" y="818108"/>
                  <a:pt x="502418" y="793820"/>
                  <a:pt x="502418" y="793820"/>
                </a:cubicBezTo>
                <a:cubicBezTo>
                  <a:pt x="509117" y="783772"/>
                  <a:pt x="513426" y="771627"/>
                  <a:pt x="522514" y="763675"/>
                </a:cubicBezTo>
                <a:cubicBezTo>
                  <a:pt x="540691" y="747770"/>
                  <a:pt x="568312" y="742804"/>
                  <a:pt x="582804" y="723481"/>
                </a:cubicBezTo>
                <a:cubicBezTo>
                  <a:pt x="681315" y="592134"/>
                  <a:pt x="554940" y="751344"/>
                  <a:pt x="643094" y="663191"/>
                </a:cubicBezTo>
                <a:cubicBezTo>
                  <a:pt x="654936" y="651349"/>
                  <a:pt x="660374" y="633719"/>
                  <a:pt x="673240" y="622998"/>
                </a:cubicBezTo>
                <a:cubicBezTo>
                  <a:pt x="681377" y="616217"/>
                  <a:pt x="693911" y="617686"/>
                  <a:pt x="703385" y="612949"/>
                </a:cubicBezTo>
                <a:cubicBezTo>
                  <a:pt x="714187" y="607548"/>
                  <a:pt x="724504" y="600876"/>
                  <a:pt x="733530" y="592853"/>
                </a:cubicBezTo>
                <a:cubicBezTo>
                  <a:pt x="754772" y="573971"/>
                  <a:pt x="773723" y="552660"/>
                  <a:pt x="793820" y="532563"/>
                </a:cubicBezTo>
                <a:cubicBezTo>
                  <a:pt x="803868" y="522515"/>
                  <a:pt x="812141" y="510301"/>
                  <a:pt x="823965" y="502418"/>
                </a:cubicBezTo>
                <a:cubicBezTo>
                  <a:pt x="898809" y="452521"/>
                  <a:pt x="806886" y="516651"/>
                  <a:pt x="884255" y="452176"/>
                </a:cubicBezTo>
                <a:cubicBezTo>
                  <a:pt x="893533" y="444445"/>
                  <a:pt x="905122" y="439810"/>
                  <a:pt x="914400" y="432079"/>
                </a:cubicBezTo>
                <a:cubicBezTo>
                  <a:pt x="964579" y="390263"/>
                  <a:pt x="921714" y="409544"/>
                  <a:pt x="974690" y="391886"/>
                </a:cubicBezTo>
                <a:cubicBezTo>
                  <a:pt x="984738" y="385187"/>
                  <a:pt x="994350" y="377781"/>
                  <a:pt x="1004835" y="371789"/>
                </a:cubicBezTo>
                <a:cubicBezTo>
                  <a:pt x="1017841" y="364357"/>
                  <a:pt x="1032326" y="359631"/>
                  <a:pt x="1045029" y="351692"/>
                </a:cubicBezTo>
                <a:cubicBezTo>
                  <a:pt x="1113351" y="308991"/>
                  <a:pt x="1054890" y="329130"/>
                  <a:pt x="1125415" y="311499"/>
                </a:cubicBezTo>
                <a:cubicBezTo>
                  <a:pt x="1211802" y="253907"/>
                  <a:pt x="1102505" y="322953"/>
                  <a:pt x="1185705" y="281354"/>
                </a:cubicBezTo>
                <a:cubicBezTo>
                  <a:pt x="1263622" y="242396"/>
                  <a:pt x="1170227" y="276465"/>
                  <a:pt x="1245996" y="251209"/>
                </a:cubicBezTo>
                <a:cubicBezTo>
                  <a:pt x="1256044" y="244510"/>
                  <a:pt x="1264833" y="235352"/>
                  <a:pt x="1276141" y="231112"/>
                </a:cubicBezTo>
                <a:cubicBezTo>
                  <a:pt x="1292132" y="225115"/>
                  <a:pt x="1309710" y="224769"/>
                  <a:pt x="1326382" y="221064"/>
                </a:cubicBezTo>
                <a:cubicBezTo>
                  <a:pt x="1339864" y="218068"/>
                  <a:pt x="1353645" y="215864"/>
                  <a:pt x="1366576" y="211015"/>
                </a:cubicBezTo>
                <a:cubicBezTo>
                  <a:pt x="1380601" y="205756"/>
                  <a:pt x="1393001" y="196820"/>
                  <a:pt x="1406769" y="190919"/>
                </a:cubicBezTo>
                <a:cubicBezTo>
                  <a:pt x="1416505" y="186747"/>
                  <a:pt x="1427178" y="185042"/>
                  <a:pt x="1436914" y="180870"/>
                </a:cubicBezTo>
                <a:cubicBezTo>
                  <a:pt x="1510475" y="149344"/>
                  <a:pt x="1443201" y="169251"/>
                  <a:pt x="1517301" y="150725"/>
                </a:cubicBezTo>
                <a:cubicBezTo>
                  <a:pt x="1527349" y="144026"/>
                  <a:pt x="1536644" y="136030"/>
                  <a:pt x="1547446" y="130629"/>
                </a:cubicBezTo>
                <a:cubicBezTo>
                  <a:pt x="1556920" y="125892"/>
                  <a:pt x="1567407" y="123490"/>
                  <a:pt x="1577591" y="120580"/>
                </a:cubicBezTo>
                <a:cubicBezTo>
                  <a:pt x="1626312" y="106660"/>
                  <a:pt x="1614188" y="112907"/>
                  <a:pt x="1668026" y="100483"/>
                </a:cubicBezTo>
                <a:cubicBezTo>
                  <a:pt x="1694939" y="94272"/>
                  <a:pt x="1721617" y="87086"/>
                  <a:pt x="1748413" y="80387"/>
                </a:cubicBezTo>
                <a:cubicBezTo>
                  <a:pt x="1761811" y="77038"/>
                  <a:pt x="1774935" y="72291"/>
                  <a:pt x="1788607" y="70338"/>
                </a:cubicBezTo>
                <a:lnTo>
                  <a:pt x="1858945" y="60290"/>
                </a:lnTo>
                <a:cubicBezTo>
                  <a:pt x="1923124" y="17504"/>
                  <a:pt x="1898233" y="27835"/>
                  <a:pt x="2029767" y="20097"/>
                </a:cubicBezTo>
                <a:cubicBezTo>
                  <a:pt x="2244185" y="7483"/>
                  <a:pt x="2143718" y="14423"/>
                  <a:pt x="2331218" y="0"/>
                </a:cubicBezTo>
                <a:cubicBezTo>
                  <a:pt x="2438400" y="3349"/>
                  <a:pt x="2545679" y="4412"/>
                  <a:pt x="2652765" y="10048"/>
                </a:cubicBezTo>
                <a:cubicBezTo>
                  <a:pt x="2699489" y="12507"/>
                  <a:pt x="2711718" y="21839"/>
                  <a:pt x="2753248" y="30145"/>
                </a:cubicBezTo>
                <a:cubicBezTo>
                  <a:pt x="2773226" y="34141"/>
                  <a:pt x="2793686" y="35612"/>
                  <a:pt x="2813538" y="40193"/>
                </a:cubicBezTo>
                <a:cubicBezTo>
                  <a:pt x="2837298" y="45676"/>
                  <a:pt x="2860220" y="54376"/>
                  <a:pt x="2883877" y="60290"/>
                </a:cubicBezTo>
                <a:cubicBezTo>
                  <a:pt x="2900446" y="64432"/>
                  <a:pt x="2917447" y="66633"/>
                  <a:pt x="2934119" y="70338"/>
                </a:cubicBezTo>
                <a:cubicBezTo>
                  <a:pt x="2947600" y="73334"/>
                  <a:pt x="2960535" y="79437"/>
                  <a:pt x="2974312" y="80387"/>
                </a:cubicBezTo>
                <a:cubicBezTo>
                  <a:pt x="3057917" y="86153"/>
                  <a:pt x="3141785" y="87086"/>
                  <a:pt x="3225521" y="90435"/>
                </a:cubicBezTo>
                <a:cubicBezTo>
                  <a:pt x="3248967" y="93784"/>
                  <a:pt x="3272535" y="96367"/>
                  <a:pt x="3295859" y="100483"/>
                </a:cubicBezTo>
                <a:cubicBezTo>
                  <a:pt x="3329497" y="106419"/>
                  <a:pt x="3362203" y="119479"/>
                  <a:pt x="3396343" y="120580"/>
                </a:cubicBezTo>
                <a:cubicBezTo>
                  <a:pt x="3466724" y="122851"/>
                  <a:pt x="3537020" y="113881"/>
                  <a:pt x="3607358" y="110532"/>
                </a:cubicBezTo>
                <a:cubicBezTo>
                  <a:pt x="3742105" y="65614"/>
                  <a:pt x="3597858" y="110501"/>
                  <a:pt x="3959051" y="90435"/>
                </a:cubicBezTo>
                <a:cubicBezTo>
                  <a:pt x="3972840" y="89669"/>
                  <a:pt x="3985702" y="83095"/>
                  <a:pt x="3999244" y="80387"/>
                </a:cubicBezTo>
                <a:cubicBezTo>
                  <a:pt x="4019222" y="76391"/>
                  <a:pt x="4039272" y="72471"/>
                  <a:pt x="4059534" y="70338"/>
                </a:cubicBezTo>
                <a:cubicBezTo>
                  <a:pt x="4102966" y="65766"/>
                  <a:pt x="4146620" y="63639"/>
                  <a:pt x="4190163" y="60290"/>
                </a:cubicBezTo>
                <a:cubicBezTo>
                  <a:pt x="4236543" y="51014"/>
                  <a:pt x="4283107" y="40193"/>
                  <a:pt x="4330840" y="40193"/>
                </a:cubicBezTo>
                <a:cubicBezTo>
                  <a:pt x="4428032" y="40193"/>
                  <a:pt x="4525108" y="46892"/>
                  <a:pt x="4622242" y="50242"/>
                </a:cubicBezTo>
                <a:lnTo>
                  <a:pt x="4692580" y="60290"/>
                </a:lnTo>
                <a:cubicBezTo>
                  <a:pt x="4719347" y="63859"/>
                  <a:pt x="4746277" y="66232"/>
                  <a:pt x="4772967" y="70338"/>
                </a:cubicBezTo>
                <a:cubicBezTo>
                  <a:pt x="4862163" y="84061"/>
                  <a:pt x="4783726" y="77964"/>
                  <a:pt x="4883499" y="90435"/>
                </a:cubicBezTo>
                <a:cubicBezTo>
                  <a:pt x="4916900" y="94610"/>
                  <a:pt x="4950488" y="97134"/>
                  <a:pt x="4983982" y="100483"/>
                </a:cubicBezTo>
                <a:cubicBezTo>
                  <a:pt x="5000729" y="110532"/>
                  <a:pt x="5015869" y="123954"/>
                  <a:pt x="5034224" y="130629"/>
                </a:cubicBezTo>
                <a:cubicBezTo>
                  <a:pt x="5053371" y="137592"/>
                  <a:pt x="5074536" y="136682"/>
                  <a:pt x="5094514" y="140677"/>
                </a:cubicBezTo>
                <a:cubicBezTo>
                  <a:pt x="5108056" y="143385"/>
                  <a:pt x="5121310" y="147376"/>
                  <a:pt x="5134708" y="150725"/>
                </a:cubicBezTo>
                <a:cubicBezTo>
                  <a:pt x="5148106" y="157424"/>
                  <a:pt x="5160691" y="166085"/>
                  <a:pt x="5174901" y="170822"/>
                </a:cubicBezTo>
                <a:cubicBezTo>
                  <a:pt x="5191104" y="176223"/>
                  <a:pt x="5208721" y="176178"/>
                  <a:pt x="5225143" y="180870"/>
                </a:cubicBezTo>
                <a:cubicBezTo>
                  <a:pt x="5255696" y="189599"/>
                  <a:pt x="5285433" y="200967"/>
                  <a:pt x="5315578" y="211015"/>
                </a:cubicBezTo>
                <a:cubicBezTo>
                  <a:pt x="5346759" y="221409"/>
                  <a:pt x="5354880" y="222539"/>
                  <a:pt x="5385916" y="241160"/>
                </a:cubicBezTo>
                <a:cubicBezTo>
                  <a:pt x="5406628" y="253587"/>
                  <a:pt x="5426110" y="267956"/>
                  <a:pt x="5446207" y="281354"/>
                </a:cubicBezTo>
                <a:cubicBezTo>
                  <a:pt x="5456255" y="288053"/>
                  <a:pt x="5466691" y="294204"/>
                  <a:pt x="5476352" y="301450"/>
                </a:cubicBezTo>
                <a:cubicBezTo>
                  <a:pt x="5489750" y="311499"/>
                  <a:pt x="5501566" y="324106"/>
                  <a:pt x="5516545" y="331596"/>
                </a:cubicBezTo>
                <a:cubicBezTo>
                  <a:pt x="5621922" y="384286"/>
                  <a:pt x="5481634" y="286534"/>
                  <a:pt x="5606980" y="361741"/>
                </a:cubicBezTo>
                <a:cubicBezTo>
                  <a:pt x="5625371" y="372775"/>
                  <a:pt x="5638394" y="391664"/>
                  <a:pt x="5657222" y="401934"/>
                </a:cubicBezTo>
                <a:cubicBezTo>
                  <a:pt x="5675819" y="412078"/>
                  <a:pt x="5699886" y="410281"/>
                  <a:pt x="5717512" y="422031"/>
                </a:cubicBezTo>
                <a:cubicBezTo>
                  <a:pt x="5747785" y="442213"/>
                  <a:pt x="5752156" y="446926"/>
                  <a:pt x="5787851" y="462224"/>
                </a:cubicBezTo>
                <a:cubicBezTo>
                  <a:pt x="5797586" y="466396"/>
                  <a:pt x="5807948" y="468923"/>
                  <a:pt x="5817996" y="472272"/>
                </a:cubicBezTo>
                <a:cubicBezTo>
                  <a:pt x="5828044" y="478971"/>
                  <a:pt x="5837105" y="487464"/>
                  <a:pt x="5848141" y="492369"/>
                </a:cubicBezTo>
                <a:cubicBezTo>
                  <a:pt x="5867499" y="500973"/>
                  <a:pt x="5908431" y="512466"/>
                  <a:pt x="5908431" y="512466"/>
                </a:cubicBezTo>
                <a:cubicBezTo>
                  <a:pt x="5918479" y="525864"/>
                  <a:pt x="5926734" y="540817"/>
                  <a:pt x="5938576" y="552659"/>
                </a:cubicBezTo>
                <a:cubicBezTo>
                  <a:pt x="5947115" y="561198"/>
                  <a:pt x="5959552" y="564897"/>
                  <a:pt x="5968721" y="572756"/>
                </a:cubicBezTo>
                <a:cubicBezTo>
                  <a:pt x="5983107" y="585087"/>
                  <a:pt x="5995516" y="599551"/>
                  <a:pt x="6008914" y="612949"/>
                </a:cubicBezTo>
                <a:cubicBezTo>
                  <a:pt x="6015613" y="633046"/>
                  <a:pt x="6030636" y="652118"/>
                  <a:pt x="6029011" y="673239"/>
                </a:cubicBezTo>
                <a:cubicBezTo>
                  <a:pt x="6028101" y="685073"/>
                  <a:pt x="6026331" y="803421"/>
                  <a:pt x="6008914" y="844061"/>
                </a:cubicBezTo>
                <a:cubicBezTo>
                  <a:pt x="6004157" y="855161"/>
                  <a:pt x="5994219" y="863405"/>
                  <a:pt x="5988818" y="874207"/>
                </a:cubicBezTo>
                <a:cubicBezTo>
                  <a:pt x="5966957" y="917931"/>
                  <a:pt x="5993512" y="895771"/>
                  <a:pt x="5958673" y="944545"/>
                </a:cubicBezTo>
                <a:cubicBezTo>
                  <a:pt x="5950413" y="956109"/>
                  <a:pt x="5938576" y="964642"/>
                  <a:pt x="5928527" y="974690"/>
                </a:cubicBezTo>
                <a:cubicBezTo>
                  <a:pt x="5916242" y="999261"/>
                  <a:pt x="5906088" y="1023724"/>
                  <a:pt x="5888334" y="1045029"/>
                </a:cubicBezTo>
                <a:cubicBezTo>
                  <a:pt x="5879237" y="1055946"/>
                  <a:pt x="5867286" y="1064257"/>
                  <a:pt x="5858189" y="1075174"/>
                </a:cubicBezTo>
                <a:cubicBezTo>
                  <a:pt x="5816322" y="1125414"/>
                  <a:pt x="5863212" y="1088573"/>
                  <a:pt x="5807947" y="1125415"/>
                </a:cubicBezTo>
                <a:cubicBezTo>
                  <a:pt x="5769524" y="1183051"/>
                  <a:pt x="5810325" y="1131168"/>
                  <a:pt x="5737609" y="1185705"/>
                </a:cubicBezTo>
                <a:cubicBezTo>
                  <a:pt x="5726241" y="1194231"/>
                  <a:pt x="5719028" y="1207590"/>
                  <a:pt x="5707464" y="1215850"/>
                </a:cubicBezTo>
                <a:cubicBezTo>
                  <a:pt x="5695275" y="1224557"/>
                  <a:pt x="5680115" y="1228240"/>
                  <a:pt x="5667270" y="1235947"/>
                </a:cubicBezTo>
                <a:cubicBezTo>
                  <a:pt x="5646559" y="1248374"/>
                  <a:pt x="5626303" y="1261649"/>
                  <a:pt x="5606980" y="1276141"/>
                </a:cubicBezTo>
                <a:cubicBezTo>
                  <a:pt x="5593582" y="1286189"/>
                  <a:pt x="5581427" y="1298153"/>
                  <a:pt x="5566787" y="1306286"/>
                </a:cubicBezTo>
                <a:cubicBezTo>
                  <a:pt x="5551019" y="1315046"/>
                  <a:pt x="5533028" y="1319056"/>
                  <a:pt x="5516545" y="1326382"/>
                </a:cubicBezTo>
                <a:cubicBezTo>
                  <a:pt x="5502857" y="1332466"/>
                  <a:pt x="5489357" y="1339047"/>
                  <a:pt x="5476352" y="1346479"/>
                </a:cubicBezTo>
                <a:cubicBezTo>
                  <a:pt x="5465867" y="1352471"/>
                  <a:pt x="5456693" y="1360584"/>
                  <a:pt x="5446207" y="1366576"/>
                </a:cubicBezTo>
                <a:cubicBezTo>
                  <a:pt x="5402925" y="1391308"/>
                  <a:pt x="5404212" y="1385239"/>
                  <a:pt x="5355771" y="1406769"/>
                </a:cubicBezTo>
                <a:cubicBezTo>
                  <a:pt x="5342083" y="1412853"/>
                  <a:pt x="5329346" y="1420965"/>
                  <a:pt x="5315578" y="1426866"/>
                </a:cubicBezTo>
                <a:cubicBezTo>
                  <a:pt x="5305843" y="1431038"/>
                  <a:pt x="5295350" y="1433195"/>
                  <a:pt x="5285433" y="1436914"/>
                </a:cubicBezTo>
                <a:cubicBezTo>
                  <a:pt x="5237489" y="1454893"/>
                  <a:pt x="5226505" y="1463034"/>
                  <a:pt x="5174901" y="1477108"/>
                </a:cubicBezTo>
                <a:cubicBezTo>
                  <a:pt x="5158424" y="1481602"/>
                  <a:pt x="5141136" y="1482662"/>
                  <a:pt x="5124659" y="1487156"/>
                </a:cubicBezTo>
                <a:cubicBezTo>
                  <a:pt x="5104222" y="1492730"/>
                  <a:pt x="5084466" y="1500554"/>
                  <a:pt x="5064369" y="1507253"/>
                </a:cubicBezTo>
                <a:lnTo>
                  <a:pt x="4943789" y="1547446"/>
                </a:lnTo>
                <a:cubicBezTo>
                  <a:pt x="4871534" y="1571531"/>
                  <a:pt x="4961742" y="1542317"/>
                  <a:pt x="4873451" y="1567543"/>
                </a:cubicBezTo>
                <a:cubicBezTo>
                  <a:pt x="4863266" y="1570453"/>
                  <a:pt x="4853354" y="1574242"/>
                  <a:pt x="4843305" y="1577591"/>
                </a:cubicBezTo>
                <a:cubicBezTo>
                  <a:pt x="4833257" y="1587639"/>
                  <a:pt x="4824984" y="1599853"/>
                  <a:pt x="4813160" y="1607736"/>
                </a:cubicBezTo>
                <a:cubicBezTo>
                  <a:pt x="4744180" y="1653724"/>
                  <a:pt x="4827771" y="1562981"/>
                  <a:pt x="4742822" y="1647930"/>
                </a:cubicBezTo>
                <a:cubicBezTo>
                  <a:pt x="4706623" y="1684129"/>
                  <a:pt x="4721107" y="1684036"/>
                  <a:pt x="4692580" y="1718268"/>
                </a:cubicBezTo>
                <a:cubicBezTo>
                  <a:pt x="4683483" y="1729185"/>
                  <a:pt x="4670695" y="1736849"/>
                  <a:pt x="4662435" y="1748413"/>
                </a:cubicBezTo>
                <a:cubicBezTo>
                  <a:pt x="4653728" y="1760602"/>
                  <a:pt x="4649770" y="1775601"/>
                  <a:pt x="4642338" y="1788607"/>
                </a:cubicBezTo>
                <a:cubicBezTo>
                  <a:pt x="4585521" y="1888038"/>
                  <a:pt x="4662884" y="1737471"/>
                  <a:pt x="4602145" y="1858945"/>
                </a:cubicBezTo>
                <a:cubicBezTo>
                  <a:pt x="4576304" y="1962309"/>
                  <a:pt x="4585954" y="1911989"/>
                  <a:pt x="4572000" y="2009670"/>
                </a:cubicBezTo>
                <a:cubicBezTo>
                  <a:pt x="4577878" y="2074326"/>
                  <a:pt x="4562425" y="2118922"/>
                  <a:pt x="4612193" y="2160396"/>
                </a:cubicBezTo>
                <a:cubicBezTo>
                  <a:pt x="4620330" y="2167177"/>
                  <a:pt x="4632290" y="2167095"/>
                  <a:pt x="4642338" y="2170444"/>
                </a:cubicBezTo>
                <a:cubicBezTo>
                  <a:pt x="4669134" y="2190541"/>
                  <a:pt x="4691626" y="2218294"/>
                  <a:pt x="4722725" y="2230734"/>
                </a:cubicBezTo>
                <a:cubicBezTo>
                  <a:pt x="4782801" y="2254765"/>
                  <a:pt x="4755855" y="2245127"/>
                  <a:pt x="4803112" y="2260879"/>
                </a:cubicBezTo>
                <a:cubicBezTo>
                  <a:pt x="4864809" y="2302011"/>
                  <a:pt x="4801503" y="2256960"/>
                  <a:pt x="4863402" y="2311121"/>
                </a:cubicBezTo>
                <a:cubicBezTo>
                  <a:pt x="4939554" y="2377753"/>
                  <a:pt x="4902664" y="2328205"/>
                  <a:pt x="4983982" y="2431701"/>
                </a:cubicBezTo>
                <a:cubicBezTo>
                  <a:pt x="5011599" y="2466850"/>
                  <a:pt x="5024846" y="2499763"/>
                  <a:pt x="5054321" y="2532185"/>
                </a:cubicBezTo>
                <a:cubicBezTo>
                  <a:pt x="5076625" y="2556720"/>
                  <a:pt x="5101213" y="2579077"/>
                  <a:pt x="5124659" y="2602523"/>
                </a:cubicBezTo>
                <a:cubicBezTo>
                  <a:pt x="5144756" y="2622620"/>
                  <a:pt x="5162756" y="2645058"/>
                  <a:pt x="5184949" y="2662813"/>
                </a:cubicBezTo>
                <a:cubicBezTo>
                  <a:pt x="5248268" y="2713469"/>
                  <a:pt x="5222323" y="2685849"/>
                  <a:pt x="5265336" y="2743200"/>
                </a:cubicBezTo>
                <a:cubicBezTo>
                  <a:pt x="5290595" y="2818971"/>
                  <a:pt x="5256523" y="2725574"/>
                  <a:pt x="5295481" y="2803490"/>
                </a:cubicBezTo>
                <a:cubicBezTo>
                  <a:pt x="5300218" y="2812964"/>
                  <a:pt x="5302743" y="2823416"/>
                  <a:pt x="5305530" y="2833635"/>
                </a:cubicBezTo>
                <a:cubicBezTo>
                  <a:pt x="5312797" y="2860282"/>
                  <a:pt x="5313274" y="2889318"/>
                  <a:pt x="5325626" y="2914022"/>
                </a:cubicBezTo>
                <a:lnTo>
                  <a:pt x="5345723" y="2954215"/>
                </a:lnTo>
                <a:cubicBezTo>
                  <a:pt x="5377131" y="3079854"/>
                  <a:pt x="5336991" y="2923656"/>
                  <a:pt x="5365820" y="3024554"/>
                </a:cubicBezTo>
                <a:cubicBezTo>
                  <a:pt x="5369614" y="3037833"/>
                  <a:pt x="5372074" y="3051468"/>
                  <a:pt x="5375868" y="3064747"/>
                </a:cubicBezTo>
                <a:cubicBezTo>
                  <a:pt x="5378778" y="3074931"/>
                  <a:pt x="5383006" y="3084708"/>
                  <a:pt x="5385916" y="3094892"/>
                </a:cubicBezTo>
                <a:cubicBezTo>
                  <a:pt x="5398173" y="3137793"/>
                  <a:pt x="5395648" y="3138686"/>
                  <a:pt x="5406013" y="3185327"/>
                </a:cubicBezTo>
                <a:cubicBezTo>
                  <a:pt x="5409009" y="3198809"/>
                  <a:pt x="5412712" y="3212123"/>
                  <a:pt x="5416062" y="3225521"/>
                </a:cubicBezTo>
                <a:cubicBezTo>
                  <a:pt x="5428737" y="3326928"/>
                  <a:pt x="5417570" y="3280290"/>
                  <a:pt x="5446207" y="3366198"/>
                </a:cubicBezTo>
                <a:lnTo>
                  <a:pt x="5446207" y="3366198"/>
                </a:lnTo>
                <a:cubicBezTo>
                  <a:pt x="5452906" y="3399692"/>
                  <a:pt x="5460687" y="3432988"/>
                  <a:pt x="5466303" y="3466681"/>
                </a:cubicBezTo>
                <a:cubicBezTo>
                  <a:pt x="5469653" y="3486778"/>
                  <a:pt x="5471932" y="3507082"/>
                  <a:pt x="5476352" y="3526971"/>
                </a:cubicBezTo>
                <a:cubicBezTo>
                  <a:pt x="5497875" y="3623823"/>
                  <a:pt x="5474563" y="3476946"/>
                  <a:pt x="5496448" y="3597310"/>
                </a:cubicBezTo>
                <a:cubicBezTo>
                  <a:pt x="5500685" y="3620612"/>
                  <a:pt x="5503147" y="3644202"/>
                  <a:pt x="5506497" y="3667648"/>
                </a:cubicBezTo>
                <a:cubicBezTo>
                  <a:pt x="5503147" y="3724589"/>
                  <a:pt x="5501612" y="3781665"/>
                  <a:pt x="5496448" y="3838470"/>
                </a:cubicBezTo>
                <a:cubicBezTo>
                  <a:pt x="5491481" y="3893102"/>
                  <a:pt x="5480345" y="3892829"/>
                  <a:pt x="5466303" y="3949002"/>
                </a:cubicBezTo>
                <a:cubicBezTo>
                  <a:pt x="5459091" y="3977853"/>
                  <a:pt x="5448392" y="4025017"/>
                  <a:pt x="5436158" y="4049486"/>
                </a:cubicBezTo>
                <a:cubicBezTo>
                  <a:pt x="5429459" y="4062884"/>
                  <a:pt x="5423494" y="4076674"/>
                  <a:pt x="5416062" y="4089679"/>
                </a:cubicBezTo>
                <a:cubicBezTo>
                  <a:pt x="5410070" y="4100164"/>
                  <a:pt x="5400870" y="4108788"/>
                  <a:pt x="5395965" y="4119824"/>
                </a:cubicBezTo>
                <a:cubicBezTo>
                  <a:pt x="5356619" y="4208350"/>
                  <a:pt x="5400745" y="4155237"/>
                  <a:pt x="5345723" y="4210259"/>
                </a:cubicBezTo>
                <a:cubicBezTo>
                  <a:pt x="5342374" y="4220307"/>
                  <a:pt x="5341550" y="4231591"/>
                  <a:pt x="5335675" y="4240404"/>
                </a:cubicBezTo>
                <a:cubicBezTo>
                  <a:pt x="5327792" y="4252228"/>
                  <a:pt x="5314627" y="4259632"/>
                  <a:pt x="5305530" y="4270549"/>
                </a:cubicBezTo>
                <a:cubicBezTo>
                  <a:pt x="5297799" y="4279827"/>
                  <a:pt x="5292132" y="4290646"/>
                  <a:pt x="5285433" y="4300694"/>
                </a:cubicBezTo>
                <a:cubicBezTo>
                  <a:pt x="5267747" y="4353753"/>
                  <a:pt x="5281260" y="4322027"/>
                  <a:pt x="5235191" y="4391130"/>
                </a:cubicBezTo>
                <a:lnTo>
                  <a:pt x="5215094" y="4421275"/>
                </a:lnTo>
                <a:cubicBezTo>
                  <a:pt x="5206922" y="4445793"/>
                  <a:pt x="5204429" y="4462086"/>
                  <a:pt x="5184949" y="4481565"/>
                </a:cubicBezTo>
                <a:cubicBezTo>
                  <a:pt x="5176410" y="4490104"/>
                  <a:pt x="5164852" y="4494962"/>
                  <a:pt x="5154804" y="4501661"/>
                </a:cubicBezTo>
                <a:cubicBezTo>
                  <a:pt x="5148105" y="4511710"/>
                  <a:pt x="5143247" y="4523267"/>
                  <a:pt x="5134708" y="4531807"/>
                </a:cubicBezTo>
                <a:cubicBezTo>
                  <a:pt x="5055651" y="4610866"/>
                  <a:pt x="5156745" y="4483257"/>
                  <a:pt x="5074418" y="4582048"/>
                </a:cubicBezTo>
                <a:cubicBezTo>
                  <a:pt x="5013262" y="4655435"/>
                  <a:pt x="5105623" y="4561890"/>
                  <a:pt x="5024176" y="4652387"/>
                </a:cubicBezTo>
                <a:cubicBezTo>
                  <a:pt x="5005163" y="4673512"/>
                  <a:pt x="4976597" y="4687257"/>
                  <a:pt x="4963886" y="4712677"/>
                </a:cubicBezTo>
                <a:cubicBezTo>
                  <a:pt x="4957187" y="4726075"/>
                  <a:pt x="4949690" y="4739102"/>
                  <a:pt x="4943789" y="4752870"/>
                </a:cubicBezTo>
                <a:cubicBezTo>
                  <a:pt x="4917701" y="4813741"/>
                  <a:pt x="4957431" y="4753579"/>
                  <a:pt x="4903596" y="4843305"/>
                </a:cubicBezTo>
                <a:cubicBezTo>
                  <a:pt x="4894980" y="4857666"/>
                  <a:pt x="4883499" y="4870101"/>
                  <a:pt x="4873451" y="4883499"/>
                </a:cubicBezTo>
                <a:cubicBezTo>
                  <a:pt x="4865278" y="4908017"/>
                  <a:pt x="4862784" y="4924310"/>
                  <a:pt x="4843305" y="4943789"/>
                </a:cubicBezTo>
                <a:cubicBezTo>
                  <a:pt x="4834766" y="4952328"/>
                  <a:pt x="4823645" y="4957894"/>
                  <a:pt x="4813160" y="4963886"/>
                </a:cubicBezTo>
                <a:cubicBezTo>
                  <a:pt x="4788104" y="4978204"/>
                  <a:pt x="4769775" y="4986680"/>
                  <a:pt x="4742822" y="4994031"/>
                </a:cubicBezTo>
                <a:cubicBezTo>
                  <a:pt x="4716175" y="5001298"/>
                  <a:pt x="4688638" y="5005392"/>
                  <a:pt x="4662435" y="5014127"/>
                </a:cubicBezTo>
                <a:cubicBezTo>
                  <a:pt x="4652387" y="5017477"/>
                  <a:pt x="4641764" y="5019439"/>
                  <a:pt x="4632290" y="5024176"/>
                </a:cubicBezTo>
                <a:cubicBezTo>
                  <a:pt x="4621488" y="5029577"/>
                  <a:pt x="4613245" y="5039515"/>
                  <a:pt x="4602145" y="5044272"/>
                </a:cubicBezTo>
                <a:cubicBezTo>
                  <a:pt x="4589452" y="5049712"/>
                  <a:pt x="4575231" y="5050527"/>
                  <a:pt x="4561952" y="5054321"/>
                </a:cubicBezTo>
                <a:cubicBezTo>
                  <a:pt x="4551768" y="5057231"/>
                  <a:pt x="4541855" y="5061020"/>
                  <a:pt x="4531807" y="5064369"/>
                </a:cubicBezTo>
                <a:cubicBezTo>
                  <a:pt x="4521759" y="5071068"/>
                  <a:pt x="4509206" y="5075036"/>
                  <a:pt x="4501662" y="5084466"/>
                </a:cubicBezTo>
                <a:cubicBezTo>
                  <a:pt x="4462687" y="5133184"/>
                  <a:pt x="4527238" y="5102736"/>
                  <a:pt x="4461468" y="5124659"/>
                </a:cubicBezTo>
                <a:lnTo>
                  <a:pt x="4401178" y="5164853"/>
                </a:lnTo>
                <a:cubicBezTo>
                  <a:pt x="4391130" y="5171552"/>
                  <a:pt x="4381834" y="5179548"/>
                  <a:pt x="4371033" y="5184949"/>
                </a:cubicBezTo>
                <a:cubicBezTo>
                  <a:pt x="4357635" y="5191648"/>
                  <a:pt x="4343685" y="5197339"/>
                  <a:pt x="4330840" y="5205046"/>
                </a:cubicBezTo>
                <a:cubicBezTo>
                  <a:pt x="4289590" y="5229796"/>
                  <a:pt x="4267007" y="5247895"/>
                  <a:pt x="4230356" y="5275385"/>
                </a:cubicBezTo>
                <a:cubicBezTo>
                  <a:pt x="4133042" y="5437572"/>
                  <a:pt x="4274079" y="5220378"/>
                  <a:pt x="4149969" y="5355771"/>
                </a:cubicBezTo>
                <a:cubicBezTo>
                  <a:pt x="4121064" y="5387304"/>
                  <a:pt x="4069742" y="5499745"/>
                  <a:pt x="4019341" y="5516545"/>
                </a:cubicBezTo>
                <a:lnTo>
                  <a:pt x="3989196" y="5526593"/>
                </a:lnTo>
                <a:cubicBezTo>
                  <a:pt x="3942304" y="5523244"/>
                  <a:pt x="3895298" y="5521223"/>
                  <a:pt x="3848519" y="5516545"/>
                </a:cubicBezTo>
                <a:cubicBezTo>
                  <a:pt x="3828246" y="5514518"/>
                  <a:pt x="3808595" y="5507047"/>
                  <a:pt x="3788229" y="5506497"/>
                </a:cubicBezTo>
                <a:cubicBezTo>
                  <a:pt x="3560525" y="5500343"/>
                  <a:pt x="3332704" y="5499798"/>
                  <a:pt x="3104941" y="5496448"/>
                </a:cubicBezTo>
                <a:cubicBezTo>
                  <a:pt x="2991348" y="5473730"/>
                  <a:pt x="3131361" y="5500223"/>
                  <a:pt x="2964264" y="5476352"/>
                </a:cubicBezTo>
                <a:cubicBezTo>
                  <a:pt x="2923926" y="5470589"/>
                  <a:pt x="2883215" y="5466137"/>
                  <a:pt x="2843684" y="5456255"/>
                </a:cubicBezTo>
                <a:cubicBezTo>
                  <a:pt x="2830286" y="5452906"/>
                  <a:pt x="2817140" y="5448307"/>
                  <a:pt x="2803490" y="5446207"/>
                </a:cubicBezTo>
                <a:cubicBezTo>
                  <a:pt x="2773512" y="5441595"/>
                  <a:pt x="2743014" y="5440889"/>
                  <a:pt x="2713055" y="5436158"/>
                </a:cubicBezTo>
                <a:cubicBezTo>
                  <a:pt x="2679315" y="5430830"/>
                  <a:pt x="2644976" y="5426862"/>
                  <a:pt x="2612571" y="5416061"/>
                </a:cubicBezTo>
                <a:lnTo>
                  <a:pt x="2552281" y="5395965"/>
                </a:lnTo>
                <a:cubicBezTo>
                  <a:pt x="2543179" y="5389139"/>
                  <a:pt x="2496635" y="5353069"/>
                  <a:pt x="2481943" y="5345723"/>
                </a:cubicBezTo>
                <a:cubicBezTo>
                  <a:pt x="2472469" y="5340986"/>
                  <a:pt x="2461846" y="5339024"/>
                  <a:pt x="2451798" y="5335675"/>
                </a:cubicBezTo>
                <a:cubicBezTo>
                  <a:pt x="2441750" y="5325627"/>
                  <a:pt x="2433217" y="5313790"/>
                  <a:pt x="2421653" y="5305530"/>
                </a:cubicBezTo>
                <a:cubicBezTo>
                  <a:pt x="2409464" y="5296823"/>
                  <a:pt x="2392966" y="5295023"/>
                  <a:pt x="2381459" y="5285433"/>
                </a:cubicBezTo>
                <a:cubicBezTo>
                  <a:pt x="2320856" y="5234930"/>
                  <a:pt x="2403194" y="5269233"/>
                  <a:pt x="2331218" y="5245239"/>
                </a:cubicBezTo>
                <a:cubicBezTo>
                  <a:pt x="2327868" y="5235191"/>
                  <a:pt x="2326313" y="5224353"/>
                  <a:pt x="2321169" y="5215094"/>
                </a:cubicBezTo>
                <a:cubicBezTo>
                  <a:pt x="2309439" y="5193980"/>
                  <a:pt x="2288614" y="5177718"/>
                  <a:pt x="2280976" y="5154804"/>
                </a:cubicBezTo>
                <a:cubicBezTo>
                  <a:pt x="2277626" y="5144756"/>
                  <a:pt x="2275099" y="5134395"/>
                  <a:pt x="2270927" y="5124659"/>
                </a:cubicBezTo>
                <a:cubicBezTo>
                  <a:pt x="2247965" y="5071082"/>
                  <a:pt x="2254245" y="5101442"/>
                  <a:pt x="2240782" y="5054321"/>
                </a:cubicBezTo>
                <a:cubicBezTo>
                  <a:pt x="2236988" y="5041042"/>
                  <a:pt x="2234528" y="5027406"/>
                  <a:pt x="2230734" y="5014127"/>
                </a:cubicBezTo>
                <a:cubicBezTo>
                  <a:pt x="2227824" y="5003943"/>
                  <a:pt x="2223473" y="4994201"/>
                  <a:pt x="2220686" y="4983982"/>
                </a:cubicBezTo>
                <a:cubicBezTo>
                  <a:pt x="2213419" y="4957335"/>
                  <a:pt x="2209323" y="4929799"/>
                  <a:pt x="2200589" y="4903596"/>
                </a:cubicBezTo>
                <a:lnTo>
                  <a:pt x="2180492" y="4843305"/>
                </a:lnTo>
                <a:cubicBezTo>
                  <a:pt x="2177143" y="4833257"/>
                  <a:pt x="2172521" y="4823546"/>
                  <a:pt x="2170444" y="4813160"/>
                </a:cubicBezTo>
                <a:cubicBezTo>
                  <a:pt x="2162473" y="4773303"/>
                  <a:pt x="2152420" y="4718893"/>
                  <a:pt x="2140299" y="4682532"/>
                </a:cubicBezTo>
                <a:lnTo>
                  <a:pt x="2120202" y="4622242"/>
                </a:lnTo>
                <a:lnTo>
                  <a:pt x="2100105" y="4561952"/>
                </a:lnTo>
                <a:cubicBezTo>
                  <a:pt x="2096756" y="4551904"/>
                  <a:pt x="2095932" y="4540620"/>
                  <a:pt x="2090057" y="4531807"/>
                </a:cubicBezTo>
                <a:lnTo>
                  <a:pt x="2049864" y="4471516"/>
                </a:lnTo>
                <a:lnTo>
                  <a:pt x="2029767" y="4441371"/>
                </a:lnTo>
                <a:cubicBezTo>
                  <a:pt x="2023068" y="4431323"/>
                  <a:pt x="2019718" y="4417925"/>
                  <a:pt x="2009670" y="4411226"/>
                </a:cubicBezTo>
                <a:lnTo>
                  <a:pt x="1979525" y="4391130"/>
                </a:lnTo>
                <a:cubicBezTo>
                  <a:pt x="1957602" y="4325360"/>
                  <a:pt x="1988050" y="4389911"/>
                  <a:pt x="1939332" y="4350936"/>
                </a:cubicBezTo>
                <a:cubicBezTo>
                  <a:pt x="1887805" y="4309714"/>
                  <a:pt x="1954015" y="4328519"/>
                  <a:pt x="1889090" y="4300694"/>
                </a:cubicBezTo>
                <a:cubicBezTo>
                  <a:pt x="1876397" y="4295254"/>
                  <a:pt x="1862484" y="4293116"/>
                  <a:pt x="1848897" y="4290646"/>
                </a:cubicBezTo>
                <a:cubicBezTo>
                  <a:pt x="1803846" y="4282455"/>
                  <a:pt x="1731263" y="4275343"/>
                  <a:pt x="1688123" y="4270549"/>
                </a:cubicBezTo>
                <a:cubicBezTo>
                  <a:pt x="1587185" y="4245315"/>
                  <a:pt x="1633939" y="4259187"/>
                  <a:pt x="1547446" y="4230356"/>
                </a:cubicBezTo>
                <a:cubicBezTo>
                  <a:pt x="1477293" y="4160203"/>
                  <a:pt x="1555020" y="4228942"/>
                  <a:pt x="1487156" y="4190163"/>
                </a:cubicBezTo>
                <a:cubicBezTo>
                  <a:pt x="1472615" y="4181854"/>
                  <a:pt x="1460591" y="4169752"/>
                  <a:pt x="1446963" y="4160018"/>
                </a:cubicBezTo>
                <a:cubicBezTo>
                  <a:pt x="1437136" y="4152999"/>
                  <a:pt x="1427059" y="4146322"/>
                  <a:pt x="1416818" y="4139921"/>
                </a:cubicBezTo>
                <a:cubicBezTo>
                  <a:pt x="1400256" y="4129570"/>
                  <a:pt x="1381692" y="4122143"/>
                  <a:pt x="1366576" y="4109776"/>
                </a:cubicBezTo>
                <a:cubicBezTo>
                  <a:pt x="1344579" y="4091779"/>
                  <a:pt x="1322051" y="4073134"/>
                  <a:pt x="1306286" y="4049486"/>
                </a:cubicBezTo>
                <a:cubicBezTo>
                  <a:pt x="1299587" y="4039438"/>
                  <a:pt x="1295467" y="4027072"/>
                  <a:pt x="1286189" y="4019341"/>
                </a:cubicBezTo>
                <a:cubicBezTo>
                  <a:pt x="1274682" y="4009752"/>
                  <a:pt x="1259394" y="4005943"/>
                  <a:pt x="1245996" y="3999244"/>
                </a:cubicBezTo>
                <a:cubicBezTo>
                  <a:pt x="1239297" y="3989196"/>
                  <a:pt x="1231300" y="3979901"/>
                  <a:pt x="1225899" y="3969099"/>
                </a:cubicBezTo>
                <a:cubicBezTo>
                  <a:pt x="1209553" y="3936408"/>
                  <a:pt x="1224553" y="3937607"/>
                  <a:pt x="1195754" y="3908809"/>
                </a:cubicBezTo>
                <a:cubicBezTo>
                  <a:pt x="1183912" y="3896967"/>
                  <a:pt x="1168958" y="3888712"/>
                  <a:pt x="1155560" y="3878664"/>
                </a:cubicBezTo>
                <a:cubicBezTo>
                  <a:pt x="1141581" y="3857695"/>
                  <a:pt x="1121345" y="3826131"/>
                  <a:pt x="1105319" y="3808325"/>
                </a:cubicBezTo>
                <a:cubicBezTo>
                  <a:pt x="1086306" y="3787200"/>
                  <a:pt x="1065126" y="3768132"/>
                  <a:pt x="1045029" y="3748035"/>
                </a:cubicBezTo>
                <a:cubicBezTo>
                  <a:pt x="1034981" y="3737987"/>
                  <a:pt x="1023411" y="3729258"/>
                  <a:pt x="1014884" y="3717890"/>
                </a:cubicBezTo>
                <a:cubicBezTo>
                  <a:pt x="989707" y="3684322"/>
                  <a:pt x="985129" y="3674271"/>
                  <a:pt x="954593" y="3647552"/>
                </a:cubicBezTo>
                <a:cubicBezTo>
                  <a:pt x="938453" y="3633429"/>
                  <a:pt x="920492" y="3621481"/>
                  <a:pt x="904352" y="3607358"/>
                </a:cubicBezTo>
                <a:cubicBezTo>
                  <a:pt x="844615" y="3555087"/>
                  <a:pt x="899981" y="3600583"/>
                  <a:pt x="854110" y="3547068"/>
                </a:cubicBezTo>
                <a:cubicBezTo>
                  <a:pt x="841779" y="3532682"/>
                  <a:pt x="826247" y="3521261"/>
                  <a:pt x="813916" y="3506875"/>
                </a:cubicBezTo>
                <a:cubicBezTo>
                  <a:pt x="779674" y="3466927"/>
                  <a:pt x="807800" y="3480662"/>
                  <a:pt x="763675" y="3436536"/>
                </a:cubicBezTo>
                <a:cubicBezTo>
                  <a:pt x="755136" y="3427996"/>
                  <a:pt x="743191" y="3423685"/>
                  <a:pt x="733530" y="3416439"/>
                </a:cubicBezTo>
                <a:cubicBezTo>
                  <a:pt x="716372" y="3403571"/>
                  <a:pt x="698453" y="3391411"/>
                  <a:pt x="683288" y="3376246"/>
                </a:cubicBezTo>
                <a:cubicBezTo>
                  <a:pt x="618923" y="3311882"/>
                  <a:pt x="672110" y="3335676"/>
                  <a:pt x="612949" y="3315956"/>
                </a:cubicBezTo>
                <a:cubicBezTo>
                  <a:pt x="532558" y="3262361"/>
                  <a:pt x="629700" y="3332706"/>
                  <a:pt x="562708" y="3265714"/>
                </a:cubicBezTo>
                <a:cubicBezTo>
                  <a:pt x="554169" y="3257175"/>
                  <a:pt x="541840" y="3253349"/>
                  <a:pt x="532563" y="3245618"/>
                </a:cubicBezTo>
                <a:cubicBezTo>
                  <a:pt x="521646" y="3236520"/>
                  <a:pt x="512466" y="3225521"/>
                  <a:pt x="502418" y="3215472"/>
                </a:cubicBezTo>
                <a:cubicBezTo>
                  <a:pt x="457598" y="3036198"/>
                  <a:pt x="501453" y="3220695"/>
                  <a:pt x="472273" y="3074796"/>
                </a:cubicBezTo>
                <a:cubicBezTo>
                  <a:pt x="469565" y="3061254"/>
                  <a:pt x="464769" y="3048176"/>
                  <a:pt x="462224" y="3034602"/>
                </a:cubicBezTo>
                <a:cubicBezTo>
                  <a:pt x="454714" y="2994552"/>
                  <a:pt x="452010" y="2953553"/>
                  <a:pt x="442127" y="2914022"/>
                </a:cubicBezTo>
                <a:cubicBezTo>
                  <a:pt x="410729" y="2788428"/>
                  <a:pt x="450851" y="2944551"/>
                  <a:pt x="422031" y="2843683"/>
                </a:cubicBezTo>
                <a:cubicBezTo>
                  <a:pt x="396799" y="2755370"/>
                  <a:pt x="426024" y="2845617"/>
                  <a:pt x="401934" y="2773345"/>
                </a:cubicBezTo>
                <a:cubicBezTo>
                  <a:pt x="398585" y="2709705"/>
                  <a:pt x="396774" y="2645966"/>
                  <a:pt x="391886" y="2582426"/>
                </a:cubicBezTo>
                <a:cubicBezTo>
                  <a:pt x="389202" y="2547538"/>
                  <a:pt x="382147" y="2506422"/>
                  <a:pt x="371789" y="2471894"/>
                </a:cubicBezTo>
                <a:cubicBezTo>
                  <a:pt x="365702" y="2451604"/>
                  <a:pt x="358391" y="2431701"/>
                  <a:pt x="351692" y="2411604"/>
                </a:cubicBezTo>
                <a:cubicBezTo>
                  <a:pt x="348343" y="2401556"/>
                  <a:pt x="343721" y="2391845"/>
                  <a:pt x="341644" y="2381459"/>
                </a:cubicBezTo>
                <a:cubicBezTo>
                  <a:pt x="338295" y="2364712"/>
                  <a:pt x="336090" y="2347695"/>
                  <a:pt x="331596" y="2331218"/>
                </a:cubicBezTo>
                <a:cubicBezTo>
                  <a:pt x="326022" y="2310780"/>
                  <a:pt x="318198" y="2291024"/>
                  <a:pt x="311499" y="2270927"/>
                </a:cubicBezTo>
                <a:lnTo>
                  <a:pt x="301451" y="2240782"/>
                </a:lnTo>
                <a:lnTo>
                  <a:pt x="281354" y="2180492"/>
                </a:lnTo>
                <a:cubicBezTo>
                  <a:pt x="278004" y="2170444"/>
                  <a:pt x="277180" y="2159160"/>
                  <a:pt x="271305" y="2150347"/>
                </a:cubicBezTo>
                <a:lnTo>
                  <a:pt x="231112" y="2090057"/>
                </a:lnTo>
                <a:cubicBezTo>
                  <a:pt x="224413" y="2080009"/>
                  <a:pt x="221063" y="2066611"/>
                  <a:pt x="211015" y="2059912"/>
                </a:cubicBezTo>
                <a:lnTo>
                  <a:pt x="180870" y="2039815"/>
                </a:lnTo>
                <a:cubicBezTo>
                  <a:pt x="170474" y="2008627"/>
                  <a:pt x="169352" y="2000521"/>
                  <a:pt x="150725" y="1969477"/>
                </a:cubicBezTo>
                <a:cubicBezTo>
                  <a:pt x="138298" y="1948766"/>
                  <a:pt x="110532" y="1909187"/>
                  <a:pt x="110532" y="1909187"/>
                </a:cubicBezTo>
                <a:cubicBezTo>
                  <a:pt x="107183" y="1899139"/>
                  <a:pt x="105628" y="1888301"/>
                  <a:pt x="100484" y="1879042"/>
                </a:cubicBezTo>
                <a:cubicBezTo>
                  <a:pt x="88754" y="1857928"/>
                  <a:pt x="60290" y="1818752"/>
                  <a:pt x="60290" y="1818752"/>
                </a:cubicBezTo>
                <a:cubicBezTo>
                  <a:pt x="53591" y="1798655"/>
                  <a:pt x="42820" y="1779482"/>
                  <a:pt x="40193" y="1758461"/>
                </a:cubicBezTo>
                <a:cubicBezTo>
                  <a:pt x="34093" y="1709659"/>
                  <a:pt x="31604" y="1673861"/>
                  <a:pt x="20097" y="1627833"/>
                </a:cubicBezTo>
                <a:cubicBezTo>
                  <a:pt x="17528" y="1617557"/>
                  <a:pt x="13398" y="1607736"/>
                  <a:pt x="10048" y="1597688"/>
                </a:cubicBezTo>
                <a:cubicBezTo>
                  <a:pt x="13398" y="1550796"/>
                  <a:pt x="14604" y="1503701"/>
                  <a:pt x="20097" y="1457011"/>
                </a:cubicBezTo>
                <a:cubicBezTo>
                  <a:pt x="21335" y="1446492"/>
                  <a:pt x="22655" y="1434356"/>
                  <a:pt x="30145" y="1426866"/>
                </a:cubicBezTo>
                <a:cubicBezTo>
                  <a:pt x="37635" y="1419376"/>
                  <a:pt x="50242" y="1420167"/>
                  <a:pt x="60290" y="1416818"/>
                </a:cubicBezTo>
                <a:cubicBezTo>
                  <a:pt x="66989" y="1406769"/>
                  <a:pt x="74986" y="1397474"/>
                  <a:pt x="80387" y="1386672"/>
                </a:cubicBezTo>
                <a:cubicBezTo>
                  <a:pt x="99408" y="1348630"/>
                  <a:pt x="88016" y="1321856"/>
                  <a:pt x="100484" y="1276141"/>
                </a:cubicBezTo>
                <a:cubicBezTo>
                  <a:pt x="106553" y="1253890"/>
                  <a:pt x="137823" y="1231333"/>
                  <a:pt x="150725" y="1215850"/>
                </a:cubicBezTo>
                <a:cubicBezTo>
                  <a:pt x="220666" y="1131919"/>
                  <a:pt x="112906" y="1243621"/>
                  <a:pt x="200967" y="1155560"/>
                </a:cubicBezTo>
                <a:cubicBezTo>
                  <a:pt x="204316" y="1145512"/>
                  <a:pt x="204398" y="1133686"/>
                  <a:pt x="211015" y="1125415"/>
                </a:cubicBezTo>
                <a:cubicBezTo>
                  <a:pt x="218559" y="1115985"/>
                  <a:pt x="231499" y="1112565"/>
                  <a:pt x="241160" y="1105319"/>
                </a:cubicBezTo>
                <a:cubicBezTo>
                  <a:pt x="244950" y="1102477"/>
                  <a:pt x="247859" y="1098620"/>
                  <a:pt x="251209" y="109527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3">
            <a:extLst>
              <a:ext uri="{FF2B5EF4-FFF2-40B4-BE49-F238E27FC236}">
                <a16:creationId xmlns:a16="http://schemas.microsoft.com/office/drawing/2014/main" xmlns="" id="{BC8D0889-E86C-4BA7-AA38-C413CD6EA4D7}"/>
              </a:ext>
            </a:extLst>
          </p:cNvPr>
          <p:cNvSpPr/>
          <p:nvPr/>
        </p:nvSpPr>
        <p:spPr>
          <a:xfrm>
            <a:off x="6238583" y="-150344"/>
            <a:ext cx="6286577" cy="1675101"/>
          </a:xfrm>
          <a:custGeom>
            <a:avLst/>
            <a:gdLst>
              <a:gd name="connsiteX0" fmla="*/ 0 w 6027800"/>
              <a:gd name="connsiteY0" fmla="*/ 1349624 h 2699248"/>
              <a:gd name="connsiteX1" fmla="*/ 3013900 w 6027800"/>
              <a:gd name="connsiteY1" fmla="*/ 0 h 2699248"/>
              <a:gd name="connsiteX2" fmla="*/ 6027800 w 6027800"/>
              <a:gd name="connsiteY2" fmla="*/ 1349624 h 2699248"/>
              <a:gd name="connsiteX3" fmla="*/ 3013900 w 6027800"/>
              <a:gd name="connsiteY3" fmla="*/ 2699248 h 2699248"/>
              <a:gd name="connsiteX4" fmla="*/ 0 w 6027800"/>
              <a:gd name="connsiteY4" fmla="*/ 1349624 h 2699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7800" h="2699248">
                <a:moveTo>
                  <a:pt x="0" y="1349624"/>
                </a:moveTo>
                <a:cubicBezTo>
                  <a:pt x="0" y="604247"/>
                  <a:pt x="1349369" y="0"/>
                  <a:pt x="3013900" y="0"/>
                </a:cubicBezTo>
                <a:cubicBezTo>
                  <a:pt x="4678431" y="0"/>
                  <a:pt x="6027800" y="604247"/>
                  <a:pt x="6027800" y="1349624"/>
                </a:cubicBezTo>
                <a:cubicBezTo>
                  <a:pt x="6027800" y="2095001"/>
                  <a:pt x="4678431" y="2699248"/>
                  <a:pt x="3013900" y="2699248"/>
                </a:cubicBezTo>
                <a:cubicBezTo>
                  <a:pt x="1349369" y="2699248"/>
                  <a:pt x="0" y="2095001"/>
                  <a:pt x="0" y="1349624"/>
                </a:cubicBez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908151" tIns="420696" rIns="908151" bIns="420696" numCol="1" spcCol="1270" anchor="ctr" anchorCtr="0">
            <a:noAutofit/>
          </a:bodyPr>
          <a:lstStyle/>
          <a:p>
            <a:pPr marL="0" lvl="0" indent="0" algn="ctr" defTabSz="1778000">
              <a:lnSpc>
                <a:spcPct val="90000"/>
              </a:lnSpc>
              <a:spcBef>
                <a:spcPct val="0"/>
              </a:spcBef>
              <a:spcAft>
                <a:spcPct val="35000"/>
              </a:spcAft>
              <a:buNone/>
            </a:pPr>
            <a:r>
              <a:rPr lang="en-US" sz="40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HI LẠP CỔ ĐẠI</a:t>
            </a:r>
            <a:endParaRPr lang="vi-VN" sz="4000" b="1" kern="1200" cap="none" spc="0" dirty="0">
              <a:ln w="22225">
                <a:solidFill>
                  <a:schemeClr val="accent2"/>
                </a:solidFill>
                <a:prstDash val="solid"/>
              </a:ln>
              <a:solidFill>
                <a:schemeClr val="accent2">
                  <a:lumMod val="40000"/>
                  <a:lumOff val="60000"/>
                </a:schemeClr>
              </a:solidFill>
              <a:effectLst/>
              <a:latin typeface="Times New Roman" pitchFamily="18" charset="0"/>
              <a:cs typeface="Times New Roman" pitchFamily="18" charset="0"/>
            </a:endParaRPr>
          </a:p>
        </p:txBody>
      </p:sp>
      <p:cxnSp>
        <p:nvCxnSpPr>
          <p:cNvPr id="15" name="Straight Arrow Connector 14"/>
          <p:cNvCxnSpPr/>
          <p:nvPr/>
        </p:nvCxnSpPr>
        <p:spPr>
          <a:xfrm flipV="1">
            <a:off x="5398323" y="1321806"/>
            <a:ext cx="2070786" cy="13950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408976" y="1585420"/>
            <a:ext cx="5783024" cy="5262979"/>
          </a:xfrm>
          <a:prstGeom prst="rect">
            <a:avLst/>
          </a:prstGeom>
        </p:spPr>
        <p:txBody>
          <a:bodyPr wrap="square">
            <a:spAutoFit/>
          </a:bodyPr>
          <a:lstStyle/>
          <a:p>
            <a:r>
              <a:rPr lang="vi-VN" sz="2800" dirty="0"/>
              <a:t>Hy Lạp còn một lợi thế lớn là </a:t>
            </a:r>
            <a:r>
              <a:rPr lang="vi-VN" sz="2800" dirty="0" smtClean="0"/>
              <a:t>có đường bờ biển dài, có hàng nghìn hòn đảo nhỏ thuận tiện cho giao thương, buôn bán. </a:t>
            </a:r>
            <a:r>
              <a:rPr lang="vi-VN" sz="2800" dirty="0"/>
              <a:t>Bờ biển phía đông khúc khuỷu, </a:t>
            </a:r>
            <a:r>
              <a:rPr lang="vi-VN" sz="2800" dirty="0" smtClean="0"/>
              <a:t>nhi</a:t>
            </a:r>
            <a:r>
              <a:rPr lang="en-US" sz="2800" dirty="0" smtClean="0"/>
              <a:t>ề</a:t>
            </a:r>
            <a:r>
              <a:rPr lang="vi-VN" sz="2800" dirty="0" smtClean="0"/>
              <a:t>u v</a:t>
            </a:r>
            <a:r>
              <a:rPr lang="en-US" sz="2800" dirty="0"/>
              <a:t>ù</a:t>
            </a:r>
            <a:r>
              <a:rPr lang="vi-VN" sz="2800" dirty="0" smtClean="0"/>
              <a:t>ng </a:t>
            </a:r>
            <a:r>
              <a:rPr lang="vi-VN" sz="2800" dirty="0"/>
              <a:t>vịnh kín gió, tạo nên các cảng tự nhiên. Pi-rê là cảng biển nổi tiếng  nhất của Hy Lạp cổ đại, trung tâm buôn bán của tất cả các thành bang thời bấy giờ. Từ cảng Pi-rê, người Hy Lạp </a:t>
            </a:r>
            <a:r>
              <a:rPr lang="en-US" sz="2800" dirty="0"/>
              <a:t>đ</a:t>
            </a:r>
            <a:r>
              <a:rPr lang="vi-VN" sz="2800" dirty="0" smtClean="0"/>
              <a:t>em </a:t>
            </a:r>
            <a:r>
              <a:rPr lang="vi-VN" sz="2800" dirty="0"/>
              <a:t>hàng hoá giao thương khắp </a:t>
            </a:r>
            <a:endParaRPr lang="en-US" sz="2800" dirty="0"/>
          </a:p>
        </p:txBody>
      </p:sp>
      <p:sp>
        <p:nvSpPr>
          <p:cNvPr id="3" name="AutoShape 2" descr="KIM TRA BI C Hiu bit ca 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14818" y="153003"/>
            <a:ext cx="6253401" cy="2962206"/>
          </a:xfrm>
          <a:prstGeom prst="rect">
            <a:avLst/>
          </a:prstGeom>
        </p:spPr>
      </p:pic>
      <p:sp>
        <p:nvSpPr>
          <p:cNvPr id="10" name="Oval 9">
            <a:extLst>
              <a:ext uri="{FF2B5EF4-FFF2-40B4-BE49-F238E27FC236}">
                <a16:creationId xmlns:a16="http://schemas.microsoft.com/office/drawing/2014/main" xmlns="" id="{BDC22644-CAFB-4E4A-96B7-CA9D0F764B11}"/>
              </a:ext>
            </a:extLst>
          </p:cNvPr>
          <p:cNvSpPr/>
          <p:nvPr/>
        </p:nvSpPr>
        <p:spPr>
          <a:xfrm>
            <a:off x="2553077" y="3521798"/>
            <a:ext cx="506995" cy="4164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6554" y="147170"/>
            <a:ext cx="6297117" cy="3486150"/>
          </a:xfrm>
          <a:prstGeom prst="rect">
            <a:avLst/>
          </a:prstGeom>
        </p:spPr>
      </p:pic>
    </p:spTree>
    <p:extLst>
      <p:ext uri="{BB962C8B-B14F-4D97-AF65-F5344CB8AC3E}">
        <p14:creationId xmlns:p14="http://schemas.microsoft.com/office/powerpoint/2010/main" val="136875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Bài 10 Hy Lạp và La Mã cổ đại trang 44 Lịch sử và Địa lí lớp 6 SGK KNT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1919309" cy="6153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36" y="0"/>
            <a:ext cx="6968636" cy="489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8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BÀI 3. NGUỒN GỐC LOÀI NGƯỜI&amp;quot;&quot;/&gt;&lt;property id=&quot;20307&quot; value=&quot;256&quot;/&gt;&lt;/object&gt;&lt;object type=&quot;3&quot; unique_id=&quot;10005&quot;&gt;&lt;property id=&quot;20148&quot; value=&quot;5&quot;/&gt;&lt;property id=&quot;20300&quot; value=&quot;Slide 4&quot;/&gt;&lt;property id=&quot;20307&quot; value=&quot;257&quot;/&gt;&lt;/object&gt;&lt;object type=&quot;3&quot; unique_id=&quot;10006&quot;&gt;&lt;property id=&quot;20148&quot; value=&quot;5&quot;/&gt;&lt;property id=&quot;20300&quot; value=&quot;Slide 6&quot;/&gt;&lt;property id=&quot;20307&quot; value=&quot;258&quot;/&gt;&lt;/object&gt;&lt;object type=&quot;3&quot; unique_id=&quot;10007&quot;&gt;&lt;property id=&quot;20148&quot; value=&quot;5&quot;/&gt;&lt;property id=&quot;20300&quot; value=&quot;Slide 7&quot;/&gt;&lt;property id=&quot;20307&quot; value=&quot;259&quot;/&gt;&lt;/object&gt;&lt;object type=&quot;3&quot; unique_id=&quot;10008&quot;&gt;&lt;property id=&quot;20148&quot; value=&quot;5&quot;/&gt;&lt;property id=&quot;20300&quot; value=&quot;Slide 8&quot;/&gt;&lt;property id=&quot;20307&quot; value=&quot;260&quot;/&gt;&lt;/object&gt;&lt;object type=&quot;3&quot; unique_id=&quot;10009&quot;&gt;&lt;property id=&quot;20148&quot; value=&quot;5&quot;/&gt;&lt;property id=&quot;20300&quot; value=&quot;Slide 9&quot;/&gt;&lt;property id=&quot;20307&quot; value=&quot;261&quot;/&gt;&lt;/object&gt;&lt;object type=&quot;3&quot; unique_id=&quot;10082&quot;&gt;&lt;property id=&quot;20148&quot; value=&quot;5&quot;/&gt;&lt;property id=&quot;20300&quot; value=&quot;Slide 2 - &amp;quot;Mục tiêu bài học&amp;quot;&quot;/&gt;&lt;property id=&quot;20307&quot; value=&quot;263&quot;/&gt;&lt;/object&gt;&lt;object type=&quot;3&quot; unique_id=&quot;10083&quot;&gt;&lt;property id=&quot;20148&quot; value=&quot;5&quot;/&gt;&lt;property id=&quot;20300&quot; value=&quot;Slide 3&quot;/&gt;&lt;property id=&quot;20307&quot; value=&quot;262&quot;/&gt;&lt;/object&gt;&lt;object type=&quot;3&quot; unique_id=&quot;10084&quot;&gt;&lt;property id=&quot;20148&quot; value=&quot;5&quot;/&gt;&lt;property id=&quot;20300&quot; value=&quot;Slide 5&quot;/&gt;&lt;property id=&quot;20307&quot; value=&quot;264&quot;/&gt;&lt;/object&gt;&lt;object type=&quot;3&quot; unique_id=&quot;10140&quot;&gt;&lt;property id=&quot;20148&quot; value=&quot;5&quot;/&gt;&lt;property id=&quot;20300&quot; value=&quot;Slide 10&quot;/&gt;&lt;property id=&quot;20307&quot; value=&quot;265&quot;/&gt;&lt;/object&gt;&lt;object type=&quot;3&quot; unique_id=&quot;10141&quot;&gt;&lt;property id=&quot;20148&quot; value=&quot;5&quot;/&gt;&lt;property id=&quot;20300&quot; value=&quot;Slide 11&quot;/&gt;&lt;property id=&quot;20307&quot; value=&quot;266&quot;/&gt;&lt;/object&gt;&lt;object type=&quot;3&quot; unique_id=&quot;10142&quot;&gt;&lt;property id=&quot;20148&quot; value=&quot;5&quot;/&gt;&lt;property id=&quot;20300&quot; value=&quot;Slide 12&quot;/&gt;&lt;property id=&quot;20307&quot; value=&quot;267&quot;/&gt;&lt;/object&gt;&lt;object type=&quot;3&quot; unique_id=&quot;10143&quot;&gt;&lt;property id=&quot;20148&quot; value=&quot;5&quot;/&gt;&lt;property id=&quot;20300&quot; value=&quot;Slide 13&quot;/&gt;&lt;property id=&quot;20307&quot; value=&quot;268&quot;/&gt;&lt;/object&gt;&lt;object type=&quot;3&quot; unique_id=&quot;10144&quot;&gt;&lt;property id=&quot;20148&quot; value=&quot;5&quot;/&gt;&lt;property id=&quot;20300&quot; value=&quot;Slide 14&quot;/&gt;&lt;property id=&quot;20307&quot; value=&quot;26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1582</TotalTime>
  <Words>1601</Words>
  <Application>Microsoft Office PowerPoint</Application>
  <PresentationFormat>Widescreen</PresentationFormat>
  <Paragraphs>115</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Segoe UI</vt:lpstr>
      <vt:lpstr>Symbol</vt:lpstr>
      <vt:lpstr>Thanhoa</vt:lpstr>
      <vt:lpstr>Times New Roman</vt:lpstr>
      <vt:lpstr>Office Theme</vt:lpstr>
      <vt:lpstr>PowerPoint Presentation</vt:lpstr>
      <vt:lpstr>BÀI 10: HI LẠP CỔ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 TỔ CHỨC NHÀ NƯỚC THÀNH BANG</vt:lpstr>
      <vt:lpstr>PowerPoint Presentation</vt:lpstr>
      <vt:lpstr> II. TỔ CHỨC NHÀ NƯỚC THÀNH BANG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NGUỒN GỐC LOÀI NGƯỜI</dc:title>
  <dc:creator>TIEN</dc:creator>
  <cp:lastModifiedBy>acer</cp:lastModifiedBy>
  <cp:revision>117</cp:revision>
  <dcterms:created xsi:type="dcterms:W3CDTF">2021-07-25T09:08:06Z</dcterms:created>
  <dcterms:modified xsi:type="dcterms:W3CDTF">2022-07-24T23:52:44Z</dcterms:modified>
</cp:coreProperties>
</file>