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0" r:id="rId2"/>
    <p:sldId id="287" r:id="rId3"/>
    <p:sldId id="258" r:id="rId4"/>
    <p:sldId id="272" r:id="rId5"/>
    <p:sldId id="276" r:id="rId6"/>
    <p:sldId id="259" r:id="rId7"/>
    <p:sldId id="277" r:id="rId8"/>
    <p:sldId id="278" r:id="rId9"/>
    <p:sldId id="280" r:id="rId10"/>
    <p:sldId id="288" r:id="rId11"/>
    <p:sldId id="289" r:id="rId12"/>
    <p:sldId id="286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FF55-45B9-4D0E-A5BC-F5A767DE7C65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257A6-A509-46F2-9B8F-4EF8AE4B4E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72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94CCC-A854-4E76-8D32-16852AB052F9}" type="slidenum">
              <a:rPr lang="en-US"/>
              <a:pPr/>
              <a:t>4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02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C0EE2F-9078-4703-ABC4-0C2114093533}" type="slidenum">
              <a:rPr lang="en-US"/>
              <a:pPr>
                <a:spcBef>
                  <a:spcPct val="0"/>
                </a:spcBef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9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981D3-A9BC-4FA0-80CB-569A16130173}" type="slidenum">
              <a:rPr lang="en-US"/>
              <a:pPr/>
              <a:t>7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62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6B95E-97E7-4DAC-A21A-9F7BCBECF824}" type="slidenum">
              <a:rPr lang="en-US"/>
              <a:pPr/>
              <a:t>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29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1C2BE-CEE1-4427-A8B5-68F35905914D}" type="slidenum">
              <a:rPr lang="en-US"/>
              <a:pPr/>
              <a:t>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64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8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5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4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3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6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6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2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4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ABF3B-E8F9-42FE-AEA2-D7BF44CA5A0F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B25B9-CE0F-42BD-9137-FF98F56F71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3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312" y="-1"/>
            <a:ext cx="12227312" cy="686767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31127" y="3881690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i="1">
                <a:solidFill>
                  <a:srgbClr val="FFFF00"/>
                </a:solidFill>
              </a:rPr>
              <a:t>CHÀO MỪNG CÁC EM ĐẾN VỚI </a:t>
            </a:r>
          </a:p>
          <a:p>
            <a:pPr algn="ctr"/>
            <a:r>
              <a:rPr lang="en-US" sz="2800" b="1" i="1">
                <a:solidFill>
                  <a:srgbClr val="FFFF00"/>
                </a:solidFill>
              </a:rPr>
              <a:t>TIẾT HỌC NGỮ VĂN!</a:t>
            </a:r>
            <a:endParaRPr lang="en-US" sz="2800" b="1" i="1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50007" y="6421643"/>
            <a:ext cx="1024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VĂN</a:t>
            </a:r>
            <a:endParaRPr lang="en-US" b="1" i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05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0" y="0"/>
            <a:ext cx="12192000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</a:rPr>
              <a:t>Em</a:t>
            </a:r>
            <a:r>
              <a:rPr lang="en-US" altLang="en-US" sz="3600" dirty="0" smtClean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thích</a:t>
            </a:r>
            <a:r>
              <a:rPr lang="en-US" altLang="en-US" sz="3600" dirty="0">
                <a:solidFill>
                  <a:srgbClr val="FF0000"/>
                </a:solidFill>
              </a:rPr>
              <a:t>  </a:t>
            </a:r>
            <a:r>
              <a:rPr lang="en-US" altLang="en-US" sz="3600" dirty="0" err="1">
                <a:solidFill>
                  <a:srgbClr val="FF0000"/>
                </a:solidFill>
              </a:rPr>
              <a:t>nhất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vật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nào</a:t>
            </a:r>
            <a:r>
              <a:rPr lang="en-US" altLang="en-US" sz="3600" dirty="0">
                <a:solidFill>
                  <a:srgbClr val="FF0000"/>
                </a:solidFill>
              </a:rPr>
              <a:t> ( hay </a:t>
            </a:r>
            <a:r>
              <a:rPr lang="en-US" altLang="en-US" sz="3600" dirty="0" err="1">
                <a:solidFill>
                  <a:srgbClr val="FF0000"/>
                </a:solidFill>
              </a:rPr>
              <a:t>đoạn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văn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nào</a:t>
            </a:r>
            <a:r>
              <a:rPr lang="en-US" altLang="en-US" sz="3600" dirty="0">
                <a:solidFill>
                  <a:srgbClr val="FF0000"/>
                </a:solidFill>
              </a:rPr>
              <a:t> ) </a:t>
            </a:r>
            <a:r>
              <a:rPr lang="en-US" altLang="en-US" sz="3600" dirty="0" err="1">
                <a:solidFill>
                  <a:srgbClr val="FF0000"/>
                </a:solidFill>
              </a:rPr>
              <a:t>trong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ba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văn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bản</a:t>
            </a:r>
            <a:r>
              <a:rPr lang="en-US" altLang="en-US" sz="3600" dirty="0">
                <a:solidFill>
                  <a:srgbClr val="FF0000"/>
                </a:solidFill>
              </a:rPr>
              <a:t> :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Trong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lòng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mẹ</a:t>
            </a:r>
            <a:r>
              <a:rPr lang="en-US" altLang="en-US" sz="3600" i="1" dirty="0">
                <a:solidFill>
                  <a:srgbClr val="FF0000"/>
                </a:solidFill>
              </a:rPr>
              <a:t>, </a:t>
            </a:r>
            <a:r>
              <a:rPr lang="en-US" altLang="en-US" sz="3600" i="1" dirty="0" err="1">
                <a:solidFill>
                  <a:srgbClr val="FF0000"/>
                </a:solidFill>
              </a:rPr>
              <a:t>Tức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nước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vỡ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bờ</a:t>
            </a:r>
            <a:r>
              <a:rPr lang="en-US" altLang="en-US" sz="3600" i="1" dirty="0">
                <a:solidFill>
                  <a:srgbClr val="FF0000"/>
                </a:solidFill>
              </a:rPr>
              <a:t>, </a:t>
            </a:r>
            <a:r>
              <a:rPr lang="en-US" altLang="en-US" sz="3600" i="1" dirty="0" err="1">
                <a:solidFill>
                  <a:srgbClr val="FF0000"/>
                </a:solidFill>
              </a:rPr>
              <a:t>Lão</a:t>
            </a:r>
            <a:r>
              <a:rPr lang="en-US" altLang="en-US" sz="3600" i="1" dirty="0">
                <a:solidFill>
                  <a:srgbClr val="FF0000"/>
                </a:solidFill>
              </a:rPr>
              <a:t> </a:t>
            </a:r>
            <a:r>
              <a:rPr lang="en-US" altLang="en-US" sz="3600" i="1" dirty="0" err="1">
                <a:solidFill>
                  <a:srgbClr val="FF0000"/>
                </a:solidFill>
              </a:rPr>
              <a:t>Hạc</a:t>
            </a:r>
            <a:r>
              <a:rPr lang="en-US" altLang="en-US" sz="3600" dirty="0">
                <a:solidFill>
                  <a:srgbClr val="FF0000"/>
                </a:solidFill>
              </a:rPr>
              <a:t> . </a:t>
            </a:r>
            <a:r>
              <a:rPr lang="en-US" altLang="en-US" sz="3600" dirty="0" err="1">
                <a:solidFill>
                  <a:srgbClr val="FF0000"/>
                </a:solidFill>
              </a:rPr>
              <a:t>Vì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sao</a:t>
            </a:r>
            <a:r>
              <a:rPr lang="en-US" altLang="en-US" sz="3600" dirty="0">
                <a:solidFill>
                  <a:srgbClr val="FF0000"/>
                </a:solidFill>
              </a:rPr>
              <a:t> ?</a:t>
            </a:r>
            <a:endParaRPr lang="en-US" altLang="en-US" sz="36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1225689"/>
            <a:ext cx="12192000" cy="563231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b="0" dirty="0">
                <a:solidFill>
                  <a:srgbClr val="0000FF"/>
                </a:solidFill>
              </a:rPr>
              <a:t>  - </a:t>
            </a:r>
            <a:r>
              <a:rPr lang="en-US" altLang="en-US" sz="3600" dirty="0" err="1">
                <a:solidFill>
                  <a:srgbClr val="0000FF"/>
                </a:solidFill>
              </a:rPr>
              <a:t>Giới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thiệu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đã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được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học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bản</a:t>
            </a:r>
            <a:r>
              <a:rPr lang="en-US" altLang="en-US" sz="3600" dirty="0">
                <a:solidFill>
                  <a:srgbClr val="0000FF"/>
                </a:solidFill>
              </a:rPr>
              <a:t> ......</a:t>
            </a:r>
            <a:r>
              <a:rPr lang="en-US" altLang="en-US" sz="3600" dirty="0" err="1">
                <a:solidFill>
                  <a:srgbClr val="0000FF"/>
                </a:solidFill>
              </a:rPr>
              <a:t>của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tác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giả</a:t>
            </a:r>
            <a:r>
              <a:rPr lang="en-US" altLang="en-US" sz="3600" dirty="0">
                <a:solidFill>
                  <a:srgbClr val="0000FF"/>
                </a:solidFill>
              </a:rPr>
              <a:t> ..........</a:t>
            </a:r>
          </a:p>
          <a:p>
            <a:r>
              <a:rPr lang="en-US" altLang="en-US" sz="3600" dirty="0">
                <a:solidFill>
                  <a:srgbClr val="0000FF"/>
                </a:solidFill>
              </a:rPr>
              <a:t>  - </a:t>
            </a:r>
            <a:r>
              <a:rPr lang="en-US" altLang="en-US" sz="3600" dirty="0" err="1">
                <a:solidFill>
                  <a:srgbClr val="0000FF"/>
                </a:solidFill>
              </a:rPr>
              <a:t>Trong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bản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đó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mà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thích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nhất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là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</a:rPr>
              <a:t> ……</a:t>
            </a:r>
            <a:r>
              <a:rPr lang="en-US" altLang="en-US" sz="3600" dirty="0" err="1">
                <a:solidFill>
                  <a:srgbClr val="0000FF"/>
                </a:solidFill>
              </a:rPr>
              <a:t>hoặc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đoạn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thích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nhất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là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đoạn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………. </a:t>
            </a:r>
          </a:p>
          <a:p>
            <a:r>
              <a:rPr lang="en-US" altLang="en-US" sz="3600" dirty="0">
                <a:solidFill>
                  <a:srgbClr val="0000FF"/>
                </a:solidFill>
              </a:rPr>
              <a:t>  - </a:t>
            </a:r>
            <a:r>
              <a:rPr lang="en-US" altLang="en-US" sz="3600" dirty="0" err="1">
                <a:solidFill>
                  <a:srgbClr val="0000FF"/>
                </a:solidFill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đó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đã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để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lại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cho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ấn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tượng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như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thế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nào</a:t>
            </a:r>
            <a:r>
              <a:rPr lang="en-US" altLang="en-US" sz="3600" dirty="0">
                <a:solidFill>
                  <a:srgbClr val="0000FF"/>
                </a:solidFill>
              </a:rPr>
              <a:t> ? ( </a:t>
            </a:r>
            <a:r>
              <a:rPr lang="en-US" altLang="en-US" sz="3600" dirty="0" err="1">
                <a:solidFill>
                  <a:srgbClr val="0000FF"/>
                </a:solidFill>
              </a:rPr>
              <a:t>xúc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động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thương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cảm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trân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trọng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cảm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phục</a:t>
            </a:r>
            <a:r>
              <a:rPr lang="en-US" altLang="en-US" sz="3600" dirty="0">
                <a:solidFill>
                  <a:srgbClr val="0000FF"/>
                </a:solidFill>
              </a:rPr>
              <a:t>, ...... ) </a:t>
            </a:r>
            <a:r>
              <a:rPr lang="en-US" altLang="en-US" sz="3600" dirty="0" err="1">
                <a:solidFill>
                  <a:srgbClr val="0000FF"/>
                </a:solidFill>
              </a:rPr>
              <a:t>hoặc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đoạn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đó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đã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để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lại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cho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ấn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tượng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gì</a:t>
            </a:r>
            <a:r>
              <a:rPr lang="en-US" altLang="en-US" sz="3600" dirty="0">
                <a:solidFill>
                  <a:srgbClr val="0000FF"/>
                </a:solidFill>
              </a:rPr>
              <a:t>?</a:t>
            </a:r>
          </a:p>
          <a:p>
            <a:r>
              <a:rPr lang="en-US" altLang="en-US" sz="3600" dirty="0">
                <a:solidFill>
                  <a:srgbClr val="0000FF"/>
                </a:solidFill>
              </a:rPr>
              <a:t>  - </a:t>
            </a:r>
            <a:r>
              <a:rPr lang="en-US" altLang="en-US" sz="3600" dirty="0" err="1">
                <a:solidFill>
                  <a:srgbClr val="0000FF"/>
                </a:solidFill>
              </a:rPr>
              <a:t>Nêu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rõ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việc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làm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hành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động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lời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nói</a:t>
            </a:r>
            <a:r>
              <a:rPr lang="en-US" altLang="en-US" sz="3600" dirty="0">
                <a:solidFill>
                  <a:srgbClr val="0000FF"/>
                </a:solidFill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</a:rPr>
              <a:t>cử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chỉ</a:t>
            </a:r>
            <a:r>
              <a:rPr lang="en-US" altLang="en-US" sz="3600" dirty="0">
                <a:solidFill>
                  <a:srgbClr val="0000FF"/>
                </a:solidFill>
              </a:rPr>
              <a:t> …. </a:t>
            </a:r>
            <a:r>
              <a:rPr lang="en-US" altLang="en-US" sz="3600" dirty="0" err="1">
                <a:solidFill>
                  <a:srgbClr val="0000FF"/>
                </a:solidFill>
              </a:rPr>
              <a:t>của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</a:rPr>
              <a:t>  </a:t>
            </a:r>
            <a:r>
              <a:rPr lang="en-US" altLang="en-US" sz="3600" dirty="0" err="1">
                <a:solidFill>
                  <a:srgbClr val="0000FF"/>
                </a:solidFill>
              </a:rPr>
              <a:t>khiến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em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yêu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thích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đó</a:t>
            </a:r>
            <a:r>
              <a:rPr lang="en-US" altLang="en-US" sz="3600" dirty="0">
                <a:solidFill>
                  <a:srgbClr val="0000FF"/>
                </a:solidFill>
              </a:rPr>
              <a:t>  </a:t>
            </a:r>
            <a:r>
              <a:rPr lang="en-US" altLang="en-US" sz="3600" dirty="0" err="1">
                <a:solidFill>
                  <a:srgbClr val="0000FF"/>
                </a:solidFill>
              </a:rPr>
              <a:t>hoặc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chỉ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ra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cái</a:t>
            </a:r>
            <a:r>
              <a:rPr lang="en-US" altLang="en-US" sz="3600" dirty="0">
                <a:solidFill>
                  <a:srgbClr val="0000FF"/>
                </a:solidFill>
              </a:rPr>
              <a:t> hay </a:t>
            </a:r>
            <a:r>
              <a:rPr lang="en-US" altLang="en-US" sz="3600" dirty="0" err="1">
                <a:solidFill>
                  <a:srgbClr val="0000FF"/>
                </a:solidFill>
              </a:rPr>
              <a:t>của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đoạn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</a:rPr>
              <a:t>đó</a:t>
            </a:r>
            <a:r>
              <a:rPr lang="en-US" altLang="en-US" sz="3600" dirty="0">
                <a:solidFill>
                  <a:srgbClr val="0000FF"/>
                </a:solidFill>
              </a:rPr>
              <a:t>.</a:t>
            </a:r>
          </a:p>
          <a:p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7887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-67869"/>
            <a:ext cx="12192000" cy="477054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500" b="0" i="1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500">
                <a:solidFill>
                  <a:srgbClr val="FF0000"/>
                </a:solidFill>
                <a:cs typeface="Times New Roman" panose="02020603050405020304" pitchFamily="18" charset="0"/>
              </a:rPr>
              <a:t>Nối nội dung cột A với cột B sao cho thích hợp</a:t>
            </a:r>
            <a:r>
              <a:rPr lang="en-US" altLang="en-US" sz="130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2092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5903"/>
              </p:ext>
            </p:extLst>
          </p:nvPr>
        </p:nvGraphicFramePr>
        <p:xfrm>
          <a:off x="-22412" y="460376"/>
          <a:ext cx="12192000" cy="631773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5101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642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2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800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800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 án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800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1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2400" b="1" u="none" strike="noStrike" cap="none" normalizeH="0" baseline="0" dirty="0">
                        <a:ln>
                          <a:noFill/>
                        </a:ln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kumimoji="0" lang="en-US" sz="2400" b="1" u="none" strike="noStrike" cap="none" normalizeH="0" baseline="0" dirty="0">
                        <a:ln>
                          <a:noFill/>
                        </a:ln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Nói về nỗi đau của chú bé mồ côi và tình thương yêu của chú với mẹ.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01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2.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2400" b="1" u="none" strike="noStrike" cap="none" normalizeH="0" baseline="0" dirty="0">
                        <a:ln>
                          <a:noFill/>
                        </a:ln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Kể về những kỉ niệm trong sáng của buổi tựu trường đầu tiên.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968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3.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Tức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vỡ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Số phận bi thảm của người nông dân cùng khổ và ca ngợi nhân cách của họ.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8097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4.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2400" b="1" u="none" strike="noStrike" cap="none" normalizeH="0" baseline="0" dirty="0">
                        <a:ln>
                          <a:noFill/>
                        </a:ln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Hạc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Ca ngợi vẻ đẹp tâm hồn, sức sống tiềm tàng của người phụ nữ, phê phán chế độ thực dân phong kiến bất nhân.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56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rung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khổ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82048" name="Text Box 128"/>
          <p:cNvSpPr txBox="1">
            <a:spLocks noChangeArrowheads="1"/>
          </p:cNvSpPr>
          <p:nvPr/>
        </p:nvSpPr>
        <p:spPr bwMode="auto">
          <a:xfrm rot="10800000" flipV="1">
            <a:off x="10738504" y="1521304"/>
            <a:ext cx="15508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FF"/>
                </a:solidFill>
              </a:rPr>
              <a:t>1b</a:t>
            </a:r>
          </a:p>
        </p:txBody>
      </p:sp>
      <p:sp>
        <p:nvSpPr>
          <p:cNvPr id="82049" name="Text Box 129"/>
          <p:cNvSpPr txBox="1">
            <a:spLocks noChangeArrowheads="1"/>
          </p:cNvSpPr>
          <p:nvPr/>
        </p:nvSpPr>
        <p:spPr bwMode="auto">
          <a:xfrm>
            <a:off x="11129776" y="2370371"/>
            <a:ext cx="768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FF"/>
                </a:solidFill>
              </a:rPr>
              <a:t>2a</a:t>
            </a:r>
          </a:p>
        </p:txBody>
      </p:sp>
      <p:sp>
        <p:nvSpPr>
          <p:cNvPr id="82050" name="Text Box 130"/>
          <p:cNvSpPr txBox="1">
            <a:spLocks noChangeArrowheads="1"/>
          </p:cNvSpPr>
          <p:nvPr/>
        </p:nvSpPr>
        <p:spPr bwMode="auto">
          <a:xfrm>
            <a:off x="11133885" y="3584925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b="0">
                <a:solidFill>
                  <a:srgbClr val="FF00FF"/>
                </a:solidFill>
              </a:rPr>
              <a:t> </a:t>
            </a:r>
            <a:r>
              <a:rPr lang="en-US" altLang="en-US" sz="2800">
                <a:solidFill>
                  <a:srgbClr val="FF00FF"/>
                </a:solidFill>
              </a:rPr>
              <a:t>3d</a:t>
            </a:r>
          </a:p>
        </p:txBody>
      </p:sp>
      <p:sp>
        <p:nvSpPr>
          <p:cNvPr id="82051" name="Text Box 131"/>
          <p:cNvSpPr txBox="1">
            <a:spLocks noChangeArrowheads="1"/>
          </p:cNvSpPr>
          <p:nvPr/>
        </p:nvSpPr>
        <p:spPr bwMode="auto">
          <a:xfrm>
            <a:off x="10996519" y="5308038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b="0" dirty="0">
                <a:solidFill>
                  <a:srgbClr val="FFFF00"/>
                </a:solidFill>
              </a:rPr>
              <a:t> </a:t>
            </a:r>
            <a:r>
              <a:rPr lang="en-US" altLang="en-US" sz="2800" dirty="0">
                <a:solidFill>
                  <a:srgbClr val="FF00FF"/>
                </a:solidFill>
              </a:rPr>
              <a:t>4c</a:t>
            </a:r>
          </a:p>
        </p:txBody>
      </p:sp>
    </p:spTree>
    <p:extLst>
      <p:ext uri="{BB962C8B-B14F-4D97-AF65-F5344CB8AC3E}">
        <p14:creationId xmlns:p14="http://schemas.microsoft.com/office/powerpoint/2010/main" val="324370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20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8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 autoUpdateAnimBg="0"/>
      <p:bldP spid="82048" grpId="0" autoUpdateAnimBg="0"/>
      <p:bldP spid="82049" grpId="0" autoUpdateAnimBg="0"/>
      <p:bldP spid="82050" grpId="0" autoUpdateAnimBg="0"/>
      <p:bldP spid="8205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812800" y="914400"/>
            <a:ext cx="10058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“ÔN DỊCH, THUỐC LÁ”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SGK)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71133" y="617113"/>
            <a:ext cx="108712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 – 38 </a:t>
            </a:r>
            <a:r>
              <a:rPr lang="en-US" sz="8800" b="1" dirty="0" smtClean="0">
                <a:solidFill>
                  <a:srgbClr val="FF0000"/>
                </a:solidFill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TRUYỆN KÍ VIỆT NAM</a:t>
            </a:r>
          </a:p>
        </p:txBody>
      </p:sp>
    </p:spTree>
    <p:extLst>
      <p:ext uri="{BB962C8B-B14F-4D97-AF65-F5344CB8AC3E}">
        <p14:creationId xmlns:p14="http://schemas.microsoft.com/office/powerpoint/2010/main" val="42324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13" b="9027"/>
          <a:stretch/>
        </p:blipFill>
        <p:spPr>
          <a:xfrm>
            <a:off x="370516" y="530569"/>
            <a:ext cx="5045865" cy="5517931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975131" y="503676"/>
            <a:ext cx="5625511" cy="5439522"/>
            <a:chOff x="5975131" y="503676"/>
            <a:chExt cx="5625511" cy="543952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5131" y="503676"/>
              <a:ext cx="5580992" cy="381607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792159" y="4373538"/>
              <a:ext cx="48084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ấy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đói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mòn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đói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mỏi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, 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Bố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đánh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khô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rạc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ngựa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gầy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, 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nhớ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khói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hun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nhèm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mắt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cháu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Nghĩ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sống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mũi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cay</a:t>
              </a:r>
              <a:r>
                <a:rPr lang="en-US" sz="2400" b="1" dirty="0">
                  <a:solidFill>
                    <a:srgbClr val="002060"/>
                  </a:solidFill>
                </a:rPr>
                <a:t>!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363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3" name="Line 7"/>
          <p:cNvSpPr>
            <a:spLocks noChangeShapeType="1"/>
          </p:cNvSpPr>
          <p:nvPr/>
        </p:nvSpPr>
        <p:spPr bwMode="auto">
          <a:xfrm flipV="1">
            <a:off x="0" y="533400"/>
            <a:ext cx="12192000" cy="762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2438400" y="533400"/>
            <a:ext cx="101600" cy="63246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2336800" y="210351"/>
            <a:ext cx="985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</a:p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" y="758825"/>
            <a:ext cx="18301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134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25597"/>
              </p:ext>
            </p:extLst>
          </p:nvPr>
        </p:nvGraphicFramePr>
        <p:xfrm>
          <a:off x="2540000" y="1295400"/>
          <a:ext cx="9347200" cy="5317427"/>
        </p:xfrm>
        <a:graphic>
          <a:graphicData uri="http://schemas.openxmlformats.org/drawingml/2006/table">
            <a:tbl>
              <a:tblPr/>
              <a:tblGrid>
                <a:gridCol w="1892300"/>
                <a:gridCol w="1223433"/>
                <a:gridCol w="2559051"/>
                <a:gridCol w="1780116"/>
                <a:gridCol w="1892300"/>
              </a:tblGrid>
              <a:tr h="12595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giả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loại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Phương</a:t>
                      </a: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thức</a:t>
                      </a:r>
                      <a:endPara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dung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chủ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yếu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Đặc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sắc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nghệ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thuật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797338"/>
              </p:ext>
            </p:extLst>
          </p:nvPr>
        </p:nvGraphicFramePr>
        <p:xfrm>
          <a:off x="945931" y="585668"/>
          <a:ext cx="10720551" cy="5860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968"/>
                <a:gridCol w="1335828"/>
                <a:gridCol w="1104697"/>
                <a:gridCol w="2689411"/>
                <a:gridCol w="3369647"/>
              </a:tblGrid>
              <a:tr h="705436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Tên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bản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tác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giả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Phương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đạt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yếu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3612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83341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50596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6839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23765" y="2167599"/>
            <a:ext cx="2135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16174" y="5302218"/>
            <a:ext cx="1064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057" y="5292617"/>
            <a:ext cx="2135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 Hạc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(Trích: </a:t>
            </a:r>
            <a:r>
              <a:rPr lang="pt-B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 Hạc</a:t>
            </a:r>
            <a:r>
              <a:rPr lang="pt-B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- 1943); Nam Cao (1915 - 1951)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255" y="1644617"/>
            <a:ext cx="2135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(1941)  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(1911- 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1988)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17585" y="1592868"/>
            <a:ext cx="3254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Ngòi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67456" y="1593454"/>
            <a:ext cx="273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7969" y="1589178"/>
            <a:ext cx="1302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9056" y="5333595"/>
            <a:ext cx="1385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84796" y="3899241"/>
            <a:ext cx="1385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34103" y="2603842"/>
            <a:ext cx="1385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25139" y="1572902"/>
            <a:ext cx="1385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86952" y="2612806"/>
            <a:ext cx="1329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35608" y="3913095"/>
            <a:ext cx="1385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1645" y="3831371"/>
            <a:ext cx="2188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Trích: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- 1939);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(1893 - 1954)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68189" y="2558383"/>
            <a:ext cx="2245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- 1938);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(1918 - 1982 )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4319" y="2595283"/>
            <a:ext cx="2622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cay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đắng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tủi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01692" y="2593018"/>
            <a:ext cx="32703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34319" y="3756214"/>
            <a:ext cx="282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phán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tiềm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tàng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6483" y="3706907"/>
            <a:ext cx="32855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Ngòi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khoắn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34319" y="5267708"/>
            <a:ext cx="2850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77518" y="5281155"/>
            <a:ext cx="3254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triết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2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11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0683" y="170185"/>
            <a:ext cx="1173265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/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bản: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Tìm điểm giống nhau: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                      - Về thể loại?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                      - Thời gian ra đời?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                      - Đề tài, chủ đề?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                      - Giá trị tư tưởng.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03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309" name="Picture 37" descr="Baotang02"/>
          <p:cNvPicPr>
            <a:picLocks noChangeAspect="1" noChangeArrowheads="1"/>
          </p:cNvPicPr>
          <p:nvPr/>
        </p:nvPicPr>
        <p:blipFill>
          <a:blip r:embed="rId3">
            <a:lum bright="54000" contrast="-20000"/>
          </a:blip>
          <a:srcRect/>
          <a:stretch>
            <a:fillRect/>
          </a:stretch>
        </p:blipFill>
        <p:spPr bwMode="auto">
          <a:xfrm>
            <a:off x="0" y="609600"/>
            <a:ext cx="2438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4" name="Line 2"/>
          <p:cNvSpPr>
            <a:spLocks noChangeShapeType="1"/>
          </p:cNvSpPr>
          <p:nvPr/>
        </p:nvSpPr>
        <p:spPr bwMode="auto">
          <a:xfrm flipV="1">
            <a:off x="0" y="551329"/>
            <a:ext cx="12192000" cy="762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2336800" y="573741"/>
            <a:ext cx="101600" cy="63246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02" name="Rectangle 30"/>
          <p:cNvSpPr>
            <a:spLocks noChangeArrowheads="1"/>
          </p:cNvSpPr>
          <p:nvPr/>
        </p:nvSpPr>
        <p:spPr bwMode="auto">
          <a:xfrm>
            <a:off x="0" y="1211263"/>
            <a:ext cx="16145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04" name="Rectangle 32"/>
          <p:cNvSpPr>
            <a:spLocks noChangeArrowheads="1"/>
          </p:cNvSpPr>
          <p:nvPr/>
        </p:nvSpPr>
        <p:spPr bwMode="auto">
          <a:xfrm>
            <a:off x="2543280" y="1035184"/>
            <a:ext cx="2743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Giống nhau:</a:t>
            </a:r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05" name="Rectangle 33"/>
          <p:cNvSpPr>
            <a:spLocks noChangeArrowheads="1"/>
          </p:cNvSpPr>
          <p:nvPr/>
        </p:nvSpPr>
        <p:spPr bwMode="auto">
          <a:xfrm>
            <a:off x="2743201" y="1399296"/>
            <a:ext cx="32511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* Về thể loại: </a:t>
            </a:r>
            <a:br>
              <a:rPr lang="pt-BR" sz="2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06" name="Rectangle 34"/>
          <p:cNvSpPr>
            <a:spLocks noChangeArrowheads="1"/>
          </p:cNvSpPr>
          <p:nvPr/>
        </p:nvSpPr>
        <p:spPr bwMode="auto">
          <a:xfrm>
            <a:off x="2743200" y="1783206"/>
            <a:ext cx="3352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* Thời gian ra </a:t>
            </a:r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200" dirty="0">
                <a:latin typeface="Times New Roman" pitchFamily="18" charset="0"/>
                <a:cs typeface="Times New Roman" pitchFamily="18" charset="0"/>
              </a:rPr>
            </a:b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07" name="Rectangle 35"/>
          <p:cNvSpPr>
            <a:spLocks noChangeArrowheads="1"/>
          </p:cNvSpPr>
          <p:nvPr/>
        </p:nvSpPr>
        <p:spPr bwMode="auto">
          <a:xfrm>
            <a:off x="2783842" y="2197302"/>
            <a:ext cx="28447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* Đề tài, chủ </a:t>
            </a:r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đề: </a:t>
            </a:r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200" b="1" dirty="0">
                <a:latin typeface="Times New Roman" pitchFamily="18" charset="0"/>
                <a:cs typeface="Times New Roman" pitchFamily="18" charset="0"/>
              </a:rPr>
            </a:br>
            <a:endParaRPr lang="pt-B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12" name="AutoShape 40"/>
          <p:cNvSpPr>
            <a:spLocks noChangeArrowheads="1"/>
          </p:cNvSpPr>
          <p:nvPr/>
        </p:nvSpPr>
        <p:spPr bwMode="auto">
          <a:xfrm rot="16200000">
            <a:off x="-330200" y="3037840"/>
            <a:ext cx="3200400" cy="2336800"/>
          </a:xfrm>
          <a:prstGeom prst="wedgeRoundRectCallout">
            <a:avLst>
              <a:gd name="adj1" fmla="val 60958"/>
              <a:gd name="adj2" fmla="val 4691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/>
          <a:lstStyle/>
          <a:p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điểm giống nhau:</a:t>
            </a:r>
          </a:p>
          <a:p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Về thể loại?</a:t>
            </a:r>
          </a:p>
          <a:p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 gian ra đời?</a:t>
            </a:r>
          </a:p>
          <a:p>
            <a:r>
              <a:rPr lang="pt-B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Đề </a:t>
            </a:r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tài, chủ đề?</a:t>
            </a:r>
          </a:p>
          <a:p>
            <a:r>
              <a:rPr lang="pt-B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Giá </a:t>
            </a:r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 tư tưởng </a:t>
            </a:r>
            <a:r>
              <a:rPr lang="pt-BR" sz="2000" dirty="0">
                <a:solidFill>
                  <a:srgbClr val="FF0000"/>
                </a:solidFill>
              </a:rPr>
              <a:t>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4374478" y="1067206"/>
            <a:ext cx="6299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bản tự sự, là truyện kí hiện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đại.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34"/>
          <p:cNvSpPr>
            <a:spLocks noChangeArrowheads="1"/>
          </p:cNvSpPr>
          <p:nvPr/>
        </p:nvSpPr>
        <p:spPr bwMode="auto">
          <a:xfrm>
            <a:off x="2683936" y="1446521"/>
            <a:ext cx="909242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Trước cách mạng, trong giai đoạn 1930 - 1945.</a:t>
            </a: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2743201" y="3380467"/>
            <a:ext cx="9086849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dirty="0"/>
              <a:t> </a:t>
            </a:r>
            <a:r>
              <a:rPr lang="pt-BR" sz="2200" dirty="0" smtClean="0"/>
              <a:t>      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- Đều có lối viết chân thực, gần gũi đời sống, rất sinh động. (bút pháp hiện thực)</a:t>
            </a:r>
          </a:p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     - Chan chứa tinh thần nhân đạo: yêu thương, trân trọng những tình cảm, phẩm chất đẹp đẽ, cao quý của con người, tố cáo những gì tàn ác, xấu xa. (giá trị nhân đạo)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200" dirty="0" smtClean="0"/>
          </a:p>
          <a:p>
            <a:endParaRPr lang="pt-BR" sz="2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07851" y="2978686"/>
            <a:ext cx="32639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* Giá </a:t>
            </a:r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trị tư </a:t>
            </a:r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tưởng: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2879682" y="2174072"/>
            <a:ext cx="908684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pt-BR" sz="2200" dirty="0" smtClean="0"/>
              <a:t>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Đều 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viết về con người  và đời sống xã hội đương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thời; 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đi sâu miêu tả số phận những con người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cực 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khổ, bị vùi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dập.</a:t>
            </a:r>
            <a:endParaRPr lang="pt-B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4" grpId="0"/>
      <p:bldP spid="54305" grpId="0"/>
      <p:bldP spid="54306" grpId="0"/>
      <p:bldP spid="54307" grpId="0"/>
      <p:bldP spid="54312" grpId="0" animBg="1"/>
      <p:bldP spid="20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Line 4"/>
          <p:cNvSpPr>
            <a:spLocks noChangeShapeType="1"/>
          </p:cNvSpPr>
          <p:nvPr/>
        </p:nvSpPr>
        <p:spPr bwMode="auto">
          <a:xfrm flipV="1">
            <a:off x="0" y="533400"/>
            <a:ext cx="12192000" cy="762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2175155" y="533400"/>
            <a:ext cx="101600" cy="6324600"/>
          </a:xfrm>
          <a:prstGeom prst="line">
            <a:avLst/>
          </a:prstGeom>
          <a:noFill/>
          <a:ln w="38100" cap="rnd">
            <a:solidFill>
              <a:srgbClr val="339933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55438" name="Group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47301"/>
              </p:ext>
            </p:extLst>
          </p:nvPr>
        </p:nvGraphicFramePr>
        <p:xfrm>
          <a:off x="2324296" y="1510554"/>
          <a:ext cx="9590613" cy="4615625"/>
        </p:xfrm>
        <a:graphic>
          <a:graphicData uri="http://schemas.openxmlformats.org/drawingml/2006/table">
            <a:tbl>
              <a:tblPr/>
              <a:tblGrid>
                <a:gridCol w="2123013"/>
                <a:gridCol w="2370350"/>
                <a:gridCol w="2474259"/>
                <a:gridCol w="2622991"/>
              </a:tblGrid>
              <a:tr h="4865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Trong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lòng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mẹ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Tức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vỡ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bờ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Lão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Hạc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5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phương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528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tài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74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yếu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62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73" name="AutoShape 77"/>
          <p:cNvSpPr>
            <a:spLocks noChangeArrowheads="1"/>
          </p:cNvSpPr>
          <p:nvPr/>
        </p:nvSpPr>
        <p:spPr bwMode="auto">
          <a:xfrm rot="16200000">
            <a:off x="292100" y="2679700"/>
            <a:ext cx="1752600" cy="2336800"/>
          </a:xfrm>
          <a:prstGeom prst="wedgeRoundRectCallout">
            <a:avLst>
              <a:gd name="adj1" fmla="val 70014"/>
              <a:gd name="adj2" fmla="val 4682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/>
          <a:lstStyle/>
          <a:p>
            <a:r>
              <a:rPr lang="pt-B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điểm khác nhau giữa các văn bản đã học?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75" name="Rectangle 79"/>
          <p:cNvSpPr>
            <a:spLocks noChangeArrowheads="1"/>
          </p:cNvSpPr>
          <p:nvPr/>
        </p:nvSpPr>
        <p:spPr bwMode="auto">
          <a:xfrm>
            <a:off x="2475748" y="1084501"/>
            <a:ext cx="190308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Khác nhau:</a:t>
            </a:r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4460329" y="2006041"/>
            <a:ext cx="268791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6851872" y="1996668"/>
            <a:ext cx="22905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40"/>
          <p:cNvSpPr txBox="1">
            <a:spLocks noChangeArrowheads="1"/>
          </p:cNvSpPr>
          <p:nvPr/>
        </p:nvSpPr>
        <p:spPr bwMode="auto">
          <a:xfrm>
            <a:off x="9318813" y="1952660"/>
            <a:ext cx="22542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Truyện ngắn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tự sự xen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trữ tình)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41"/>
          <p:cNvSpPr txBox="1">
            <a:spLocks noChangeArrowheads="1"/>
          </p:cNvSpPr>
          <p:nvPr/>
        </p:nvSpPr>
        <p:spPr bwMode="auto">
          <a:xfrm>
            <a:off x="4461402" y="2667386"/>
            <a:ext cx="25669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khốn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42"/>
          <p:cNvSpPr txBox="1">
            <a:spLocks noChangeArrowheads="1"/>
          </p:cNvSpPr>
          <p:nvPr/>
        </p:nvSpPr>
        <p:spPr bwMode="auto">
          <a:xfrm>
            <a:off x="6880673" y="2620934"/>
            <a:ext cx="232036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43"/>
          <p:cNvSpPr txBox="1">
            <a:spLocks noChangeArrowheads="1"/>
          </p:cNvSpPr>
          <p:nvPr/>
        </p:nvSpPr>
        <p:spPr bwMode="auto">
          <a:xfrm>
            <a:off x="9305365" y="2634411"/>
            <a:ext cx="258183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Ông lão nông dân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đau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khổ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tự tử để giải thoát mình.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4432607" y="3545128"/>
            <a:ext cx="302409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tủi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bé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6850770" y="3544312"/>
            <a:ext cx="345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Phê phán chế độ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PK tàn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ác,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ca ngợi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vẻ đẹp tâm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hồn, sức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sống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của người 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Phụ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nữ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nông thôn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46"/>
          <p:cNvSpPr txBox="1">
            <a:spLocks noChangeArrowheads="1"/>
          </p:cNvSpPr>
          <p:nvPr/>
        </p:nvSpPr>
        <p:spPr bwMode="auto">
          <a:xfrm>
            <a:off x="9318812" y="3553685"/>
            <a:ext cx="25683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Số phận bi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thảm và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những phẩm chất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của người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nông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dân cùng khổ</a:t>
            </a:r>
            <a:r>
              <a:rPr lang="pt-BR" dirty="0"/>
              <a:t>. </a:t>
            </a:r>
            <a:endParaRPr lang="en-US" dirty="0"/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4437184" y="4742749"/>
            <a:ext cx="30628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thực,tình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6845540" y="4765161"/>
            <a:ext cx="24194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Khắc hoạ nhân vật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49"/>
          <p:cNvSpPr txBox="1">
            <a:spLocks noChangeArrowheads="1"/>
          </p:cNvSpPr>
          <p:nvPr/>
        </p:nvSpPr>
        <p:spPr bwMode="auto">
          <a:xfrm>
            <a:off x="9238129" y="4704433"/>
            <a:ext cx="263562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Nhân vật có chiều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sâu tâm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lí, cách kể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chuyện tự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nhiên, linh hoạt,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vừa chân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thực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vừa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đậm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chất trữ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tình và triết lý.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73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85" name="Rectangle 65"/>
          <p:cNvSpPr>
            <a:spLocks noChangeArrowheads="1"/>
          </p:cNvSpPr>
          <p:nvPr/>
        </p:nvSpPr>
        <p:spPr bwMode="auto">
          <a:xfrm>
            <a:off x="162659" y="828539"/>
            <a:ext cx="40616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58&quot;&gt;&lt;/object&gt;&lt;object type=&quot;2&quot; unique_id=&quot;10059&quot;&gt;&lt;object type=&quot;3&quot; unique_id=&quot;10060&quot;&gt;&lt;property id=&quot;20148&quot; value=&quot;5&quot;/&gt;&lt;property id=&quot;20300&quot; value=&quot;Slide 1&quot;/&gt;&lt;property id=&quot;20307&quot; value=&quot;256&quot;/&gt;&lt;/object&gt;&lt;object type=&quot;3&quot; unique_id=&quot;10061&quot;&gt;&lt;property id=&quot;20148&quot; value=&quot;5&quot;/&gt;&lt;property id=&quot;20300&quot; value=&quot;Slide 2&quot;/&gt;&lt;property id=&quot;20307&quot; value=&quot;257&quot;/&gt;&lt;/object&gt;&lt;object type=&quot;3&quot; unique_id=&quot;10062&quot;&gt;&lt;property id=&quot;20148&quot; value=&quot;5&quot;/&gt;&lt;property id=&quot;20300&quot; value=&quot;Slide 3&quot;/&gt;&lt;property id=&quot;20307&quot; value=&quot;258&quot;/&gt;&lt;/object&gt;&lt;object type=&quot;3&quot; unique_id=&quot;10063&quot;&gt;&lt;property id=&quot;20148&quot; value=&quot;5&quot;/&gt;&lt;property id=&quot;20300&quot; value=&quot;Slide 4&quot;/&gt;&lt;property id=&quot;20307&quot; value=&quot;263&quot;/&gt;&lt;/object&gt;&lt;object type=&quot;3&quot; unique_id=&quot;10064&quot;&gt;&lt;property id=&quot;20148&quot; value=&quot;5&quot;/&gt;&lt;property id=&quot;20300&quot; value=&quot;Slide 5&quot;/&gt;&lt;property id=&quot;20307&quot; value=&quot;262&quot;/&gt;&lt;/object&gt;&lt;object type=&quot;3&quot; unique_id=&quot;10065&quot;&gt;&lt;property id=&quot;20148&quot; value=&quot;5&quot;/&gt;&lt;property id=&quot;20300&quot; value=&quot;Slide 6&quot;/&gt;&lt;property id=&quot;20307&quot; value=&quot;259&quot;/&gt;&lt;/object&gt;&lt;object type=&quot;3&quot; unique_id=&quot;10066&quot;&gt;&lt;property id=&quot;20148&quot; value=&quot;5&quot;/&gt;&lt;property id=&quot;20300&quot; value=&quot;Slide 8&quot;/&gt;&lt;property id=&quot;20307&quot; value=&quot;260&quot;/&gt;&lt;/object&gt;&lt;object type=&quot;3&quot; unique_id=&quot;10067&quot;&gt;&lt;property id=&quot;20148&quot; value=&quot;5&quot;/&gt;&lt;property id=&quot;20300&quot; value=&quot;Slide 9&quot;/&gt;&lt;property id=&quot;20307&quot; value=&quot;264&quot;/&gt;&lt;/object&gt;&lt;object type=&quot;3&quot; unique_id=&quot;10068&quot;&gt;&lt;property id=&quot;20148&quot; value=&quot;5&quot;/&gt;&lt;property id=&quot;20300&quot; value=&quot;Slide 11&quot;/&gt;&lt;property id=&quot;20307&quot; value=&quot;265&quot;/&gt;&lt;/object&gt;&lt;object type=&quot;3&quot; unique_id=&quot;10102&quot;&gt;&lt;property id=&quot;20148&quot; value=&quot;5&quot;/&gt;&lt;property id=&quot;20300&quot; value=&quot;Slide 10&quot;/&gt;&lt;property id=&quot;20307&quot; value=&quot;266&quot;/&gt;&lt;/object&gt;&lt;object type=&quot;3&quot; unique_id=&quot;10139&quot;&gt;&lt;property id=&quot;20148&quot; value=&quot;5&quot;/&gt;&lt;property id=&quot;20300&quot; value=&quot;Slide 7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1231</Words>
  <Application>Microsoft Office PowerPoint</Application>
  <PresentationFormat>Widescreen</PresentationFormat>
  <Paragraphs>150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Minh1082QN</dc:creator>
  <cp:lastModifiedBy>Hồ Thành Kiệt</cp:lastModifiedBy>
  <cp:revision>74</cp:revision>
  <dcterms:created xsi:type="dcterms:W3CDTF">2016-10-22T15:55:06Z</dcterms:created>
  <dcterms:modified xsi:type="dcterms:W3CDTF">2022-07-26T12:20:49Z</dcterms:modified>
</cp:coreProperties>
</file>