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323" r:id="rId2"/>
    <p:sldId id="312" r:id="rId3"/>
    <p:sldId id="309" r:id="rId4"/>
    <p:sldId id="257" r:id="rId5"/>
    <p:sldId id="289" r:id="rId6"/>
    <p:sldId id="311" r:id="rId7"/>
    <p:sldId id="290" r:id="rId8"/>
    <p:sldId id="273" r:id="rId9"/>
    <p:sldId id="288" r:id="rId10"/>
    <p:sldId id="313" r:id="rId11"/>
    <p:sldId id="314" r:id="rId12"/>
    <p:sldId id="297" r:id="rId13"/>
    <p:sldId id="296" r:id="rId14"/>
    <p:sldId id="298" r:id="rId15"/>
    <p:sldId id="320" r:id="rId16"/>
    <p:sldId id="322" r:id="rId17"/>
    <p:sldId id="300" r:id="rId18"/>
    <p:sldId id="301" r:id="rId19"/>
    <p:sldId id="315" r:id="rId20"/>
    <p:sldId id="316" r:id="rId21"/>
    <p:sldId id="317" r:id="rId22"/>
    <p:sldId id="318" r:id="rId23"/>
    <p:sldId id="321" r:id="rId24"/>
    <p:sldId id="319" r:id="rId25"/>
    <p:sldId id="305" r:id="rId26"/>
    <p:sldId id="307" r:id="rId27"/>
    <p:sldId id="308" r:id="rId28"/>
  </p:sldIdLst>
  <p:sldSz cx="12192000" cy="6858000"/>
  <p:notesSz cx="6858000" cy="9144000"/>
  <p:custDataLst>
    <p:tags r:id="rId3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88077" autoAdjust="0"/>
  </p:normalViewPr>
  <p:slideViewPr>
    <p:cSldViewPr snapToGrid="0">
      <p:cViewPr varScale="1">
        <p:scale>
          <a:sx n="58" d="100"/>
          <a:sy n="58" d="100"/>
        </p:scale>
        <p:origin x="88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3C526-6849-46B0-BCA8-459727F100A8}" type="datetimeFigureOut">
              <a:rPr lang="en-US" smtClean="0"/>
              <a:t>25/07/2022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9CE33-A778-4794-A214-DD31706F8D0A}" type="slidenum">
              <a:rPr lang="en-US" smtClean="0"/>
              <a:t>‹#›</a:t>
            </a:fld>
            <a:endParaRPr lang="en-US"/>
          </a:p>
        </p:txBody>
      </p:sp>
    </p:spTree>
    <p:extLst>
      <p:ext uri="{BB962C8B-B14F-4D97-AF65-F5344CB8AC3E}">
        <p14:creationId xmlns:p14="http://schemas.microsoft.com/office/powerpoint/2010/main" val="3520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9CE33-A778-4794-A214-DD31706F8D0A}" type="slidenum">
              <a:rPr lang="en-US" smtClean="0"/>
              <a:t>24</a:t>
            </a:fld>
            <a:endParaRPr lang="en-US"/>
          </a:p>
        </p:txBody>
      </p:sp>
    </p:spTree>
    <p:extLst>
      <p:ext uri="{BB962C8B-B14F-4D97-AF65-F5344CB8AC3E}">
        <p14:creationId xmlns:p14="http://schemas.microsoft.com/office/powerpoint/2010/main" val="351686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t>25/07/2022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80876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t>25/07/2022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61170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t>25/07/2022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39115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58F40-FE36-4A85-B61D-4FE3EDEC4AFF}" type="datetimeFigureOut">
              <a:rPr lang="vi-VN" smtClean="0"/>
              <a:t>25/07/2022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6569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58F40-FE36-4A85-B61D-4FE3EDEC4AFF}" type="datetimeFigureOut">
              <a:rPr lang="vi-VN" smtClean="0"/>
              <a:t>25/07/2022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33757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58F40-FE36-4A85-B61D-4FE3EDEC4AFF}" type="datetimeFigureOut">
              <a:rPr lang="vi-VN" smtClean="0"/>
              <a:t>25/07/2022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34101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58F40-FE36-4A85-B61D-4FE3EDEC4AFF}" type="datetimeFigureOut">
              <a:rPr lang="vi-VN" smtClean="0"/>
              <a:t>25/07/2022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52882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58F40-FE36-4A85-B61D-4FE3EDEC4AFF}" type="datetimeFigureOut">
              <a:rPr lang="vi-VN" smtClean="0"/>
              <a:t>25/07/2022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21950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58F40-FE36-4A85-B61D-4FE3EDEC4AFF}" type="datetimeFigureOut">
              <a:rPr lang="vi-VN" smtClean="0"/>
              <a:t>25/07/2022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374181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58F40-FE36-4A85-B61D-4FE3EDEC4AFF}" type="datetimeFigureOut">
              <a:rPr lang="vi-VN" smtClean="0"/>
              <a:t>25/07/2022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386768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58F40-FE36-4A85-B61D-4FE3EDEC4AFF}" type="datetimeFigureOut">
              <a:rPr lang="vi-VN" smtClean="0"/>
              <a:t>25/07/2022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60670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25/07/2022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21623993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fi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600" y="76200"/>
            <a:ext cx="12496799" cy="6629400"/>
          </a:xfrm>
          <a:prstGeom prst="rect">
            <a:avLst/>
          </a:prstGeom>
        </p:spPr>
      </p:pic>
    </p:spTree>
    <p:extLst>
      <p:ext uri="{BB962C8B-B14F-4D97-AF65-F5344CB8AC3E}">
        <p14:creationId xmlns:p14="http://schemas.microsoft.com/office/powerpoint/2010/main" val="133873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38130" y="1084482"/>
            <a:ext cx="8443328" cy="5846798"/>
          </a:xfrm>
          <a:prstGeom prst="rect">
            <a:avLst/>
          </a:prstGeom>
          <a:solidFill>
            <a:schemeClr val="bg1"/>
          </a:solidFill>
          <a:ln w="76200">
            <a:solidFill>
              <a:srgbClr val="00B0F0"/>
            </a:solidFill>
          </a:ln>
        </p:spPr>
      </p:pic>
      <p:sp>
        <p:nvSpPr>
          <p:cNvPr id="2" name="Rectangle 1"/>
          <p:cNvSpPr/>
          <p:nvPr/>
        </p:nvSpPr>
        <p:spPr>
          <a:xfrm>
            <a:off x="1140754" y="148245"/>
            <a:ext cx="7393645" cy="523220"/>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II - </a:t>
            </a:r>
            <a:r>
              <a:rPr lang="vi-VN" sz="2800" b="1" dirty="0" smtClean="0">
                <a:solidFill>
                  <a:srgbClr val="FF0000"/>
                </a:solidFill>
                <a:latin typeface="Times New Roman" pitchFamily="18" charset="0"/>
                <a:cs typeface="Times New Roman" pitchFamily="18" charset="0"/>
              </a:rPr>
              <a:t>TỔ </a:t>
            </a:r>
            <a:r>
              <a:rPr lang="vi-VN" sz="2800" b="1" dirty="0">
                <a:solidFill>
                  <a:srgbClr val="FF0000"/>
                </a:solidFill>
                <a:latin typeface="Times New Roman" pitchFamily="18" charset="0"/>
                <a:cs typeface="Times New Roman" pitchFamily="18" charset="0"/>
              </a:rPr>
              <a:t>CHỨC NHÀ NƯỚC LA MÃ CỔ ĐẠI</a:t>
            </a:r>
            <a:endParaRPr lang="en-US" sz="2800" b="1" dirty="0">
              <a:solidFill>
                <a:srgbClr val="FF0000"/>
              </a:solidFill>
              <a:latin typeface="Times New Roman" pitchFamily="18" charset="0"/>
              <a:cs typeface="Times New Roman" pitchFamily="18" charset="0"/>
            </a:endParaRPr>
          </a:p>
        </p:txBody>
      </p:sp>
      <p:cxnSp>
        <p:nvCxnSpPr>
          <p:cNvPr id="9" name="Straight Arrow Connector 8"/>
          <p:cNvCxnSpPr/>
          <p:nvPr/>
        </p:nvCxnSpPr>
        <p:spPr>
          <a:xfrm flipH="1">
            <a:off x="4837576" y="2189564"/>
            <a:ext cx="1222218" cy="11316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Rectangular Callout 9"/>
          <p:cNvSpPr/>
          <p:nvPr/>
        </p:nvSpPr>
        <p:spPr>
          <a:xfrm>
            <a:off x="6452782" y="1084482"/>
            <a:ext cx="4468336" cy="1819747"/>
          </a:xfrm>
          <a:prstGeom prst="wedgeRectCallout">
            <a:avLst>
              <a:gd name="adj1" fmla="val -59575"/>
              <a:gd name="adj2" fmla="val 123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800"/>
              </a:spcBef>
              <a:spcAft>
                <a:spcPts val="800"/>
              </a:spcAft>
            </a:pPr>
            <a:r>
              <a:rPr lang="nl-NL" sz="2400" dirty="0" smtClean="0">
                <a:solidFill>
                  <a:srgbClr val="000000"/>
                </a:solidFill>
                <a:latin typeface="Times New Roman" pitchFamily="18" charset="0"/>
                <a:ea typeface="Calibri"/>
                <a:cs typeface="Times New Roman" pitchFamily="18" charset="0"/>
              </a:rPr>
              <a:t>Khi mới thành lập, La Mã chỉ là thành ban nhỏ bé ở miền Trung bán đảo I-ta-li-a</a:t>
            </a:r>
            <a:endParaRPr lang="en-US" sz="2400" dirty="0">
              <a:latin typeface="Times New Roman" pitchFamily="18" charset="0"/>
              <a:ea typeface="Calibri"/>
              <a:cs typeface="Times New Roman" pitchFamily="18" charset="0"/>
            </a:endParaRPr>
          </a:p>
        </p:txBody>
      </p:sp>
      <p:pic>
        <p:nvPicPr>
          <p:cNvPr id="1026" name="Picture 2" descr="Giải mã vũ khí giúp đội quân La Mã cổ đại &amp;quot;bất khả chiến bại&amp;quot; trên chiến  tr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367" y="3084192"/>
            <a:ext cx="2746103" cy="184737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2" name="Rectangular Callout 11"/>
          <p:cNvSpPr/>
          <p:nvPr/>
        </p:nvSpPr>
        <p:spPr>
          <a:xfrm>
            <a:off x="6452782" y="1084482"/>
            <a:ext cx="4468336" cy="1819747"/>
          </a:xfrm>
          <a:prstGeom prst="wedgeRectCallout">
            <a:avLst>
              <a:gd name="adj1" fmla="val -59575"/>
              <a:gd name="adj2" fmla="val 123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800"/>
              </a:spcBef>
              <a:spcAft>
                <a:spcPts val="800"/>
              </a:spcAft>
            </a:pPr>
            <a:r>
              <a:rPr lang="nl-NL" sz="2400" dirty="0" smtClean="0">
                <a:solidFill>
                  <a:srgbClr val="000000"/>
                </a:solidFill>
                <a:latin typeface="Times New Roman" pitchFamily="18" charset="0"/>
                <a:ea typeface="Calibri"/>
                <a:cs typeface="Times New Roman" pitchFamily="18" charset="0"/>
              </a:rPr>
              <a:t>Thông qua chiến tranh, lãnh thổ La Mã không ngừng được mở rộng và trở thành đế chế rộng lớn</a:t>
            </a:r>
            <a:endParaRPr lang="en-US" sz="2400" dirty="0">
              <a:latin typeface="Times New Roman" pitchFamily="18" charset="0"/>
              <a:ea typeface="Calibri"/>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780" y="3122056"/>
            <a:ext cx="2581275" cy="17716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0610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1)">
                                      <p:cBhvr>
                                        <p:cTn id="15" dur="2000"/>
                                        <p:tgtEl>
                                          <p:spTgt spid="102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1026"/>
                                        </p:tgtEl>
                                      </p:cBhvr>
                                    </p:animEffect>
                                    <p:set>
                                      <p:cBhvr>
                                        <p:cTn id="23" dur="1" fill="hold">
                                          <p:stCondLst>
                                            <p:cond delay="499"/>
                                          </p:stCondLst>
                                        </p:cTn>
                                        <p:tgtEl>
                                          <p:spTgt spid="10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3" presetClass="exit" presetSubtype="32" fill="hold" nodeType="clickEffect">
                                  <p:stCondLst>
                                    <p:cond delay="0"/>
                                  </p:stCondLst>
                                  <p:childTnLst>
                                    <p:animEffect transition="out" filter="plus(out)">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par>
                                <p:cTn id="29" presetID="13" presetClass="exit" presetSubtype="32" fill="hold" grpId="1" nodeType="withEffect">
                                  <p:stCondLst>
                                    <p:cond delay="0"/>
                                  </p:stCondLst>
                                  <p:childTnLst>
                                    <p:animEffect transition="out" filter="plus(out)">
                                      <p:cBhvr>
                                        <p:cTn id="30" dur="2000"/>
                                        <p:tgtEl>
                                          <p:spTgt spid="10"/>
                                        </p:tgtEl>
                                      </p:cBhvr>
                                    </p:animEffect>
                                    <p:set>
                                      <p:cBhvr>
                                        <p:cTn id="31" dur="1" fill="hold">
                                          <p:stCondLst>
                                            <p:cond delay="1999"/>
                                          </p:stCondLst>
                                        </p:cTn>
                                        <p:tgtEl>
                                          <p:spTgt spid="10"/>
                                        </p:tgtEl>
                                        <p:attrNameLst>
                                          <p:attrName>style.visibility</p:attrName>
                                        </p:attrNameLst>
                                      </p:cBhvr>
                                      <p:to>
                                        <p:strVal val="hidden"/>
                                      </p:to>
                                    </p:set>
                                  </p:childTnLst>
                                </p:cTn>
                              </p:par>
                              <p:par>
                                <p:cTn id="32" presetID="13" presetClass="exit" presetSubtype="32" fill="hold" grpId="1" nodeType="withEffect">
                                  <p:stCondLst>
                                    <p:cond delay="0"/>
                                  </p:stCondLst>
                                  <p:childTnLst>
                                    <p:animEffect transition="out" filter="plus(out)">
                                      <p:cBhvr>
                                        <p:cTn id="33" dur="2000"/>
                                        <p:tgtEl>
                                          <p:spTgt spid="12"/>
                                        </p:tgtEl>
                                      </p:cBhvr>
                                    </p:animEffect>
                                    <p:set>
                                      <p:cBhvr>
                                        <p:cTn id="34" dur="1" fill="hold">
                                          <p:stCondLst>
                                            <p:cond delay="19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1275" y="5811082"/>
            <a:ext cx="5512250" cy="954107"/>
          </a:xfrm>
          <a:prstGeom prst="rect">
            <a:avLst/>
          </a:prstGeom>
        </p:spPr>
        <p:txBody>
          <a:bodyPr wrap="square">
            <a:spAutoFit/>
          </a:bodyPr>
          <a:lstStyle/>
          <a:p>
            <a:pPr lvl="0"/>
            <a:endParaRPr lang="nl-NL" sz="2800" dirty="0" smtClean="0">
              <a:solidFill>
                <a:prstClr val="black"/>
              </a:solidFill>
              <a:latin typeface="Times New Roman"/>
              <a:ea typeface="Calibri"/>
              <a:cs typeface="Times New Roman"/>
            </a:endParaRPr>
          </a:p>
          <a:p>
            <a:pPr lvl="0"/>
            <a:r>
              <a:rPr lang="nl-NL" sz="2800" dirty="0" smtClean="0">
                <a:solidFill>
                  <a:prstClr val="black"/>
                </a:solidFill>
                <a:latin typeface="Times New Roman"/>
                <a:ea typeface="Calibri"/>
                <a:cs typeface="Times New Roman"/>
              </a:rPr>
              <a:t>Hình </a:t>
            </a:r>
            <a:r>
              <a:rPr lang="nl-NL" sz="2800" dirty="0">
                <a:solidFill>
                  <a:prstClr val="black"/>
                </a:solidFill>
                <a:latin typeface="Times New Roman"/>
                <a:ea typeface="Calibri"/>
                <a:cs typeface="Times New Roman"/>
              </a:rPr>
              <a:t>10.2: Lược đồ </a:t>
            </a:r>
            <a:r>
              <a:rPr lang="vi-VN" sz="2800" dirty="0" smtClean="0">
                <a:solidFill>
                  <a:prstClr val="black"/>
                </a:solidFill>
                <a:latin typeface="Times New Roman"/>
                <a:ea typeface="Calibri"/>
                <a:cs typeface="Times New Roman"/>
              </a:rPr>
              <a:t>La Mã</a:t>
            </a:r>
            <a:r>
              <a:rPr lang="nl-NL" sz="2800" dirty="0" smtClean="0">
                <a:solidFill>
                  <a:prstClr val="black"/>
                </a:solidFill>
                <a:latin typeface="Times New Roman"/>
                <a:ea typeface="Calibri"/>
                <a:cs typeface="Times New Roman"/>
              </a:rPr>
              <a:t> </a:t>
            </a:r>
            <a:r>
              <a:rPr lang="nl-NL" sz="2800" dirty="0">
                <a:solidFill>
                  <a:prstClr val="black"/>
                </a:solidFill>
                <a:latin typeface="Times New Roman"/>
                <a:ea typeface="Calibri"/>
                <a:cs typeface="Times New Roman"/>
              </a:rPr>
              <a:t>cổ đại</a:t>
            </a:r>
            <a:endParaRPr lang="en-US" sz="2800" dirty="0">
              <a:solidFill>
                <a:prstClr val="black"/>
              </a:solidFill>
            </a:endParaRPr>
          </a:p>
        </p:txBody>
      </p:sp>
      <p:sp>
        <p:nvSpPr>
          <p:cNvPr id="6" name="Rectangle 5"/>
          <p:cNvSpPr/>
          <p:nvPr/>
        </p:nvSpPr>
        <p:spPr>
          <a:xfrm>
            <a:off x="1237643" y="178005"/>
            <a:ext cx="10708172" cy="2646878"/>
          </a:xfrm>
          <a:prstGeom prst="rect">
            <a:avLst/>
          </a:prstGeom>
        </p:spPr>
        <p:txBody>
          <a:bodyPr wrap="square">
            <a:spAutoFit/>
          </a:bodyPr>
          <a:lstStyle/>
          <a:p>
            <a:pPr lvl="0"/>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smtClean="0">
              <a:solidFill>
                <a:srgbClr val="FF0000"/>
              </a:solidFill>
              <a:latin typeface="Times New Roman"/>
              <a:ea typeface="Times New Roman"/>
            </a:endParaRPr>
          </a:p>
          <a:p>
            <a:pPr algn="just">
              <a:spcAft>
                <a:spcPts val="800"/>
              </a:spcAft>
            </a:pPr>
            <a:endParaRPr lang="en-US" sz="2800" dirty="0" smtClean="0">
              <a:latin typeface="Times New Roman"/>
              <a:ea typeface="Times New Roman"/>
            </a:endParaRPr>
          </a:p>
          <a:p>
            <a:pPr algn="just">
              <a:spcAft>
                <a:spcPts val="800"/>
              </a:spcAft>
            </a:pPr>
            <a:endParaRPr lang="en-US" sz="2400" dirty="0">
              <a:latin typeface="Times New Roman"/>
              <a:ea typeface="Times New Roman"/>
            </a:endParaRPr>
          </a:p>
          <a:p>
            <a:pPr lvl="0"/>
            <a:endParaRPr lang="en-US" sz="2800"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2" y="0"/>
            <a:ext cx="12231911" cy="609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045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5014" y="1147620"/>
            <a:ext cx="8452339" cy="5468164"/>
          </a:xfrm>
          <a:prstGeom prst="rect">
            <a:avLst/>
          </a:prstGeom>
        </p:spPr>
        <p:txBody>
          <a:bodyPr wrap="square">
            <a:spAutoFit/>
          </a:bodyPr>
          <a:lstStyle/>
          <a:p>
            <a:pPr algn="just">
              <a:lnSpc>
                <a:spcPct val="150000"/>
              </a:lnSpc>
              <a:spcBef>
                <a:spcPts val="800"/>
              </a:spcBef>
              <a:spcAft>
                <a:spcPts val="800"/>
              </a:spcAft>
            </a:pPr>
            <a:r>
              <a:rPr lang="nl-NL" sz="2800" dirty="0" smtClean="0">
                <a:solidFill>
                  <a:srgbClr val="000000"/>
                </a:solidFill>
                <a:latin typeface="Times New Roman" pitchFamily="18" charset="0"/>
                <a:ea typeface="Calibri"/>
                <a:cs typeface="Times New Roman" pitchFamily="18" charset="0"/>
              </a:rPr>
              <a:t>+ Ban đầu của La Mã cổ đại: Khi </a:t>
            </a:r>
            <a:r>
              <a:rPr lang="nl-NL" sz="2800" dirty="0">
                <a:solidFill>
                  <a:srgbClr val="000000"/>
                </a:solidFill>
                <a:latin typeface="Times New Roman" pitchFamily="18" charset="0"/>
                <a:ea typeface="Calibri"/>
                <a:cs typeface="Times New Roman" pitchFamily="18" charset="0"/>
              </a:rPr>
              <a:t>mới thành lập, La Mã chỉ là một thành bang nhỏ bé ở miền Trung bán đảo I-ta-li-a. </a:t>
            </a:r>
            <a:endParaRPr lang="en-US" sz="2800" dirty="0">
              <a:latin typeface="Times New Roman" pitchFamily="18" charset="0"/>
              <a:ea typeface="Calibri"/>
              <a:cs typeface="Times New Roman" pitchFamily="18" charset="0"/>
            </a:endParaRPr>
          </a:p>
          <a:p>
            <a:pPr algn="just">
              <a:lnSpc>
                <a:spcPct val="150000"/>
              </a:lnSpc>
              <a:spcBef>
                <a:spcPts val="800"/>
              </a:spcBef>
              <a:spcAft>
                <a:spcPts val="800"/>
              </a:spcAft>
            </a:pPr>
            <a:r>
              <a:rPr lang="nl-NL" sz="2800" dirty="0">
                <a:solidFill>
                  <a:srgbClr val="000000"/>
                </a:solidFill>
                <a:latin typeface="Times New Roman" pitchFamily="18" charset="0"/>
                <a:ea typeface="Calibri"/>
                <a:cs typeface="Times New Roman" pitchFamily="18" charset="0"/>
              </a:rPr>
              <a:t>+ Dần dần, thông qua chiến tranh, </a:t>
            </a:r>
            <a:r>
              <a:rPr lang="nl-NL" sz="2800" dirty="0" smtClean="0">
                <a:solidFill>
                  <a:srgbClr val="000000"/>
                </a:solidFill>
                <a:latin typeface="Times New Roman" pitchFamily="18" charset="0"/>
                <a:ea typeface="Calibri"/>
                <a:cs typeface="Times New Roman" pitchFamily="18" charset="0"/>
              </a:rPr>
              <a:t>lãnh thổ La Mã không ngừng được mở rộng và trở </a:t>
            </a:r>
            <a:r>
              <a:rPr lang="nl-NL" sz="2800" dirty="0">
                <a:solidFill>
                  <a:srgbClr val="000000"/>
                </a:solidFill>
                <a:latin typeface="Times New Roman" pitchFamily="18" charset="0"/>
                <a:ea typeface="Calibri"/>
                <a:cs typeface="Times New Roman" pitchFamily="18" charset="0"/>
              </a:rPr>
              <a:t>thành một đế chế rộng lớn. </a:t>
            </a:r>
            <a:r>
              <a:rPr lang="nl-NL" sz="2800" dirty="0" smtClean="0">
                <a:solidFill>
                  <a:srgbClr val="000000"/>
                </a:solidFill>
                <a:latin typeface="Times New Roman" pitchFamily="18" charset="0"/>
                <a:ea typeface="Calibri"/>
                <a:cs typeface="Times New Roman" pitchFamily="18" charset="0"/>
              </a:rPr>
              <a:t>Vào </a:t>
            </a:r>
            <a:r>
              <a:rPr lang="nl-NL" sz="2800" dirty="0">
                <a:solidFill>
                  <a:srgbClr val="000000"/>
                </a:solidFill>
                <a:latin typeface="Times New Roman" pitchFamily="18" charset="0"/>
                <a:ea typeface="Calibri"/>
                <a:cs typeface="Times New Roman" pitchFamily="18" charset="0"/>
              </a:rPr>
              <a:t>đầu thế kỉ II, </a:t>
            </a:r>
            <a:r>
              <a:rPr lang="nl-NL" sz="2800" dirty="0" smtClean="0">
                <a:solidFill>
                  <a:srgbClr val="000000"/>
                </a:solidFill>
                <a:latin typeface="Times New Roman" pitchFamily="18" charset="0"/>
                <a:ea typeface="Calibri"/>
                <a:cs typeface="Times New Roman" pitchFamily="18" charset="0"/>
              </a:rPr>
              <a:t>lãnh thổ của đế </a:t>
            </a:r>
            <a:r>
              <a:rPr lang="nl-NL" sz="2800" dirty="0">
                <a:solidFill>
                  <a:srgbClr val="000000"/>
                </a:solidFill>
                <a:latin typeface="Times New Roman" pitchFamily="18" charset="0"/>
                <a:ea typeface="Calibri"/>
                <a:cs typeface="Times New Roman" pitchFamily="18" charset="0"/>
              </a:rPr>
              <a:t>chế La Mã bao gồm toàn bộ vùng đất xung quanh Địa Trung Hải, vùng ven bờ Đại Tây Dương và quần đảo Anh.</a:t>
            </a:r>
            <a:endParaRPr lang="en-US" sz="2800" dirty="0">
              <a:latin typeface="Times New Roman" pitchFamily="18" charset="0"/>
              <a:ea typeface="Calibri"/>
              <a:cs typeface="Times New Roman" pitchFamily="18" charset="0"/>
            </a:endParaRPr>
          </a:p>
        </p:txBody>
      </p:sp>
      <p:sp>
        <p:nvSpPr>
          <p:cNvPr id="6" name="Rectangle 5"/>
          <p:cNvSpPr/>
          <p:nvPr/>
        </p:nvSpPr>
        <p:spPr>
          <a:xfrm>
            <a:off x="1899139" y="408039"/>
            <a:ext cx="8288214" cy="523220"/>
          </a:xfrm>
          <a:prstGeom prst="rect">
            <a:avLst/>
          </a:prstGeom>
        </p:spPr>
        <p:txBody>
          <a:bodyPr wrap="square">
            <a:spAutoFit/>
          </a:bodyPr>
          <a:lstStyle/>
          <a:p>
            <a:pPr lvl="0"/>
            <a:r>
              <a:rPr lang="en-US" sz="2800" b="1" dirty="0">
                <a:solidFill>
                  <a:srgbClr val="FF0000"/>
                </a:solidFill>
                <a:latin typeface="Times New Roman" pitchFamily="18" charset="0"/>
                <a:cs typeface="Times New Roman" pitchFamily="18" charset="0"/>
              </a:rPr>
              <a:t>2 - </a:t>
            </a:r>
            <a:r>
              <a:rPr lang="vi-VN" sz="2800" b="1" dirty="0">
                <a:solidFill>
                  <a:srgbClr val="FF0000"/>
                </a:solidFill>
                <a:latin typeface="Times New Roman" pitchFamily="18" charset="0"/>
                <a:cs typeface="Times New Roman" pitchFamily="18" charset="0"/>
              </a:rPr>
              <a:t>TỔ CHỨC NHÀ NƯỚC LA MÃ CỔ ĐẠI</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16080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ện nguyên lão La Mã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956" y="3051425"/>
            <a:ext cx="3810000" cy="34726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88283" y="6405568"/>
            <a:ext cx="5065426" cy="452432"/>
          </a:xfrm>
          <a:prstGeom prst="rect">
            <a:avLst/>
          </a:prstGeom>
        </p:spPr>
        <p:txBody>
          <a:bodyPr wrap="none">
            <a:spAutoFit/>
          </a:bodyPr>
          <a:lstStyle/>
          <a:p>
            <a:pPr algn="just">
              <a:lnSpc>
                <a:spcPct val="130000"/>
              </a:lnSpc>
            </a:pP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Quyền</a:t>
            </a: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lực</a:t>
            </a: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của</a:t>
            </a: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Viện</a:t>
            </a:r>
            <a:r>
              <a:rPr lang="en-US" dirty="0" smtClean="0">
                <a:solidFill>
                  <a:prstClr val="black"/>
                </a:solidFill>
                <a:latin typeface="Times New Roman"/>
                <a:ea typeface="Segoe UI"/>
                <a:cs typeface="Times New Roman"/>
              </a:rPr>
              <a:t> </a:t>
            </a:r>
            <a:r>
              <a:rPr lang="en-US" dirty="0" err="1">
                <a:solidFill>
                  <a:prstClr val="black"/>
                </a:solidFill>
                <a:latin typeface="Times New Roman"/>
                <a:ea typeface="Segoe UI"/>
                <a:cs typeface="Times New Roman"/>
              </a:rPr>
              <a:t>Nguyên</a:t>
            </a:r>
            <a:r>
              <a:rPr lang="en-US" dirty="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lão</a:t>
            </a: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dưới</a:t>
            </a: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thời</a:t>
            </a: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cộng</a:t>
            </a:r>
            <a:r>
              <a:rPr lang="en-US" dirty="0" smtClean="0">
                <a:solidFill>
                  <a:prstClr val="black"/>
                </a:solidFill>
                <a:latin typeface="Times New Roman"/>
                <a:ea typeface="Segoe UI"/>
                <a:cs typeface="Times New Roman"/>
              </a:rPr>
              <a:t> </a:t>
            </a:r>
            <a:r>
              <a:rPr lang="en-US" dirty="0" err="1" smtClean="0">
                <a:solidFill>
                  <a:prstClr val="black"/>
                </a:solidFill>
                <a:latin typeface="Times New Roman"/>
                <a:ea typeface="Segoe UI"/>
                <a:cs typeface="Times New Roman"/>
              </a:rPr>
              <a:t>hòa</a:t>
            </a:r>
            <a:endParaRPr lang="en-US" sz="1400" dirty="0">
              <a:solidFill>
                <a:prstClr val="black"/>
              </a:solidFill>
              <a:ea typeface="Calibri"/>
              <a:cs typeface="Times New Roman"/>
            </a:endParaRPr>
          </a:p>
        </p:txBody>
      </p:sp>
      <p:sp>
        <p:nvSpPr>
          <p:cNvPr id="3" name="Rectangle 2"/>
          <p:cNvSpPr/>
          <p:nvPr/>
        </p:nvSpPr>
        <p:spPr>
          <a:xfrm>
            <a:off x="832338" y="1352091"/>
            <a:ext cx="6096000" cy="4616648"/>
          </a:xfrm>
          <a:prstGeom prst="rect">
            <a:avLst/>
          </a:prstGeom>
        </p:spPr>
        <p:txBody>
          <a:bodyPr>
            <a:spAutoFit/>
          </a:bodyPr>
          <a:lstStyle/>
          <a:p>
            <a:pPr algn="just">
              <a:lnSpc>
                <a:spcPct val="150000"/>
              </a:lnSpc>
              <a:spcBef>
                <a:spcPts val="800"/>
              </a:spcBef>
              <a:spcAft>
                <a:spcPts val="800"/>
              </a:spcAft>
            </a:pPr>
            <a:r>
              <a:rPr lang="nl-NL" sz="2800" dirty="0" smtClean="0">
                <a:solidFill>
                  <a:srgbClr val="000000"/>
                </a:solidFill>
                <a:latin typeface="Times New Roman" pitchFamily="18" charset="0"/>
                <a:ea typeface="Calibri"/>
                <a:cs typeface="Times New Roman" pitchFamily="18" charset="0"/>
              </a:rPr>
              <a:t>La Mã thiết lập hình thức nhà nước cộng hoà không có vua, cai trị dựa trên luật pháp và mọi chức vụ phải được bầu ra. Tuy nhiên, thực chất quyền lực năm trong tay 300 thành viên của Viện Nguyên lão, thuộc các gia đình giàu có nhất của giới chủ nô La Mã.</a:t>
            </a:r>
            <a:endParaRPr lang="en-US" sz="2800" dirty="0">
              <a:latin typeface="Times New Roman" pitchFamily="18" charset="0"/>
              <a:ea typeface="Calibri"/>
              <a:cs typeface="Times New Roman" pitchFamily="18" charset="0"/>
            </a:endParaRPr>
          </a:p>
        </p:txBody>
      </p:sp>
      <p:pic>
        <p:nvPicPr>
          <p:cNvPr id="4" name="Picture 3"/>
          <p:cNvPicPr>
            <a:picLocks noChangeAspect="1"/>
          </p:cNvPicPr>
          <p:nvPr/>
        </p:nvPicPr>
        <p:blipFill>
          <a:blip r:embed="rId3"/>
          <a:stretch>
            <a:fillRect/>
          </a:stretch>
        </p:blipFill>
        <p:spPr>
          <a:xfrm>
            <a:off x="8359286" y="-271225"/>
            <a:ext cx="3810000" cy="3401037"/>
          </a:xfrm>
          <a:prstGeom prst="rect">
            <a:avLst/>
          </a:prstGeom>
        </p:spPr>
      </p:pic>
    </p:spTree>
    <p:extLst>
      <p:ext uri="{BB962C8B-B14F-4D97-AF65-F5344CB8AC3E}">
        <p14:creationId xmlns:p14="http://schemas.microsoft.com/office/powerpoint/2010/main" val="30172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92" y="-172370"/>
            <a:ext cx="3617298"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11616" y="0"/>
            <a:ext cx="8066001" cy="3046988"/>
          </a:xfrm>
          <a:prstGeom prst="rect">
            <a:avLst/>
          </a:prstGeom>
        </p:spPr>
        <p:txBody>
          <a:bodyPr wrap="square">
            <a:spAutoFit/>
          </a:bodyPr>
          <a:lstStyle/>
          <a:p>
            <a:r>
              <a:rPr lang="nl-NL" sz="2400" b="1" dirty="0" smtClean="0">
                <a:solidFill>
                  <a:srgbClr val="FF0000"/>
                </a:solidFill>
                <a:latin typeface="Times New Roman" pitchFamily="18" charset="0"/>
                <a:ea typeface="Calibri"/>
                <a:cs typeface="Times New Roman" pitchFamily="18" charset="0"/>
              </a:rPr>
              <a:t>Ốc-ta-vi-út Xê-da Ô-gút-xtut, 63 TCN  - 14 </a:t>
            </a:r>
          </a:p>
          <a:p>
            <a:r>
              <a:rPr lang="nl-NL" sz="2800" b="1" dirty="0" smtClean="0">
                <a:solidFill>
                  <a:srgbClr val="FF0000"/>
                </a:solidFill>
                <a:latin typeface="Times New Roman" pitchFamily="18" charset="0"/>
                <a:ea typeface="Calibri"/>
                <a:cs typeface="Times New Roman" pitchFamily="18" charset="0"/>
              </a:rPr>
              <a:t> </a:t>
            </a:r>
            <a:r>
              <a:rPr lang="nl-NL" sz="2800" b="1" dirty="0" smtClean="0">
                <a:solidFill>
                  <a:schemeClr val="accent1"/>
                </a:solidFill>
                <a:latin typeface="Times New Roman" pitchFamily="18" charset="0"/>
                <a:ea typeface="Calibri"/>
                <a:cs typeface="Times New Roman" pitchFamily="18" charset="0"/>
              </a:rPr>
              <a:t>Ốc-ta-vi-útngười đã đưa La Mã bước vào kỉ nguyên hoàng kim của quyền lực và thương mại ở Địa Trung Hải. Vào thời Ốc-ta-vi-út, Ro-ma được xây dựng nguy nga, tráng lệ như lời tuyên bố của ông: “Ta đã nhận một Rô-ma bằng gạch và để lại một Rô-ma bằng cẩm thạch”.</a:t>
            </a:r>
            <a:endParaRPr lang="en-US" sz="2800" b="1" dirty="0">
              <a:solidFill>
                <a:schemeClr val="accent1"/>
              </a:solidFill>
              <a:latin typeface="Times New Roman" pitchFamily="18" charset="0"/>
              <a:cs typeface="Times New Roman" pitchFamily="18" charset="0"/>
            </a:endParaRPr>
          </a:p>
        </p:txBody>
      </p:sp>
      <p:sp>
        <p:nvSpPr>
          <p:cNvPr id="5" name="Rectangular Callout 4"/>
          <p:cNvSpPr/>
          <p:nvPr/>
        </p:nvSpPr>
        <p:spPr>
          <a:xfrm>
            <a:off x="6306377" y="3657600"/>
            <a:ext cx="5776032" cy="2801487"/>
          </a:xfrm>
          <a:prstGeom prst="wedgeRectCallout">
            <a:avLst>
              <a:gd name="adj1" fmla="val -87835"/>
              <a:gd name="adj2" fmla="val -577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800"/>
              </a:spcBef>
              <a:spcAft>
                <a:spcPts val="800"/>
              </a:spcAft>
            </a:pPr>
            <a:r>
              <a:rPr lang="nl-NL" sz="2800" dirty="0" smtClean="0">
                <a:solidFill>
                  <a:srgbClr val="000000"/>
                </a:solidFill>
                <a:latin typeface="Times New Roman" pitchFamily="18" charset="0"/>
                <a:ea typeface="Calibri"/>
                <a:cs typeface="Times New Roman" pitchFamily="18" charset="0"/>
              </a:rPr>
              <a:t>Năm 27 TCN</a:t>
            </a:r>
            <a:r>
              <a:rPr lang="nl-NL" sz="2800" b="1" dirty="0">
                <a:solidFill>
                  <a:schemeClr val="accent1"/>
                </a:solidFill>
                <a:latin typeface="Times New Roman" pitchFamily="18" charset="0"/>
                <a:ea typeface="Calibri"/>
                <a:cs typeface="Times New Roman" pitchFamily="18" charset="0"/>
              </a:rPr>
              <a:t> </a:t>
            </a:r>
            <a:r>
              <a:rPr lang="nl-NL" sz="2800" b="1" dirty="0">
                <a:solidFill>
                  <a:schemeClr val="tx1"/>
                </a:solidFill>
                <a:latin typeface="Times New Roman" pitchFamily="18" charset="0"/>
                <a:ea typeface="Calibri"/>
                <a:cs typeface="Times New Roman" pitchFamily="18" charset="0"/>
              </a:rPr>
              <a:t>thời </a:t>
            </a:r>
            <a:r>
              <a:rPr lang="nl-NL" sz="2800" b="1" dirty="0" smtClean="0">
                <a:solidFill>
                  <a:schemeClr val="tx1"/>
                </a:solidFill>
                <a:latin typeface="Times New Roman" pitchFamily="18" charset="0"/>
                <a:ea typeface="Calibri"/>
                <a:cs typeface="Times New Roman" pitchFamily="18" charset="0"/>
              </a:rPr>
              <a:t>Ốc-ta-vi-út La Mã chuyển sang hình thức nhà nước đế chế. Vẫn duy trì nền cộng hòa nhưng hoàng đế thâu tóm tất cả quyền lực. Viện Nguyên lão chỉ còn là hình thức</a:t>
            </a:r>
            <a:r>
              <a:rPr lang="nl-NL" sz="2800" dirty="0" smtClean="0">
                <a:solidFill>
                  <a:schemeClr val="tx1"/>
                </a:solidFill>
                <a:latin typeface="Times New Roman" pitchFamily="18" charset="0"/>
                <a:ea typeface="Calibri"/>
                <a:cs typeface="Times New Roman" pitchFamily="18" charset="0"/>
              </a:rPr>
              <a:t> </a:t>
            </a:r>
            <a:endParaRPr lang="en-US" sz="2800" dirty="0">
              <a:solidFill>
                <a:schemeClr val="tx1"/>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21646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6143" y="1134907"/>
            <a:ext cx="9538189" cy="4093428"/>
          </a:xfrm>
          <a:prstGeom prst="rect">
            <a:avLst/>
          </a:prstGeom>
        </p:spPr>
        <p:txBody>
          <a:bodyPr wrap="none">
            <a:spAutoFit/>
          </a:bodyPr>
          <a:lstStyle/>
          <a:p>
            <a:r>
              <a:rPr lang="nl-NL" sz="3200" b="1" dirty="0" smtClean="0">
                <a:solidFill>
                  <a:srgbClr val="FF0000"/>
                </a:solidFill>
                <a:latin typeface="Times New Roman" pitchFamily="18" charset="0"/>
                <a:ea typeface="Calibri"/>
                <a:cs typeface="Times New Roman" pitchFamily="18" charset="0"/>
              </a:rPr>
              <a:t>Câu hỏi trắc nghiệm:</a:t>
            </a:r>
          </a:p>
          <a:p>
            <a:endParaRPr lang="nl-NL" sz="3200" b="1" dirty="0" smtClean="0">
              <a:solidFill>
                <a:srgbClr val="FF0000"/>
              </a:solidFill>
              <a:latin typeface="Times New Roman" pitchFamily="18" charset="0"/>
              <a:ea typeface="Calibri"/>
              <a:cs typeface="Times New Roman" pitchFamily="18" charset="0"/>
            </a:endParaRPr>
          </a:p>
          <a:p>
            <a:r>
              <a:rPr lang="nl-NL" sz="3200" b="1" dirty="0" smtClean="0">
                <a:solidFill>
                  <a:srgbClr val="FF0000"/>
                </a:solidFill>
                <a:latin typeface="Times New Roman" pitchFamily="18" charset="0"/>
                <a:ea typeface="Calibri"/>
                <a:cs typeface="Times New Roman" pitchFamily="18" charset="0"/>
              </a:rPr>
              <a:t>Ốc-ta-vi-út Xê-da nỗi tiếng ở La Mã cổ đại vì điều gì?</a:t>
            </a:r>
          </a:p>
          <a:p>
            <a:r>
              <a:rPr lang="nl-NL" sz="3200" b="1" dirty="0" smtClean="0">
                <a:solidFill>
                  <a:schemeClr val="accent1"/>
                </a:solidFill>
                <a:latin typeface="Times New Roman" pitchFamily="18" charset="0"/>
                <a:ea typeface="Calibri"/>
                <a:cs typeface="Times New Roman" pitchFamily="18" charset="0"/>
              </a:rPr>
              <a:t>A. Người giết Giu-li-ut Xê-da.</a:t>
            </a:r>
          </a:p>
          <a:p>
            <a:r>
              <a:rPr lang="nl-NL" sz="3200" b="1" dirty="0" smtClean="0">
                <a:solidFill>
                  <a:schemeClr val="accent1"/>
                </a:solidFill>
                <a:latin typeface="Times New Roman" pitchFamily="18" charset="0"/>
                <a:ea typeface="Calibri"/>
                <a:cs typeface="Times New Roman" pitchFamily="18" charset="0"/>
              </a:rPr>
              <a:t>B. Người thành lập thành phố Rô-Mã.</a:t>
            </a:r>
          </a:p>
          <a:p>
            <a:r>
              <a:rPr lang="nl-NL" sz="3200" b="1" dirty="0" smtClean="0">
                <a:solidFill>
                  <a:schemeClr val="accent1"/>
                </a:solidFill>
                <a:latin typeface="Times New Roman" pitchFamily="18" charset="0"/>
                <a:ea typeface="Calibri"/>
                <a:cs typeface="Times New Roman" pitchFamily="18" charset="0"/>
              </a:rPr>
              <a:t>C. Hoàng đế đầu tiên của đế chế La Mã.</a:t>
            </a:r>
          </a:p>
          <a:p>
            <a:pPr lvl="0"/>
            <a:r>
              <a:rPr lang="nl-NL" sz="3200" b="1" dirty="0" smtClean="0">
                <a:solidFill>
                  <a:schemeClr val="accent1"/>
                </a:solidFill>
                <a:latin typeface="Times New Roman" pitchFamily="18" charset="0"/>
                <a:cs typeface="Times New Roman" pitchFamily="18" charset="0"/>
              </a:rPr>
              <a:t>D. </a:t>
            </a:r>
            <a:r>
              <a:rPr lang="nl-NL" sz="3200" b="1" dirty="0">
                <a:solidFill>
                  <a:schemeClr val="accent1"/>
                </a:solidFill>
                <a:latin typeface="Times New Roman" pitchFamily="18" charset="0"/>
                <a:ea typeface="Calibri"/>
                <a:cs typeface="Times New Roman" pitchFamily="18" charset="0"/>
              </a:rPr>
              <a:t>Hoàng đế </a:t>
            </a:r>
            <a:r>
              <a:rPr lang="nl-NL" sz="3200" b="1" dirty="0" smtClean="0">
                <a:solidFill>
                  <a:schemeClr val="accent1"/>
                </a:solidFill>
                <a:latin typeface="Times New Roman" pitchFamily="18" charset="0"/>
                <a:ea typeface="Calibri"/>
                <a:cs typeface="Times New Roman" pitchFamily="18" charset="0"/>
              </a:rPr>
              <a:t>cuối cùng của </a:t>
            </a:r>
            <a:r>
              <a:rPr lang="nl-NL" sz="3200" b="1" dirty="0">
                <a:solidFill>
                  <a:schemeClr val="accent1"/>
                </a:solidFill>
                <a:latin typeface="Times New Roman" pitchFamily="18" charset="0"/>
                <a:ea typeface="Calibri"/>
                <a:cs typeface="Times New Roman" pitchFamily="18" charset="0"/>
              </a:rPr>
              <a:t>đế chế La </a:t>
            </a:r>
            <a:r>
              <a:rPr lang="nl-NL" sz="3200" b="1" dirty="0" smtClean="0">
                <a:solidFill>
                  <a:schemeClr val="accent1"/>
                </a:solidFill>
                <a:latin typeface="Times New Roman" pitchFamily="18" charset="0"/>
                <a:ea typeface="Calibri"/>
                <a:cs typeface="Times New Roman" pitchFamily="18" charset="0"/>
              </a:rPr>
              <a:t>Mã. </a:t>
            </a:r>
          </a:p>
          <a:p>
            <a:pPr lvl="0"/>
            <a:endParaRPr lang="en-US" dirty="0">
              <a:solidFill>
                <a:schemeClr val="accent1"/>
              </a:solidFill>
            </a:endParaRPr>
          </a:p>
          <a:p>
            <a:endParaRPr lang="en-US" dirty="0"/>
          </a:p>
        </p:txBody>
      </p:sp>
    </p:spTree>
    <p:extLst>
      <p:ext uri="{BB962C8B-B14F-4D97-AF65-F5344CB8AC3E}">
        <p14:creationId xmlns:p14="http://schemas.microsoft.com/office/powerpoint/2010/main" val="2806288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258" y="1147620"/>
            <a:ext cx="11930742" cy="5858014"/>
          </a:xfrm>
          <a:prstGeom prst="rect">
            <a:avLst/>
          </a:prstGeom>
        </p:spPr>
        <p:txBody>
          <a:bodyPr wrap="square">
            <a:spAutoFit/>
          </a:bodyPr>
          <a:lstStyle/>
          <a:p>
            <a:pPr algn="just">
              <a:spcBef>
                <a:spcPts val="800"/>
              </a:spcBef>
              <a:spcAft>
                <a:spcPts val="800"/>
              </a:spcAft>
            </a:pPr>
            <a:r>
              <a:rPr lang="nl-NL" sz="2800" dirty="0" smtClean="0">
                <a:solidFill>
                  <a:srgbClr val="000000"/>
                </a:solidFill>
                <a:latin typeface="Times New Roman" pitchFamily="18" charset="0"/>
                <a:ea typeface="Calibri"/>
                <a:cs typeface="Times New Roman" pitchFamily="18" charset="0"/>
              </a:rPr>
              <a:t>+ Khi </a:t>
            </a:r>
            <a:r>
              <a:rPr lang="nl-NL" sz="2800" dirty="0">
                <a:solidFill>
                  <a:srgbClr val="000000"/>
                </a:solidFill>
                <a:latin typeface="Times New Roman" pitchFamily="18" charset="0"/>
                <a:ea typeface="Calibri"/>
                <a:cs typeface="Times New Roman" pitchFamily="18" charset="0"/>
              </a:rPr>
              <a:t>mới thành lập, La Mã chỉ là một thành bang nhỏ bé ở miền Trung bán đảo I-ta-li-a. </a:t>
            </a:r>
            <a:endParaRPr lang="en-US" sz="2800" dirty="0">
              <a:latin typeface="Times New Roman" pitchFamily="18" charset="0"/>
              <a:ea typeface="Calibri"/>
              <a:cs typeface="Times New Roman" pitchFamily="18" charset="0"/>
            </a:endParaRPr>
          </a:p>
          <a:p>
            <a:pPr algn="just">
              <a:spcBef>
                <a:spcPts val="800"/>
              </a:spcBef>
              <a:spcAft>
                <a:spcPts val="800"/>
              </a:spcAft>
            </a:pPr>
            <a:r>
              <a:rPr lang="nl-NL" sz="2800" dirty="0">
                <a:solidFill>
                  <a:srgbClr val="000000"/>
                </a:solidFill>
                <a:latin typeface="Times New Roman" pitchFamily="18" charset="0"/>
                <a:ea typeface="Calibri"/>
                <a:cs typeface="Times New Roman" pitchFamily="18" charset="0"/>
              </a:rPr>
              <a:t>+ Dần dần, thông qua chiến tranh, </a:t>
            </a:r>
            <a:r>
              <a:rPr lang="nl-NL" sz="2800" dirty="0" smtClean="0">
                <a:solidFill>
                  <a:srgbClr val="000000"/>
                </a:solidFill>
                <a:latin typeface="Times New Roman" pitchFamily="18" charset="0"/>
                <a:ea typeface="Calibri"/>
                <a:cs typeface="Times New Roman" pitchFamily="18" charset="0"/>
              </a:rPr>
              <a:t>trở </a:t>
            </a:r>
            <a:r>
              <a:rPr lang="nl-NL" sz="2800" dirty="0">
                <a:solidFill>
                  <a:srgbClr val="000000"/>
                </a:solidFill>
                <a:latin typeface="Times New Roman" pitchFamily="18" charset="0"/>
                <a:ea typeface="Calibri"/>
                <a:cs typeface="Times New Roman" pitchFamily="18" charset="0"/>
              </a:rPr>
              <a:t>thành một đế chế rộng lớn. </a:t>
            </a:r>
            <a:endParaRPr lang="nl-NL" sz="2800" dirty="0" smtClean="0">
              <a:solidFill>
                <a:srgbClr val="000000"/>
              </a:solidFill>
              <a:latin typeface="Times New Roman" pitchFamily="18" charset="0"/>
              <a:ea typeface="Calibri"/>
              <a:cs typeface="Times New Roman" pitchFamily="18" charset="0"/>
            </a:endParaRPr>
          </a:p>
          <a:p>
            <a:pPr algn="just">
              <a:spcBef>
                <a:spcPts val="800"/>
              </a:spcBef>
              <a:spcAft>
                <a:spcPts val="800"/>
              </a:spcAft>
            </a:pPr>
            <a:r>
              <a:rPr lang="nl-NL" sz="2800" dirty="0" smtClean="0">
                <a:solidFill>
                  <a:srgbClr val="000000"/>
                </a:solidFill>
                <a:latin typeface="Times New Roman" pitchFamily="18" charset="0"/>
                <a:ea typeface="Calibri"/>
                <a:cs typeface="Times New Roman" pitchFamily="18" charset="0"/>
              </a:rPr>
              <a:t>+ Vào </a:t>
            </a:r>
            <a:r>
              <a:rPr lang="nl-NL" sz="2800" dirty="0">
                <a:solidFill>
                  <a:srgbClr val="000000"/>
                </a:solidFill>
                <a:latin typeface="Times New Roman" pitchFamily="18" charset="0"/>
                <a:ea typeface="Calibri"/>
                <a:cs typeface="Times New Roman" pitchFamily="18" charset="0"/>
              </a:rPr>
              <a:t>đầu thế kỉ II, </a:t>
            </a:r>
            <a:r>
              <a:rPr lang="nl-NL" sz="2800" dirty="0" smtClean="0">
                <a:solidFill>
                  <a:srgbClr val="000000"/>
                </a:solidFill>
                <a:latin typeface="Times New Roman" pitchFamily="18" charset="0"/>
                <a:ea typeface="Calibri"/>
                <a:cs typeface="Times New Roman" pitchFamily="18" charset="0"/>
              </a:rPr>
              <a:t>đế </a:t>
            </a:r>
            <a:r>
              <a:rPr lang="nl-NL" sz="2800" dirty="0">
                <a:solidFill>
                  <a:srgbClr val="000000"/>
                </a:solidFill>
                <a:latin typeface="Times New Roman" pitchFamily="18" charset="0"/>
                <a:ea typeface="Calibri"/>
                <a:cs typeface="Times New Roman" pitchFamily="18" charset="0"/>
              </a:rPr>
              <a:t>chế La Mã bao gồm toàn bộ vùng đất xung quanh Địa Trung Hải, vùng ven bờ Đại Tây Dương và quần đảo Anh</a:t>
            </a:r>
            <a:r>
              <a:rPr lang="nl-NL" sz="2800" dirty="0" smtClean="0">
                <a:solidFill>
                  <a:srgbClr val="000000"/>
                </a:solidFill>
                <a:latin typeface="Times New Roman" pitchFamily="18" charset="0"/>
                <a:ea typeface="Calibri"/>
                <a:cs typeface="Times New Roman" pitchFamily="18" charset="0"/>
              </a:rPr>
              <a:t>.</a:t>
            </a:r>
          </a:p>
          <a:p>
            <a:pPr algn="just">
              <a:spcBef>
                <a:spcPts val="800"/>
              </a:spcBef>
              <a:spcAft>
                <a:spcPts val="800"/>
              </a:spcAft>
            </a:pPr>
            <a:r>
              <a:rPr lang="nl-NL" sz="2800" dirty="0" smtClean="0">
                <a:solidFill>
                  <a:srgbClr val="000000"/>
                </a:solidFill>
                <a:latin typeface="Times New Roman" pitchFamily="18" charset="0"/>
                <a:ea typeface="Calibri"/>
                <a:cs typeface="Times New Roman" pitchFamily="18" charset="0"/>
              </a:rPr>
              <a:t>+ Là nhà </a:t>
            </a:r>
            <a:r>
              <a:rPr lang="nl-NL" sz="2800" dirty="0">
                <a:solidFill>
                  <a:srgbClr val="000000"/>
                </a:solidFill>
                <a:latin typeface="Times New Roman" pitchFamily="18" charset="0"/>
                <a:ea typeface="Calibri"/>
                <a:cs typeface="Times New Roman" pitchFamily="18" charset="0"/>
              </a:rPr>
              <a:t>nước cộng hoà không có vua, </a:t>
            </a:r>
            <a:r>
              <a:rPr lang="nl-NL" sz="2800" dirty="0" smtClean="0">
                <a:solidFill>
                  <a:srgbClr val="000000"/>
                </a:solidFill>
                <a:latin typeface="Times New Roman" pitchFamily="18" charset="0"/>
                <a:ea typeface="Calibri"/>
                <a:cs typeface="Times New Roman" pitchFamily="18" charset="0"/>
              </a:rPr>
              <a:t>quyền </a:t>
            </a:r>
            <a:r>
              <a:rPr lang="nl-NL" sz="2800" dirty="0">
                <a:solidFill>
                  <a:srgbClr val="000000"/>
                </a:solidFill>
                <a:latin typeface="Times New Roman" pitchFamily="18" charset="0"/>
                <a:ea typeface="Calibri"/>
                <a:cs typeface="Times New Roman" pitchFamily="18" charset="0"/>
              </a:rPr>
              <a:t>lực năm trong tay 300 thành viên của Viện Nguyên lão, thuộc các gia đình giàu có nhất của giới chủ nô La Mã.</a:t>
            </a:r>
            <a:endParaRPr lang="en-US" sz="2800" dirty="0">
              <a:latin typeface="Times New Roman" pitchFamily="18" charset="0"/>
              <a:ea typeface="Calibri"/>
              <a:cs typeface="Times New Roman" pitchFamily="18" charset="0"/>
            </a:endParaRPr>
          </a:p>
          <a:p>
            <a:pPr algn="just">
              <a:spcBef>
                <a:spcPts val="800"/>
              </a:spcBef>
              <a:spcAft>
                <a:spcPts val="800"/>
              </a:spcAft>
            </a:pPr>
            <a:r>
              <a:rPr lang="en-US" sz="2800" dirty="0" smtClean="0">
                <a:latin typeface="Times New Roman" pitchFamily="18" charset="0"/>
                <a:ea typeface="Calibri"/>
                <a:cs typeface="Times New Roman" pitchFamily="18" charset="0"/>
              </a:rPr>
              <a:t>+ </a:t>
            </a:r>
            <a:r>
              <a:rPr lang="nl-NL" sz="2800" dirty="0">
                <a:solidFill>
                  <a:srgbClr val="000000"/>
                </a:solidFill>
                <a:latin typeface="Times New Roman" pitchFamily="18" charset="0"/>
                <a:ea typeface="Calibri"/>
                <a:cs typeface="Times New Roman" pitchFamily="18" charset="0"/>
              </a:rPr>
              <a:t>Năm 27 TCN</a:t>
            </a:r>
            <a:r>
              <a:rPr lang="nl-NL" sz="2800" dirty="0">
                <a:solidFill>
                  <a:schemeClr val="accent1"/>
                </a:solidFill>
                <a:latin typeface="Times New Roman" pitchFamily="18" charset="0"/>
                <a:ea typeface="Calibri"/>
                <a:cs typeface="Times New Roman" pitchFamily="18" charset="0"/>
              </a:rPr>
              <a:t> </a:t>
            </a:r>
            <a:r>
              <a:rPr lang="nl-NL" sz="2800" dirty="0">
                <a:latin typeface="Times New Roman" pitchFamily="18" charset="0"/>
                <a:ea typeface="Calibri"/>
                <a:cs typeface="Times New Roman" pitchFamily="18" charset="0"/>
              </a:rPr>
              <a:t>thời Ốc-ta-vi-út La Mã chuyển sang hình thức nhà nước đế chế. Vẫn duy trì nền cộng hòa nhưng hoàng đế thâu tóm tất cả quyền lực. Viện Nguyên lão chỉ còn là hình thức </a:t>
            </a:r>
            <a:endParaRPr lang="en-US" sz="2800" dirty="0">
              <a:latin typeface="Times New Roman" pitchFamily="18" charset="0"/>
              <a:ea typeface="Calibri"/>
              <a:cs typeface="Times New Roman" pitchFamily="18" charset="0"/>
            </a:endParaRPr>
          </a:p>
          <a:p>
            <a:pPr algn="just">
              <a:spcBef>
                <a:spcPts val="800"/>
              </a:spcBef>
              <a:spcAft>
                <a:spcPts val="800"/>
              </a:spcAft>
            </a:pPr>
            <a:endParaRPr lang="en-US" sz="2800" dirty="0">
              <a:latin typeface="Times New Roman" pitchFamily="18" charset="0"/>
              <a:ea typeface="Calibri"/>
              <a:cs typeface="Times New Roman" pitchFamily="18" charset="0"/>
            </a:endParaRPr>
          </a:p>
        </p:txBody>
      </p:sp>
      <p:sp>
        <p:nvSpPr>
          <p:cNvPr id="6" name="Rectangle 5"/>
          <p:cNvSpPr/>
          <p:nvPr/>
        </p:nvSpPr>
        <p:spPr>
          <a:xfrm>
            <a:off x="1899139" y="408039"/>
            <a:ext cx="8288214" cy="523220"/>
          </a:xfrm>
          <a:prstGeom prst="rect">
            <a:avLst/>
          </a:prstGeom>
        </p:spPr>
        <p:txBody>
          <a:bodyPr wrap="square">
            <a:spAutoFit/>
          </a:bodyPr>
          <a:lstStyle/>
          <a:p>
            <a:pPr lvl="0"/>
            <a:r>
              <a:rPr lang="en-US" sz="2800" b="1" dirty="0">
                <a:solidFill>
                  <a:srgbClr val="FF0000"/>
                </a:solidFill>
                <a:latin typeface="Times New Roman" pitchFamily="18" charset="0"/>
                <a:cs typeface="Times New Roman" pitchFamily="18" charset="0"/>
              </a:rPr>
              <a:t>2 - </a:t>
            </a:r>
            <a:r>
              <a:rPr lang="vi-VN" sz="2800" b="1" dirty="0">
                <a:solidFill>
                  <a:srgbClr val="FF0000"/>
                </a:solidFill>
                <a:latin typeface="Times New Roman" pitchFamily="18" charset="0"/>
                <a:cs typeface="Times New Roman" pitchFamily="18" charset="0"/>
              </a:rPr>
              <a:t>TỔ CHỨC NHÀ NƯỚC LA MÃ CỔ ĐẠI</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4867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770" y="20231"/>
            <a:ext cx="7887865" cy="523220"/>
          </a:xfrm>
          <a:prstGeom prst="rect">
            <a:avLst/>
          </a:prstGeom>
        </p:spPr>
        <p:txBody>
          <a:bodyPr wrap="none">
            <a:spAutoFit/>
          </a:bodyPr>
          <a:lstStyle/>
          <a:p>
            <a:r>
              <a:rPr lang="en-US" sz="2800" dirty="0" smtClean="0">
                <a:solidFill>
                  <a:srgbClr val="C00000"/>
                </a:solidFill>
                <a:latin typeface="Times New Roman" pitchFamily="18" charset="0"/>
                <a:cs typeface="Times New Roman" pitchFamily="18" charset="0"/>
              </a:rPr>
              <a:t>III - NHỮNG </a:t>
            </a:r>
            <a:r>
              <a:rPr lang="en-US" sz="2800" dirty="0">
                <a:solidFill>
                  <a:srgbClr val="C00000"/>
                </a:solidFill>
                <a:latin typeface="Times New Roman" pitchFamily="18" charset="0"/>
                <a:cs typeface="Times New Roman" pitchFamily="18" charset="0"/>
              </a:rPr>
              <a:t>THÀNH TỰU VĂN HÓA TIÊU BIỂU</a:t>
            </a:r>
          </a:p>
        </p:txBody>
      </p:sp>
      <p:sp>
        <p:nvSpPr>
          <p:cNvPr id="3" name="Rectangle 2"/>
          <p:cNvSpPr/>
          <p:nvPr/>
        </p:nvSpPr>
        <p:spPr>
          <a:xfrm>
            <a:off x="455619" y="453034"/>
            <a:ext cx="10644554" cy="965970"/>
          </a:xfrm>
          <a:prstGeom prst="rect">
            <a:avLst/>
          </a:prstGeom>
        </p:spPr>
        <p:txBody>
          <a:bodyPr wrap="square">
            <a:spAutoFit/>
          </a:bodyPr>
          <a:lstStyle/>
          <a:p>
            <a:pPr>
              <a:lnSpc>
                <a:spcPct val="150000"/>
              </a:lnSpc>
            </a:pPr>
            <a:r>
              <a:rPr lang="en-US" dirty="0"/>
              <a:t> </a:t>
            </a:r>
            <a:r>
              <a:rPr lang="en-US" dirty="0" smtClean="0"/>
              <a:t>            </a:t>
            </a:r>
            <a:r>
              <a:rPr lang="vi-VN" sz="2000" dirty="0" smtClean="0">
                <a:solidFill>
                  <a:srgbClr val="C00000"/>
                </a:solidFill>
              </a:rPr>
              <a:t>HS</a:t>
            </a:r>
            <a:r>
              <a:rPr lang="en-US" sz="2000" dirty="0" smtClean="0">
                <a:solidFill>
                  <a:srgbClr val="C00000"/>
                </a:solidFill>
              </a:rPr>
              <a:t> </a:t>
            </a:r>
            <a:r>
              <a:rPr lang="vi-VN" sz="2000" dirty="0" smtClean="0">
                <a:solidFill>
                  <a:srgbClr val="C00000"/>
                </a:solidFill>
              </a:rPr>
              <a:t>quan </a:t>
            </a:r>
            <a:r>
              <a:rPr lang="vi-VN" sz="2000" dirty="0">
                <a:solidFill>
                  <a:srgbClr val="C00000"/>
                </a:solidFill>
              </a:rPr>
              <a:t>sát các hình từ Hình 11.4 đến Hình </a:t>
            </a:r>
            <a:r>
              <a:rPr lang="vi-VN" sz="2000" dirty="0" smtClean="0">
                <a:solidFill>
                  <a:srgbClr val="C00000"/>
                </a:solidFill>
              </a:rPr>
              <a:t>11.7</a:t>
            </a:r>
            <a:r>
              <a:rPr lang="en-US" sz="2000" dirty="0">
                <a:solidFill>
                  <a:srgbClr val="C00000"/>
                </a:solidFill>
              </a:rPr>
              <a:t> </a:t>
            </a:r>
            <a:r>
              <a:rPr lang="vi-VN" sz="2000" dirty="0" smtClean="0">
                <a:solidFill>
                  <a:srgbClr val="C00000"/>
                </a:solidFill>
              </a:rPr>
              <a:t> </a:t>
            </a:r>
            <a:r>
              <a:rPr lang="vi-VN" sz="2000" dirty="0">
                <a:solidFill>
                  <a:srgbClr val="C00000"/>
                </a:solidFill>
              </a:rPr>
              <a:t>trình bày những thành tựu văn hóa tiêu biểu của La Mã cổ đại. </a:t>
            </a:r>
            <a:endParaRPr lang="en-US" sz="2000" dirty="0">
              <a:solidFill>
                <a:srgbClr val="C00000"/>
              </a:solidFill>
            </a:endParaRPr>
          </a:p>
        </p:txBody>
      </p:sp>
      <p:sp>
        <p:nvSpPr>
          <p:cNvPr id="4" name="Rectangle 3"/>
          <p:cNvSpPr/>
          <p:nvPr/>
        </p:nvSpPr>
        <p:spPr>
          <a:xfrm>
            <a:off x="174832" y="1365669"/>
            <a:ext cx="6503370" cy="1815882"/>
          </a:xfrm>
          <a:prstGeom prst="rect">
            <a:avLst/>
          </a:prstGeom>
        </p:spPr>
        <p:txBody>
          <a:bodyPr wrap="square">
            <a:spAutoFit/>
          </a:bodyPr>
          <a:lstStyle/>
          <a:p>
            <a:pPr marL="342900" indent="-342900">
              <a:buFontTx/>
              <a:buChar char="-"/>
            </a:pPr>
            <a:r>
              <a:rPr lang="vi-VN" sz="2800" dirty="0" smtClean="0">
                <a:latin typeface="+mj-lt"/>
              </a:rPr>
              <a:t>Hệ </a:t>
            </a:r>
            <a:r>
              <a:rPr lang="vi-VN" sz="2800" dirty="0">
                <a:latin typeface="+mj-lt"/>
              </a:rPr>
              <a:t>thống chữ La-tinh ra đời trên </a:t>
            </a:r>
            <a:r>
              <a:rPr lang="vi-VN" sz="2800" dirty="0" smtClean="0">
                <a:latin typeface="+mj-lt"/>
              </a:rPr>
              <a:t>cơ</a:t>
            </a:r>
            <a:r>
              <a:rPr lang="en-US" sz="2800" dirty="0" smtClean="0">
                <a:latin typeface="+mj-lt"/>
              </a:rPr>
              <a:t> </a:t>
            </a:r>
            <a:r>
              <a:rPr lang="vi-VN" sz="2800" dirty="0" smtClean="0">
                <a:latin typeface="+mj-lt"/>
              </a:rPr>
              <a:t>sở</a:t>
            </a:r>
            <a:r>
              <a:rPr lang="en-US" sz="2800" dirty="0" smtClean="0">
                <a:latin typeface="+mj-lt"/>
              </a:rPr>
              <a:t> </a:t>
            </a:r>
            <a:r>
              <a:rPr lang="vi-VN" sz="2800" dirty="0" smtClean="0">
                <a:latin typeface="+mj-lt"/>
              </a:rPr>
              <a:t>tiếp </a:t>
            </a:r>
            <a:r>
              <a:rPr lang="vi-VN" sz="2800" dirty="0">
                <a:latin typeface="+mj-lt"/>
              </a:rPr>
              <a:t>thu chữ cái của người Hy Lạp. Nó bao gồm 26 chữ cái, là nền tảng cho hơn 200 ngôn ngữ và chữ viết hiện </a:t>
            </a:r>
            <a:r>
              <a:rPr lang="vi-VN" sz="2800" dirty="0" smtClean="0">
                <a:latin typeface="+mj-lt"/>
              </a:rPr>
              <a:t>nay</a:t>
            </a:r>
            <a:r>
              <a:rPr lang="en-US" sz="2800" dirty="0" smtClean="0">
                <a:latin typeface="+mj-lt"/>
              </a:rPr>
              <a:t>.</a:t>
            </a:r>
          </a:p>
        </p:txBody>
      </p:sp>
      <p:pic>
        <p:nvPicPr>
          <p:cNvPr id="5" name="Picture 4"/>
          <p:cNvPicPr>
            <a:picLocks noChangeAspect="1"/>
          </p:cNvPicPr>
          <p:nvPr/>
        </p:nvPicPr>
        <p:blipFill>
          <a:blip r:embed="rId2"/>
          <a:stretch>
            <a:fillRect/>
          </a:stretch>
        </p:blipFill>
        <p:spPr>
          <a:xfrm>
            <a:off x="7715891" y="2827682"/>
            <a:ext cx="3682156" cy="3923463"/>
          </a:xfrm>
          <a:prstGeom prst="rect">
            <a:avLst/>
          </a:prstGeom>
        </p:spPr>
      </p:pic>
      <p:pic>
        <p:nvPicPr>
          <p:cNvPr id="6" name="Picture 5"/>
          <p:cNvPicPr>
            <a:picLocks noChangeAspect="1"/>
          </p:cNvPicPr>
          <p:nvPr/>
        </p:nvPicPr>
        <p:blipFill>
          <a:blip r:embed="rId3"/>
          <a:stretch>
            <a:fillRect/>
          </a:stretch>
        </p:blipFill>
        <p:spPr>
          <a:xfrm>
            <a:off x="7112937" y="936019"/>
            <a:ext cx="4599601" cy="2018603"/>
          </a:xfrm>
          <a:prstGeom prst="rect">
            <a:avLst/>
          </a:prstGeom>
        </p:spPr>
      </p:pic>
      <p:sp>
        <p:nvSpPr>
          <p:cNvPr id="7" name="Rectangle 6"/>
          <p:cNvSpPr/>
          <p:nvPr/>
        </p:nvSpPr>
        <p:spPr>
          <a:xfrm>
            <a:off x="-672620" y="3253795"/>
            <a:ext cx="7196710" cy="954107"/>
          </a:xfrm>
          <a:prstGeom prst="rect">
            <a:avLst/>
          </a:prstGeom>
        </p:spPr>
        <p:txBody>
          <a:bodyPr wrap="square">
            <a:spAutoFit/>
          </a:bodyPr>
          <a:lstStyle/>
          <a:p>
            <a:pPr lvl="2"/>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Người </a:t>
            </a:r>
            <a:r>
              <a:rPr lang="vi-VN" sz="2800" dirty="0">
                <a:latin typeface="Times New Roman" panose="02020603050405020304" pitchFamily="18" charset="0"/>
                <a:cs typeface="Times New Roman" panose="02020603050405020304" pitchFamily="18" charset="0"/>
              </a:rPr>
              <a:t>La Mã còn tạo ra hệ thống chữ số với 7 chữ cái cơ bản, gọi là chữ số La Mã.</a:t>
            </a:r>
            <a:endParaRPr 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174832" y="4440092"/>
            <a:ext cx="7541059" cy="2031325"/>
          </a:xfrm>
          <a:prstGeom prst="rect">
            <a:avLst/>
          </a:prstGeom>
          <a:solidFill>
            <a:schemeClr val="accent1">
              <a:lumMod val="20000"/>
              <a:lumOff val="80000"/>
            </a:schemeClr>
          </a:solidFill>
        </p:spPr>
        <p:txBody>
          <a:bodyPr wrap="square">
            <a:spAutoFit/>
          </a:bodyPr>
          <a:lstStyle/>
          <a:p>
            <a:pPr>
              <a:lnSpc>
                <a:spcPct val="150000"/>
              </a:lnSpc>
            </a:pP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Hệ thống luật La Mã được coi là tiến bộ nhất thời cổ đại và trở thành nền tảng cho việc xây dựng luật pháp ở các nước Âu - Mĩ sau này.</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02361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737" y="860688"/>
            <a:ext cx="5767753" cy="310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522" y="4298463"/>
            <a:ext cx="5580184" cy="255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8584" y="536993"/>
            <a:ext cx="8698523" cy="523220"/>
          </a:xfrm>
          <a:prstGeom prst="rect">
            <a:avLst/>
          </a:prstGeom>
        </p:spPr>
        <p:txBody>
          <a:bodyPr wrap="square">
            <a:spAutoFit/>
          </a:bodyPr>
          <a:lstStyle/>
          <a:p>
            <a:pPr lvl="0"/>
            <a:r>
              <a:rPr lang="en-US" sz="2800" dirty="0">
                <a:solidFill>
                  <a:srgbClr val="C00000"/>
                </a:solidFill>
                <a:latin typeface="Times New Roman" pitchFamily="18" charset="0"/>
                <a:cs typeface="Times New Roman" pitchFamily="18" charset="0"/>
              </a:rPr>
              <a:t>III - NHỮNG THÀNH TỰU VĂN HÓA TIÊU BIỂU</a:t>
            </a:r>
          </a:p>
        </p:txBody>
      </p:sp>
      <p:sp>
        <p:nvSpPr>
          <p:cNvPr id="3" name="Rectangle 2"/>
          <p:cNvSpPr/>
          <p:nvPr/>
        </p:nvSpPr>
        <p:spPr>
          <a:xfrm>
            <a:off x="164387" y="1287498"/>
            <a:ext cx="6096000" cy="1953868"/>
          </a:xfrm>
          <a:prstGeom prst="rect">
            <a:avLst/>
          </a:prstGeom>
        </p:spPr>
        <p:txBody>
          <a:bodyPr>
            <a:spAutoFit/>
          </a:bodyPr>
          <a:lstStyle/>
          <a:p>
            <a:pPr>
              <a:lnSpc>
                <a:spcPct val="150000"/>
              </a:lnSpc>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Nhờ phát minh ra bê tông, Người La Mã đã xây dựng được những công trình kiến trúc đồ sộ, nguy nga</a:t>
            </a:r>
          </a:p>
        </p:txBody>
      </p:sp>
    </p:spTree>
    <p:extLst>
      <p:ext uri="{BB962C8B-B14F-4D97-AF65-F5344CB8AC3E}">
        <p14:creationId xmlns:p14="http://schemas.microsoft.com/office/powerpoint/2010/main" val="290159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ến trúc La Mã cổ đại đền Panth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54" y="136133"/>
            <a:ext cx="6277510" cy="53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37104" y="0"/>
            <a:ext cx="5554896" cy="7386638"/>
          </a:xfrm>
          <a:prstGeom prst="rect">
            <a:avLst/>
          </a:prstGeom>
        </p:spPr>
        <p:txBody>
          <a:bodyPr wrap="square">
            <a:spAutoFit/>
          </a:bodyPr>
          <a:lstStyle/>
          <a:p>
            <a:r>
              <a:rPr lang="vi-VN" sz="2400" dirty="0">
                <a:solidFill>
                  <a:srgbClr val="2E333E"/>
                </a:solidFill>
                <a:latin typeface="+mj-lt"/>
              </a:rPr>
              <a:t>Đây là một kiến trúc nổi tiếng của thời La Mã cổ đại, là một công trình tại thủ đô Rome của Italy. Đền Pantheon đươc xây dựng năm 118 – 126 dươi triều vua Hadrianus chiếm vị trí nổi bật nhất trong lịch sử đền đài La Mã và thế giới. Pantheon còn được người đời mệnh danh là Ngôi đền của mọi vị thần</a:t>
            </a:r>
            <a:r>
              <a:rPr lang="vi-VN" sz="2400" dirty="0" smtClean="0">
                <a:solidFill>
                  <a:srgbClr val="2E333E"/>
                </a:solidFill>
                <a:latin typeface="+mj-lt"/>
              </a:rPr>
              <a:t>.</a:t>
            </a:r>
            <a:r>
              <a:rPr lang="vi-VN" sz="2400" dirty="0">
                <a:solidFill>
                  <a:srgbClr val="2E333E"/>
                </a:solidFill>
                <a:latin typeface="+mj-lt"/>
              </a:rPr>
              <a:t> Không chỉ là một ngôi đền khổng lồ mà Pantheon còn là một đền thiết kế theo kiến trúc mái vòm. Đây là một kiến trúc được thi công vô cùng khó khăn nhưng lại là một phát minh vĩ đại của người La Mã. Nhờ kiến trúc mái vòm này, thì đền Pantheon xứng đáng là đỉnh cao của kiến trúc La mã cổ đại. Cho đến ngày nay, đây trở thành điểm du lịch cuốn hút nhiều khách tham quan nhờ chính kiến trúc mái vòm này và sự đồ sộ và tinh tế của đền Pantheon</a:t>
            </a:r>
            <a:endParaRPr lang="en-US" sz="2400" dirty="0">
              <a:latin typeface="+mj-lt"/>
            </a:endParaRPr>
          </a:p>
          <a:p>
            <a:endParaRPr lang="en-US" dirty="0"/>
          </a:p>
        </p:txBody>
      </p:sp>
      <p:sp>
        <p:nvSpPr>
          <p:cNvPr id="4" name="Rectangle 3"/>
          <p:cNvSpPr/>
          <p:nvPr/>
        </p:nvSpPr>
        <p:spPr>
          <a:xfrm>
            <a:off x="1271125" y="5853970"/>
            <a:ext cx="3259226" cy="584775"/>
          </a:xfrm>
          <a:prstGeom prst="rect">
            <a:avLst/>
          </a:prstGeom>
        </p:spPr>
        <p:txBody>
          <a:bodyPr wrap="none">
            <a:spAutoFit/>
          </a:bodyPr>
          <a:lstStyle/>
          <a:p>
            <a:pPr algn="just"/>
            <a:r>
              <a:rPr lang="en-US" sz="3200" dirty="0">
                <a:solidFill>
                  <a:srgbClr val="3B3D42"/>
                </a:solidFill>
                <a:latin typeface="Roboto"/>
              </a:rPr>
              <a:t>1. </a:t>
            </a:r>
            <a:r>
              <a:rPr lang="en-US" sz="3200" dirty="0" err="1">
                <a:solidFill>
                  <a:srgbClr val="3B3D42"/>
                </a:solidFill>
                <a:latin typeface="Roboto"/>
              </a:rPr>
              <a:t>Đền</a:t>
            </a:r>
            <a:r>
              <a:rPr lang="en-US" sz="3200" dirty="0">
                <a:solidFill>
                  <a:srgbClr val="3B3D42"/>
                </a:solidFill>
                <a:latin typeface="Roboto"/>
              </a:rPr>
              <a:t> Pantheon</a:t>
            </a:r>
            <a:endParaRPr lang="en-US" sz="3200" b="0" i="0" dirty="0">
              <a:solidFill>
                <a:srgbClr val="3B3D42"/>
              </a:solidFill>
              <a:effectLst/>
              <a:latin typeface="Roboto"/>
            </a:endParaRPr>
          </a:p>
        </p:txBody>
      </p:sp>
    </p:spTree>
    <p:extLst>
      <p:ext uri="{BB962C8B-B14F-4D97-AF65-F5344CB8AC3E}">
        <p14:creationId xmlns:p14="http://schemas.microsoft.com/office/powerpoint/2010/main" val="3216520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059216" cy="7052650"/>
          </a:xfrm>
          <a:prstGeom prst="rect">
            <a:avLst/>
          </a:prstGeom>
        </p:spPr>
      </p:pic>
      <p:sp>
        <p:nvSpPr>
          <p:cNvPr id="5" name="Freeform: Shape 3">
            <a:extLst>
              <a:ext uri="{FF2B5EF4-FFF2-40B4-BE49-F238E27FC236}">
                <a16:creationId xmlns:a16="http://schemas.microsoft.com/office/drawing/2014/main" xmlns="" id="{BC8D0889-E86C-4BA7-AA38-C413CD6EA4D7}"/>
              </a:ext>
            </a:extLst>
          </p:cNvPr>
          <p:cNvSpPr/>
          <p:nvPr/>
        </p:nvSpPr>
        <p:spPr>
          <a:xfrm>
            <a:off x="3252915" y="3942436"/>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a:ln w="76200"/>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marL="0" lvl="0" indent="0" algn="ctr" defTabSz="1778000">
              <a:lnSpc>
                <a:spcPct val="90000"/>
              </a:lnSpc>
              <a:spcBef>
                <a:spcPct val="0"/>
              </a:spcBef>
              <a:spcAft>
                <a:spcPct val="35000"/>
              </a:spcAft>
              <a:buNone/>
            </a:pPr>
            <a:r>
              <a:rPr lang="en-US" sz="4000" b="1" dirty="0"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LA MÃ CỔ ĐẠI</a:t>
            </a:r>
            <a:endParaRPr lang="vi-VN" sz="4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1884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39047" y="476037"/>
            <a:ext cx="5691883" cy="62247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B3D42"/>
                </a:solidFill>
                <a:effectLst/>
                <a:latin typeface="Roboto"/>
              </a:rPr>
              <a:t>2</a:t>
            </a:r>
            <a:r>
              <a:rPr kumimoji="0" lang="en-US" sz="3200" b="0" i="0" u="none" strike="noStrike" cap="none" normalizeH="0" baseline="0" dirty="0" smtClean="0">
                <a:ln>
                  <a:noFill/>
                </a:ln>
                <a:solidFill>
                  <a:srgbClr val="3B3D42"/>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3B3D42"/>
                </a:solidFill>
                <a:effectLst/>
                <a:latin typeface="Times New Roman" panose="02020603050405020304" pitchFamily="18" charset="0"/>
                <a:cs typeface="Times New Roman" panose="02020603050405020304" pitchFamily="18" charset="0"/>
              </a:rPr>
              <a:t>Các</a:t>
            </a:r>
            <a:r>
              <a:rPr kumimoji="0" lang="en-US" sz="3200" b="0" i="0" u="none" strike="noStrike" cap="none" normalizeH="0" baseline="0" dirty="0" smtClean="0">
                <a:ln>
                  <a:noFill/>
                </a:ln>
                <a:solidFill>
                  <a:srgbClr val="3B3D42"/>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3B3D42"/>
                </a:solidFill>
                <a:effectLst/>
                <a:latin typeface="Times New Roman" panose="02020603050405020304" pitchFamily="18" charset="0"/>
                <a:cs typeface="Times New Roman" panose="02020603050405020304" pitchFamily="18" charset="0"/>
              </a:rPr>
              <a:t>đấu</a:t>
            </a:r>
            <a:r>
              <a:rPr kumimoji="0" lang="en-US" sz="3200" b="0" i="0" u="none" strike="noStrike" cap="none" normalizeH="0" baseline="0" dirty="0" smtClean="0">
                <a:ln>
                  <a:noFill/>
                </a:ln>
                <a:solidFill>
                  <a:srgbClr val="3B3D42"/>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smtClean="0">
                <a:ln>
                  <a:noFill/>
                </a:ln>
                <a:solidFill>
                  <a:srgbClr val="3B3D42"/>
                </a:solidFill>
                <a:effectLst/>
                <a:latin typeface="Times New Roman" panose="02020603050405020304" pitchFamily="18" charset="0"/>
                <a:cs typeface="Times New Roman" panose="02020603050405020304" pitchFamily="18" charset="0"/>
              </a:rPr>
              <a:t>trường</a:t>
            </a:r>
            <a:r>
              <a:rPr kumimoji="0" lang="en-US" sz="3200" b="0" i="0" u="none" strike="noStrike" cap="none" normalizeH="0" baseline="0" dirty="0" smtClean="0">
                <a:ln>
                  <a:noFill/>
                </a:ln>
                <a:solidFill>
                  <a:srgbClr val="3B3D42"/>
                </a:solidFill>
                <a:effectLst/>
                <a:latin typeface="Times New Roman" panose="02020603050405020304" pitchFamily="18" charset="0"/>
                <a:cs typeface="Times New Roman" panose="02020603050405020304" pitchFamily="18" charset="0"/>
              </a:rPr>
              <a:t> La </a:t>
            </a:r>
            <a:r>
              <a:rPr kumimoji="0" lang="en-US" sz="3200" b="0" i="0" u="none" strike="noStrike" cap="none" normalizeH="0" baseline="0" dirty="0" err="1" smtClean="0">
                <a:ln>
                  <a:noFill/>
                </a:ln>
                <a:solidFill>
                  <a:srgbClr val="3B3D42"/>
                </a:solidFill>
                <a:effectLst/>
                <a:latin typeface="Times New Roman" panose="02020603050405020304" pitchFamily="18" charset="0"/>
                <a:cs typeface="Times New Roman" panose="02020603050405020304" pitchFamily="18" charset="0"/>
              </a:rPr>
              <a:t>Mã</a:t>
            </a:r>
            <a:endParaRPr kumimoji="0" lang="en-US" sz="6000" b="0" i="0" u="none" strike="noStrike" cap="none" normalizeH="0" baseline="0" dirty="0" smtClean="0">
              <a:ln>
                <a:noFill/>
              </a:ln>
              <a:solidFill>
                <a:srgbClr val="3B3D42"/>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Đấu</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trường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là</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một</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kiến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trúc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được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xây</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dựng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kiên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cố</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đồ</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sộ</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nhờ</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bê</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tông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chắc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chắn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Đây</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là</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nơi</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thường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xuyên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diễn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ra</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những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cuộc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chiến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đẫm</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máu</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của</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các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đấu</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sĩ</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hoặc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là</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nơi</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diễn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ra</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cuộc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chiến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của</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các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con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vật</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Hoặc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đấu</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trường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còn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được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sử</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dụng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để</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tập</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trận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giả</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trên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biển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săn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thú</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hay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kịch</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cổ</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điển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Cho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đến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nay,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có</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rất</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nhiều</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đấu</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trường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còn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tồn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tại</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và</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được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sử</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dụng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cho</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những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buổi</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hòa</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nhạc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Opera, rock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ngoài</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trời</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Kiến</a:t>
            </a:r>
            <a:r>
              <a:rPr kumimoji="0" lang="en-US" sz="20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trúc</a:t>
            </a:r>
            <a:r>
              <a:rPr kumimoji="0" lang="en-US" sz="20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đấu</a:t>
            </a:r>
            <a:r>
              <a:rPr kumimoji="0" lang="en-US" sz="20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trường</a:t>
            </a:r>
            <a:r>
              <a:rPr kumimoji="0" lang="en-US" sz="20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0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0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cổ</a:t>
            </a:r>
            <a:r>
              <a:rPr kumimoji="0" lang="en-US" sz="20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đại</a:t>
            </a:r>
            <a:endPar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Những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đấu</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trường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thường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được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xây</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dựng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khoảng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năm</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70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và</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72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Sau</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Công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Nguyên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dưới</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thời</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hoàng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đế</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Vespasian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và</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hoàn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thành</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vào</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những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năm</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80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sau</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công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nguyên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Thường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sức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chứa</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của</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một</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đấu</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trường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lên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đến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hàng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ngàn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người</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Có</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những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đấu</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trường</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có</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sức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chứa</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lên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đến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vài</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chục</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ngàn</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người</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thậm</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chí</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là</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50.000 </a:t>
            </a:r>
            <a:r>
              <a:rPr kumimoji="0" lang="en-US" sz="20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người</a:t>
            </a:r>
            <a:r>
              <a:rPr kumimoji="0" lang="en-US" sz="20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a:t>
            </a:r>
            <a:endParaRPr kumimoji="0" lang="en-US" sz="1376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endParaRPr>
          </a:p>
        </p:txBody>
      </p:sp>
      <p:pic>
        <p:nvPicPr>
          <p:cNvPr id="4098" name="Picture 2" descr="Kiến trúc đấu trường La Mã cổ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963" y="1480889"/>
            <a:ext cx="5831037" cy="388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387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52756" y="-257178"/>
            <a:ext cx="5804897" cy="62862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D42"/>
                </a:solidFill>
                <a:effectLst/>
                <a:latin typeface="Times New Roman" panose="02020603050405020304" pitchFamily="18" charset="0"/>
                <a:cs typeface="Times New Roman" panose="02020603050405020304" pitchFamily="18" charset="0"/>
              </a:rPr>
              <a:t>3</a:t>
            </a:r>
            <a:r>
              <a:rPr kumimoji="0" lang="en-US" sz="3600" b="0" i="0" u="none" strike="noStrike" cap="none" normalizeH="0" baseline="0" dirty="0" smtClean="0">
                <a:ln>
                  <a:noFill/>
                </a:ln>
                <a:solidFill>
                  <a:srgbClr val="3B3D42"/>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3B3D42"/>
                </a:solidFill>
                <a:effectLst/>
                <a:latin typeface="Times New Roman" panose="02020603050405020304" pitchFamily="18" charset="0"/>
                <a:cs typeface="Times New Roman" panose="02020603050405020304" pitchFamily="18" charset="0"/>
              </a:rPr>
              <a:t>Lăng</a:t>
            </a:r>
            <a:r>
              <a:rPr kumimoji="0" lang="en-US" sz="3600" b="0" i="0" u="none" strike="noStrike" cap="none" normalizeH="0" baseline="0" dirty="0" smtClean="0">
                <a:ln>
                  <a:noFill/>
                </a:ln>
                <a:solidFill>
                  <a:srgbClr val="3B3D42"/>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3B3D42"/>
                </a:solidFill>
                <a:effectLst/>
                <a:latin typeface="Times New Roman" panose="02020603050405020304" pitchFamily="18" charset="0"/>
                <a:cs typeface="Times New Roman" panose="02020603050405020304" pitchFamily="18" charset="0"/>
              </a:rPr>
              <a:t>mộ</a:t>
            </a:r>
            <a:r>
              <a:rPr kumimoji="0" lang="en-US" sz="3600" b="0" i="0" u="none" strike="noStrike" cap="none" normalizeH="0" baseline="0" dirty="0" smtClean="0">
                <a:ln>
                  <a:noFill/>
                </a:ln>
                <a:solidFill>
                  <a:srgbClr val="3B3D42"/>
                </a:solidFill>
                <a:effectLst/>
                <a:latin typeface="Times New Roman" panose="02020603050405020304" pitchFamily="18" charset="0"/>
                <a:cs typeface="Times New Roman" panose="02020603050405020304" pitchFamily="18" charset="0"/>
              </a:rPr>
              <a:t> Hadrian</a:t>
            </a:r>
            <a:endParaRPr kumimoji="0" lang="en-US" sz="6600" b="0" i="0" u="none" strike="noStrike" cap="none" normalizeH="0" baseline="0" dirty="0" smtClean="0">
              <a:ln>
                <a:noFill/>
              </a:ln>
              <a:solidFill>
                <a:srgbClr val="3B3D42"/>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Lăng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mộ</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Hadrian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là</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một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tòa</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tháp</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hình</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ở Rome –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Thủ</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đô</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Ý.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Đây</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là</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nơi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an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nghỉ</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Hoàng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đế</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và</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gia</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đình</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ông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Lăng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mộ</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Hadrian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được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xây</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dựng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từ</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những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năm</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135 – 139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bên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bờ</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dòng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sông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Tiber. Hadrian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là</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một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lăng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mộ</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lớn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nhất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những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kiến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trúc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còn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tồn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tại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cho</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đến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ngày</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nay.</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Lăng</a:t>
            </a:r>
            <a:r>
              <a:rPr kumimoji="0" lang="en-US" sz="24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mộ</a:t>
            </a:r>
            <a:r>
              <a:rPr kumimoji="0" lang="en-US" sz="24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Hadrian </a:t>
            </a: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kiến</a:t>
            </a:r>
            <a:r>
              <a:rPr kumimoji="0" lang="en-US" sz="24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trúc</a:t>
            </a:r>
            <a:r>
              <a:rPr kumimoji="0" lang="en-US" sz="24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4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cổ</a:t>
            </a:r>
            <a:r>
              <a:rPr kumimoji="0" lang="en-US" sz="24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đại</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Sau</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khi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đế</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chế</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sụp</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đổ</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lăng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mộ</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Hadrian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có</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một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số</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thay</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đổi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và</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bị</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cải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tạo</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thành</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pháo</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đài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khiến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cho</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những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đường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nét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mềm</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mại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kiến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trúc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cũ</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biến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mất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Ngày</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nay,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lăng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mộ</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Hadrian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được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sử</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dụng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để</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làm</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bảo</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tàng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thu</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hút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được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rất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nhiều</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khách</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du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lịch</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đến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tham</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quan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a:t>
            </a:r>
            <a:endParaRPr kumimoji="0" lang="en-US" sz="1656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endParaRPr>
          </a:p>
        </p:txBody>
      </p:sp>
      <p:pic>
        <p:nvPicPr>
          <p:cNvPr id="5122" name="Picture 2" descr="Lăng mộ Hadrian kiến trúc La Mã cổ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7793" y="882631"/>
            <a:ext cx="4537075" cy="3034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278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40923" y="-152586"/>
            <a:ext cx="6371617" cy="73942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5220" rIns="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B3D42"/>
                </a:solidFill>
                <a:effectLst/>
                <a:latin typeface="Roboto"/>
              </a:rPr>
              <a:t>. </a:t>
            </a:r>
            <a:r>
              <a:rPr lang="en-US" sz="2400" dirty="0" smtClean="0">
                <a:solidFill>
                  <a:srgbClr val="3B3D42"/>
                </a:solidFill>
                <a:latin typeface="Roboto"/>
              </a:rPr>
              <a:t>4. </a:t>
            </a:r>
            <a:r>
              <a:rPr kumimoji="0" lang="en-US" sz="3600" b="0" i="0" u="none" strike="noStrike" cap="none" normalizeH="0" baseline="0" dirty="0" err="1" smtClean="0">
                <a:ln>
                  <a:noFill/>
                </a:ln>
                <a:solidFill>
                  <a:srgbClr val="3B3D42"/>
                </a:solidFill>
                <a:effectLst/>
                <a:latin typeface="Times New Roman" panose="02020603050405020304" pitchFamily="18" charset="0"/>
                <a:cs typeface="Times New Roman" panose="02020603050405020304" pitchFamily="18" charset="0"/>
              </a:rPr>
              <a:t>Cầu</a:t>
            </a:r>
            <a:r>
              <a:rPr kumimoji="0" lang="en-US" sz="3600" b="0" i="0" u="none" strike="noStrike" cap="none" normalizeH="0" baseline="0" dirty="0" smtClean="0">
                <a:ln>
                  <a:noFill/>
                </a:ln>
                <a:solidFill>
                  <a:srgbClr val="3B3D42"/>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3B3D42"/>
                </a:solidFill>
                <a:effectLst/>
                <a:latin typeface="Times New Roman" panose="02020603050405020304" pitchFamily="18" charset="0"/>
                <a:cs typeface="Times New Roman" panose="02020603050405020304" pitchFamily="18" charset="0"/>
              </a:rPr>
              <a:t>dẫn</a:t>
            </a:r>
            <a:r>
              <a:rPr kumimoji="0" lang="en-US" sz="3600" b="0" i="0" u="none" strike="noStrike" cap="none" normalizeH="0" baseline="0" dirty="0" smtClean="0">
                <a:ln>
                  <a:noFill/>
                </a:ln>
                <a:solidFill>
                  <a:srgbClr val="3B3D42"/>
                </a:solidFill>
                <a:effectLst/>
                <a:latin typeface="Times New Roman" panose="02020603050405020304" pitchFamily="18" charset="0"/>
                <a:cs typeface="Times New Roman" panose="02020603050405020304" pitchFamily="18" charset="0"/>
              </a:rPr>
              <a:t> </a:t>
            </a:r>
            <a:r>
              <a:rPr kumimoji="0" lang="en-US" sz="3600" b="0" i="0" u="none" strike="noStrike" cap="none" normalizeH="0" baseline="0" dirty="0" err="1" smtClean="0">
                <a:ln>
                  <a:noFill/>
                </a:ln>
                <a:solidFill>
                  <a:srgbClr val="3B3D42"/>
                </a:solidFill>
                <a:effectLst/>
                <a:latin typeface="Times New Roman" panose="02020603050405020304" pitchFamily="18" charset="0"/>
                <a:cs typeface="Times New Roman" panose="02020603050405020304" pitchFamily="18" charset="0"/>
              </a:rPr>
              <a:t>nước</a:t>
            </a:r>
            <a:r>
              <a:rPr kumimoji="0" lang="en-US" sz="3600" b="0" i="0" u="none" strike="noStrike" cap="none" normalizeH="0" baseline="0" dirty="0" smtClean="0">
                <a:ln>
                  <a:noFill/>
                </a:ln>
                <a:solidFill>
                  <a:srgbClr val="3B3D42"/>
                </a:solidFill>
                <a:effectLst/>
                <a:latin typeface="Times New Roman" panose="02020603050405020304" pitchFamily="18" charset="0"/>
                <a:cs typeface="Times New Roman" panose="02020603050405020304" pitchFamily="18" charset="0"/>
              </a:rPr>
              <a:t> Pont Du </a:t>
            </a:r>
            <a:r>
              <a:rPr kumimoji="0" lang="en-US" sz="3600" b="0" i="0" u="none" strike="noStrike" cap="none" normalizeH="0" baseline="0" dirty="0" err="1" smtClean="0">
                <a:ln>
                  <a:noFill/>
                </a:ln>
                <a:solidFill>
                  <a:srgbClr val="3B3D42"/>
                </a:solidFill>
                <a:effectLst/>
                <a:latin typeface="Times New Roman" panose="02020603050405020304" pitchFamily="18" charset="0"/>
                <a:cs typeface="Times New Roman" panose="02020603050405020304" pitchFamily="18" charset="0"/>
              </a:rPr>
              <a:t>Gard</a:t>
            </a:r>
            <a:endParaRPr kumimoji="0" lang="en-US" sz="6600" b="0" i="0" u="none" strike="noStrike" cap="none" normalizeH="0" baseline="0" dirty="0" smtClean="0">
              <a:ln>
                <a:noFill/>
              </a:ln>
              <a:solidFill>
                <a:srgbClr val="3B3D42"/>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Pont Du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Gard</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là</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một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cây</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cầu</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được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thiết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kế</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theo</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kiến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trúc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3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tầng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được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xây</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dựng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từ</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thời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đế</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chế</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cổ</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đại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Cây</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cầu</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được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bắc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ngang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qua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sông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Gardon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tại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phía</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Nam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nước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Pháp</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Chiều</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dài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cầu</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gồm</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3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tầng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với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chiều</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dài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275m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và</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độ</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cao</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là</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49m. Pont Du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Gard</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là</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một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cây</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cầu</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dẫn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nước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đồ</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sộ</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nhất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dưới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thời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cổ</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đại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Cầu</a:t>
            </a:r>
            <a:r>
              <a:rPr kumimoji="0" lang="en-US" sz="24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dẫn</a:t>
            </a:r>
            <a:r>
              <a:rPr kumimoji="0" lang="en-US" sz="24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nước</a:t>
            </a:r>
            <a:r>
              <a:rPr kumimoji="0" lang="en-US" sz="24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Pont Du </a:t>
            </a: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Gard</a:t>
            </a:r>
            <a:r>
              <a:rPr kumimoji="0" lang="en-US" sz="24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kiến</a:t>
            </a:r>
            <a:r>
              <a:rPr kumimoji="0" lang="en-US" sz="24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trúc</a:t>
            </a:r>
            <a:r>
              <a:rPr kumimoji="0" lang="en-US" sz="24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4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cổ</a:t>
            </a:r>
            <a:r>
              <a:rPr kumimoji="0" lang="en-US" sz="2400" b="0" i="1"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1"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đại</a:t>
            </a:r>
            <a:endParaRPr kumimoji="0" 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Những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kiến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trúc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cổ</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đại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thường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là</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những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kiến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trúc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đồ</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sộ</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to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lớn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được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thiết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kế</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với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vật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liệu</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chủ</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yếu</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là</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bê</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tông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kết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hợp</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với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những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phát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minh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vĩ</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đại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kiến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trúc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xây</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dựng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để</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tạo</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thành</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công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trình</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vĩ</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đại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nhất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Rất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nhiều</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công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trình</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kiến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trúc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La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Mã</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cổ</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đại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cho</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đến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nay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vẫn</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được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sử</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dụng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nhưng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mục</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đích</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sử</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dụng</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có</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chút</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thay</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đổi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nhờ</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sự</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thay</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đổi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thời</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rgbClr val="2E333E"/>
                </a:solidFill>
                <a:effectLst/>
                <a:latin typeface="Times New Roman" panose="02020603050405020304" pitchFamily="18" charset="0"/>
                <a:cs typeface="Times New Roman" panose="02020603050405020304" pitchFamily="18" charset="0"/>
              </a:rPr>
              <a:t>thế</a:t>
            </a:r>
            <a:r>
              <a:rPr kumimoji="0" lang="en-US" sz="24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rPr>
              <a:t>.</a:t>
            </a:r>
            <a:endParaRPr kumimoji="0" lang="en-US" sz="185600" b="0" i="0" u="none" strike="noStrike" cap="none" normalizeH="0" baseline="0" dirty="0" smtClean="0">
              <a:ln>
                <a:noFill/>
              </a:ln>
              <a:solidFill>
                <a:srgbClr val="2E333E"/>
              </a:solidFill>
              <a:effectLst/>
              <a:latin typeface="Times New Roman" panose="02020603050405020304" pitchFamily="18" charset="0"/>
              <a:cs typeface="Times New Roman" panose="02020603050405020304" pitchFamily="18" charset="0"/>
            </a:endParaRPr>
          </a:p>
        </p:txBody>
      </p:sp>
      <p:pic>
        <p:nvPicPr>
          <p:cNvPr id="6146" name="Picture 2" descr="Cầu dẫn nước Pont Du Gard kiến trúc La Mã cổ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4450"/>
            <a:ext cx="5340923" cy="400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487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770" y="20231"/>
            <a:ext cx="7887865" cy="523220"/>
          </a:xfrm>
          <a:prstGeom prst="rect">
            <a:avLst/>
          </a:prstGeom>
        </p:spPr>
        <p:txBody>
          <a:bodyPr wrap="none">
            <a:spAutoFit/>
          </a:bodyPr>
          <a:lstStyle/>
          <a:p>
            <a:r>
              <a:rPr lang="en-US" sz="2800" dirty="0" smtClean="0">
                <a:solidFill>
                  <a:srgbClr val="C00000"/>
                </a:solidFill>
                <a:latin typeface="Times New Roman" pitchFamily="18" charset="0"/>
                <a:cs typeface="Times New Roman" pitchFamily="18" charset="0"/>
              </a:rPr>
              <a:t>III - NHỮNG </a:t>
            </a:r>
            <a:r>
              <a:rPr lang="en-US" sz="2800" dirty="0">
                <a:solidFill>
                  <a:srgbClr val="C00000"/>
                </a:solidFill>
                <a:latin typeface="Times New Roman" pitchFamily="18" charset="0"/>
                <a:cs typeface="Times New Roman" pitchFamily="18" charset="0"/>
              </a:rPr>
              <a:t>THÀNH TỰU VĂN HÓA TIÊU BIỂU</a:t>
            </a:r>
          </a:p>
        </p:txBody>
      </p:sp>
      <p:sp>
        <p:nvSpPr>
          <p:cNvPr id="4" name="Rectangle 3"/>
          <p:cNvSpPr/>
          <p:nvPr/>
        </p:nvSpPr>
        <p:spPr>
          <a:xfrm>
            <a:off x="0" y="543451"/>
            <a:ext cx="11551594" cy="954107"/>
          </a:xfrm>
          <a:prstGeom prst="rect">
            <a:avLst/>
          </a:prstGeom>
        </p:spPr>
        <p:txBody>
          <a:bodyPr wrap="square">
            <a:spAutoFit/>
          </a:bodyPr>
          <a:lstStyle/>
          <a:p>
            <a:pPr marL="342900" indent="-342900">
              <a:buFontTx/>
              <a:buChar char="-"/>
            </a:pPr>
            <a:r>
              <a:rPr lang="vi-VN" sz="2800" dirty="0" smtClean="0">
                <a:latin typeface="+mj-lt"/>
              </a:rPr>
              <a:t>Hệ </a:t>
            </a:r>
            <a:r>
              <a:rPr lang="vi-VN" sz="2800" dirty="0">
                <a:latin typeface="+mj-lt"/>
              </a:rPr>
              <a:t>thống chữ La-tinh ra đời trên </a:t>
            </a:r>
            <a:r>
              <a:rPr lang="vi-VN" sz="2800" dirty="0" smtClean="0">
                <a:latin typeface="+mj-lt"/>
              </a:rPr>
              <a:t>cơ</a:t>
            </a:r>
            <a:r>
              <a:rPr lang="en-US" sz="2800" dirty="0" smtClean="0">
                <a:latin typeface="+mj-lt"/>
              </a:rPr>
              <a:t> </a:t>
            </a:r>
            <a:r>
              <a:rPr lang="vi-VN" sz="2800" dirty="0" smtClean="0">
                <a:latin typeface="+mj-lt"/>
              </a:rPr>
              <a:t>sở</a:t>
            </a:r>
            <a:r>
              <a:rPr lang="en-US" sz="2800" dirty="0" smtClean="0">
                <a:latin typeface="+mj-lt"/>
              </a:rPr>
              <a:t> </a:t>
            </a:r>
            <a:r>
              <a:rPr lang="vi-VN" sz="2800" dirty="0" smtClean="0">
                <a:latin typeface="+mj-lt"/>
              </a:rPr>
              <a:t>tiếp </a:t>
            </a:r>
            <a:r>
              <a:rPr lang="vi-VN" sz="2800" dirty="0">
                <a:latin typeface="+mj-lt"/>
              </a:rPr>
              <a:t>thu chữ cái của người Hy Lạp. Nó bao gồm 26 chữ cái, là nền tảng cho hơn 200 ngôn ngữ và chữ viết hiện </a:t>
            </a:r>
            <a:r>
              <a:rPr lang="vi-VN" sz="2800" dirty="0" smtClean="0">
                <a:latin typeface="+mj-lt"/>
              </a:rPr>
              <a:t>nay</a:t>
            </a:r>
            <a:r>
              <a:rPr lang="en-US" sz="2800" dirty="0" smtClean="0">
                <a:latin typeface="+mj-lt"/>
              </a:rPr>
              <a:t>.</a:t>
            </a:r>
          </a:p>
        </p:txBody>
      </p:sp>
      <p:sp>
        <p:nvSpPr>
          <p:cNvPr id="7" name="Rectangle 6"/>
          <p:cNvSpPr/>
          <p:nvPr/>
        </p:nvSpPr>
        <p:spPr>
          <a:xfrm>
            <a:off x="-964022" y="1585769"/>
            <a:ext cx="13243108" cy="523220"/>
          </a:xfrm>
          <a:prstGeom prst="rect">
            <a:avLst/>
          </a:prstGeom>
        </p:spPr>
        <p:txBody>
          <a:bodyPr wrap="square">
            <a:spAutoFit/>
          </a:bodyPr>
          <a:lstStyle/>
          <a:p>
            <a:pPr lvl="2"/>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Người </a:t>
            </a:r>
            <a:r>
              <a:rPr lang="vi-VN" sz="2800" dirty="0">
                <a:latin typeface="Times New Roman" panose="02020603050405020304" pitchFamily="18" charset="0"/>
                <a:cs typeface="Times New Roman" panose="02020603050405020304" pitchFamily="18" charset="0"/>
              </a:rPr>
              <a:t>La Mã còn tạo ra hệ thống chữ số với 7 chữ cái cơ bản, gọi là chữ số La Mã.</a:t>
            </a:r>
            <a:endParaRPr 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124590" y="2020778"/>
            <a:ext cx="11702320" cy="1307537"/>
          </a:xfrm>
          <a:prstGeom prst="rect">
            <a:avLst/>
          </a:prstGeom>
          <a:solidFill>
            <a:schemeClr val="bg1"/>
          </a:solidFill>
        </p:spPr>
        <p:txBody>
          <a:bodyPr wrap="square">
            <a:spAutoFit/>
          </a:bodyPr>
          <a:lstStyle/>
          <a:p>
            <a:pPr>
              <a:lnSpc>
                <a:spcPct val="150000"/>
              </a:lnSpc>
            </a:pPr>
            <a:r>
              <a:rPr lang="en-US"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Hệ thống luật La Mã được coi là tiến bộ nhất thời cổ đại và trở thành nền tảng cho việc xây dựng luật pháp ở các nước Âu - Mĩ sau này.</a:t>
            </a:r>
            <a:endParaRPr lang="vi-VN" sz="2800" dirty="0">
              <a:latin typeface="Times New Roman" pitchFamily="18" charset="0"/>
              <a:cs typeface="Times New Roman" pitchFamily="18" charset="0"/>
            </a:endParaRPr>
          </a:p>
        </p:txBody>
      </p:sp>
      <p:sp>
        <p:nvSpPr>
          <p:cNvPr id="8" name="Rectangle 7"/>
          <p:cNvSpPr/>
          <p:nvPr/>
        </p:nvSpPr>
        <p:spPr>
          <a:xfrm>
            <a:off x="304800" y="3440158"/>
            <a:ext cx="11887200" cy="954107"/>
          </a:xfrm>
          <a:prstGeom prst="rect">
            <a:avLst/>
          </a:prstGeom>
        </p:spPr>
        <p:txBody>
          <a:bodyPr wrap="square">
            <a:spAutoFit/>
          </a:bodyPr>
          <a:lstStyle/>
          <a:p>
            <a:r>
              <a:rPr lang="vi-VN" dirty="0"/>
              <a:t>- </a:t>
            </a:r>
            <a:r>
              <a:rPr lang="vi-VN" sz="2800" dirty="0">
                <a:latin typeface="+mj-lt"/>
              </a:rPr>
              <a:t>Nhờ phát minh ra bê tông, Người La Mã đã xây dựng được những công trình kiến trúc đồ sộ, nguy nga</a:t>
            </a:r>
          </a:p>
        </p:txBody>
      </p:sp>
    </p:spTree>
    <p:extLst>
      <p:ext uri="{BB962C8B-B14F-4D97-AF65-F5344CB8AC3E}">
        <p14:creationId xmlns:p14="http://schemas.microsoft.com/office/powerpoint/2010/main" val="231835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617" y="5605461"/>
            <a:ext cx="3425825" cy="13398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8473" y="4766468"/>
            <a:ext cx="34925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972" y="3415647"/>
            <a:ext cx="3712332" cy="2447641"/>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2700" y="3348037"/>
            <a:ext cx="1573213" cy="2582862"/>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5744" y="2883816"/>
            <a:ext cx="6290781" cy="782638"/>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279" y="1096131"/>
            <a:ext cx="3848174" cy="218825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1369" y="120714"/>
            <a:ext cx="3951572" cy="1898586"/>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5686" y="1032483"/>
            <a:ext cx="3371850" cy="244633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22" y="2335212"/>
            <a:ext cx="2931829" cy="2119313"/>
          </a:xfrm>
          <a:prstGeom prst="rect">
            <a:avLst/>
          </a:prstGeom>
          <a:noFill/>
          <a:extLst>
            <a:ext uri="{909E8E84-426E-40DD-AFC4-6F175D3DCCD1}">
              <a14:hiddenFill xmlns:a14="http://schemas.microsoft.com/office/drawing/2010/main">
                <a:solidFill>
                  <a:srgbClr val="FFFFFF"/>
                </a:solidFill>
              </a14:hiddenFill>
            </a:ext>
          </a:extLst>
        </p:spPr>
      </p:pic>
      <p:sp>
        <p:nvSpPr>
          <p:cNvPr id="4" name="Arc 3"/>
          <p:cNvSpPr/>
          <p:nvPr/>
        </p:nvSpPr>
        <p:spPr>
          <a:xfrm rot="840495">
            <a:off x="2913989" y="761565"/>
            <a:ext cx="1750603" cy="576250"/>
          </a:xfrm>
          <a:prstGeom prst="arc">
            <a:avLst>
              <a:gd name="adj1" fmla="val 10907815"/>
              <a:gd name="adj2" fmla="val 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p:cNvPicPr>
            <a:picLocks noChangeAspect="1"/>
          </p:cNvPicPr>
          <p:nvPr/>
        </p:nvPicPr>
        <p:blipFill>
          <a:blip r:embed="rId12"/>
          <a:stretch>
            <a:fillRect/>
          </a:stretch>
        </p:blipFill>
        <p:spPr>
          <a:xfrm>
            <a:off x="496420" y="75163"/>
            <a:ext cx="2455747" cy="1538863"/>
          </a:xfrm>
          <a:prstGeom prst="rect">
            <a:avLst/>
          </a:prstGeom>
        </p:spPr>
      </p:pic>
      <p:pic>
        <p:nvPicPr>
          <p:cNvPr id="6" name="Picture 5"/>
          <p:cNvPicPr>
            <a:picLocks noChangeAspect="1"/>
          </p:cNvPicPr>
          <p:nvPr/>
        </p:nvPicPr>
        <p:blipFill>
          <a:blip r:embed="rId13"/>
          <a:stretch>
            <a:fillRect/>
          </a:stretch>
        </p:blipFill>
        <p:spPr>
          <a:xfrm>
            <a:off x="9207549" y="28095"/>
            <a:ext cx="2969472" cy="1795565"/>
          </a:xfrm>
          <a:prstGeom prst="rect">
            <a:avLst/>
          </a:prstGeom>
        </p:spPr>
      </p:pic>
      <p:pic>
        <p:nvPicPr>
          <p:cNvPr id="7" name="Picture 6"/>
          <p:cNvPicPr>
            <a:picLocks noChangeAspect="1"/>
          </p:cNvPicPr>
          <p:nvPr/>
        </p:nvPicPr>
        <p:blipFill>
          <a:blip r:embed="rId14"/>
          <a:stretch>
            <a:fillRect/>
          </a:stretch>
        </p:blipFill>
        <p:spPr>
          <a:xfrm>
            <a:off x="9119709" y="4829559"/>
            <a:ext cx="3026786" cy="1551804"/>
          </a:xfrm>
          <a:prstGeom prst="rect">
            <a:avLst/>
          </a:prstGeom>
        </p:spPr>
      </p:pic>
      <p:pic>
        <p:nvPicPr>
          <p:cNvPr id="8" name="Picture 7"/>
          <p:cNvPicPr>
            <a:picLocks noChangeAspect="1"/>
          </p:cNvPicPr>
          <p:nvPr/>
        </p:nvPicPr>
        <p:blipFill>
          <a:blip r:embed="rId15"/>
          <a:stretch>
            <a:fillRect/>
          </a:stretch>
        </p:blipFill>
        <p:spPr>
          <a:xfrm>
            <a:off x="9081085" y="2325363"/>
            <a:ext cx="3052824" cy="1812908"/>
          </a:xfrm>
          <a:prstGeom prst="rect">
            <a:avLst/>
          </a:prstGeom>
        </p:spPr>
      </p:pic>
      <p:cxnSp>
        <p:nvCxnSpPr>
          <p:cNvPr id="11" name="Straight Connector 10"/>
          <p:cNvCxnSpPr/>
          <p:nvPr/>
        </p:nvCxnSpPr>
        <p:spPr>
          <a:xfrm flipH="1">
            <a:off x="8724431" y="572404"/>
            <a:ext cx="53788" cy="5971636"/>
          </a:xfrm>
          <a:prstGeom prst="line">
            <a:avLst/>
          </a:prstGeom>
          <a:ln w="57150">
            <a:solidFill>
              <a:srgbClr val="92D050"/>
            </a:solidFill>
          </a:ln>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184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1511"/>
                                        </p:tgtEl>
                                        <p:attrNameLst>
                                          <p:attrName>style.visibility</p:attrName>
                                        </p:attrNameLst>
                                      </p:cBhvr>
                                      <p:to>
                                        <p:strVal val="visible"/>
                                      </p:to>
                                    </p:set>
                                    <p:animEffect transition="in" filter="wipe(left)">
                                      <p:cBhvr>
                                        <p:cTn id="25" dur="500"/>
                                        <p:tgtEl>
                                          <p:spTgt spid="215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1512"/>
                                        </p:tgtEl>
                                        <p:attrNameLst>
                                          <p:attrName>style.visibility</p:attrName>
                                        </p:attrNameLst>
                                      </p:cBhvr>
                                      <p:to>
                                        <p:strVal val="visible"/>
                                      </p:to>
                                    </p:set>
                                    <p:animEffect transition="in" filter="wipe(left)">
                                      <p:cBhvr>
                                        <p:cTn id="30" dur="500"/>
                                        <p:tgtEl>
                                          <p:spTgt spid="215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1513"/>
                                        </p:tgtEl>
                                        <p:attrNameLst>
                                          <p:attrName>style.visibility</p:attrName>
                                        </p:attrNameLst>
                                      </p:cBhvr>
                                      <p:to>
                                        <p:strVal val="visible"/>
                                      </p:to>
                                    </p:set>
                                    <p:animEffect transition="in" filter="wipe(left)">
                                      <p:cBhvr>
                                        <p:cTn id="35" dur="500"/>
                                        <p:tgtEl>
                                          <p:spTgt spid="21513"/>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in)">
                                      <p:cBhvr>
                                        <p:cTn id="50" dur="2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circle(in)">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518"/>
                                        </p:tgtEl>
                                        <p:attrNameLst>
                                          <p:attrName>style.visibility</p:attrName>
                                        </p:attrNameLst>
                                      </p:cBhvr>
                                      <p:to>
                                        <p:strVal val="visible"/>
                                      </p:to>
                                    </p:set>
                                    <p:animEffect transition="in" filter="wipe(left)">
                                      <p:cBhvr>
                                        <p:cTn id="60" dur="500"/>
                                        <p:tgtEl>
                                          <p:spTgt spid="215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1519"/>
                                        </p:tgtEl>
                                        <p:attrNameLst>
                                          <p:attrName>style.visibility</p:attrName>
                                        </p:attrNameLst>
                                      </p:cBhvr>
                                      <p:to>
                                        <p:strVal val="visible"/>
                                      </p:to>
                                    </p:set>
                                    <p:animEffect transition="in" filter="wipe(left)">
                                      <p:cBhvr>
                                        <p:cTn id="65" dur="500"/>
                                        <p:tgtEl>
                                          <p:spTgt spid="2151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1520"/>
                                        </p:tgtEl>
                                        <p:attrNameLst>
                                          <p:attrName>style.visibility</p:attrName>
                                        </p:attrNameLst>
                                      </p:cBhvr>
                                      <p:to>
                                        <p:strVal val="visible"/>
                                      </p:to>
                                    </p:set>
                                    <p:animEffect transition="in" filter="wipe(left)">
                                      <p:cBhvr>
                                        <p:cTn id="70" dur="500"/>
                                        <p:tgtEl>
                                          <p:spTgt spid="2152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1521"/>
                                        </p:tgtEl>
                                        <p:attrNameLst>
                                          <p:attrName>style.visibility</p:attrName>
                                        </p:attrNameLst>
                                      </p:cBhvr>
                                      <p:to>
                                        <p:strVal val="visible"/>
                                      </p:to>
                                    </p:set>
                                    <p:animEffect transition="in" filter="wipe(left)">
                                      <p:cBhvr>
                                        <p:cTn id="75"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xmlns="" id="{9A2CE3D4-B8E0-40F7-8E53-914C9EBBA972}"/>
              </a:ext>
            </a:extLst>
          </p:cNvPr>
          <p:cNvSpPr txBox="1"/>
          <p:nvPr/>
        </p:nvSpPr>
        <p:spPr>
          <a:xfrm>
            <a:off x="928255" y="586405"/>
            <a:ext cx="2687781" cy="584775"/>
          </a:xfrm>
          <a:prstGeom prst="rect">
            <a:avLst/>
          </a:prstGeom>
          <a:noFill/>
        </p:spPr>
        <p:txBody>
          <a:bodyPr wrap="square" rtlCol="0">
            <a:spAutoFit/>
          </a:bodyPr>
          <a:lstStyle/>
          <a:p>
            <a:r>
              <a:rPr lang="vi-VN" sz="3200" b="1">
                <a:solidFill>
                  <a:srgbClr val="70AD47">
                    <a:lumMod val="50000"/>
                  </a:srgbClr>
                </a:solidFill>
                <a:latin typeface="Times New Roman" panose="02020603050405020304" pitchFamily="18" charset="0"/>
                <a:cs typeface="Times New Roman" panose="02020603050405020304" pitchFamily="18" charset="0"/>
              </a:rPr>
              <a:t>LUYỆN TẬP</a:t>
            </a:r>
          </a:p>
        </p:txBody>
      </p:sp>
      <p:sp>
        <p:nvSpPr>
          <p:cNvPr id="4" name="TextBox 3">
            <a:extLst>
              <a:ext uri="{FF2B5EF4-FFF2-40B4-BE49-F238E27FC236}">
                <a16:creationId xmlns:a16="http://schemas.microsoft.com/office/drawing/2014/main" xmlns="" id="{3BF8116B-E20B-491D-B4D9-56413782607C}"/>
              </a:ext>
            </a:extLst>
          </p:cNvPr>
          <p:cNvSpPr txBox="1"/>
          <p:nvPr/>
        </p:nvSpPr>
        <p:spPr>
          <a:xfrm>
            <a:off x="813485" y="1702733"/>
            <a:ext cx="2400770"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Nhiệm vụ:</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958" y="1502266"/>
            <a:ext cx="1726491" cy="72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35721" y="2520252"/>
            <a:ext cx="10117015" cy="433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500"/>
              </a:spcBef>
              <a:spcAft>
                <a:spcPts val="500"/>
              </a:spcAft>
            </a:pPr>
            <a:r>
              <a:rPr lang="en-US" sz="2000" b="1" dirty="0" smtClean="0">
                <a:solidFill>
                  <a:prstClr val="white"/>
                </a:solidFill>
                <a:latin typeface="Times New Roman" pitchFamily="18" charset="0"/>
                <a:ea typeface="Calibri"/>
                <a:cs typeface="Times New Roman" pitchFamily="18" charset="0"/>
              </a:rPr>
              <a:t>PHIẾU </a:t>
            </a:r>
            <a:r>
              <a:rPr lang="en-US" sz="2000" b="1" dirty="0">
                <a:solidFill>
                  <a:prstClr val="white"/>
                </a:solidFill>
                <a:latin typeface="Times New Roman" pitchFamily="18" charset="0"/>
                <a:ea typeface="Calibri"/>
                <a:cs typeface="Times New Roman" pitchFamily="18" charset="0"/>
              </a:rPr>
              <a:t>HỌC TẬP SỐ 1</a:t>
            </a:r>
          </a:p>
          <a:p>
            <a:pPr lvl="0" algn="ctr">
              <a:spcBef>
                <a:spcPts val="500"/>
              </a:spcBef>
              <a:spcAft>
                <a:spcPts val="500"/>
              </a:spcAft>
            </a:pPr>
            <a:r>
              <a:rPr lang="en-US" sz="2000" b="1" dirty="0" err="1">
                <a:solidFill>
                  <a:prstClr val="white"/>
                </a:solidFill>
                <a:latin typeface="Times New Roman" pitchFamily="18" charset="0"/>
                <a:ea typeface="Calibri"/>
                <a:cs typeface="Times New Roman" pitchFamily="18" charset="0"/>
              </a:rPr>
              <a:t>Nhóm</a:t>
            </a:r>
            <a:r>
              <a:rPr lang="en-US" sz="2000" b="1" dirty="0" smtClean="0">
                <a:solidFill>
                  <a:prstClr val="white"/>
                </a:solidFill>
                <a:latin typeface="Times New Roman" pitchFamily="18" charset="0"/>
                <a:ea typeface="Calibri"/>
                <a:cs typeface="Times New Roman" pitchFamily="18" charset="0"/>
              </a:rPr>
              <a:t>…:</a:t>
            </a:r>
            <a:endParaRPr lang="en-US" sz="2000" b="1" dirty="0">
              <a:solidFill>
                <a:prstClr val="white"/>
              </a:solidFill>
              <a:latin typeface="Times New Roman" pitchFamily="18" charset="0"/>
              <a:ea typeface="Calibri"/>
              <a:cs typeface="Times New Roman" pitchFamily="18" charset="0"/>
            </a:endParaRPr>
          </a:p>
          <a:p>
            <a:pPr lvl="0" algn="just">
              <a:spcBef>
                <a:spcPts val="800"/>
              </a:spcBef>
              <a:spcAft>
                <a:spcPts val="800"/>
              </a:spcAft>
            </a:pPr>
            <a:r>
              <a:rPr lang="nl-NL" sz="2000" b="1" u="sng" dirty="0">
                <a:solidFill>
                  <a:srgbClr val="000000"/>
                </a:solidFill>
                <a:latin typeface="Times New Roman" pitchFamily="18" charset="0"/>
                <a:ea typeface="Calibri"/>
                <a:cs typeface="Times New Roman" pitchFamily="18" charset="0"/>
              </a:rPr>
              <a:t>Câu hỏi 1:</a:t>
            </a:r>
            <a:r>
              <a:rPr lang="nl-NL" sz="2000" b="1" dirty="0">
                <a:solidFill>
                  <a:srgbClr val="000000"/>
                </a:solidFill>
                <a:latin typeface="Times New Roman" pitchFamily="18" charset="0"/>
                <a:ea typeface="Calibri"/>
                <a:cs typeface="Times New Roman" pitchFamily="18" charset="0"/>
              </a:rPr>
              <a:t> Điều kiện tự nhiên của La Mã cổ đại có gì giống và khác nhau so với Hy Lạp cổ đại?</a:t>
            </a:r>
            <a:endParaRPr lang="en-US" sz="2000" b="1" dirty="0">
              <a:solidFill>
                <a:prstClr val="white"/>
              </a:solidFill>
              <a:latin typeface="Times New Roman" pitchFamily="18" charset="0"/>
              <a:ea typeface="Calibri"/>
              <a:cs typeface="Times New Roman" pitchFamily="18" charset="0"/>
            </a:endParaRPr>
          </a:p>
          <a:p>
            <a:pPr lvl="0" algn="ctr">
              <a:spcBef>
                <a:spcPts val="500"/>
              </a:spcBef>
              <a:spcAft>
                <a:spcPts val="500"/>
              </a:spcAft>
            </a:pPr>
            <a:r>
              <a:rPr lang="en-US" sz="2000" b="1" u="sng" dirty="0" err="1" smtClean="0">
                <a:solidFill>
                  <a:prstClr val="white"/>
                </a:solidFill>
                <a:latin typeface="Times New Roman" pitchFamily="18" charset="0"/>
                <a:ea typeface="Calibri"/>
                <a:cs typeface="Times New Roman" pitchFamily="18" charset="0"/>
              </a:rPr>
              <a:t>Trả</a:t>
            </a:r>
            <a:r>
              <a:rPr lang="en-US" sz="2000" b="1" u="sng" dirty="0" smtClean="0">
                <a:solidFill>
                  <a:prstClr val="white"/>
                </a:solidFill>
                <a:latin typeface="Times New Roman" pitchFamily="18" charset="0"/>
                <a:ea typeface="Calibri"/>
                <a:cs typeface="Times New Roman" pitchFamily="18" charset="0"/>
              </a:rPr>
              <a:t> </a:t>
            </a:r>
            <a:r>
              <a:rPr lang="en-US" sz="2000" b="1" u="sng" dirty="0" err="1" smtClean="0">
                <a:solidFill>
                  <a:prstClr val="white"/>
                </a:solidFill>
                <a:latin typeface="Times New Roman" pitchFamily="18" charset="0"/>
                <a:ea typeface="Calibri"/>
                <a:cs typeface="Times New Roman" pitchFamily="18" charset="0"/>
              </a:rPr>
              <a:t>lời</a:t>
            </a:r>
            <a:r>
              <a:rPr lang="en-US" sz="2000" b="1" u="sng" dirty="0" smtClean="0">
                <a:solidFill>
                  <a:prstClr val="white"/>
                </a:solidFill>
                <a:latin typeface="Times New Roman" pitchFamily="18" charset="0"/>
                <a:ea typeface="Calibri"/>
                <a:cs typeface="Times New Roman" pitchFamily="18" charset="0"/>
              </a:rPr>
              <a:t>:</a:t>
            </a:r>
          </a:p>
          <a:p>
            <a:pPr lvl="0">
              <a:spcBef>
                <a:spcPts val="500"/>
              </a:spcBef>
              <a:spcAft>
                <a:spcPts val="500"/>
              </a:spcAft>
            </a:pPr>
            <a:r>
              <a:rPr lang="en-US" sz="2000" b="1" dirty="0" smtClean="0">
                <a:solidFill>
                  <a:prstClr val="white"/>
                </a:solidFill>
                <a:latin typeface="Times New Roman" pitchFamily="18" charset="0"/>
                <a:ea typeface="Calibri"/>
                <a:cs typeface="Times New Roman" pitchFamily="18" charset="0"/>
              </a:rPr>
              <a:t>…………………………</a:t>
            </a:r>
            <a:r>
              <a:rPr lang="en-US" sz="2400" b="1" dirty="0" smtClean="0">
                <a:solidFill>
                  <a:prstClr val="white"/>
                </a:solidFill>
                <a:latin typeface="Times New Roman" pitchFamily="18" charset="0"/>
                <a:ea typeface="Calibri"/>
                <a:cs typeface="Times New Roman" pitchFamily="18" charset="0"/>
              </a:rPr>
              <a:t>……………………………………………………………………………………………………………………………………………………………………………………………………………………………………………</a:t>
            </a:r>
            <a:endParaRPr lang="en-US" sz="24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9790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xmlns="" id="{9A2CE3D4-B8E0-40F7-8E53-914C9EBBA972}"/>
              </a:ext>
            </a:extLst>
          </p:cNvPr>
          <p:cNvSpPr txBox="1"/>
          <p:nvPr/>
        </p:nvSpPr>
        <p:spPr>
          <a:xfrm>
            <a:off x="928255" y="586405"/>
            <a:ext cx="2687781" cy="584775"/>
          </a:xfrm>
          <a:prstGeom prst="rect">
            <a:avLst/>
          </a:prstGeom>
          <a:noFill/>
        </p:spPr>
        <p:txBody>
          <a:bodyPr wrap="square" rtlCol="0">
            <a:spAutoFit/>
          </a:bodyPr>
          <a:lstStyle/>
          <a:p>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Vận</a:t>
            </a:r>
            <a:r>
              <a:rPr lang="en-US" sz="3200" b="1" dirty="0" smtClean="0">
                <a:solidFill>
                  <a:srgbClr val="70AD47">
                    <a:lumMod val="50000"/>
                  </a:srgbClr>
                </a:solidFill>
                <a:latin typeface="Times New Roman" panose="02020603050405020304" pitchFamily="18"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dụng</a:t>
            </a:r>
            <a:endParaRPr lang="vi-VN" sz="32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3BF8116B-E20B-491D-B4D9-56413782607C}"/>
              </a:ext>
            </a:extLst>
          </p:cNvPr>
          <p:cNvSpPr txBox="1"/>
          <p:nvPr/>
        </p:nvSpPr>
        <p:spPr>
          <a:xfrm>
            <a:off x="928255" y="1502266"/>
            <a:ext cx="2400770"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Nhiệm vụ:</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789" y="257560"/>
            <a:ext cx="2988477" cy="125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13485" y="2025486"/>
            <a:ext cx="10557900" cy="830997"/>
          </a:xfrm>
          <a:prstGeom prst="rect">
            <a:avLst/>
          </a:prstGeom>
        </p:spPr>
        <p:txBody>
          <a:bodyPr wrap="square">
            <a:spAutoFit/>
          </a:bodyPr>
          <a:lstStyle/>
          <a:p>
            <a:pPr algn="just">
              <a:spcBef>
                <a:spcPts val="800"/>
              </a:spcBef>
              <a:spcAft>
                <a:spcPts val="800"/>
              </a:spcAft>
            </a:pPr>
            <a:r>
              <a:rPr lang="nl-NL" sz="2400" dirty="0">
                <a:solidFill>
                  <a:srgbClr val="0070C0"/>
                </a:solidFill>
                <a:latin typeface="Times New Roman"/>
                <a:ea typeface="Calibri"/>
                <a:cs typeface="Times New Roman"/>
              </a:rPr>
              <a:t>Em hãy kể tên một số thành tựu văn hóa của La Mã cổ đại vẫn được ứng dụng trong thời kì hiện đại.</a:t>
            </a:r>
            <a:endParaRPr lang="en-US" sz="2400" dirty="0">
              <a:solidFill>
                <a:srgbClr val="0070C0"/>
              </a:solidFill>
              <a:ea typeface="Calibri"/>
              <a:cs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359999023"/>
              </p:ext>
            </p:extLst>
          </p:nvPr>
        </p:nvGraphicFramePr>
        <p:xfrm>
          <a:off x="1287929" y="2856483"/>
          <a:ext cx="10060009" cy="3862100"/>
        </p:xfrm>
        <a:graphic>
          <a:graphicData uri="http://schemas.openxmlformats.org/drawingml/2006/table">
            <a:tbl>
              <a:tblPr firstRow="1" firstCol="1" bandRow="1"/>
              <a:tblGrid>
                <a:gridCol w="968375"/>
                <a:gridCol w="1943100"/>
                <a:gridCol w="7148534"/>
              </a:tblGrid>
              <a:tr h="441047">
                <a:tc>
                  <a:txBody>
                    <a:bodyPr/>
                    <a:lstStyle/>
                    <a:p>
                      <a:pPr marL="0" marR="0" algn="ctr">
                        <a:lnSpc>
                          <a:spcPct val="100000"/>
                        </a:lnSpc>
                        <a:spcBef>
                          <a:spcPts val="600"/>
                        </a:spcBef>
                        <a:spcAft>
                          <a:spcPts val="600"/>
                        </a:spcAft>
                      </a:pPr>
                      <a:r>
                        <a:rPr lang="nl-NL" sz="1600" b="1" dirty="0">
                          <a:solidFill>
                            <a:srgbClr val="FF0000"/>
                          </a:solidFill>
                          <a:effectLst/>
                          <a:latin typeface="Times New Roman"/>
                          <a:ea typeface="Calibri"/>
                          <a:cs typeface="Times New Roman"/>
                        </a:rPr>
                        <a:t>Lĩnh vực</a:t>
                      </a:r>
                      <a:endParaRPr lang="en-US" sz="16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nl-NL" sz="1800" b="1" dirty="0">
                          <a:solidFill>
                            <a:srgbClr val="FF0000"/>
                          </a:solidFill>
                          <a:effectLst/>
                          <a:latin typeface="Times New Roman"/>
                          <a:ea typeface="Calibri"/>
                          <a:cs typeface="Times New Roman"/>
                        </a:rPr>
                        <a:t>Thành tựu</a:t>
                      </a:r>
                      <a:endParaRPr lang="en-US"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nl-NL" sz="1800" b="1" dirty="0">
                          <a:solidFill>
                            <a:srgbClr val="FF0000"/>
                          </a:solidFill>
                          <a:effectLst/>
                          <a:latin typeface="Times New Roman"/>
                          <a:ea typeface="Calibri"/>
                          <a:cs typeface="Times New Roman"/>
                        </a:rPr>
                        <a:t>Vận dụng ngày nay</a:t>
                      </a:r>
                      <a:endParaRPr lang="en-US" sz="18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Chữ viết và chữ số</a:t>
                      </a:r>
                      <a:endParaRPr lang="en-US" sz="1800" dirty="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 Chữ La tinh.</a:t>
                      </a:r>
                      <a:endParaRPr lang="en-US" sz="1800" dirty="0">
                        <a:solidFill>
                          <a:schemeClr val="accent1"/>
                        </a:solidFill>
                        <a:effectLst/>
                        <a:latin typeface="Calibri"/>
                        <a:ea typeface="Calibri"/>
                        <a:cs typeface="Times New Roman"/>
                      </a:endParaRPr>
                    </a:p>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 Chữ số La Mã.</a:t>
                      </a:r>
                      <a:endParaRPr lang="en-US" sz="1800" dirty="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 Cơ sở của 200 ngôn ngữ và chữ viết trên thế giới.</a:t>
                      </a:r>
                      <a:endParaRPr lang="en-US" sz="1800" dirty="0">
                        <a:solidFill>
                          <a:schemeClr val="accent1"/>
                        </a:solidFill>
                        <a:effectLst/>
                        <a:latin typeface="Calibri"/>
                        <a:ea typeface="Calibri"/>
                        <a:cs typeface="Times New Roman"/>
                      </a:endParaRPr>
                    </a:p>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 Chữ La tinh ngày nay vẫn là ngôn ngữ quốc tế; vẫn dùng phổ biến trong y dược học.</a:t>
                      </a:r>
                      <a:endParaRPr lang="en-US" sz="1800" dirty="0">
                        <a:solidFill>
                          <a:schemeClr val="accent1"/>
                        </a:solidFill>
                        <a:effectLst/>
                        <a:latin typeface="Calibri"/>
                        <a:ea typeface="Calibri"/>
                        <a:cs typeface="Times New Roman"/>
                      </a:endParaRPr>
                    </a:p>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 Chữ số ngày nay vẫn dùng đánh số các đề mục lớn; đánh số trên đồng hồ, những trang nằm trước phần chính của một quyển sách, đánh số cho một số hoạt động nào đó (ví dụ đại hội Đảng,...).</a:t>
                      </a:r>
                      <a:endParaRPr lang="en-US" sz="1800" dirty="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001">
                <a:tc>
                  <a:txBody>
                    <a:bodyPr/>
                    <a:lstStyle/>
                    <a:p>
                      <a:pPr marL="0" marR="0" algn="just">
                        <a:lnSpc>
                          <a:spcPct val="100000"/>
                        </a:lnSpc>
                        <a:spcBef>
                          <a:spcPts val="600"/>
                        </a:spcBef>
                        <a:spcAft>
                          <a:spcPts val="600"/>
                        </a:spcAft>
                      </a:pPr>
                      <a:r>
                        <a:rPr lang="nl-NL" sz="1800">
                          <a:solidFill>
                            <a:schemeClr val="accent1"/>
                          </a:solidFill>
                          <a:effectLst/>
                          <a:latin typeface="Times New Roman"/>
                          <a:ea typeface="Calibri"/>
                          <a:cs typeface="Times New Roman"/>
                        </a:rPr>
                        <a:t>Kiến trúc</a:t>
                      </a:r>
                      <a:endParaRPr lang="en-US" sz="180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Mái vòm</a:t>
                      </a:r>
                      <a:endParaRPr lang="en-US" sz="1800" dirty="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Xây dựng các nhà thờ, công trình công cộng</a:t>
                      </a:r>
                      <a:endParaRPr lang="en-US" sz="1800" dirty="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332">
                <a:tc>
                  <a:txBody>
                    <a:bodyPr/>
                    <a:lstStyle/>
                    <a:p>
                      <a:pPr marL="0" marR="0" algn="just">
                        <a:lnSpc>
                          <a:spcPct val="100000"/>
                        </a:lnSpc>
                        <a:spcBef>
                          <a:spcPts val="600"/>
                        </a:spcBef>
                        <a:spcAft>
                          <a:spcPts val="600"/>
                        </a:spcAft>
                      </a:pPr>
                      <a:r>
                        <a:rPr lang="nl-NL" sz="1800">
                          <a:solidFill>
                            <a:schemeClr val="accent1"/>
                          </a:solidFill>
                          <a:effectLst/>
                          <a:latin typeface="Times New Roman"/>
                          <a:ea typeface="Calibri"/>
                          <a:cs typeface="Times New Roman"/>
                        </a:rPr>
                        <a:t>Kĩ thuật</a:t>
                      </a:r>
                      <a:endParaRPr lang="en-US" sz="180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600"/>
                        </a:spcBef>
                        <a:spcAft>
                          <a:spcPts val="600"/>
                        </a:spcAft>
                      </a:pPr>
                      <a:r>
                        <a:rPr lang="nl-NL" sz="1800">
                          <a:solidFill>
                            <a:schemeClr val="accent1"/>
                          </a:solidFill>
                          <a:effectLst/>
                          <a:latin typeface="Times New Roman"/>
                          <a:ea typeface="Calibri"/>
                          <a:cs typeface="Times New Roman"/>
                        </a:rPr>
                        <a:t>Xi măng, bê tông, xây dựng đường sá, cầu cống.</a:t>
                      </a:r>
                      <a:endParaRPr lang="en-US" sz="180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Xây dựng nhà cửa, công trình công cộng, đường sá, cầu</a:t>
                      </a:r>
                      <a:endParaRPr lang="en-US" sz="1800" dirty="0">
                        <a:solidFill>
                          <a:schemeClr val="accent1"/>
                        </a:solidFill>
                        <a:effectLst/>
                        <a:latin typeface="Calibri"/>
                        <a:ea typeface="Calibri"/>
                        <a:cs typeface="Times New Roman"/>
                      </a:endParaRPr>
                    </a:p>
                    <a:p>
                      <a:pPr marL="0" marR="0" algn="just">
                        <a:lnSpc>
                          <a:spcPct val="100000"/>
                        </a:lnSpc>
                        <a:spcBef>
                          <a:spcPts val="600"/>
                        </a:spcBef>
                        <a:spcAft>
                          <a:spcPts val="600"/>
                        </a:spcAft>
                      </a:pPr>
                      <a:r>
                        <a:rPr lang="nl-NL" sz="1800" dirty="0">
                          <a:solidFill>
                            <a:schemeClr val="accent1"/>
                          </a:solidFill>
                          <a:effectLst/>
                          <a:latin typeface="Times New Roman"/>
                          <a:ea typeface="Calibri"/>
                          <a:cs typeface="Times New Roman"/>
                        </a:rPr>
                        <a:t>cống, quy hoạch đô thị.</a:t>
                      </a:r>
                      <a:endParaRPr lang="en-US" sz="1800" dirty="0">
                        <a:solidFill>
                          <a:schemeClr val="accent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3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584" y="3114636"/>
            <a:ext cx="1051891" cy="584775"/>
          </a:xfrm>
          <a:prstGeom prst="rect">
            <a:avLst/>
          </a:prstGeom>
        </p:spPr>
        <p:txBody>
          <a:bodyPr wrap="none">
            <a:spAutoFit/>
          </a:bodyPr>
          <a:lstStyle/>
          <a:p>
            <a:pPr lvl="0"/>
            <a:r>
              <a:rPr lang="en-US" sz="3200" b="1" u="sng" dirty="0" smtClean="0">
                <a:solidFill>
                  <a:srgbClr val="C00000"/>
                </a:solidFill>
                <a:latin typeface="Times New Roman" panose="02020603050405020304" pitchFamily="18" charset="0"/>
                <a:cs typeface="Times New Roman" panose="02020603050405020304" pitchFamily="18" charset="0"/>
              </a:rPr>
              <a:t>HẾT</a:t>
            </a:r>
            <a:endParaRPr lang="vi-VN" sz="32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9360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7695" y="0"/>
            <a:ext cx="4744821" cy="6722198"/>
          </a:xfrm>
          <a:prstGeom prst="rect">
            <a:avLst/>
          </a:prstGeom>
        </p:spPr>
      </p:pic>
      <p:sp>
        <p:nvSpPr>
          <p:cNvPr id="8" name="Rectangular Callout 7"/>
          <p:cNvSpPr/>
          <p:nvPr/>
        </p:nvSpPr>
        <p:spPr>
          <a:xfrm>
            <a:off x="5685577" y="325924"/>
            <a:ext cx="5160475" cy="3250194"/>
          </a:xfrm>
          <a:prstGeom prst="wedgeRectCallout">
            <a:avLst>
              <a:gd name="adj1" fmla="val -71184"/>
              <a:gd name="adj2" fmla="val -24131"/>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700"/>
              </a:spcBef>
              <a:spcAft>
                <a:spcPts val="700"/>
              </a:spcAft>
            </a:pPr>
            <a:r>
              <a:rPr lang="en-US" dirty="0">
                <a:latin typeface="Times New Roman"/>
                <a:ea typeface="Calibri"/>
                <a:cs typeface="Times New Roman"/>
              </a:rPr>
              <a:t>- </a:t>
            </a:r>
            <a:r>
              <a:rPr lang="en-US" sz="2000" dirty="0" err="1">
                <a:solidFill>
                  <a:schemeClr val="tx1"/>
                </a:solidFill>
                <a:latin typeface="Times New Roman"/>
                <a:ea typeface="Calibri"/>
                <a:cs typeface="Times New Roman"/>
              </a:rPr>
              <a:t>Nêu</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và</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nhận</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xét</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được</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tác</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động</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về</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điều</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kiện</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tự</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nhiên</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đối</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với</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sự</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hình</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thành</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và</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phát</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triển</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cảu</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nền</a:t>
            </a:r>
            <a:r>
              <a:rPr lang="en-US" sz="2000" dirty="0">
                <a:solidFill>
                  <a:schemeClr val="tx1"/>
                </a:solidFill>
                <a:latin typeface="Times New Roman"/>
                <a:ea typeface="Calibri"/>
                <a:cs typeface="Times New Roman"/>
              </a:rPr>
              <a:t> </a:t>
            </a:r>
            <a:r>
              <a:rPr lang="en-US" sz="2000" dirty="0" err="1">
                <a:solidFill>
                  <a:schemeClr val="tx1"/>
                </a:solidFill>
                <a:latin typeface="Times New Roman"/>
                <a:ea typeface="Calibri"/>
                <a:cs typeface="Times New Roman"/>
              </a:rPr>
              <a:t>văn</a:t>
            </a:r>
            <a:r>
              <a:rPr lang="en-US" sz="2000" dirty="0">
                <a:solidFill>
                  <a:schemeClr val="tx1"/>
                </a:solidFill>
                <a:latin typeface="Times New Roman"/>
                <a:ea typeface="Calibri"/>
                <a:cs typeface="Times New Roman"/>
              </a:rPr>
              <a:t> minh La </a:t>
            </a:r>
            <a:r>
              <a:rPr lang="en-US" sz="2000" dirty="0" err="1">
                <a:solidFill>
                  <a:schemeClr val="tx1"/>
                </a:solidFill>
                <a:latin typeface="Times New Roman"/>
                <a:ea typeface="Calibri"/>
                <a:cs typeface="Times New Roman"/>
              </a:rPr>
              <a:t>Mã</a:t>
            </a:r>
            <a:r>
              <a:rPr lang="en-US" sz="2000" dirty="0">
                <a:solidFill>
                  <a:schemeClr val="tx1"/>
                </a:solidFill>
                <a:latin typeface="Times New Roman"/>
                <a:ea typeface="Calibri"/>
                <a:cs typeface="Times New Roman"/>
              </a:rPr>
              <a:t>.</a:t>
            </a:r>
            <a:endParaRPr lang="en-US" sz="1600" dirty="0">
              <a:solidFill>
                <a:schemeClr val="tx1"/>
              </a:solidFill>
              <a:ea typeface="Calibri"/>
              <a:cs typeface="Times New Roman"/>
            </a:endParaRPr>
          </a:p>
          <a:p>
            <a:pPr algn="just">
              <a:spcBef>
                <a:spcPts val="700"/>
              </a:spcBef>
              <a:spcAft>
                <a:spcPts val="700"/>
              </a:spcAft>
            </a:pPr>
            <a:r>
              <a:rPr lang="en-US" sz="2000" dirty="0">
                <a:solidFill>
                  <a:schemeClr val="tx1"/>
                </a:solidFill>
                <a:latin typeface="Times New Roman"/>
                <a:ea typeface="Calibri"/>
              </a:rPr>
              <a:t>- </a:t>
            </a:r>
            <a:r>
              <a:rPr lang="en-US" sz="2000" dirty="0" err="1">
                <a:solidFill>
                  <a:schemeClr val="tx1"/>
                </a:solidFill>
                <a:latin typeface="Times New Roman"/>
                <a:ea typeface="Calibri"/>
              </a:rPr>
              <a:t>Trình</a:t>
            </a:r>
            <a:r>
              <a:rPr lang="en-US" sz="2000" dirty="0">
                <a:solidFill>
                  <a:schemeClr val="tx1"/>
                </a:solidFill>
                <a:latin typeface="Times New Roman"/>
                <a:ea typeface="Calibri"/>
              </a:rPr>
              <a:t> </a:t>
            </a:r>
            <a:r>
              <a:rPr lang="en-US" sz="2000" dirty="0" err="1">
                <a:solidFill>
                  <a:schemeClr val="tx1"/>
                </a:solidFill>
                <a:latin typeface="Times New Roman"/>
                <a:ea typeface="Calibri"/>
              </a:rPr>
              <a:t>bày</a:t>
            </a:r>
            <a:r>
              <a:rPr lang="en-US" sz="2000" dirty="0">
                <a:solidFill>
                  <a:schemeClr val="tx1"/>
                </a:solidFill>
                <a:latin typeface="Times New Roman"/>
                <a:ea typeface="Calibri"/>
              </a:rPr>
              <a:t> </a:t>
            </a:r>
            <a:r>
              <a:rPr lang="en-US" sz="2000" dirty="0" err="1">
                <a:solidFill>
                  <a:schemeClr val="tx1"/>
                </a:solidFill>
                <a:latin typeface="Times New Roman"/>
                <a:ea typeface="Calibri"/>
              </a:rPr>
              <a:t>được</a:t>
            </a:r>
            <a:r>
              <a:rPr lang="en-US" sz="2000" dirty="0">
                <a:solidFill>
                  <a:schemeClr val="tx1"/>
                </a:solidFill>
                <a:latin typeface="Times New Roman"/>
                <a:ea typeface="Calibri"/>
              </a:rPr>
              <a:t> </a:t>
            </a:r>
            <a:r>
              <a:rPr lang="en-US" sz="2000" dirty="0" err="1">
                <a:solidFill>
                  <a:schemeClr val="tx1"/>
                </a:solidFill>
                <a:latin typeface="Times New Roman"/>
                <a:ea typeface="Calibri"/>
              </a:rPr>
              <a:t>tổ</a:t>
            </a:r>
            <a:r>
              <a:rPr lang="en-US" sz="2000" dirty="0">
                <a:solidFill>
                  <a:schemeClr val="tx1"/>
                </a:solidFill>
                <a:latin typeface="Times New Roman"/>
                <a:ea typeface="Calibri"/>
              </a:rPr>
              <a:t> </a:t>
            </a:r>
            <a:r>
              <a:rPr lang="en-US" sz="2000" dirty="0" err="1">
                <a:solidFill>
                  <a:schemeClr val="tx1"/>
                </a:solidFill>
                <a:latin typeface="Times New Roman"/>
                <a:ea typeface="Calibri"/>
              </a:rPr>
              <a:t>chức</a:t>
            </a:r>
            <a:r>
              <a:rPr lang="en-US" sz="2000" dirty="0">
                <a:solidFill>
                  <a:schemeClr val="tx1"/>
                </a:solidFill>
                <a:latin typeface="Times New Roman"/>
                <a:ea typeface="Calibri"/>
              </a:rPr>
              <a:t> </a:t>
            </a:r>
            <a:r>
              <a:rPr lang="en-US" sz="2000" dirty="0" err="1">
                <a:solidFill>
                  <a:schemeClr val="tx1"/>
                </a:solidFill>
                <a:latin typeface="Times New Roman"/>
                <a:ea typeface="Calibri"/>
              </a:rPr>
              <a:t>nhà</a:t>
            </a:r>
            <a:r>
              <a:rPr lang="en-US" sz="2000" dirty="0">
                <a:solidFill>
                  <a:schemeClr val="tx1"/>
                </a:solidFill>
                <a:latin typeface="Times New Roman"/>
                <a:ea typeface="Calibri"/>
              </a:rPr>
              <a:t> </a:t>
            </a:r>
            <a:r>
              <a:rPr lang="en-US" sz="2000" dirty="0" err="1">
                <a:solidFill>
                  <a:schemeClr val="tx1"/>
                </a:solidFill>
                <a:latin typeface="Times New Roman"/>
                <a:ea typeface="Calibri"/>
              </a:rPr>
              <a:t>nước</a:t>
            </a:r>
            <a:r>
              <a:rPr lang="en-US" sz="2000" dirty="0">
                <a:solidFill>
                  <a:schemeClr val="tx1"/>
                </a:solidFill>
                <a:latin typeface="Times New Roman"/>
                <a:ea typeface="Calibri"/>
              </a:rPr>
              <a:t> </a:t>
            </a:r>
            <a:r>
              <a:rPr lang="en-US" sz="2000" dirty="0" err="1">
                <a:solidFill>
                  <a:schemeClr val="tx1"/>
                </a:solidFill>
                <a:latin typeface="Times New Roman"/>
                <a:ea typeface="Calibri"/>
              </a:rPr>
              <a:t>đế</a:t>
            </a:r>
            <a:r>
              <a:rPr lang="en-US" sz="2000" dirty="0">
                <a:solidFill>
                  <a:schemeClr val="tx1"/>
                </a:solidFill>
                <a:latin typeface="Times New Roman"/>
                <a:ea typeface="Calibri"/>
              </a:rPr>
              <a:t> </a:t>
            </a:r>
            <a:r>
              <a:rPr lang="en-US" sz="2000" dirty="0" err="1">
                <a:solidFill>
                  <a:schemeClr val="tx1"/>
                </a:solidFill>
                <a:latin typeface="Times New Roman"/>
                <a:ea typeface="Calibri"/>
              </a:rPr>
              <a:t>chế</a:t>
            </a:r>
            <a:r>
              <a:rPr lang="en-US" sz="2000" dirty="0">
                <a:solidFill>
                  <a:schemeClr val="tx1"/>
                </a:solidFill>
                <a:latin typeface="Times New Roman"/>
                <a:ea typeface="Calibri"/>
              </a:rPr>
              <a:t> ở La </a:t>
            </a:r>
            <a:r>
              <a:rPr lang="en-US" sz="2000" dirty="0" err="1">
                <a:solidFill>
                  <a:schemeClr val="tx1"/>
                </a:solidFill>
                <a:latin typeface="Times New Roman"/>
                <a:ea typeface="Calibri"/>
              </a:rPr>
              <a:t>Mã</a:t>
            </a:r>
            <a:r>
              <a:rPr lang="en-US" sz="2000" dirty="0">
                <a:solidFill>
                  <a:schemeClr val="tx1"/>
                </a:solidFill>
                <a:latin typeface="Times New Roman"/>
                <a:ea typeface="Calibri"/>
              </a:rPr>
              <a:t>.</a:t>
            </a:r>
            <a:endParaRPr lang="en-US" sz="2000" dirty="0">
              <a:solidFill>
                <a:schemeClr val="tx1"/>
              </a:solidFill>
            </a:endParaRPr>
          </a:p>
          <a:p>
            <a:pPr algn="just">
              <a:spcBef>
                <a:spcPts val="700"/>
              </a:spcBef>
              <a:spcAft>
                <a:spcPts val="700"/>
              </a:spcAft>
            </a:pPr>
            <a:r>
              <a:rPr lang="en-US" sz="2000" dirty="0">
                <a:solidFill>
                  <a:schemeClr val="tx1"/>
                </a:solidFill>
                <a:latin typeface="Times New Roman"/>
                <a:ea typeface="Calibri"/>
              </a:rPr>
              <a:t>- </a:t>
            </a:r>
            <a:r>
              <a:rPr lang="en-US" sz="2000" dirty="0" err="1">
                <a:solidFill>
                  <a:schemeClr val="tx1"/>
                </a:solidFill>
                <a:latin typeface="Times New Roman"/>
                <a:ea typeface="Calibri"/>
              </a:rPr>
              <a:t>Nêu</a:t>
            </a:r>
            <a:r>
              <a:rPr lang="en-US" sz="2000" dirty="0">
                <a:solidFill>
                  <a:schemeClr val="tx1"/>
                </a:solidFill>
                <a:latin typeface="Times New Roman"/>
                <a:ea typeface="Calibri"/>
              </a:rPr>
              <a:t> </a:t>
            </a:r>
            <a:r>
              <a:rPr lang="en-US" sz="2000" dirty="0" err="1">
                <a:solidFill>
                  <a:schemeClr val="tx1"/>
                </a:solidFill>
                <a:latin typeface="Times New Roman"/>
                <a:ea typeface="Calibri"/>
              </a:rPr>
              <a:t>được</a:t>
            </a:r>
            <a:r>
              <a:rPr lang="en-US" sz="2000" dirty="0">
                <a:solidFill>
                  <a:schemeClr val="tx1"/>
                </a:solidFill>
                <a:latin typeface="Times New Roman"/>
                <a:ea typeface="Calibri"/>
              </a:rPr>
              <a:t> </a:t>
            </a:r>
            <a:r>
              <a:rPr lang="en-US" sz="2000" dirty="0" err="1">
                <a:solidFill>
                  <a:schemeClr val="tx1"/>
                </a:solidFill>
                <a:latin typeface="Times New Roman"/>
                <a:ea typeface="Calibri"/>
              </a:rPr>
              <a:t>một</a:t>
            </a:r>
            <a:r>
              <a:rPr lang="en-US" sz="2000" dirty="0">
                <a:solidFill>
                  <a:schemeClr val="tx1"/>
                </a:solidFill>
                <a:latin typeface="Times New Roman"/>
                <a:ea typeface="Calibri"/>
              </a:rPr>
              <a:t> </a:t>
            </a:r>
            <a:r>
              <a:rPr lang="en-US" sz="2000" dirty="0" err="1">
                <a:solidFill>
                  <a:schemeClr val="tx1"/>
                </a:solidFill>
                <a:latin typeface="Times New Roman"/>
                <a:ea typeface="Calibri"/>
              </a:rPr>
              <a:t>số</a:t>
            </a:r>
            <a:r>
              <a:rPr lang="en-US" sz="2000" dirty="0">
                <a:solidFill>
                  <a:schemeClr val="tx1"/>
                </a:solidFill>
                <a:latin typeface="Times New Roman"/>
                <a:ea typeface="Calibri"/>
              </a:rPr>
              <a:t> </a:t>
            </a:r>
            <a:r>
              <a:rPr lang="en-US" sz="2000" dirty="0" err="1">
                <a:solidFill>
                  <a:schemeClr val="tx1"/>
                </a:solidFill>
                <a:latin typeface="Times New Roman"/>
                <a:ea typeface="Calibri"/>
              </a:rPr>
              <a:t>thành</a:t>
            </a:r>
            <a:r>
              <a:rPr lang="en-US" sz="2000" dirty="0">
                <a:solidFill>
                  <a:schemeClr val="tx1"/>
                </a:solidFill>
                <a:latin typeface="Times New Roman"/>
                <a:ea typeface="Calibri"/>
              </a:rPr>
              <a:t> </a:t>
            </a:r>
            <a:r>
              <a:rPr lang="en-US" sz="2000" dirty="0" err="1">
                <a:solidFill>
                  <a:schemeClr val="tx1"/>
                </a:solidFill>
                <a:latin typeface="Times New Roman"/>
                <a:ea typeface="Calibri"/>
              </a:rPr>
              <a:t>tựu</a:t>
            </a:r>
            <a:r>
              <a:rPr lang="en-US" sz="2000" dirty="0">
                <a:solidFill>
                  <a:schemeClr val="tx1"/>
                </a:solidFill>
                <a:latin typeface="Times New Roman"/>
                <a:ea typeface="Calibri"/>
              </a:rPr>
              <a:t> </a:t>
            </a:r>
            <a:r>
              <a:rPr lang="en-US" sz="2000" dirty="0" err="1">
                <a:solidFill>
                  <a:schemeClr val="tx1"/>
                </a:solidFill>
                <a:latin typeface="Times New Roman"/>
                <a:ea typeface="Calibri"/>
              </a:rPr>
              <a:t>văn</a:t>
            </a:r>
            <a:r>
              <a:rPr lang="en-US" sz="2000" dirty="0">
                <a:solidFill>
                  <a:schemeClr val="tx1"/>
                </a:solidFill>
                <a:latin typeface="Times New Roman"/>
                <a:ea typeface="Calibri"/>
              </a:rPr>
              <a:t> </a:t>
            </a:r>
            <a:r>
              <a:rPr lang="en-US" sz="2000" dirty="0" err="1">
                <a:solidFill>
                  <a:schemeClr val="tx1"/>
                </a:solidFill>
                <a:latin typeface="Times New Roman"/>
                <a:ea typeface="Calibri"/>
              </a:rPr>
              <a:t>hóa</a:t>
            </a:r>
            <a:r>
              <a:rPr lang="en-US" sz="2000" dirty="0">
                <a:solidFill>
                  <a:schemeClr val="tx1"/>
                </a:solidFill>
                <a:latin typeface="Times New Roman"/>
                <a:ea typeface="Calibri"/>
              </a:rPr>
              <a:t> </a:t>
            </a:r>
            <a:r>
              <a:rPr lang="en-US" sz="2000" dirty="0" err="1">
                <a:solidFill>
                  <a:schemeClr val="tx1"/>
                </a:solidFill>
                <a:latin typeface="Times New Roman"/>
                <a:ea typeface="Calibri"/>
              </a:rPr>
              <a:t>tiêu</a:t>
            </a:r>
            <a:r>
              <a:rPr lang="en-US" sz="2000" dirty="0">
                <a:solidFill>
                  <a:schemeClr val="tx1"/>
                </a:solidFill>
                <a:latin typeface="Times New Roman"/>
                <a:ea typeface="Calibri"/>
              </a:rPr>
              <a:t> </a:t>
            </a:r>
            <a:r>
              <a:rPr lang="en-US" sz="2000" dirty="0" err="1">
                <a:solidFill>
                  <a:schemeClr val="tx1"/>
                </a:solidFill>
                <a:latin typeface="Times New Roman"/>
                <a:ea typeface="Calibri"/>
              </a:rPr>
              <a:t>biểu</a:t>
            </a:r>
            <a:r>
              <a:rPr lang="en-US" sz="2000" dirty="0">
                <a:solidFill>
                  <a:schemeClr val="tx1"/>
                </a:solidFill>
                <a:latin typeface="Times New Roman"/>
                <a:ea typeface="Calibri"/>
              </a:rPr>
              <a:t> </a:t>
            </a:r>
            <a:r>
              <a:rPr lang="en-US" sz="2000" dirty="0" err="1">
                <a:solidFill>
                  <a:schemeClr val="tx1"/>
                </a:solidFill>
                <a:latin typeface="Times New Roman"/>
                <a:ea typeface="Calibri"/>
              </a:rPr>
              <a:t>của</a:t>
            </a:r>
            <a:r>
              <a:rPr lang="en-US" sz="2000" dirty="0">
                <a:solidFill>
                  <a:schemeClr val="tx1"/>
                </a:solidFill>
                <a:latin typeface="Times New Roman"/>
                <a:ea typeface="Calibri"/>
              </a:rPr>
              <a:t> La </a:t>
            </a:r>
            <a:r>
              <a:rPr lang="en-US" sz="2000" dirty="0" err="1">
                <a:solidFill>
                  <a:schemeClr val="tx1"/>
                </a:solidFill>
                <a:latin typeface="Times New Roman"/>
                <a:ea typeface="Calibri"/>
              </a:rPr>
              <a:t>Mã</a:t>
            </a:r>
            <a:r>
              <a:rPr lang="en-US" sz="2000" dirty="0">
                <a:solidFill>
                  <a:schemeClr val="tx1"/>
                </a:solidFill>
                <a:latin typeface="Times New Roman"/>
                <a:ea typeface="Calibri"/>
              </a:rPr>
              <a:t>.</a:t>
            </a:r>
            <a:endParaRPr lang="en-US" sz="2000" dirty="0">
              <a:solidFill>
                <a:schemeClr val="tx1"/>
              </a:solidFill>
            </a:endParaRPr>
          </a:p>
        </p:txBody>
      </p:sp>
      <p:pic>
        <p:nvPicPr>
          <p:cNvPr id="9" name="Picture 8"/>
          <p:cNvPicPr>
            <a:picLocks noChangeAspect="1"/>
          </p:cNvPicPr>
          <p:nvPr/>
        </p:nvPicPr>
        <p:blipFill>
          <a:blip r:embed="rId3"/>
          <a:stretch>
            <a:fillRect/>
          </a:stretch>
        </p:blipFill>
        <p:spPr>
          <a:xfrm>
            <a:off x="4862516" y="0"/>
            <a:ext cx="7239552" cy="3621386"/>
          </a:xfrm>
          <a:prstGeom prst="rect">
            <a:avLst/>
          </a:prstGeom>
        </p:spPr>
      </p:pic>
    </p:spTree>
    <p:extLst>
      <p:ext uri="{BB962C8B-B14F-4D97-AF65-F5344CB8AC3E}">
        <p14:creationId xmlns:p14="http://schemas.microsoft.com/office/powerpoint/2010/main" val="26445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xmlns="" id="{BC8D0889-E86C-4BA7-AA38-C413CD6EA4D7}"/>
              </a:ext>
            </a:extLst>
          </p:cNvPr>
          <p:cNvSpPr/>
          <p:nvPr/>
        </p:nvSpPr>
        <p:spPr>
          <a:xfrm>
            <a:off x="3011727" y="3463151"/>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a:ln w="76200"/>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marL="0" lvl="0" indent="0" algn="ctr" defTabSz="1778000">
              <a:lnSpc>
                <a:spcPct val="90000"/>
              </a:lnSpc>
              <a:spcBef>
                <a:spcPct val="0"/>
              </a:spcBef>
              <a:spcAft>
                <a:spcPct val="35000"/>
              </a:spcAft>
              <a:buNone/>
            </a:pPr>
            <a:r>
              <a:rPr lang="en-US" sz="4000" b="1" dirty="0"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LA MÃ CỔ ĐẠI</a:t>
            </a:r>
            <a:endParaRPr lang="vi-VN" sz="4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
        <p:nvSpPr>
          <p:cNvPr id="5" name="Arrow: Left 4">
            <a:extLst>
              <a:ext uri="{FF2B5EF4-FFF2-40B4-BE49-F238E27FC236}">
                <a16:creationId xmlns:a16="http://schemas.microsoft.com/office/drawing/2014/main" xmlns="" id="{09B99F86-651B-4A5B-9E20-B47A2FD75929}"/>
              </a:ext>
            </a:extLst>
          </p:cNvPr>
          <p:cNvSpPr/>
          <p:nvPr/>
        </p:nvSpPr>
        <p:spPr>
          <a:xfrm rot="2971515">
            <a:off x="2000477" y="3440111"/>
            <a:ext cx="1384808"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xmlns="" id="{80737062-9295-4627-95AF-67A4E4CFF02C}"/>
              </a:ext>
            </a:extLst>
          </p:cNvPr>
          <p:cNvSpPr/>
          <p:nvPr/>
        </p:nvSpPr>
        <p:spPr>
          <a:xfrm>
            <a:off x="163993" y="1963416"/>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a:ln w="57150">
            <a:solidFill>
              <a:srgbClr val="0070C0"/>
            </a:solidFill>
          </a:ln>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3200" dirty="0">
                <a:solidFill>
                  <a:srgbClr val="C00000"/>
                </a:solidFill>
                <a:latin typeface="Times New Roman" panose="02020603050405020304" pitchFamily="18" charset="0"/>
                <a:cs typeface="Times New Roman" panose="02020603050405020304" pitchFamily="18" charset="0"/>
              </a:rPr>
              <a:t>I</a:t>
            </a:r>
            <a:r>
              <a:rPr lang="nl-NL" sz="3200" b="0" kern="1200" dirty="0" smtClean="0">
                <a:solidFill>
                  <a:srgbClr val="C00000"/>
                </a:solidFill>
                <a:latin typeface="Times New Roman" panose="02020603050405020304" pitchFamily="18" charset="0"/>
                <a:cs typeface="Times New Roman" panose="02020603050405020304" pitchFamily="18" charset="0"/>
              </a:rPr>
              <a:t>. </a:t>
            </a:r>
            <a:r>
              <a:rPr lang="nl-NL" sz="3200" dirty="0" smtClean="0">
                <a:solidFill>
                  <a:srgbClr val="C00000"/>
                </a:solidFill>
                <a:latin typeface="Times New Roman" panose="02020603050405020304" pitchFamily="18" charset="0"/>
                <a:cs typeface="Times New Roman" panose="02020603050405020304" pitchFamily="18" charset="0"/>
              </a:rPr>
              <a:t>ĐIỀU KIỆN TỰ NHIÊN</a:t>
            </a:r>
            <a:endParaRPr lang="vi-VN" sz="32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xmlns="" id="{9D22DD9A-9432-432E-BCAB-E665F09B045A}"/>
              </a:ext>
            </a:extLst>
          </p:cNvPr>
          <p:cNvSpPr/>
          <p:nvPr/>
        </p:nvSpPr>
        <p:spPr>
          <a:xfrm rot="5480540">
            <a:off x="5356367" y="2235170"/>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xmlns="" id="{D12991DD-62E0-468B-8E6E-1105B332F39C}"/>
              </a:ext>
            </a:extLst>
          </p:cNvPr>
          <p:cNvSpPr/>
          <p:nvPr/>
        </p:nvSpPr>
        <p:spPr>
          <a:xfrm>
            <a:off x="4508563" y="247481"/>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a:ln w="76200"/>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lvl="0" algn="ctr" defTabSz="1555750">
              <a:lnSpc>
                <a:spcPct val="90000"/>
              </a:lnSpc>
              <a:spcBef>
                <a:spcPct val="0"/>
              </a:spcBef>
              <a:spcAft>
                <a:spcPct val="35000"/>
              </a:spcAft>
            </a:pPr>
            <a:r>
              <a:rPr lang="en-US" sz="3500" b="0" kern="1200" dirty="0" smtClean="0">
                <a:solidFill>
                  <a:srgbClr val="C00000"/>
                </a:solidFill>
                <a:latin typeface="Times New Roman" panose="02020603050405020304" pitchFamily="18" charset="0"/>
                <a:cs typeface="Times New Roman" panose="02020603050405020304" pitchFamily="18" charset="0"/>
              </a:rPr>
              <a:t>II. </a:t>
            </a:r>
            <a:r>
              <a:rPr lang="vi-VN" sz="3500" dirty="0">
                <a:solidFill>
                  <a:srgbClr val="C00000"/>
                </a:solidFill>
                <a:latin typeface="Times New Roman" panose="02020603050405020304" pitchFamily="18" charset="0"/>
                <a:cs typeface="Times New Roman" panose="02020603050405020304" pitchFamily="18" charset="0"/>
              </a:rPr>
              <a:t>TỔ CHỨC NHÀ NƯỚC LA MÃ CỔ ĐẠI</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xmlns="" id="{5301E418-E845-42F3-BDCF-4D5754E1AC1F}"/>
              </a:ext>
            </a:extLst>
          </p:cNvPr>
          <p:cNvSpPr/>
          <p:nvPr/>
        </p:nvSpPr>
        <p:spPr>
          <a:xfrm rot="8384316">
            <a:off x="8819667" y="3556823"/>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xmlns="" id="{50930691-DABE-4C20-B6F3-FBBBB2E80473}"/>
              </a:ext>
            </a:extLst>
          </p:cNvPr>
          <p:cNvSpPr/>
          <p:nvPr/>
        </p:nvSpPr>
        <p:spPr>
          <a:xfrm>
            <a:off x="7991156" y="1854480"/>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a:ln w="76200"/>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marL="0" lvl="0" indent="0" algn="ctr" defTabSz="1555750">
              <a:lnSpc>
                <a:spcPct val="90000"/>
              </a:lnSpc>
              <a:spcBef>
                <a:spcPct val="0"/>
              </a:spcBef>
              <a:spcAft>
                <a:spcPct val="35000"/>
              </a:spcAft>
              <a:buNone/>
            </a:pPr>
            <a:r>
              <a:rPr lang="en-US" sz="3500" b="0" kern="1200" dirty="0" smtClean="0">
                <a:solidFill>
                  <a:srgbClr val="C00000"/>
                </a:solidFill>
                <a:latin typeface="Times New Roman" panose="02020603050405020304" pitchFamily="18" charset="0"/>
                <a:cs typeface="Times New Roman" panose="02020603050405020304" pitchFamily="18" charset="0"/>
              </a:rPr>
              <a:t>III. NHỮNG THÀNH TỰU VĂN HÓA TIÊU BIỂU</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415" y="1428230"/>
            <a:ext cx="10515600" cy="513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16390" y="2552672"/>
            <a:ext cx="4052648" cy="523220"/>
          </a:xfrm>
          <a:prstGeom prst="rect">
            <a:avLst/>
          </a:prstGeom>
        </p:spPr>
        <p:txBody>
          <a:bodyPr wrap="none">
            <a:spAutoFit/>
          </a:bodyPr>
          <a:lstStyle/>
          <a:p>
            <a:r>
              <a:rPr lang="vi-VN" sz="2800" b="1" dirty="0" smtClean="0">
                <a:solidFill>
                  <a:srgbClr val="FF0000"/>
                </a:solidFill>
                <a:latin typeface="Times New Roman" pitchFamily="18" charset="0"/>
                <a:cs typeface="Times New Roman" pitchFamily="18" charset="0"/>
              </a:rPr>
              <a:t>Đ</a:t>
            </a:r>
            <a:r>
              <a:rPr lang="en-US" sz="2800" b="1" dirty="0" smtClean="0">
                <a:solidFill>
                  <a:srgbClr val="FF0000"/>
                </a:solidFill>
                <a:latin typeface="Times New Roman" pitchFamily="18" charset="0"/>
                <a:cs typeface="Times New Roman" pitchFamily="18" charset="0"/>
              </a:rPr>
              <a:t>IỀU KIỆN TỰ NHIÊN</a:t>
            </a:r>
            <a:r>
              <a:rPr lang="vi-VN"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4" name="Rectangle 3"/>
          <p:cNvSpPr/>
          <p:nvPr/>
        </p:nvSpPr>
        <p:spPr>
          <a:xfrm>
            <a:off x="9648664" y="3625333"/>
            <a:ext cx="952505" cy="523220"/>
          </a:xfrm>
          <a:prstGeom prst="rect">
            <a:avLst/>
          </a:prstGeom>
        </p:spPr>
        <p:txBody>
          <a:bodyPr wrap="none">
            <a:spAutoFit/>
          </a:bodyPr>
          <a:lstStyle/>
          <a:p>
            <a:r>
              <a:rPr lang="nl-NL" sz="2800" dirty="0">
                <a:solidFill>
                  <a:srgbClr val="FF0000"/>
                </a:solidFill>
                <a:latin typeface="Times New Roman" pitchFamily="18" charset="0"/>
                <a:ea typeface="Calibri"/>
                <a:cs typeface="Times New Roman" pitchFamily="18" charset="0"/>
              </a:rPr>
              <a:t>Vị trí</a:t>
            </a:r>
            <a:endParaRPr lang="en-US" sz="2800" dirty="0">
              <a:solidFill>
                <a:srgbClr val="FF0000"/>
              </a:solidFill>
              <a:latin typeface="Times New Roman" pitchFamily="18" charset="0"/>
              <a:cs typeface="Times New Roman" pitchFamily="18" charset="0"/>
            </a:endParaRPr>
          </a:p>
        </p:txBody>
      </p:sp>
      <p:sp>
        <p:nvSpPr>
          <p:cNvPr id="5" name="Rectangle 4"/>
          <p:cNvSpPr/>
          <p:nvPr/>
        </p:nvSpPr>
        <p:spPr>
          <a:xfrm>
            <a:off x="7631135" y="5178642"/>
            <a:ext cx="1978427" cy="523220"/>
          </a:xfrm>
          <a:prstGeom prst="rect">
            <a:avLst/>
          </a:prstGeom>
        </p:spPr>
        <p:txBody>
          <a:bodyPr wrap="none">
            <a:spAutoFit/>
          </a:bodyPr>
          <a:lstStyle/>
          <a:p>
            <a:r>
              <a:rPr lang="en-US" sz="2800" dirty="0" err="1" smtClean="0">
                <a:solidFill>
                  <a:srgbClr val="FF0000"/>
                </a:solidFill>
                <a:latin typeface="Times New Roman"/>
                <a:ea typeface="Arial"/>
              </a:rPr>
              <a:t>Khoáng</a:t>
            </a:r>
            <a:r>
              <a:rPr lang="en-US" sz="2800" dirty="0" smtClean="0">
                <a:solidFill>
                  <a:srgbClr val="FF0000"/>
                </a:solidFill>
                <a:latin typeface="Times New Roman"/>
                <a:ea typeface="Arial"/>
              </a:rPr>
              <a:t> </a:t>
            </a:r>
            <a:r>
              <a:rPr lang="en-US" sz="2800" dirty="0" err="1">
                <a:solidFill>
                  <a:srgbClr val="FF0000"/>
                </a:solidFill>
                <a:latin typeface="Times New Roman"/>
                <a:ea typeface="Arial"/>
              </a:rPr>
              <a:t>sản</a:t>
            </a:r>
            <a:r>
              <a:rPr lang="en-US" sz="2800" dirty="0">
                <a:solidFill>
                  <a:srgbClr val="FF0000"/>
                </a:solidFill>
                <a:latin typeface="Times New Roman"/>
                <a:ea typeface="Arial"/>
              </a:rPr>
              <a:t> </a:t>
            </a:r>
            <a:endParaRPr lang="en-US" sz="2800" dirty="0">
              <a:solidFill>
                <a:srgbClr val="FF0000"/>
              </a:solidFill>
            </a:endParaRPr>
          </a:p>
        </p:txBody>
      </p:sp>
      <p:sp>
        <p:nvSpPr>
          <p:cNvPr id="6" name="Rectangle 5"/>
          <p:cNvSpPr/>
          <p:nvPr/>
        </p:nvSpPr>
        <p:spPr>
          <a:xfrm>
            <a:off x="4457261" y="5440252"/>
            <a:ext cx="1651414" cy="523220"/>
          </a:xfrm>
          <a:prstGeom prst="rect">
            <a:avLst/>
          </a:prstGeom>
        </p:spPr>
        <p:txBody>
          <a:bodyPr wrap="none">
            <a:spAutoFit/>
          </a:bodyPr>
          <a:lstStyle/>
          <a:p>
            <a:r>
              <a:rPr lang="en-US" sz="2800" dirty="0" err="1" smtClean="0">
                <a:solidFill>
                  <a:srgbClr val="FF0000"/>
                </a:solidFill>
                <a:latin typeface="Times New Roman"/>
              </a:rPr>
              <a:t>Sông</a:t>
            </a:r>
            <a:r>
              <a:rPr lang="en-US" sz="2800" dirty="0" smtClean="0">
                <a:solidFill>
                  <a:srgbClr val="FF0000"/>
                </a:solidFill>
                <a:latin typeface="Times New Roman"/>
              </a:rPr>
              <a:t> </a:t>
            </a:r>
            <a:r>
              <a:rPr lang="en-US" sz="2800" dirty="0" err="1" smtClean="0">
                <a:solidFill>
                  <a:srgbClr val="FF0000"/>
                </a:solidFill>
                <a:latin typeface="Times New Roman"/>
              </a:rPr>
              <a:t>ngòi</a:t>
            </a:r>
            <a:endParaRPr lang="en-US" sz="2800" dirty="0">
              <a:solidFill>
                <a:srgbClr val="FF0000"/>
              </a:solidFill>
            </a:endParaRPr>
          </a:p>
        </p:txBody>
      </p:sp>
      <p:sp>
        <p:nvSpPr>
          <p:cNvPr id="7" name="Rectangle 6"/>
          <p:cNvSpPr/>
          <p:nvPr/>
        </p:nvSpPr>
        <p:spPr>
          <a:xfrm>
            <a:off x="1724876" y="4800489"/>
            <a:ext cx="1319592" cy="523220"/>
          </a:xfrm>
          <a:prstGeom prst="rect">
            <a:avLst/>
          </a:prstGeom>
        </p:spPr>
        <p:txBody>
          <a:bodyPr wrap="none">
            <a:spAutoFit/>
          </a:bodyPr>
          <a:lstStyle/>
          <a:p>
            <a:r>
              <a:rPr lang="en-US" sz="2800" dirty="0" err="1">
                <a:solidFill>
                  <a:srgbClr val="FF0000"/>
                </a:solidFill>
                <a:latin typeface="Times New Roman"/>
                <a:ea typeface="Arial"/>
              </a:rPr>
              <a:t>Đ</a:t>
            </a:r>
            <a:r>
              <a:rPr lang="en-US" sz="2800" dirty="0" err="1" smtClean="0">
                <a:solidFill>
                  <a:srgbClr val="FF0000"/>
                </a:solidFill>
                <a:latin typeface="Times New Roman"/>
                <a:ea typeface="Arial"/>
              </a:rPr>
              <a:t>ất</a:t>
            </a:r>
            <a:r>
              <a:rPr lang="en-US" sz="2800" dirty="0" smtClean="0">
                <a:solidFill>
                  <a:srgbClr val="FF0000"/>
                </a:solidFill>
                <a:latin typeface="Times New Roman"/>
                <a:ea typeface="Arial"/>
              </a:rPr>
              <a:t> </a:t>
            </a:r>
            <a:r>
              <a:rPr lang="en-US" sz="2800" dirty="0" err="1">
                <a:solidFill>
                  <a:srgbClr val="FF0000"/>
                </a:solidFill>
                <a:latin typeface="Times New Roman"/>
                <a:ea typeface="Arial"/>
              </a:rPr>
              <a:t>đai</a:t>
            </a:r>
            <a:r>
              <a:rPr lang="en-US" sz="2800" dirty="0">
                <a:solidFill>
                  <a:srgbClr val="FF0000"/>
                </a:solidFill>
                <a:latin typeface="Times New Roman"/>
                <a:ea typeface="Arial"/>
              </a:rPr>
              <a:t> </a:t>
            </a:r>
            <a:endParaRPr lang="en-US" sz="2800" dirty="0">
              <a:solidFill>
                <a:srgbClr val="FF0000"/>
              </a:solidFill>
            </a:endParaRPr>
          </a:p>
        </p:txBody>
      </p:sp>
      <p:sp>
        <p:nvSpPr>
          <p:cNvPr id="8" name="Rectangle 7"/>
          <p:cNvSpPr/>
          <p:nvPr/>
        </p:nvSpPr>
        <p:spPr>
          <a:xfrm>
            <a:off x="2492793" y="212602"/>
            <a:ext cx="6665607" cy="923330"/>
          </a:xfrm>
          <a:prstGeom prst="rect">
            <a:avLst/>
          </a:prstGeom>
        </p:spPr>
        <p:txBody>
          <a:bodyPr wrap="none">
            <a:spAutoFit/>
          </a:bodyPr>
          <a:lstStyle/>
          <a:p>
            <a:r>
              <a:rPr lang="vi-VN" sz="5400" dirty="0">
                <a:solidFill>
                  <a:srgbClr val="FF0000"/>
                </a:solidFill>
                <a:latin typeface="+mj-lt"/>
              </a:rPr>
              <a:t>BÀI </a:t>
            </a:r>
            <a:r>
              <a:rPr lang="en-US" sz="5400" smtClean="0">
                <a:solidFill>
                  <a:srgbClr val="FF0000"/>
                </a:solidFill>
                <a:latin typeface="+mj-lt"/>
                <a:cs typeface="Times New Roman" pitchFamily="18" charset="0"/>
              </a:rPr>
              <a:t>11: </a:t>
            </a:r>
            <a:r>
              <a:rPr lang="en-US" sz="5400" dirty="0">
                <a:solidFill>
                  <a:srgbClr val="FF0000"/>
                </a:solidFill>
                <a:latin typeface="+mj-lt"/>
                <a:cs typeface="Times New Roman" pitchFamily="18" charset="0"/>
              </a:rPr>
              <a:t>LA </a:t>
            </a:r>
            <a:r>
              <a:rPr lang="vi-VN" sz="5400" dirty="0">
                <a:solidFill>
                  <a:srgbClr val="FF0000"/>
                </a:solidFill>
                <a:latin typeface="+mj-lt"/>
                <a:cs typeface="Times New Roman" pitchFamily="18" charset="0"/>
              </a:rPr>
              <a:t>MÃ</a:t>
            </a:r>
            <a:r>
              <a:rPr lang="en-US" sz="5400" dirty="0">
                <a:solidFill>
                  <a:srgbClr val="FF0000"/>
                </a:solidFill>
                <a:latin typeface="+mj-lt"/>
                <a:cs typeface="Times New Roman" pitchFamily="18" charset="0"/>
              </a:rPr>
              <a:t> CỔ ĐẠI</a:t>
            </a:r>
            <a:endParaRPr lang="vi-VN" sz="5400" dirty="0">
              <a:solidFill>
                <a:srgbClr val="FF0000"/>
              </a:solidFill>
              <a:latin typeface="+mj-lt"/>
              <a:cs typeface="Times New Roman" pitchFamily="18" charset="0"/>
            </a:endParaRPr>
          </a:p>
        </p:txBody>
      </p:sp>
    </p:spTree>
    <p:extLst>
      <p:ext uri="{BB962C8B-B14F-4D97-AF65-F5344CB8AC3E}">
        <p14:creationId xmlns:p14="http://schemas.microsoft.com/office/powerpoint/2010/main" val="69886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60"/>
            <a:ext cx="9493009" cy="6573676"/>
          </a:xfrm>
          <a:prstGeom prst="rect">
            <a:avLst/>
          </a:prstGeom>
          <a:solidFill>
            <a:schemeClr val="bg1"/>
          </a:solidFill>
          <a:ln w="76200">
            <a:solidFill>
              <a:srgbClr val="00B0F0"/>
            </a:solidFill>
          </a:ln>
        </p:spPr>
      </p:pic>
      <p:sp>
        <p:nvSpPr>
          <p:cNvPr id="4" name="Freeform 3"/>
          <p:cNvSpPr/>
          <p:nvPr/>
        </p:nvSpPr>
        <p:spPr>
          <a:xfrm>
            <a:off x="6464174" y="3195873"/>
            <a:ext cx="1611517" cy="977775"/>
          </a:xfrm>
          <a:custGeom>
            <a:avLst/>
            <a:gdLst>
              <a:gd name="connsiteX0" fmla="*/ 1611517 w 1611517"/>
              <a:gd name="connsiteY0" fmla="*/ 932507 h 977775"/>
              <a:gd name="connsiteX1" fmla="*/ 1466662 w 1611517"/>
              <a:gd name="connsiteY1" fmla="*/ 923454 h 977775"/>
              <a:gd name="connsiteX2" fmla="*/ 1385180 w 1611517"/>
              <a:gd name="connsiteY2" fmla="*/ 905347 h 977775"/>
              <a:gd name="connsiteX3" fmla="*/ 1321806 w 1611517"/>
              <a:gd name="connsiteY3" fmla="*/ 887240 h 977775"/>
              <a:gd name="connsiteX4" fmla="*/ 1430448 w 1611517"/>
              <a:gd name="connsiteY4" fmla="*/ 878186 h 977775"/>
              <a:gd name="connsiteX5" fmla="*/ 1439501 w 1611517"/>
              <a:gd name="connsiteY5" fmla="*/ 905347 h 977775"/>
              <a:gd name="connsiteX6" fmla="*/ 1493822 w 1611517"/>
              <a:gd name="connsiteY6" fmla="*/ 923454 h 977775"/>
              <a:gd name="connsiteX7" fmla="*/ 1475715 w 1611517"/>
              <a:gd name="connsiteY7" fmla="*/ 832919 h 977775"/>
              <a:gd name="connsiteX8" fmla="*/ 1457608 w 1611517"/>
              <a:gd name="connsiteY8" fmla="*/ 805759 h 977775"/>
              <a:gd name="connsiteX9" fmla="*/ 1430448 w 1611517"/>
              <a:gd name="connsiteY9" fmla="*/ 778598 h 977775"/>
              <a:gd name="connsiteX10" fmla="*/ 1376127 w 1611517"/>
              <a:gd name="connsiteY10" fmla="*/ 760491 h 977775"/>
              <a:gd name="connsiteX11" fmla="*/ 1348967 w 1611517"/>
              <a:gd name="connsiteY11" fmla="*/ 742384 h 977775"/>
              <a:gd name="connsiteX12" fmla="*/ 1330860 w 1611517"/>
              <a:gd name="connsiteY12" fmla="*/ 715224 h 977775"/>
              <a:gd name="connsiteX13" fmla="*/ 1303699 w 1611517"/>
              <a:gd name="connsiteY13" fmla="*/ 706171 h 977775"/>
              <a:gd name="connsiteX14" fmla="*/ 1231272 w 1611517"/>
              <a:gd name="connsiteY14" fmla="*/ 679010 h 977775"/>
              <a:gd name="connsiteX15" fmla="*/ 1186004 w 1611517"/>
              <a:gd name="connsiteY15" fmla="*/ 651850 h 977775"/>
              <a:gd name="connsiteX16" fmla="*/ 1158844 w 1611517"/>
              <a:gd name="connsiteY16" fmla="*/ 642796 h 977775"/>
              <a:gd name="connsiteX17" fmla="*/ 1131683 w 1611517"/>
              <a:gd name="connsiteY17" fmla="*/ 624689 h 977775"/>
              <a:gd name="connsiteX18" fmla="*/ 1077363 w 1611517"/>
              <a:gd name="connsiteY18" fmla="*/ 606582 h 977775"/>
              <a:gd name="connsiteX19" fmla="*/ 1023042 w 1611517"/>
              <a:gd name="connsiteY19" fmla="*/ 597529 h 977775"/>
              <a:gd name="connsiteX20" fmla="*/ 986828 w 1611517"/>
              <a:gd name="connsiteY20" fmla="*/ 543208 h 977775"/>
              <a:gd name="connsiteX21" fmla="*/ 968721 w 1611517"/>
              <a:gd name="connsiteY21" fmla="*/ 516048 h 977775"/>
              <a:gd name="connsiteX22" fmla="*/ 914400 w 1611517"/>
              <a:gd name="connsiteY22" fmla="*/ 470780 h 977775"/>
              <a:gd name="connsiteX23" fmla="*/ 887240 w 1611517"/>
              <a:gd name="connsiteY23" fmla="*/ 452674 h 977775"/>
              <a:gd name="connsiteX24" fmla="*/ 851026 w 1611517"/>
              <a:gd name="connsiteY24" fmla="*/ 371192 h 977775"/>
              <a:gd name="connsiteX25" fmla="*/ 832919 w 1611517"/>
              <a:gd name="connsiteY25" fmla="*/ 316872 h 977775"/>
              <a:gd name="connsiteX26" fmla="*/ 823866 w 1611517"/>
              <a:gd name="connsiteY26" fmla="*/ 289711 h 977775"/>
              <a:gd name="connsiteX27" fmla="*/ 796705 w 1611517"/>
              <a:gd name="connsiteY27" fmla="*/ 262551 h 977775"/>
              <a:gd name="connsiteX28" fmla="*/ 787652 w 1611517"/>
              <a:gd name="connsiteY28" fmla="*/ 235390 h 977775"/>
              <a:gd name="connsiteX29" fmla="*/ 742384 w 1611517"/>
              <a:gd name="connsiteY29" fmla="*/ 181070 h 977775"/>
              <a:gd name="connsiteX30" fmla="*/ 715224 w 1611517"/>
              <a:gd name="connsiteY30" fmla="*/ 162963 h 977775"/>
              <a:gd name="connsiteX31" fmla="*/ 624689 w 1611517"/>
              <a:gd name="connsiteY31" fmla="*/ 126749 h 977775"/>
              <a:gd name="connsiteX32" fmla="*/ 588476 w 1611517"/>
              <a:gd name="connsiteY32" fmla="*/ 99588 h 977775"/>
              <a:gd name="connsiteX33" fmla="*/ 552262 w 1611517"/>
              <a:gd name="connsiteY33" fmla="*/ 81481 h 977775"/>
              <a:gd name="connsiteX34" fmla="*/ 525101 w 1611517"/>
              <a:gd name="connsiteY34" fmla="*/ 63375 h 977775"/>
              <a:gd name="connsiteX35" fmla="*/ 434567 w 1611517"/>
              <a:gd name="connsiteY35" fmla="*/ 45268 h 977775"/>
              <a:gd name="connsiteX36" fmla="*/ 407406 w 1611517"/>
              <a:gd name="connsiteY36" fmla="*/ 36214 h 977775"/>
              <a:gd name="connsiteX37" fmla="*/ 362139 w 1611517"/>
              <a:gd name="connsiteY37" fmla="*/ 0 h 977775"/>
              <a:gd name="connsiteX38" fmla="*/ 153909 w 1611517"/>
              <a:gd name="connsiteY38" fmla="*/ 9054 h 977775"/>
              <a:gd name="connsiteX39" fmla="*/ 135802 w 1611517"/>
              <a:gd name="connsiteY39" fmla="*/ 36214 h 977775"/>
              <a:gd name="connsiteX40" fmla="*/ 81481 w 1611517"/>
              <a:gd name="connsiteY40" fmla="*/ 54321 h 977775"/>
              <a:gd name="connsiteX41" fmla="*/ 63375 w 1611517"/>
              <a:gd name="connsiteY41" fmla="*/ 81481 h 977775"/>
              <a:gd name="connsiteX42" fmla="*/ 36214 w 1611517"/>
              <a:gd name="connsiteY42" fmla="*/ 99588 h 977775"/>
              <a:gd name="connsiteX43" fmla="*/ 18107 w 1611517"/>
              <a:gd name="connsiteY43" fmla="*/ 153909 h 977775"/>
              <a:gd name="connsiteX44" fmla="*/ 9054 w 1611517"/>
              <a:gd name="connsiteY44" fmla="*/ 181070 h 977775"/>
              <a:gd name="connsiteX45" fmla="*/ 0 w 1611517"/>
              <a:gd name="connsiteY45" fmla="*/ 208230 h 977775"/>
              <a:gd name="connsiteX46" fmla="*/ 63375 w 1611517"/>
              <a:gd name="connsiteY46" fmla="*/ 262551 h 977775"/>
              <a:gd name="connsiteX47" fmla="*/ 117695 w 1611517"/>
              <a:gd name="connsiteY47" fmla="*/ 280658 h 977775"/>
              <a:gd name="connsiteX48" fmla="*/ 144856 w 1611517"/>
              <a:gd name="connsiteY48" fmla="*/ 289711 h 977775"/>
              <a:gd name="connsiteX49" fmla="*/ 90535 w 1611517"/>
              <a:gd name="connsiteY49" fmla="*/ 307818 h 977775"/>
              <a:gd name="connsiteX50" fmla="*/ 99588 w 1611517"/>
              <a:gd name="connsiteY50" fmla="*/ 389299 h 977775"/>
              <a:gd name="connsiteX51" fmla="*/ 108642 w 1611517"/>
              <a:gd name="connsiteY51" fmla="*/ 416460 h 977775"/>
              <a:gd name="connsiteX52" fmla="*/ 135802 w 1611517"/>
              <a:gd name="connsiteY52" fmla="*/ 434567 h 977775"/>
              <a:gd name="connsiteX53" fmla="*/ 162963 w 1611517"/>
              <a:gd name="connsiteY53" fmla="*/ 443620 h 977775"/>
              <a:gd name="connsiteX54" fmla="*/ 235390 w 1611517"/>
              <a:gd name="connsiteY54" fmla="*/ 434567 h 977775"/>
              <a:gd name="connsiteX55" fmla="*/ 262551 w 1611517"/>
              <a:gd name="connsiteY55" fmla="*/ 425513 h 977775"/>
              <a:gd name="connsiteX56" fmla="*/ 325925 w 1611517"/>
              <a:gd name="connsiteY56" fmla="*/ 416460 h 977775"/>
              <a:gd name="connsiteX57" fmla="*/ 380246 w 1611517"/>
              <a:gd name="connsiteY57" fmla="*/ 425513 h 977775"/>
              <a:gd name="connsiteX58" fmla="*/ 407406 w 1611517"/>
              <a:gd name="connsiteY58" fmla="*/ 506994 h 977775"/>
              <a:gd name="connsiteX59" fmla="*/ 434567 w 1611517"/>
              <a:gd name="connsiteY59" fmla="*/ 516048 h 977775"/>
              <a:gd name="connsiteX60" fmla="*/ 579422 w 1611517"/>
              <a:gd name="connsiteY60" fmla="*/ 525101 h 977775"/>
              <a:gd name="connsiteX61" fmla="*/ 660903 w 1611517"/>
              <a:gd name="connsiteY61" fmla="*/ 552262 h 977775"/>
              <a:gd name="connsiteX62" fmla="*/ 688064 w 1611517"/>
              <a:gd name="connsiteY62" fmla="*/ 561315 h 977775"/>
              <a:gd name="connsiteX63" fmla="*/ 715224 w 1611517"/>
              <a:gd name="connsiteY63" fmla="*/ 570369 h 977775"/>
              <a:gd name="connsiteX64" fmla="*/ 751438 w 1611517"/>
              <a:gd name="connsiteY64" fmla="*/ 579422 h 977775"/>
              <a:gd name="connsiteX65" fmla="*/ 805759 w 1611517"/>
              <a:gd name="connsiteY65" fmla="*/ 615636 h 977775"/>
              <a:gd name="connsiteX66" fmla="*/ 914400 w 1611517"/>
              <a:gd name="connsiteY66" fmla="*/ 642796 h 977775"/>
              <a:gd name="connsiteX67" fmla="*/ 968721 w 1611517"/>
              <a:gd name="connsiteY67" fmla="*/ 660903 h 977775"/>
              <a:gd name="connsiteX68" fmla="*/ 995881 w 1611517"/>
              <a:gd name="connsiteY68" fmla="*/ 679010 h 977775"/>
              <a:gd name="connsiteX69" fmla="*/ 1050202 w 1611517"/>
              <a:gd name="connsiteY69" fmla="*/ 706171 h 977775"/>
              <a:gd name="connsiteX70" fmla="*/ 1086416 w 1611517"/>
              <a:gd name="connsiteY70" fmla="*/ 760491 h 977775"/>
              <a:gd name="connsiteX71" fmla="*/ 1104523 w 1611517"/>
              <a:gd name="connsiteY71" fmla="*/ 787652 h 977775"/>
              <a:gd name="connsiteX72" fmla="*/ 1131683 w 1611517"/>
              <a:gd name="connsiteY72" fmla="*/ 841973 h 977775"/>
              <a:gd name="connsiteX73" fmla="*/ 1140737 w 1611517"/>
              <a:gd name="connsiteY73" fmla="*/ 869133 h 977775"/>
              <a:gd name="connsiteX74" fmla="*/ 1167897 w 1611517"/>
              <a:gd name="connsiteY74" fmla="*/ 887240 h 977775"/>
              <a:gd name="connsiteX75" fmla="*/ 1240325 w 1611517"/>
              <a:gd name="connsiteY75" fmla="*/ 950614 h 977775"/>
              <a:gd name="connsiteX76" fmla="*/ 1267485 w 1611517"/>
              <a:gd name="connsiteY76" fmla="*/ 968721 h 977775"/>
              <a:gd name="connsiteX77" fmla="*/ 1358020 w 1611517"/>
              <a:gd name="connsiteY77" fmla="*/ 923454 h 977775"/>
              <a:gd name="connsiteX78" fmla="*/ 1385180 w 1611517"/>
              <a:gd name="connsiteY78" fmla="*/ 914400 h 977775"/>
              <a:gd name="connsiteX79" fmla="*/ 1466662 w 1611517"/>
              <a:gd name="connsiteY79" fmla="*/ 923454 h 977775"/>
              <a:gd name="connsiteX80" fmla="*/ 1493822 w 1611517"/>
              <a:gd name="connsiteY80" fmla="*/ 932507 h 977775"/>
              <a:gd name="connsiteX81" fmla="*/ 1511929 w 1611517"/>
              <a:gd name="connsiteY81" fmla="*/ 959668 h 977775"/>
              <a:gd name="connsiteX82" fmla="*/ 1539089 w 1611517"/>
              <a:gd name="connsiteY82" fmla="*/ 968721 h 977775"/>
              <a:gd name="connsiteX83" fmla="*/ 1548143 w 1611517"/>
              <a:gd name="connsiteY83" fmla="*/ 977775 h 97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611517" h="977775">
                <a:moveTo>
                  <a:pt x="1611517" y="932507"/>
                </a:moveTo>
                <a:cubicBezTo>
                  <a:pt x="1563232" y="929489"/>
                  <a:pt x="1514843" y="927834"/>
                  <a:pt x="1466662" y="923454"/>
                </a:cubicBezTo>
                <a:cubicBezTo>
                  <a:pt x="1406768" y="918009"/>
                  <a:pt x="1427759" y="917513"/>
                  <a:pt x="1385180" y="905347"/>
                </a:cubicBezTo>
                <a:cubicBezTo>
                  <a:pt x="1305604" y="882611"/>
                  <a:pt x="1386929" y="908946"/>
                  <a:pt x="1321806" y="887240"/>
                </a:cubicBezTo>
                <a:cubicBezTo>
                  <a:pt x="1393542" y="863328"/>
                  <a:pt x="1357300" y="865995"/>
                  <a:pt x="1430448" y="878186"/>
                </a:cubicBezTo>
                <a:cubicBezTo>
                  <a:pt x="1433466" y="887240"/>
                  <a:pt x="1431735" y="899800"/>
                  <a:pt x="1439501" y="905347"/>
                </a:cubicBezTo>
                <a:cubicBezTo>
                  <a:pt x="1455032" y="916441"/>
                  <a:pt x="1493822" y="923454"/>
                  <a:pt x="1493822" y="923454"/>
                </a:cubicBezTo>
                <a:cubicBezTo>
                  <a:pt x="1491779" y="911194"/>
                  <a:pt x="1483083" y="850111"/>
                  <a:pt x="1475715" y="832919"/>
                </a:cubicBezTo>
                <a:cubicBezTo>
                  <a:pt x="1471429" y="822918"/>
                  <a:pt x="1464574" y="814118"/>
                  <a:pt x="1457608" y="805759"/>
                </a:cubicBezTo>
                <a:cubicBezTo>
                  <a:pt x="1449411" y="795923"/>
                  <a:pt x="1441640" y="784816"/>
                  <a:pt x="1430448" y="778598"/>
                </a:cubicBezTo>
                <a:cubicBezTo>
                  <a:pt x="1413764" y="769329"/>
                  <a:pt x="1392008" y="771078"/>
                  <a:pt x="1376127" y="760491"/>
                </a:cubicBezTo>
                <a:lnTo>
                  <a:pt x="1348967" y="742384"/>
                </a:lnTo>
                <a:cubicBezTo>
                  <a:pt x="1342931" y="733331"/>
                  <a:pt x="1339357" y="722021"/>
                  <a:pt x="1330860" y="715224"/>
                </a:cubicBezTo>
                <a:cubicBezTo>
                  <a:pt x="1323408" y="709262"/>
                  <a:pt x="1312471" y="709930"/>
                  <a:pt x="1303699" y="706171"/>
                </a:cubicBezTo>
                <a:cubicBezTo>
                  <a:pt x="1237412" y="677763"/>
                  <a:pt x="1298043" y="695704"/>
                  <a:pt x="1231272" y="679010"/>
                </a:cubicBezTo>
                <a:cubicBezTo>
                  <a:pt x="1216183" y="669957"/>
                  <a:pt x="1201743" y="659720"/>
                  <a:pt x="1186004" y="651850"/>
                </a:cubicBezTo>
                <a:cubicBezTo>
                  <a:pt x="1177468" y="647582"/>
                  <a:pt x="1167380" y="647064"/>
                  <a:pt x="1158844" y="642796"/>
                </a:cubicBezTo>
                <a:cubicBezTo>
                  <a:pt x="1149112" y="637930"/>
                  <a:pt x="1141626" y="629108"/>
                  <a:pt x="1131683" y="624689"/>
                </a:cubicBezTo>
                <a:cubicBezTo>
                  <a:pt x="1114242" y="616937"/>
                  <a:pt x="1077363" y="606582"/>
                  <a:pt x="1077363" y="606582"/>
                </a:cubicBezTo>
                <a:cubicBezTo>
                  <a:pt x="1049810" y="615767"/>
                  <a:pt x="1046820" y="624704"/>
                  <a:pt x="1023042" y="597529"/>
                </a:cubicBezTo>
                <a:cubicBezTo>
                  <a:pt x="1008712" y="581151"/>
                  <a:pt x="998899" y="561315"/>
                  <a:pt x="986828" y="543208"/>
                </a:cubicBezTo>
                <a:cubicBezTo>
                  <a:pt x="980792" y="534155"/>
                  <a:pt x="977774" y="522084"/>
                  <a:pt x="968721" y="516048"/>
                </a:cubicBezTo>
                <a:cubicBezTo>
                  <a:pt x="901282" y="471088"/>
                  <a:pt x="984116" y="528876"/>
                  <a:pt x="914400" y="470780"/>
                </a:cubicBezTo>
                <a:cubicBezTo>
                  <a:pt x="906041" y="463814"/>
                  <a:pt x="896293" y="458709"/>
                  <a:pt x="887240" y="452674"/>
                </a:cubicBezTo>
                <a:cubicBezTo>
                  <a:pt x="865692" y="388030"/>
                  <a:pt x="879720" y="414234"/>
                  <a:pt x="851026" y="371192"/>
                </a:cubicBezTo>
                <a:lnTo>
                  <a:pt x="832919" y="316872"/>
                </a:lnTo>
                <a:cubicBezTo>
                  <a:pt x="829901" y="307818"/>
                  <a:pt x="830614" y="296459"/>
                  <a:pt x="823866" y="289711"/>
                </a:cubicBezTo>
                <a:lnTo>
                  <a:pt x="796705" y="262551"/>
                </a:lnTo>
                <a:cubicBezTo>
                  <a:pt x="793687" y="253497"/>
                  <a:pt x="791920" y="243926"/>
                  <a:pt x="787652" y="235390"/>
                </a:cubicBezTo>
                <a:cubicBezTo>
                  <a:pt x="777478" y="215042"/>
                  <a:pt x="759546" y="195372"/>
                  <a:pt x="742384" y="181070"/>
                </a:cubicBezTo>
                <a:cubicBezTo>
                  <a:pt x="734025" y="174104"/>
                  <a:pt x="725167" y="167382"/>
                  <a:pt x="715224" y="162963"/>
                </a:cubicBezTo>
                <a:cubicBezTo>
                  <a:pt x="658967" y="137960"/>
                  <a:pt x="670290" y="155250"/>
                  <a:pt x="624689" y="126749"/>
                </a:cubicBezTo>
                <a:cubicBezTo>
                  <a:pt x="611894" y="118752"/>
                  <a:pt x="601271" y="107585"/>
                  <a:pt x="588476" y="99588"/>
                </a:cubicBezTo>
                <a:cubicBezTo>
                  <a:pt x="577031" y="92435"/>
                  <a:pt x="563980" y="88177"/>
                  <a:pt x="552262" y="81481"/>
                </a:cubicBezTo>
                <a:cubicBezTo>
                  <a:pt x="542815" y="76083"/>
                  <a:pt x="534833" y="68241"/>
                  <a:pt x="525101" y="63375"/>
                </a:cubicBezTo>
                <a:cubicBezTo>
                  <a:pt x="499815" y="50732"/>
                  <a:pt x="457932" y="48606"/>
                  <a:pt x="434567" y="45268"/>
                </a:cubicBezTo>
                <a:cubicBezTo>
                  <a:pt x="425513" y="42250"/>
                  <a:pt x="414858" y="42176"/>
                  <a:pt x="407406" y="36214"/>
                </a:cubicBezTo>
                <a:cubicBezTo>
                  <a:pt x="348903" y="-10588"/>
                  <a:pt x="430408" y="22758"/>
                  <a:pt x="362139" y="0"/>
                </a:cubicBezTo>
                <a:cubicBezTo>
                  <a:pt x="292729" y="3018"/>
                  <a:pt x="222512" y="-1923"/>
                  <a:pt x="153909" y="9054"/>
                </a:cubicBezTo>
                <a:cubicBezTo>
                  <a:pt x="143165" y="10773"/>
                  <a:pt x="145029" y="30447"/>
                  <a:pt x="135802" y="36214"/>
                </a:cubicBezTo>
                <a:cubicBezTo>
                  <a:pt x="119617" y="46330"/>
                  <a:pt x="81481" y="54321"/>
                  <a:pt x="81481" y="54321"/>
                </a:cubicBezTo>
                <a:cubicBezTo>
                  <a:pt x="75446" y="63374"/>
                  <a:pt x="71069" y="73787"/>
                  <a:pt x="63375" y="81481"/>
                </a:cubicBezTo>
                <a:cubicBezTo>
                  <a:pt x="55681" y="89175"/>
                  <a:pt x="41981" y="90361"/>
                  <a:pt x="36214" y="99588"/>
                </a:cubicBezTo>
                <a:cubicBezTo>
                  <a:pt x="26098" y="115773"/>
                  <a:pt x="24143" y="135802"/>
                  <a:pt x="18107" y="153909"/>
                </a:cubicBezTo>
                <a:lnTo>
                  <a:pt x="9054" y="181070"/>
                </a:lnTo>
                <a:lnTo>
                  <a:pt x="0" y="208230"/>
                </a:lnTo>
                <a:cubicBezTo>
                  <a:pt x="13676" y="276608"/>
                  <a:pt x="-7344" y="244871"/>
                  <a:pt x="63375" y="262551"/>
                </a:cubicBezTo>
                <a:cubicBezTo>
                  <a:pt x="81891" y="267180"/>
                  <a:pt x="99588" y="274622"/>
                  <a:pt x="117695" y="280658"/>
                </a:cubicBezTo>
                <a:lnTo>
                  <a:pt x="144856" y="289711"/>
                </a:lnTo>
                <a:cubicBezTo>
                  <a:pt x="126749" y="295747"/>
                  <a:pt x="88427" y="288848"/>
                  <a:pt x="90535" y="307818"/>
                </a:cubicBezTo>
                <a:cubicBezTo>
                  <a:pt x="93553" y="334978"/>
                  <a:pt x="95095" y="362343"/>
                  <a:pt x="99588" y="389299"/>
                </a:cubicBezTo>
                <a:cubicBezTo>
                  <a:pt x="101157" y="398713"/>
                  <a:pt x="102680" y="409008"/>
                  <a:pt x="108642" y="416460"/>
                </a:cubicBezTo>
                <a:cubicBezTo>
                  <a:pt x="115439" y="424957"/>
                  <a:pt x="126070" y="429701"/>
                  <a:pt x="135802" y="434567"/>
                </a:cubicBezTo>
                <a:cubicBezTo>
                  <a:pt x="144338" y="438835"/>
                  <a:pt x="153909" y="440602"/>
                  <a:pt x="162963" y="443620"/>
                </a:cubicBezTo>
                <a:cubicBezTo>
                  <a:pt x="187105" y="440602"/>
                  <a:pt x="211452" y="438919"/>
                  <a:pt x="235390" y="434567"/>
                </a:cubicBezTo>
                <a:cubicBezTo>
                  <a:pt x="244779" y="432860"/>
                  <a:pt x="253193" y="427385"/>
                  <a:pt x="262551" y="425513"/>
                </a:cubicBezTo>
                <a:cubicBezTo>
                  <a:pt x="283476" y="421328"/>
                  <a:pt x="304800" y="419478"/>
                  <a:pt x="325925" y="416460"/>
                </a:cubicBezTo>
                <a:cubicBezTo>
                  <a:pt x="344032" y="419478"/>
                  <a:pt x="363827" y="417304"/>
                  <a:pt x="380246" y="425513"/>
                </a:cubicBezTo>
                <a:cubicBezTo>
                  <a:pt x="407755" y="439268"/>
                  <a:pt x="397880" y="490324"/>
                  <a:pt x="407406" y="506994"/>
                </a:cubicBezTo>
                <a:cubicBezTo>
                  <a:pt x="412141" y="515280"/>
                  <a:pt x="425076" y="515049"/>
                  <a:pt x="434567" y="516048"/>
                </a:cubicBezTo>
                <a:cubicBezTo>
                  <a:pt x="482680" y="521113"/>
                  <a:pt x="531137" y="522083"/>
                  <a:pt x="579422" y="525101"/>
                </a:cubicBezTo>
                <a:lnTo>
                  <a:pt x="660903" y="552262"/>
                </a:lnTo>
                <a:lnTo>
                  <a:pt x="688064" y="561315"/>
                </a:lnTo>
                <a:cubicBezTo>
                  <a:pt x="697117" y="564333"/>
                  <a:pt x="705966" y="568055"/>
                  <a:pt x="715224" y="570369"/>
                </a:cubicBezTo>
                <a:lnTo>
                  <a:pt x="751438" y="579422"/>
                </a:lnTo>
                <a:cubicBezTo>
                  <a:pt x="769545" y="591493"/>
                  <a:pt x="785114" y="608754"/>
                  <a:pt x="805759" y="615636"/>
                </a:cubicBezTo>
                <a:cubicBezTo>
                  <a:pt x="877494" y="639548"/>
                  <a:pt x="841253" y="630605"/>
                  <a:pt x="914400" y="642796"/>
                </a:cubicBezTo>
                <a:cubicBezTo>
                  <a:pt x="932507" y="648832"/>
                  <a:pt x="952840" y="650316"/>
                  <a:pt x="968721" y="660903"/>
                </a:cubicBezTo>
                <a:cubicBezTo>
                  <a:pt x="977774" y="666939"/>
                  <a:pt x="986149" y="674144"/>
                  <a:pt x="995881" y="679010"/>
                </a:cubicBezTo>
                <a:cubicBezTo>
                  <a:pt x="1070846" y="716493"/>
                  <a:pt x="972367" y="654280"/>
                  <a:pt x="1050202" y="706171"/>
                </a:cubicBezTo>
                <a:lnTo>
                  <a:pt x="1086416" y="760491"/>
                </a:lnTo>
                <a:lnTo>
                  <a:pt x="1104523" y="787652"/>
                </a:lnTo>
                <a:cubicBezTo>
                  <a:pt x="1127275" y="855912"/>
                  <a:pt x="1096586" y="771779"/>
                  <a:pt x="1131683" y="841973"/>
                </a:cubicBezTo>
                <a:cubicBezTo>
                  <a:pt x="1135951" y="850509"/>
                  <a:pt x="1134775" y="861681"/>
                  <a:pt x="1140737" y="869133"/>
                </a:cubicBezTo>
                <a:cubicBezTo>
                  <a:pt x="1147534" y="877629"/>
                  <a:pt x="1158844" y="881204"/>
                  <a:pt x="1167897" y="887240"/>
                </a:cubicBezTo>
                <a:cubicBezTo>
                  <a:pt x="1211013" y="951914"/>
                  <a:pt x="1182999" y="936283"/>
                  <a:pt x="1240325" y="950614"/>
                </a:cubicBezTo>
                <a:cubicBezTo>
                  <a:pt x="1249378" y="956650"/>
                  <a:pt x="1256714" y="967182"/>
                  <a:pt x="1267485" y="968721"/>
                </a:cubicBezTo>
                <a:cubicBezTo>
                  <a:pt x="1303402" y="973852"/>
                  <a:pt x="1330789" y="932532"/>
                  <a:pt x="1358020" y="923454"/>
                </a:cubicBezTo>
                <a:lnTo>
                  <a:pt x="1385180" y="914400"/>
                </a:lnTo>
                <a:cubicBezTo>
                  <a:pt x="1412341" y="917418"/>
                  <a:pt x="1439706" y="918961"/>
                  <a:pt x="1466662" y="923454"/>
                </a:cubicBezTo>
                <a:cubicBezTo>
                  <a:pt x="1476075" y="925023"/>
                  <a:pt x="1486370" y="926545"/>
                  <a:pt x="1493822" y="932507"/>
                </a:cubicBezTo>
                <a:cubicBezTo>
                  <a:pt x="1502319" y="939304"/>
                  <a:pt x="1503432" y="952871"/>
                  <a:pt x="1511929" y="959668"/>
                </a:cubicBezTo>
                <a:cubicBezTo>
                  <a:pt x="1519381" y="965630"/>
                  <a:pt x="1530553" y="964453"/>
                  <a:pt x="1539089" y="968721"/>
                </a:cubicBezTo>
                <a:cubicBezTo>
                  <a:pt x="1542907" y="970630"/>
                  <a:pt x="1545125" y="974757"/>
                  <a:pt x="1548143" y="977775"/>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chemeClr val="tx1"/>
                </a:solidFill>
                <a:latin typeface="+mj-lt"/>
              </a:rPr>
              <a:t>Lưỡ</a:t>
            </a:r>
            <a:r>
              <a:rPr lang="en-US" sz="2000" b="1" dirty="0" err="1" smtClean="0">
                <a:solidFill>
                  <a:schemeClr val="tx1"/>
                </a:solidFill>
                <a:latin typeface="+mj-lt"/>
              </a:rPr>
              <a:t>ngHà</a:t>
            </a:r>
            <a:endParaRPr lang="en-US" sz="2000" b="1" dirty="0">
              <a:solidFill>
                <a:schemeClr val="tx1"/>
              </a:solidFill>
              <a:latin typeface="+mj-lt"/>
            </a:endParaRPr>
          </a:p>
        </p:txBody>
      </p:sp>
      <p:sp>
        <p:nvSpPr>
          <p:cNvPr id="5" name="Freeform 4"/>
          <p:cNvSpPr/>
          <p:nvPr/>
        </p:nvSpPr>
        <p:spPr>
          <a:xfrm>
            <a:off x="5703683" y="4454305"/>
            <a:ext cx="389299" cy="1566249"/>
          </a:xfrm>
          <a:custGeom>
            <a:avLst/>
            <a:gdLst>
              <a:gd name="connsiteX0" fmla="*/ 153909 w 389299"/>
              <a:gd name="connsiteY0" fmla="*/ 1566249 h 1566249"/>
              <a:gd name="connsiteX1" fmla="*/ 199176 w 389299"/>
              <a:gd name="connsiteY1" fmla="*/ 1511929 h 1566249"/>
              <a:gd name="connsiteX2" fmla="*/ 235390 w 389299"/>
              <a:gd name="connsiteY2" fmla="*/ 1457608 h 1566249"/>
              <a:gd name="connsiteX3" fmla="*/ 271604 w 389299"/>
              <a:gd name="connsiteY3" fmla="*/ 1412341 h 1566249"/>
              <a:gd name="connsiteX4" fmla="*/ 298765 w 389299"/>
              <a:gd name="connsiteY4" fmla="*/ 1385180 h 1566249"/>
              <a:gd name="connsiteX5" fmla="*/ 353085 w 389299"/>
              <a:gd name="connsiteY5" fmla="*/ 1358020 h 1566249"/>
              <a:gd name="connsiteX6" fmla="*/ 362139 w 389299"/>
              <a:gd name="connsiteY6" fmla="*/ 1195057 h 1566249"/>
              <a:gd name="connsiteX7" fmla="*/ 307818 w 389299"/>
              <a:gd name="connsiteY7" fmla="*/ 1140737 h 1566249"/>
              <a:gd name="connsiteX8" fmla="*/ 298765 w 389299"/>
              <a:gd name="connsiteY8" fmla="*/ 1095469 h 1566249"/>
              <a:gd name="connsiteX9" fmla="*/ 307818 w 389299"/>
              <a:gd name="connsiteY9" fmla="*/ 1050202 h 1566249"/>
              <a:gd name="connsiteX10" fmla="*/ 362139 w 389299"/>
              <a:gd name="connsiteY10" fmla="*/ 1004935 h 1566249"/>
              <a:gd name="connsiteX11" fmla="*/ 389299 w 389299"/>
              <a:gd name="connsiteY11" fmla="*/ 950614 h 1566249"/>
              <a:gd name="connsiteX12" fmla="*/ 380246 w 389299"/>
              <a:gd name="connsiteY12" fmla="*/ 914400 h 1566249"/>
              <a:gd name="connsiteX13" fmla="*/ 371192 w 389299"/>
              <a:gd name="connsiteY13" fmla="*/ 887240 h 1566249"/>
              <a:gd name="connsiteX14" fmla="*/ 344032 w 389299"/>
              <a:gd name="connsiteY14" fmla="*/ 869133 h 1566249"/>
              <a:gd name="connsiteX15" fmla="*/ 172016 w 389299"/>
              <a:gd name="connsiteY15" fmla="*/ 869133 h 1566249"/>
              <a:gd name="connsiteX16" fmla="*/ 153909 w 389299"/>
              <a:gd name="connsiteY16" fmla="*/ 841972 h 1566249"/>
              <a:gd name="connsiteX17" fmla="*/ 126749 w 389299"/>
              <a:gd name="connsiteY17" fmla="*/ 823865 h 1566249"/>
              <a:gd name="connsiteX18" fmla="*/ 63374 w 389299"/>
              <a:gd name="connsiteY18" fmla="*/ 733331 h 1566249"/>
              <a:gd name="connsiteX19" fmla="*/ 45267 w 389299"/>
              <a:gd name="connsiteY19" fmla="*/ 706170 h 1566249"/>
              <a:gd name="connsiteX20" fmla="*/ 27161 w 389299"/>
              <a:gd name="connsiteY20" fmla="*/ 679010 h 1566249"/>
              <a:gd name="connsiteX21" fmla="*/ 9054 w 389299"/>
              <a:gd name="connsiteY21" fmla="*/ 606582 h 1566249"/>
              <a:gd name="connsiteX22" fmla="*/ 0 w 389299"/>
              <a:gd name="connsiteY22" fmla="*/ 570368 h 1566249"/>
              <a:gd name="connsiteX23" fmla="*/ 9054 w 389299"/>
              <a:gd name="connsiteY23" fmla="*/ 461727 h 1566249"/>
              <a:gd name="connsiteX24" fmla="*/ 63374 w 389299"/>
              <a:gd name="connsiteY24" fmla="*/ 353085 h 1566249"/>
              <a:gd name="connsiteX25" fmla="*/ 81481 w 389299"/>
              <a:gd name="connsiteY25" fmla="*/ 325925 h 1566249"/>
              <a:gd name="connsiteX26" fmla="*/ 108642 w 389299"/>
              <a:gd name="connsiteY26" fmla="*/ 271604 h 1566249"/>
              <a:gd name="connsiteX27" fmla="*/ 99588 w 389299"/>
              <a:gd name="connsiteY27" fmla="*/ 244444 h 1566249"/>
              <a:gd name="connsiteX28" fmla="*/ 45267 w 389299"/>
              <a:gd name="connsiteY28" fmla="*/ 226337 h 1566249"/>
              <a:gd name="connsiteX29" fmla="*/ 36214 w 389299"/>
              <a:gd name="connsiteY29" fmla="*/ 199176 h 1566249"/>
              <a:gd name="connsiteX30" fmla="*/ 108642 w 389299"/>
              <a:gd name="connsiteY30" fmla="*/ 172016 h 1566249"/>
              <a:gd name="connsiteX31" fmla="*/ 135802 w 389299"/>
              <a:gd name="connsiteY31" fmla="*/ 153909 h 1566249"/>
              <a:gd name="connsiteX32" fmla="*/ 144856 w 389299"/>
              <a:gd name="connsiteY32" fmla="*/ 126748 h 1566249"/>
              <a:gd name="connsiteX33" fmla="*/ 162963 w 389299"/>
              <a:gd name="connsiteY33" fmla="*/ 99588 h 1566249"/>
              <a:gd name="connsiteX34" fmla="*/ 172016 w 389299"/>
              <a:gd name="connsiteY34" fmla="*/ 72428 h 1566249"/>
              <a:gd name="connsiteX35" fmla="*/ 153909 w 389299"/>
              <a:gd name="connsiteY35" fmla="*/ 0 h 156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299" h="1566249">
                <a:moveTo>
                  <a:pt x="153909" y="1566249"/>
                </a:moveTo>
                <a:cubicBezTo>
                  <a:pt x="170223" y="1549935"/>
                  <a:pt x="189723" y="1533986"/>
                  <a:pt x="199176" y="1511929"/>
                </a:cubicBezTo>
                <a:cubicBezTo>
                  <a:pt x="222562" y="1457364"/>
                  <a:pt x="187652" y="1489434"/>
                  <a:pt x="235390" y="1457608"/>
                </a:cubicBezTo>
                <a:cubicBezTo>
                  <a:pt x="250253" y="1413019"/>
                  <a:pt x="233803" y="1443842"/>
                  <a:pt x="271604" y="1412341"/>
                </a:cubicBezTo>
                <a:cubicBezTo>
                  <a:pt x="281440" y="1404144"/>
                  <a:pt x="288929" y="1393377"/>
                  <a:pt x="298765" y="1385180"/>
                </a:cubicBezTo>
                <a:cubicBezTo>
                  <a:pt x="322166" y="1365679"/>
                  <a:pt x="325863" y="1367094"/>
                  <a:pt x="353085" y="1358020"/>
                </a:cubicBezTo>
                <a:cubicBezTo>
                  <a:pt x="373227" y="1297593"/>
                  <a:pt x="390781" y="1268708"/>
                  <a:pt x="362139" y="1195057"/>
                </a:cubicBezTo>
                <a:cubicBezTo>
                  <a:pt x="352858" y="1171191"/>
                  <a:pt x="307818" y="1140737"/>
                  <a:pt x="307818" y="1140737"/>
                </a:cubicBezTo>
                <a:cubicBezTo>
                  <a:pt x="304800" y="1125648"/>
                  <a:pt x="298765" y="1110857"/>
                  <a:pt x="298765" y="1095469"/>
                </a:cubicBezTo>
                <a:cubicBezTo>
                  <a:pt x="298765" y="1080081"/>
                  <a:pt x="300936" y="1063965"/>
                  <a:pt x="307818" y="1050202"/>
                </a:cubicBezTo>
                <a:cubicBezTo>
                  <a:pt x="316532" y="1032775"/>
                  <a:pt x="346541" y="1015334"/>
                  <a:pt x="362139" y="1004935"/>
                </a:cubicBezTo>
                <a:cubicBezTo>
                  <a:pt x="371294" y="991202"/>
                  <a:pt x="389299" y="969356"/>
                  <a:pt x="389299" y="950614"/>
                </a:cubicBezTo>
                <a:cubicBezTo>
                  <a:pt x="389299" y="938171"/>
                  <a:pt x="383664" y="926364"/>
                  <a:pt x="380246" y="914400"/>
                </a:cubicBezTo>
                <a:cubicBezTo>
                  <a:pt x="377624" y="905224"/>
                  <a:pt x="377154" y="894692"/>
                  <a:pt x="371192" y="887240"/>
                </a:cubicBezTo>
                <a:cubicBezTo>
                  <a:pt x="364395" y="878744"/>
                  <a:pt x="353085" y="875169"/>
                  <a:pt x="344032" y="869133"/>
                </a:cubicBezTo>
                <a:cubicBezTo>
                  <a:pt x="323380" y="870722"/>
                  <a:pt x="211337" y="888794"/>
                  <a:pt x="172016" y="869133"/>
                </a:cubicBezTo>
                <a:cubicBezTo>
                  <a:pt x="162284" y="864267"/>
                  <a:pt x="161603" y="849666"/>
                  <a:pt x="153909" y="841972"/>
                </a:cubicBezTo>
                <a:cubicBezTo>
                  <a:pt x="146215" y="834278"/>
                  <a:pt x="134443" y="831559"/>
                  <a:pt x="126749" y="823865"/>
                </a:cubicBezTo>
                <a:cubicBezTo>
                  <a:pt x="113343" y="810459"/>
                  <a:pt x="69290" y="742206"/>
                  <a:pt x="63374" y="733331"/>
                </a:cubicBezTo>
                <a:lnTo>
                  <a:pt x="45267" y="706170"/>
                </a:lnTo>
                <a:lnTo>
                  <a:pt x="27161" y="679010"/>
                </a:lnTo>
                <a:lnTo>
                  <a:pt x="9054" y="606582"/>
                </a:lnTo>
                <a:lnTo>
                  <a:pt x="0" y="570368"/>
                </a:lnTo>
                <a:cubicBezTo>
                  <a:pt x="3018" y="534154"/>
                  <a:pt x="3080" y="497572"/>
                  <a:pt x="9054" y="461727"/>
                </a:cubicBezTo>
                <a:cubicBezTo>
                  <a:pt x="17384" y="411751"/>
                  <a:pt x="35568" y="394794"/>
                  <a:pt x="63374" y="353085"/>
                </a:cubicBezTo>
                <a:cubicBezTo>
                  <a:pt x="69410" y="344032"/>
                  <a:pt x="78040" y="336247"/>
                  <a:pt x="81481" y="325925"/>
                </a:cubicBezTo>
                <a:cubicBezTo>
                  <a:pt x="93976" y="288442"/>
                  <a:pt x="85241" y="306705"/>
                  <a:pt x="108642" y="271604"/>
                </a:cubicBezTo>
                <a:cubicBezTo>
                  <a:pt x="105624" y="262551"/>
                  <a:pt x="107354" y="249991"/>
                  <a:pt x="99588" y="244444"/>
                </a:cubicBezTo>
                <a:cubicBezTo>
                  <a:pt x="84057" y="233350"/>
                  <a:pt x="45267" y="226337"/>
                  <a:pt x="45267" y="226337"/>
                </a:cubicBezTo>
                <a:cubicBezTo>
                  <a:pt x="42249" y="217283"/>
                  <a:pt x="32670" y="208037"/>
                  <a:pt x="36214" y="199176"/>
                </a:cubicBezTo>
                <a:cubicBezTo>
                  <a:pt x="44323" y="178904"/>
                  <a:pt x="97755" y="174193"/>
                  <a:pt x="108642" y="172016"/>
                </a:cubicBezTo>
                <a:cubicBezTo>
                  <a:pt x="117695" y="165980"/>
                  <a:pt x="129005" y="162406"/>
                  <a:pt x="135802" y="153909"/>
                </a:cubicBezTo>
                <a:cubicBezTo>
                  <a:pt x="141764" y="146457"/>
                  <a:pt x="140588" y="135284"/>
                  <a:pt x="144856" y="126748"/>
                </a:cubicBezTo>
                <a:cubicBezTo>
                  <a:pt x="149722" y="117016"/>
                  <a:pt x="156927" y="108641"/>
                  <a:pt x="162963" y="99588"/>
                </a:cubicBezTo>
                <a:cubicBezTo>
                  <a:pt x="165981" y="90535"/>
                  <a:pt x="172016" y="81971"/>
                  <a:pt x="172016" y="72428"/>
                </a:cubicBezTo>
                <a:cubicBezTo>
                  <a:pt x="172016" y="31774"/>
                  <a:pt x="167437" y="27054"/>
                  <a:pt x="153909" y="0"/>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521912" y="4524837"/>
            <a:ext cx="245145" cy="165018"/>
          </a:xfrm>
          <a:custGeom>
            <a:avLst/>
            <a:gdLst>
              <a:gd name="connsiteX0" fmla="*/ 245145 w 245145"/>
              <a:gd name="connsiteY0" fmla="*/ 146751 h 165018"/>
              <a:gd name="connsiteX1" fmla="*/ 199878 w 245145"/>
              <a:gd name="connsiteY1" fmla="*/ 164858 h 165018"/>
              <a:gd name="connsiteX2" fmla="*/ 172718 w 245145"/>
              <a:gd name="connsiteY2" fmla="*/ 155805 h 165018"/>
              <a:gd name="connsiteX3" fmla="*/ 118397 w 245145"/>
              <a:gd name="connsiteY3" fmla="*/ 119591 h 165018"/>
              <a:gd name="connsiteX4" fmla="*/ 64076 w 245145"/>
              <a:gd name="connsiteY4" fmla="*/ 92430 h 165018"/>
              <a:gd name="connsiteX5" fmla="*/ 45969 w 245145"/>
              <a:gd name="connsiteY5" fmla="*/ 65270 h 165018"/>
              <a:gd name="connsiteX6" fmla="*/ 27862 w 245145"/>
              <a:gd name="connsiteY6" fmla="*/ 10949 h 165018"/>
              <a:gd name="connsiteX7" fmla="*/ 702 w 245145"/>
              <a:gd name="connsiteY7" fmla="*/ 1896 h 165018"/>
              <a:gd name="connsiteX8" fmla="*/ 18809 w 245145"/>
              <a:gd name="connsiteY8" fmla="*/ 1896 h 16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45" h="165018">
                <a:moveTo>
                  <a:pt x="245145" y="146751"/>
                </a:moveTo>
                <a:cubicBezTo>
                  <a:pt x="230056" y="152787"/>
                  <a:pt x="216004" y="162842"/>
                  <a:pt x="199878" y="164858"/>
                </a:cubicBezTo>
                <a:cubicBezTo>
                  <a:pt x="190409" y="166042"/>
                  <a:pt x="181060" y="160439"/>
                  <a:pt x="172718" y="155805"/>
                </a:cubicBezTo>
                <a:cubicBezTo>
                  <a:pt x="153695" y="145237"/>
                  <a:pt x="139042" y="126473"/>
                  <a:pt x="118397" y="119591"/>
                </a:cubicBezTo>
                <a:cubicBezTo>
                  <a:pt x="80914" y="107096"/>
                  <a:pt x="99177" y="115831"/>
                  <a:pt x="64076" y="92430"/>
                </a:cubicBezTo>
                <a:cubicBezTo>
                  <a:pt x="58040" y="83377"/>
                  <a:pt x="50388" y="75213"/>
                  <a:pt x="45969" y="65270"/>
                </a:cubicBezTo>
                <a:cubicBezTo>
                  <a:pt x="38217" y="47829"/>
                  <a:pt x="45969" y="16984"/>
                  <a:pt x="27862" y="10949"/>
                </a:cubicBezTo>
                <a:cubicBezTo>
                  <a:pt x="18809" y="7931"/>
                  <a:pt x="7450" y="8644"/>
                  <a:pt x="702" y="1896"/>
                </a:cubicBezTo>
                <a:cubicBezTo>
                  <a:pt x="-3566" y="-2372"/>
                  <a:pt x="12773" y="1896"/>
                  <a:pt x="18809" y="1896"/>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3385996" y="1421394"/>
            <a:ext cx="1222218" cy="11316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angular Callout 8"/>
          <p:cNvSpPr/>
          <p:nvPr/>
        </p:nvSpPr>
        <p:spPr>
          <a:xfrm>
            <a:off x="5024673" y="262550"/>
            <a:ext cx="4468336" cy="1819747"/>
          </a:xfrm>
          <a:prstGeom prst="wedgeRectCallout">
            <a:avLst>
              <a:gd name="adj1" fmla="val -59575"/>
              <a:gd name="adj2" fmla="val 123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800"/>
              </a:spcBef>
              <a:spcAft>
                <a:spcPts val="800"/>
              </a:spcAft>
            </a:pPr>
            <a:r>
              <a:rPr lang="nl-NL" sz="2400" dirty="0">
                <a:solidFill>
                  <a:srgbClr val="000000"/>
                </a:solidFill>
                <a:latin typeface="Times New Roman" pitchFamily="18" charset="0"/>
                <a:ea typeface="Calibri"/>
                <a:cs typeface="Times New Roman" pitchFamily="18" charset="0"/>
              </a:rPr>
              <a:t>Nơi phát sinh ban đầu của La Mã cổ đại là bán đảo I-ta-li-a. Bán đảo I-ta-li-a có hàng nghìn km đường bờ biển, nằm ở vị trí trung tâm Địa Trung Hải. </a:t>
            </a:r>
            <a:endParaRPr lang="en-US" sz="2400" dirty="0">
              <a:latin typeface="Times New Roman" pitchFamily="18" charset="0"/>
              <a:ea typeface="Calibri"/>
              <a:cs typeface="Times New Roman" pitchFamily="18" charset="0"/>
            </a:endParaRPr>
          </a:p>
        </p:txBody>
      </p:sp>
      <p:sp>
        <p:nvSpPr>
          <p:cNvPr id="10" name="Freeform 9"/>
          <p:cNvSpPr/>
          <p:nvPr/>
        </p:nvSpPr>
        <p:spPr>
          <a:xfrm>
            <a:off x="2679826" y="2172832"/>
            <a:ext cx="552261" cy="162962"/>
          </a:xfrm>
          <a:custGeom>
            <a:avLst/>
            <a:gdLst>
              <a:gd name="connsiteX0" fmla="*/ 0 w 597528"/>
              <a:gd name="connsiteY0" fmla="*/ 0 h 117932"/>
              <a:gd name="connsiteX1" fmla="*/ 54321 w 597528"/>
              <a:gd name="connsiteY1" fmla="*/ 18107 h 117932"/>
              <a:gd name="connsiteX2" fmla="*/ 99588 w 597528"/>
              <a:gd name="connsiteY2" fmla="*/ 27160 h 117932"/>
              <a:gd name="connsiteX3" fmla="*/ 126748 w 597528"/>
              <a:gd name="connsiteY3" fmla="*/ 45267 h 117932"/>
              <a:gd name="connsiteX4" fmla="*/ 153909 w 597528"/>
              <a:gd name="connsiteY4" fmla="*/ 54321 h 117932"/>
              <a:gd name="connsiteX5" fmla="*/ 217283 w 597528"/>
              <a:gd name="connsiteY5" fmla="*/ 81481 h 117932"/>
              <a:gd name="connsiteX6" fmla="*/ 235390 w 597528"/>
              <a:gd name="connsiteY6" fmla="*/ 108641 h 117932"/>
              <a:gd name="connsiteX7" fmla="*/ 434566 w 597528"/>
              <a:gd name="connsiteY7" fmla="*/ 108641 h 117932"/>
              <a:gd name="connsiteX8" fmla="*/ 470780 w 597528"/>
              <a:gd name="connsiteY8" fmla="*/ 99588 h 117932"/>
              <a:gd name="connsiteX9" fmla="*/ 497940 w 597528"/>
              <a:gd name="connsiteY9" fmla="*/ 90534 h 117932"/>
              <a:gd name="connsiteX10" fmla="*/ 570368 w 597528"/>
              <a:gd name="connsiteY10" fmla="*/ 99588 h 117932"/>
              <a:gd name="connsiteX11" fmla="*/ 597528 w 597528"/>
              <a:gd name="connsiteY11" fmla="*/ 117695 h 11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7528" h="117932">
                <a:moveTo>
                  <a:pt x="0" y="0"/>
                </a:moveTo>
                <a:cubicBezTo>
                  <a:pt x="18107" y="6036"/>
                  <a:pt x="35907" y="13085"/>
                  <a:pt x="54321" y="18107"/>
                </a:cubicBezTo>
                <a:cubicBezTo>
                  <a:pt x="69167" y="22156"/>
                  <a:pt x="85180" y="21757"/>
                  <a:pt x="99588" y="27160"/>
                </a:cubicBezTo>
                <a:cubicBezTo>
                  <a:pt x="109776" y="30980"/>
                  <a:pt x="117016" y="40401"/>
                  <a:pt x="126748" y="45267"/>
                </a:cubicBezTo>
                <a:cubicBezTo>
                  <a:pt x="135284" y="49535"/>
                  <a:pt x="145137" y="50562"/>
                  <a:pt x="153909" y="54321"/>
                </a:cubicBezTo>
                <a:cubicBezTo>
                  <a:pt x="232226" y="87885"/>
                  <a:pt x="153584" y="60246"/>
                  <a:pt x="217283" y="81481"/>
                </a:cubicBezTo>
                <a:cubicBezTo>
                  <a:pt x="223319" y="90534"/>
                  <a:pt x="225658" y="103775"/>
                  <a:pt x="235390" y="108641"/>
                </a:cubicBezTo>
                <a:cubicBezTo>
                  <a:pt x="276965" y="129428"/>
                  <a:pt x="430751" y="108879"/>
                  <a:pt x="434566" y="108641"/>
                </a:cubicBezTo>
                <a:cubicBezTo>
                  <a:pt x="446637" y="105623"/>
                  <a:pt x="458816" y="103006"/>
                  <a:pt x="470780" y="99588"/>
                </a:cubicBezTo>
                <a:cubicBezTo>
                  <a:pt x="479956" y="96966"/>
                  <a:pt x="488397" y="90534"/>
                  <a:pt x="497940" y="90534"/>
                </a:cubicBezTo>
                <a:cubicBezTo>
                  <a:pt x="522271" y="90534"/>
                  <a:pt x="546225" y="96570"/>
                  <a:pt x="570368" y="99588"/>
                </a:cubicBezTo>
                <a:lnTo>
                  <a:pt x="597528" y="117695"/>
                </a:ln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132499" y="2399168"/>
            <a:ext cx="91742" cy="380246"/>
          </a:xfrm>
          <a:custGeom>
            <a:avLst/>
            <a:gdLst>
              <a:gd name="connsiteX0" fmla="*/ 72428 w 91742"/>
              <a:gd name="connsiteY0" fmla="*/ 0 h 380246"/>
              <a:gd name="connsiteX1" fmla="*/ 81481 w 91742"/>
              <a:gd name="connsiteY1" fmla="*/ 153909 h 380246"/>
              <a:gd name="connsiteX2" fmla="*/ 81481 w 91742"/>
              <a:gd name="connsiteY2" fmla="*/ 208230 h 380246"/>
              <a:gd name="connsiteX3" fmla="*/ 54321 w 91742"/>
              <a:gd name="connsiteY3" fmla="*/ 217283 h 380246"/>
              <a:gd name="connsiteX4" fmla="*/ 36214 w 91742"/>
              <a:gd name="connsiteY4" fmla="*/ 244444 h 380246"/>
              <a:gd name="connsiteX5" fmla="*/ 0 w 91742"/>
              <a:gd name="connsiteY5" fmla="*/ 280658 h 380246"/>
              <a:gd name="connsiteX6" fmla="*/ 9053 w 91742"/>
              <a:gd name="connsiteY6" fmla="*/ 325925 h 380246"/>
              <a:gd name="connsiteX7" fmla="*/ 36214 w 91742"/>
              <a:gd name="connsiteY7" fmla="*/ 334979 h 380246"/>
              <a:gd name="connsiteX8" fmla="*/ 63374 w 91742"/>
              <a:gd name="connsiteY8" fmla="*/ 380246 h 38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42" h="380246">
                <a:moveTo>
                  <a:pt x="72428" y="0"/>
                </a:moveTo>
                <a:cubicBezTo>
                  <a:pt x="75446" y="51303"/>
                  <a:pt x="76367" y="102772"/>
                  <a:pt x="81481" y="153909"/>
                </a:cubicBezTo>
                <a:cubicBezTo>
                  <a:pt x="83676" y="175857"/>
                  <a:pt x="103430" y="186282"/>
                  <a:pt x="81481" y="208230"/>
                </a:cubicBezTo>
                <a:cubicBezTo>
                  <a:pt x="74733" y="214978"/>
                  <a:pt x="63374" y="214265"/>
                  <a:pt x="54321" y="217283"/>
                </a:cubicBezTo>
                <a:cubicBezTo>
                  <a:pt x="48285" y="226337"/>
                  <a:pt x="44711" y="237647"/>
                  <a:pt x="36214" y="244444"/>
                </a:cubicBezTo>
                <a:cubicBezTo>
                  <a:pt x="-7682" y="279560"/>
                  <a:pt x="19752" y="221398"/>
                  <a:pt x="0" y="280658"/>
                </a:cubicBezTo>
                <a:cubicBezTo>
                  <a:pt x="3018" y="295747"/>
                  <a:pt x="517" y="313122"/>
                  <a:pt x="9053" y="325925"/>
                </a:cubicBezTo>
                <a:cubicBezTo>
                  <a:pt x="14347" y="333866"/>
                  <a:pt x="28762" y="329017"/>
                  <a:pt x="36214" y="334979"/>
                </a:cubicBezTo>
                <a:cubicBezTo>
                  <a:pt x="45320" y="342264"/>
                  <a:pt x="57359" y="368215"/>
                  <a:pt x="63374" y="380246"/>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79246" y="187644"/>
            <a:ext cx="4579016" cy="1059256"/>
          </a:xfrm>
          <a:prstGeom prst="wedgeRectCallout">
            <a:avLst>
              <a:gd name="adj1" fmla="val 10318"/>
              <a:gd name="adj2" fmla="val 1451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800"/>
              </a:spcBef>
              <a:spcAft>
                <a:spcPts val="800"/>
              </a:spcAft>
            </a:pPr>
            <a:r>
              <a:rPr lang="nl-NL" sz="2400" dirty="0">
                <a:solidFill>
                  <a:schemeClr val="tx1"/>
                </a:solidFill>
                <a:latin typeface="Times New Roman" pitchFamily="18" charset="0"/>
                <a:ea typeface="Calibri"/>
                <a:cs typeface="Times New Roman" pitchFamily="18" charset="0"/>
              </a:rPr>
              <a:t>Đất đai: </a:t>
            </a:r>
            <a:r>
              <a:rPr lang="nl-NL" sz="2400" dirty="0">
                <a:solidFill>
                  <a:srgbClr val="000000"/>
                </a:solidFill>
                <a:latin typeface="Times New Roman" pitchFamily="18" charset="0"/>
                <a:ea typeface="Calibri"/>
                <a:cs typeface="Times New Roman" pitchFamily="18" charset="0"/>
              </a:rPr>
              <a:t>Màu mỡ thuận lợi trồng trọt. </a:t>
            </a:r>
            <a:r>
              <a:rPr lang="nl-NL" sz="2400" dirty="0">
                <a:solidFill>
                  <a:schemeClr val="tx1"/>
                </a:solidFill>
                <a:latin typeface="Times New Roman" pitchFamily="18" charset="0"/>
                <a:ea typeface="Calibri"/>
                <a:cs typeface="Times New Roman" pitchFamily="18" charset="0"/>
              </a:rPr>
              <a:t>Khoáng sản: </a:t>
            </a:r>
            <a:r>
              <a:rPr lang="nl-NL" sz="2400" dirty="0">
                <a:solidFill>
                  <a:srgbClr val="000000"/>
                </a:solidFill>
                <a:latin typeface="Times New Roman" pitchFamily="18" charset="0"/>
                <a:ea typeface="Calibri"/>
                <a:cs typeface="Times New Roman" pitchFamily="18" charset="0"/>
              </a:rPr>
              <a:t>Có nhiều đồng, chì, sắt.</a:t>
            </a:r>
          </a:p>
        </p:txBody>
      </p:sp>
      <p:sp>
        <p:nvSpPr>
          <p:cNvPr id="14" name="Rectangular Callout 13"/>
          <p:cNvSpPr/>
          <p:nvPr/>
        </p:nvSpPr>
        <p:spPr>
          <a:xfrm>
            <a:off x="83519" y="4024694"/>
            <a:ext cx="4579016" cy="1059256"/>
          </a:xfrm>
          <a:prstGeom prst="wedgeRectCallout">
            <a:avLst>
              <a:gd name="adj1" fmla="val 28112"/>
              <a:gd name="adj2" fmla="val -1060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800"/>
              </a:spcBef>
              <a:spcAft>
                <a:spcPts val="800"/>
              </a:spcAft>
            </a:pPr>
            <a:r>
              <a:rPr lang="nl-NL" sz="2400" dirty="0">
                <a:solidFill>
                  <a:srgbClr val="000000"/>
                </a:solidFill>
                <a:latin typeface="Times New Roman" pitchFamily="18" charset="0"/>
                <a:ea typeface="Calibri"/>
                <a:cs typeface="Times New Roman" pitchFamily="18" charset="0"/>
              </a:rPr>
              <a:t>Bán đảo I-ta-li-a có hàng nghìn km đường bờ biển.</a:t>
            </a:r>
          </a:p>
        </p:txBody>
      </p:sp>
      <p:sp>
        <p:nvSpPr>
          <p:cNvPr id="15" name="TextBox 14"/>
          <p:cNvSpPr txBox="1"/>
          <p:nvPr/>
        </p:nvSpPr>
        <p:spPr>
          <a:xfrm>
            <a:off x="5423025" y="4868097"/>
            <a:ext cx="950614" cy="369332"/>
          </a:xfrm>
          <a:prstGeom prst="rect">
            <a:avLst/>
          </a:prstGeom>
          <a:noFill/>
        </p:spPr>
        <p:txBody>
          <a:bodyPr wrap="square" rtlCol="0">
            <a:spAutoFit/>
          </a:bodyPr>
          <a:lstStyle/>
          <a:p>
            <a:r>
              <a:rPr lang="en-US" dirty="0" smtClean="0"/>
              <a:t>Ai </a:t>
            </a:r>
            <a:r>
              <a:rPr lang="en-US" dirty="0" err="1" smtClean="0"/>
              <a:t>cập</a:t>
            </a:r>
            <a:endParaRPr lang="en-US" dirty="0"/>
          </a:p>
        </p:txBody>
      </p:sp>
    </p:spTree>
    <p:extLst>
      <p:ext uri="{BB962C8B-B14F-4D97-AF65-F5344CB8AC3E}">
        <p14:creationId xmlns:p14="http://schemas.microsoft.com/office/powerpoint/2010/main" val="10059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3" grpId="0" animBg="1"/>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541" y="879232"/>
            <a:ext cx="7444152" cy="8017579"/>
          </a:xfrm>
          <a:prstGeom prst="rect">
            <a:avLst/>
          </a:prstGeom>
        </p:spPr>
        <p:txBody>
          <a:bodyPr wrap="square">
            <a:spAutoFit/>
          </a:bodyPr>
          <a:lstStyle/>
          <a:p>
            <a:pPr algn="just">
              <a:spcBef>
                <a:spcPts val="800"/>
              </a:spcBef>
              <a:spcAft>
                <a:spcPts val="800"/>
              </a:spcAft>
            </a:pPr>
            <a:r>
              <a:rPr lang="en-US" sz="2800" b="1" dirty="0" smtClean="0">
                <a:solidFill>
                  <a:srgbClr val="FF0000"/>
                </a:solidFill>
                <a:latin typeface="Times New Roman" pitchFamily="18" charset="0"/>
                <a:cs typeface="Times New Roman" pitchFamily="18" charset="0"/>
              </a:rPr>
              <a:t>I - </a:t>
            </a:r>
            <a:r>
              <a:rPr lang="vi-VN" sz="2800" b="1" dirty="0" smtClean="0">
                <a:solidFill>
                  <a:srgbClr val="FF0000"/>
                </a:solidFill>
                <a:latin typeface="Times New Roman" pitchFamily="18" charset="0"/>
                <a:cs typeface="Times New Roman" pitchFamily="18" charset="0"/>
              </a:rPr>
              <a:t>Đ</a:t>
            </a:r>
            <a:r>
              <a:rPr lang="en-US" sz="2800" b="1" dirty="0">
                <a:solidFill>
                  <a:srgbClr val="FF0000"/>
                </a:solidFill>
                <a:latin typeface="Times New Roman" pitchFamily="18" charset="0"/>
                <a:cs typeface="Times New Roman" pitchFamily="18" charset="0"/>
              </a:rPr>
              <a:t>IỀU KIỆN TỰ NHIÊN</a:t>
            </a:r>
            <a:endParaRPr lang="nl-NL" sz="3200" dirty="0" smtClean="0">
              <a:solidFill>
                <a:srgbClr val="000000"/>
              </a:solidFill>
              <a:latin typeface="Times New Roman" pitchFamily="18" charset="0"/>
              <a:ea typeface="Calibri"/>
              <a:cs typeface="Times New Roman" pitchFamily="18" charset="0"/>
            </a:endParaRPr>
          </a:p>
          <a:p>
            <a:pPr algn="just">
              <a:spcBef>
                <a:spcPts val="800"/>
              </a:spcBef>
              <a:spcAft>
                <a:spcPts val="800"/>
              </a:spcAft>
            </a:pPr>
            <a:r>
              <a:rPr lang="nl-NL" sz="3200" dirty="0" smtClean="0">
                <a:solidFill>
                  <a:srgbClr val="000000"/>
                </a:solidFill>
                <a:latin typeface="Times New Roman" pitchFamily="18" charset="0"/>
                <a:ea typeface="Calibri"/>
                <a:cs typeface="Times New Roman" pitchFamily="18" charset="0"/>
              </a:rPr>
              <a:t>+ Nơi </a:t>
            </a:r>
            <a:r>
              <a:rPr lang="nl-NL" sz="3200" dirty="0">
                <a:solidFill>
                  <a:srgbClr val="000000"/>
                </a:solidFill>
                <a:latin typeface="Times New Roman" pitchFamily="18" charset="0"/>
                <a:ea typeface="Calibri"/>
                <a:cs typeface="Times New Roman" pitchFamily="18" charset="0"/>
              </a:rPr>
              <a:t>phát sinh ban đầu của La Mã cổ đại là bán đảo I-ta-li-a. </a:t>
            </a:r>
            <a:r>
              <a:rPr lang="nl-NL" sz="3200" dirty="0" smtClean="0">
                <a:solidFill>
                  <a:srgbClr val="000000"/>
                </a:solidFill>
                <a:latin typeface="Times New Roman" pitchFamily="18" charset="0"/>
                <a:ea typeface="Calibri"/>
                <a:cs typeface="Times New Roman" pitchFamily="18" charset="0"/>
              </a:rPr>
              <a:t>(sông Pô và sông Ti- bơ)</a:t>
            </a:r>
          </a:p>
          <a:p>
            <a:pPr algn="just">
              <a:spcBef>
                <a:spcPts val="800"/>
              </a:spcBef>
              <a:spcAft>
                <a:spcPts val="800"/>
              </a:spcAft>
            </a:pPr>
            <a:r>
              <a:rPr lang="nl-NL" sz="3200" dirty="0" smtClean="0">
                <a:solidFill>
                  <a:srgbClr val="000000"/>
                </a:solidFill>
                <a:latin typeface="Times New Roman" pitchFamily="18" charset="0"/>
                <a:ea typeface="Calibri"/>
                <a:cs typeface="Times New Roman" pitchFamily="18" charset="0"/>
              </a:rPr>
              <a:t>=&gt;Trồng trọt, chăn nuôi</a:t>
            </a:r>
          </a:p>
          <a:p>
            <a:pPr algn="just">
              <a:spcBef>
                <a:spcPts val="800"/>
              </a:spcBef>
              <a:spcAft>
                <a:spcPts val="800"/>
              </a:spcAft>
            </a:pPr>
            <a:r>
              <a:rPr lang="nl-NL" sz="3200" dirty="0" smtClean="0">
                <a:solidFill>
                  <a:srgbClr val="000000"/>
                </a:solidFill>
                <a:latin typeface="Times New Roman" pitchFamily="18" charset="0"/>
                <a:ea typeface="Calibri"/>
                <a:cs typeface="Times New Roman" pitchFamily="18" charset="0"/>
              </a:rPr>
              <a:t>+ Có </a:t>
            </a:r>
            <a:r>
              <a:rPr lang="nl-NL" sz="3200" dirty="0">
                <a:solidFill>
                  <a:srgbClr val="000000"/>
                </a:solidFill>
                <a:latin typeface="Times New Roman" pitchFamily="18" charset="0"/>
                <a:ea typeface="Calibri"/>
                <a:cs typeface="Times New Roman" pitchFamily="18" charset="0"/>
              </a:rPr>
              <a:t>hàng nghìn km đường bờ biển, nằm ở vị trí trung tâm Địa Trung Hải</a:t>
            </a:r>
            <a:r>
              <a:rPr lang="nl-NL" sz="3200" dirty="0" smtClean="0">
                <a:solidFill>
                  <a:srgbClr val="000000"/>
                </a:solidFill>
                <a:latin typeface="Times New Roman" pitchFamily="18" charset="0"/>
                <a:ea typeface="Calibri"/>
                <a:cs typeface="Times New Roman" pitchFamily="18" charset="0"/>
              </a:rPr>
              <a:t>.</a:t>
            </a:r>
          </a:p>
          <a:p>
            <a:pPr algn="just">
              <a:spcBef>
                <a:spcPts val="800"/>
              </a:spcBef>
              <a:spcAft>
                <a:spcPts val="800"/>
              </a:spcAft>
            </a:pPr>
            <a:r>
              <a:rPr lang="nl-NL" sz="3200" dirty="0" smtClean="0">
                <a:solidFill>
                  <a:srgbClr val="000000"/>
                </a:solidFill>
                <a:latin typeface="Times New Roman" pitchFamily="18" charset="0"/>
                <a:ea typeface="Calibri"/>
                <a:cs typeface="Times New Roman" pitchFamily="18" charset="0"/>
              </a:rPr>
              <a:t>=&gt; Giao thương, và chinh phục các vùng khác.</a:t>
            </a:r>
            <a:endParaRPr lang="en-US" sz="3200" dirty="0">
              <a:latin typeface="Times New Roman" pitchFamily="18" charset="0"/>
              <a:ea typeface="Calibri"/>
              <a:cs typeface="Times New Roman" pitchFamily="18" charset="0"/>
            </a:endParaRPr>
          </a:p>
          <a:p>
            <a:pPr algn="just">
              <a:spcBef>
                <a:spcPts val="800"/>
              </a:spcBef>
              <a:spcAft>
                <a:spcPts val="800"/>
              </a:spcAft>
            </a:pPr>
            <a:r>
              <a:rPr lang="nl-NL" sz="3200" dirty="0" smtClean="0">
                <a:solidFill>
                  <a:srgbClr val="000000"/>
                </a:solidFill>
                <a:latin typeface="Times New Roman" pitchFamily="18" charset="0"/>
                <a:ea typeface="Calibri"/>
                <a:cs typeface="Times New Roman" pitchFamily="18" charset="0"/>
              </a:rPr>
              <a:t>+ Nhiều khoáng sản như đồng, chì, sắt.</a:t>
            </a:r>
          </a:p>
          <a:p>
            <a:pPr algn="just">
              <a:spcBef>
                <a:spcPts val="800"/>
              </a:spcBef>
              <a:spcAft>
                <a:spcPts val="800"/>
              </a:spcAft>
            </a:pPr>
            <a:r>
              <a:rPr lang="nl-NL" sz="3200" dirty="0" smtClean="0">
                <a:solidFill>
                  <a:srgbClr val="000000"/>
                </a:solidFill>
                <a:latin typeface="Times New Roman" pitchFamily="18" charset="0"/>
                <a:ea typeface="Calibri"/>
                <a:cs typeface="Times New Roman" pitchFamily="18" charset="0"/>
              </a:rPr>
              <a:t>=&gt; Các ngành thủ công nghiệp</a:t>
            </a:r>
          </a:p>
          <a:p>
            <a:pPr algn="just">
              <a:spcBef>
                <a:spcPts val="800"/>
              </a:spcBef>
              <a:spcAft>
                <a:spcPts val="800"/>
              </a:spcAft>
            </a:pPr>
            <a:endParaRPr lang="nl-NL" sz="3200" dirty="0" smtClean="0">
              <a:solidFill>
                <a:srgbClr val="000000"/>
              </a:solidFill>
              <a:latin typeface="Times New Roman" pitchFamily="18" charset="0"/>
              <a:ea typeface="Calibri"/>
              <a:cs typeface="Times New Roman" pitchFamily="18" charset="0"/>
            </a:endParaRPr>
          </a:p>
          <a:p>
            <a:pPr algn="just">
              <a:spcBef>
                <a:spcPts val="800"/>
              </a:spcBef>
              <a:spcAft>
                <a:spcPts val="800"/>
              </a:spcAft>
            </a:pPr>
            <a:endParaRPr lang="nl-NL" sz="3200" dirty="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endParaRPr lang="en-US" dirty="0">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817" y="1497597"/>
            <a:ext cx="4114800" cy="344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123150" y="4944180"/>
            <a:ext cx="3916135" cy="677108"/>
          </a:xfrm>
          <a:prstGeom prst="rect">
            <a:avLst/>
          </a:prstGeom>
        </p:spPr>
        <p:txBody>
          <a:bodyPr wrap="square">
            <a:spAutoFit/>
          </a:bodyPr>
          <a:lstStyle/>
          <a:p>
            <a:endParaRPr lang="en-US" dirty="0" smtClean="0">
              <a:latin typeface="Times New Roman" pitchFamily="18" charset="0"/>
              <a:cs typeface="Times New Roman" pitchFamily="18" charset="0"/>
            </a:endParaRPr>
          </a:p>
          <a:p>
            <a:r>
              <a:rPr lang="en-US" sz="2000" i="1" dirty="0" err="1" smtClean="0">
                <a:latin typeface="Times New Roman" pitchFamily="18" charset="0"/>
                <a:cs typeface="Times New Roman" pitchFamily="18" charset="0"/>
              </a:rPr>
              <a:t>Cảng</a:t>
            </a:r>
            <a:r>
              <a:rPr lang="en-US" sz="2000" i="1" dirty="0" smtClean="0">
                <a:latin typeface="Times New Roman" pitchFamily="18" charset="0"/>
                <a:cs typeface="Times New Roman" pitchFamily="18" charset="0"/>
              </a:rPr>
              <a:t> </a:t>
            </a:r>
            <a:r>
              <a:rPr lang="en-US" sz="2000" i="1" dirty="0" err="1">
                <a:latin typeface="Times New Roman" pitchFamily="18" charset="0"/>
                <a:cs typeface="Times New Roman" pitchFamily="18" charset="0"/>
              </a:rPr>
              <a:t>biển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gần</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thành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phố</a:t>
            </a:r>
            <a:r>
              <a:rPr lang="en-US" sz="2000" i="1" dirty="0">
                <a:latin typeface="Times New Roman" pitchFamily="18" charset="0"/>
                <a:cs typeface="Times New Roman" pitchFamily="18" charset="0"/>
              </a:rPr>
              <a:t> Pompeii</a:t>
            </a:r>
          </a:p>
        </p:txBody>
      </p:sp>
    </p:spTree>
    <p:extLst>
      <p:ext uri="{BB962C8B-B14F-4D97-AF65-F5344CB8AC3E}">
        <p14:creationId xmlns:p14="http://schemas.microsoft.com/office/powerpoint/2010/main" val="1889893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59020" y="284324"/>
            <a:ext cx="9493009" cy="6573676"/>
          </a:xfrm>
          <a:prstGeom prst="rect">
            <a:avLst/>
          </a:prstGeom>
          <a:solidFill>
            <a:schemeClr val="bg1"/>
          </a:solidFill>
          <a:ln w="76200">
            <a:solidFill>
              <a:srgbClr val="00B0F0"/>
            </a:solidFill>
          </a:ln>
        </p:spPr>
      </p:pic>
      <p:sp>
        <p:nvSpPr>
          <p:cNvPr id="6" name="Rectangle 5"/>
          <p:cNvSpPr/>
          <p:nvPr/>
        </p:nvSpPr>
        <p:spPr>
          <a:xfrm>
            <a:off x="1237643" y="178005"/>
            <a:ext cx="10708172" cy="2646878"/>
          </a:xfrm>
          <a:prstGeom prst="rect">
            <a:avLst/>
          </a:prstGeom>
        </p:spPr>
        <p:txBody>
          <a:bodyPr wrap="square">
            <a:spAutoFit/>
          </a:bodyPr>
          <a:lstStyle/>
          <a:p>
            <a:pPr lvl="0"/>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smtClean="0">
              <a:solidFill>
                <a:srgbClr val="FF0000"/>
              </a:solidFill>
              <a:latin typeface="Times New Roman"/>
              <a:ea typeface="Times New Roman"/>
            </a:endParaRPr>
          </a:p>
          <a:p>
            <a:pPr algn="just">
              <a:spcAft>
                <a:spcPts val="800"/>
              </a:spcAft>
            </a:pPr>
            <a:endParaRPr lang="en-US" sz="2800" dirty="0" smtClean="0">
              <a:latin typeface="Times New Roman"/>
              <a:ea typeface="Times New Roman"/>
            </a:endParaRPr>
          </a:p>
          <a:p>
            <a:pPr algn="just">
              <a:spcAft>
                <a:spcPts val="800"/>
              </a:spcAft>
            </a:pPr>
            <a:endParaRPr lang="en-US" sz="2400" dirty="0">
              <a:latin typeface="Times New Roman"/>
              <a:ea typeface="Times New Roman"/>
            </a:endParaRPr>
          </a:p>
          <a:p>
            <a:pPr lvl="0"/>
            <a:endParaRPr lang="en-US" sz="2800" dirty="0">
              <a:solidFill>
                <a:prstClr val="black"/>
              </a:solidFill>
            </a:endParaRPr>
          </a:p>
        </p:txBody>
      </p:sp>
      <p:sp>
        <p:nvSpPr>
          <p:cNvPr id="10" name="Cloud Callout 9"/>
          <p:cNvSpPr/>
          <p:nvPr/>
        </p:nvSpPr>
        <p:spPr>
          <a:xfrm>
            <a:off x="6648450" y="284972"/>
            <a:ext cx="4086225" cy="2674441"/>
          </a:xfrm>
          <a:prstGeom prst="cloudCallout">
            <a:avLst>
              <a:gd name="adj1" fmla="val -93122"/>
              <a:gd name="adj2" fmla="val 51460"/>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2060"/>
                </a:solidFill>
                <a:latin typeface="Times New Roman" panose="02020603050405020304" pitchFamily="18" charset="0"/>
                <a:cs typeface="Times New Roman" panose="02020603050405020304" pitchFamily="18" charset="0"/>
              </a:rPr>
              <a:t>Nằm</a:t>
            </a:r>
            <a:r>
              <a:rPr lang="en-US" sz="2000" dirty="0" smtClean="0">
                <a:solidFill>
                  <a:srgbClr val="002060"/>
                </a:solidFill>
                <a:latin typeface="Times New Roman" panose="02020603050405020304" pitchFamily="18" charset="0"/>
                <a:cs typeface="Times New Roman" panose="02020603050405020304" pitchFamily="18" charset="0"/>
              </a:rPr>
              <a:t> ở </a:t>
            </a:r>
            <a:r>
              <a:rPr lang="en-US" sz="2000" dirty="0" err="1" smtClean="0">
                <a:solidFill>
                  <a:srgbClr val="002060"/>
                </a:solidFill>
                <a:latin typeface="Times New Roman" panose="02020603050405020304" pitchFamily="18" charset="0"/>
                <a:cs typeface="Times New Roman" panose="02020603050405020304" pitchFamily="18" charset="0"/>
              </a:rPr>
              <a:t>trung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tâm</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Địa</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Trung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Hải</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rất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thuận</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lợi</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cho</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giao</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thông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các</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hoạt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động</a:t>
            </a:r>
            <a:r>
              <a:rPr lang="en-US" sz="2000" dirty="0" smtClean="0">
                <a:solidFill>
                  <a:srgbClr val="002060"/>
                </a:solidFill>
                <a:latin typeface="Times New Roman" panose="02020603050405020304" pitchFamily="18" charset="0"/>
                <a:cs typeface="Times New Roman" panose="02020603050405020304" pitchFamily="18" charset="0"/>
              </a:rPr>
              <a:t> hang </a:t>
            </a:r>
            <a:r>
              <a:rPr lang="en-US" sz="2000" dirty="0" err="1" smtClean="0">
                <a:solidFill>
                  <a:srgbClr val="002060"/>
                </a:solidFill>
                <a:latin typeface="Times New Roman" panose="02020603050405020304" pitchFamily="18" charset="0"/>
                <a:cs typeface="Times New Roman" panose="02020603050405020304" pitchFamily="18" charset="0"/>
              </a:rPr>
              <a:t>hải</a:t>
            </a:r>
            <a:r>
              <a:rPr lang="en-US" sz="2000" dirty="0" smtClean="0">
                <a:solidFill>
                  <a:srgbClr val="002060"/>
                </a:solidFill>
                <a:latin typeface="Times New Roman" panose="02020603050405020304" pitchFamily="18" charset="0"/>
                <a:cs typeface="Times New Roman" panose="02020603050405020304" pitchFamily="18" charset="0"/>
              </a:rPr>
              <a:t>.</a:t>
            </a:r>
          </a:p>
          <a:p>
            <a:pPr algn="ctr"/>
            <a:r>
              <a:rPr lang="en-US" sz="2000" dirty="0" err="1" smtClean="0">
                <a:solidFill>
                  <a:srgbClr val="002060"/>
                </a:solidFill>
                <a:latin typeface="Times New Roman" panose="02020603050405020304" pitchFamily="18" charset="0"/>
                <a:cs typeface="Times New Roman" panose="02020603050405020304" pitchFamily="18" charset="0"/>
              </a:rPr>
              <a:t>Dễ</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trinh</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phục</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những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vùng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lãnh</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thổ</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mới</a:t>
            </a:r>
            <a:r>
              <a:rPr lang="en-US" sz="2000" dirty="0" smtClean="0">
                <a:solidFill>
                  <a:srgbClr val="002060"/>
                </a:solidFill>
                <a:latin typeface="Times New Roman" panose="02020603050405020304" pitchFamily="18" charset="0"/>
                <a:cs typeface="Times New Roman" panose="02020603050405020304" pitchFamily="18" charset="0"/>
              </a:rPr>
              <a:t>. </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4060981" y="2675205"/>
            <a:ext cx="1273019" cy="1366167"/>
          </a:xfrm>
          <a:prstGeom prst="rect">
            <a:avLst/>
          </a:prstGeom>
        </p:spPr>
      </p:pic>
    </p:spTree>
    <p:extLst>
      <p:ext uri="{BB962C8B-B14F-4D97-AF65-F5344CB8AC3E}">
        <p14:creationId xmlns:p14="http://schemas.microsoft.com/office/powerpoint/2010/main" val="198637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84030546"/>
              </p:ext>
            </p:extLst>
          </p:nvPr>
        </p:nvGraphicFramePr>
        <p:xfrm>
          <a:off x="211015" y="1"/>
          <a:ext cx="11857160" cy="6888480"/>
        </p:xfrm>
        <a:graphic>
          <a:graphicData uri="http://schemas.openxmlformats.org/drawingml/2006/table">
            <a:tbl>
              <a:tblPr firstRow="1" bandRow="1">
                <a:tableStyleId>{5C22544A-7EE6-4342-B048-85BDC9FD1C3A}</a:tableStyleId>
              </a:tblPr>
              <a:tblGrid>
                <a:gridCol w="2337666"/>
                <a:gridCol w="3844162"/>
                <a:gridCol w="5675332"/>
              </a:tblGrid>
              <a:tr h="387895">
                <a:tc>
                  <a:txBody>
                    <a:bodyPr/>
                    <a:lstStyle/>
                    <a:p>
                      <a:r>
                        <a:rPr lang="en-US" dirty="0" err="1" smtClean="0"/>
                        <a:t>Nội</a:t>
                      </a:r>
                      <a:r>
                        <a:rPr lang="en-US" baseline="0" dirty="0" smtClean="0"/>
                        <a:t> dung so </a:t>
                      </a:r>
                      <a:r>
                        <a:rPr lang="en-US" baseline="0" dirty="0" err="1" smtClean="0"/>
                        <a:t>sánh</a:t>
                      </a:r>
                      <a:endParaRPr lang="en-US" dirty="0"/>
                    </a:p>
                  </a:txBody>
                  <a:tcPr/>
                </a:tc>
                <a:tc>
                  <a:txBody>
                    <a:bodyPr/>
                    <a:lstStyle/>
                    <a:p>
                      <a:pPr algn="ctr"/>
                      <a:r>
                        <a:rPr lang="en-US" sz="2800" dirty="0" err="1" smtClean="0">
                          <a:latin typeface="Times New Roman" pitchFamily="18" charset="0"/>
                          <a:cs typeface="Times New Roman" pitchFamily="18" charset="0"/>
                        </a:rPr>
                        <a:t>Hy</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Lạp</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La </a:t>
                      </a:r>
                      <a:r>
                        <a:rPr lang="en-US" sz="2800" dirty="0" err="1" smtClean="0">
                          <a:latin typeface="Times New Roman" pitchFamily="18" charset="0"/>
                          <a:cs typeface="Times New Roman" pitchFamily="18" charset="0"/>
                        </a:rPr>
                        <a:t>Mã</a:t>
                      </a:r>
                      <a:endParaRPr lang="en-US" sz="2800" dirty="0">
                        <a:latin typeface="Times New Roman" pitchFamily="18" charset="0"/>
                        <a:cs typeface="Times New Roman" pitchFamily="18" charset="0"/>
                      </a:endParaRPr>
                    </a:p>
                  </a:txBody>
                  <a:tcPr/>
                </a:tc>
              </a:tr>
              <a:tr h="1521852">
                <a:tc>
                  <a:txBody>
                    <a:bodyPr/>
                    <a:lstStyle/>
                    <a:p>
                      <a:r>
                        <a:rPr lang="en-US" sz="2800" dirty="0" err="1" smtClean="0">
                          <a:latin typeface="Times New Roman" pitchFamily="18" charset="0"/>
                          <a:cs typeface="Times New Roman" pitchFamily="18" charset="0"/>
                        </a:rPr>
                        <a:t>Giống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nhau</a:t>
                      </a:r>
                      <a:endParaRPr lang="en-US" sz="2800" dirty="0">
                        <a:latin typeface="Times New Roman" pitchFamily="18" charset="0"/>
                        <a:cs typeface="Times New Roman" pitchFamily="18"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X</a:t>
                      </a:r>
                      <a:r>
                        <a:rPr kumimoji="0" lang="vi-VN"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ung quanh đều được biển bao bọc; bờ biển có nhiều vịnh, cảng nên thuận lợi để phát triển thương mại đường biển; lòng đất có nhiều khoáng sản nên thuận lợi phát triển luyện kim.</a:t>
                      </a:r>
                      <a:endPar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algn="ctr"/>
                      <a:endParaRPr lang="en-US" sz="2800" b="1" dirty="0">
                        <a:latin typeface="Times New Roman" pitchFamily="18" charset="0"/>
                        <a:cs typeface="Times New Roman" pitchFamily="18" charset="0"/>
                      </a:endParaRPr>
                    </a:p>
                  </a:txBody>
                  <a:tcPr/>
                </a:tc>
                <a:tc hMerge="1">
                  <a:txBody>
                    <a:bodyPr/>
                    <a:lstStyle/>
                    <a:p>
                      <a:pPr algn="ctr"/>
                      <a:endParaRPr lang="en-US" sz="2800" dirty="0">
                        <a:latin typeface="Shruti" pitchFamily="34" charset="0"/>
                        <a:cs typeface="Shruti" pitchFamily="34" charset="0"/>
                      </a:endParaRPr>
                    </a:p>
                  </a:txBody>
                  <a:tcPr/>
                </a:tc>
              </a:tr>
              <a:tr h="265514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Khác</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nhau</a:t>
                      </a:r>
                      <a:endPar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endParaRPr lang="en-US" sz="2000" dirty="0">
                        <a:latin typeface="Times New Roman" pitchFamily="18" charset="0"/>
                        <a:cs typeface="Times New Roman" pitchFamily="18" charset="0"/>
                      </a:endParaRPr>
                    </a:p>
                  </a:txBody>
                  <a:tcPr/>
                </a:tc>
                <a:tc>
                  <a:txBody>
                    <a:bodyPr/>
                    <a:lstStyle/>
                    <a:p>
                      <a:pPr marL="0" marR="0" lvl="0" indent="0" algn="just">
                        <a:lnSpc>
                          <a:spcPct val="100000"/>
                        </a:lnSpc>
                        <a:spcBef>
                          <a:spcPts val="700"/>
                        </a:spcBef>
                        <a:spcAft>
                          <a:spcPts val="700"/>
                        </a:spcAft>
                        <a:buFont typeface="Wingdings"/>
                        <a:buNone/>
                      </a:pPr>
                      <a:r>
                        <a:rPr lang="nl-NL" sz="1800" dirty="0" smtClean="0">
                          <a:solidFill>
                            <a:srgbClr val="000000"/>
                          </a:solidFill>
                          <a:effectLst/>
                          <a:latin typeface="+mn-lt"/>
                          <a:ea typeface="Calibri"/>
                          <a:cs typeface="Times New Roman"/>
                        </a:rPr>
                        <a:t> </a:t>
                      </a:r>
                      <a:r>
                        <a:rPr lang="nl-NL" sz="2800" b="1" dirty="0" smtClean="0">
                          <a:solidFill>
                            <a:srgbClr val="000000"/>
                          </a:solidFill>
                          <a:effectLst/>
                          <a:latin typeface="Times New Roman" pitchFamily="18" charset="0"/>
                          <a:ea typeface="Calibri"/>
                          <a:cs typeface="Times New Roman" pitchFamily="18" charset="0"/>
                        </a:rPr>
                        <a:t>Bị chia cắt thành nhiều đồng bằng nhỏ hẹp, không thuận lợi cho phát triển nông nghiệp trồng cây lương thực.</a:t>
                      </a:r>
                    </a:p>
                    <a:p>
                      <a:pPr marL="0" marR="0" lvl="0" indent="0" algn="just">
                        <a:lnSpc>
                          <a:spcPct val="100000"/>
                        </a:lnSpc>
                        <a:spcBef>
                          <a:spcPts val="700"/>
                        </a:spcBef>
                        <a:spcAft>
                          <a:spcPts val="700"/>
                        </a:spcAft>
                        <a:buFont typeface="Wingdings"/>
                        <a:buNone/>
                      </a:pPr>
                      <a:endParaRPr lang="en-US" sz="2000" b="1" dirty="0" smtClean="0">
                        <a:effectLst/>
                        <a:latin typeface="Times New Roman" pitchFamily="18" charset="0"/>
                        <a:ea typeface="Calibri"/>
                        <a:cs typeface="Times New Roman" pitchFamily="18" charset="0"/>
                      </a:endParaRPr>
                    </a:p>
                    <a:p>
                      <a:endParaRPr lang="en-US" sz="2000" dirty="0"/>
                    </a:p>
                  </a:txBody>
                  <a:tcPr/>
                </a:tc>
                <a:tc>
                  <a:txBody>
                    <a:bodyPr/>
                    <a:lstStyle/>
                    <a:p>
                      <a:pPr marL="0" indent="0" algn="just">
                        <a:buFontTx/>
                        <a:buNone/>
                      </a:pPr>
                      <a:r>
                        <a:rPr lang="nl-NL" sz="2800" b="1" dirty="0" smtClean="0">
                          <a:solidFill>
                            <a:srgbClr val="000000"/>
                          </a:solidFill>
                          <a:effectLst/>
                          <a:latin typeface="Times New Roman" pitchFamily="18" charset="0"/>
                          <a:ea typeface="Calibri"/>
                          <a:cs typeface="Times New Roman" pitchFamily="18" charset="0"/>
                        </a:rPr>
                        <a:t>+ Có nhiều đồng bằng rộng lớn nên trồng trọt và chăn nuôi có điều kiện phát triển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smtClean="0">
                          <a:ln>
                            <a:noFill/>
                          </a:ln>
                          <a:solidFill>
                            <a:srgbClr val="000000"/>
                          </a:solidFill>
                          <a:effectLst/>
                          <a:uLnTx/>
                          <a:uFillTx/>
                          <a:latin typeface="Times New Roman" pitchFamily="18" charset="0"/>
                          <a:ea typeface="Calibri"/>
                          <a:cs typeface="Times New Roman" pitchFamily="18" charset="0"/>
                        </a:rPr>
                        <a:t>+ Với vị trí ở trung tâm Địa Trung Hải, thuận lợi trong tiến hành buôn bán với các vùng xung quanh , dễ dàng chinh phục những vùng lãnh thổ mới và quản lí hiệu quả.</a:t>
                      </a:r>
                      <a:endPar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285750" indent="-285750">
                        <a:buFontTx/>
                        <a:buChar char="-"/>
                      </a:pPr>
                      <a:endParaRPr lang="en-US" dirty="0"/>
                    </a:p>
                  </a:txBody>
                  <a:tcPr/>
                </a:tc>
              </a:tr>
              <a:tr h="273808">
                <a:tc vMerge="1">
                  <a:txBody>
                    <a:bodyPr/>
                    <a:lstStyle/>
                    <a:p>
                      <a:endParaRPr lang="en-US" sz="2000" dirty="0">
                        <a:latin typeface="Times New Roman" pitchFamily="18" charset="0"/>
                        <a:cs typeface="Times New Roman" pitchFamily="18" charset="0"/>
                      </a:endParaRPr>
                    </a:p>
                  </a:txBody>
                  <a:tcPr/>
                </a:tc>
                <a:tc gridSpan="2">
                  <a:txBody>
                    <a:bodyPr/>
                    <a:lstStyle/>
                    <a:p>
                      <a:endParaRPr lang="en-US" dirty="0"/>
                    </a:p>
                  </a:txBody>
                  <a:tcPr/>
                </a:tc>
                <a:tc hMerge="1">
                  <a:txBody>
                    <a:bodyPr/>
                    <a:lstStyle/>
                    <a:p>
                      <a:endParaRPr lang="en-US" dirty="0"/>
                    </a:p>
                  </a:txBody>
                  <a:tcPr/>
                </a:tc>
              </a:tr>
            </a:tbl>
          </a:graphicData>
        </a:graphic>
      </p:graphicFrame>
      <p:sp>
        <p:nvSpPr>
          <p:cNvPr id="2" name="Rectangle 1"/>
          <p:cNvSpPr/>
          <p:nvPr/>
        </p:nvSpPr>
        <p:spPr>
          <a:xfrm>
            <a:off x="1371599" y="672794"/>
            <a:ext cx="8839199" cy="523220"/>
          </a:xfrm>
          <a:prstGeom prst="rect">
            <a:avLst/>
          </a:prstGeom>
        </p:spPr>
        <p:txBody>
          <a:bodyPr wrap="square">
            <a:spAutoFit/>
          </a:bodyPr>
          <a:lstStyle/>
          <a:p>
            <a:pPr marL="457200" indent="-457200">
              <a:buFontTx/>
              <a:buChar char="-"/>
            </a:pPr>
            <a:r>
              <a:rPr lang="vi-VN" sz="2800" dirty="0" smtClean="0">
                <a:latin typeface="+mj-lt"/>
              </a:rPr>
              <a:t>:</a:t>
            </a:r>
            <a:endParaRPr lang="en-US" sz="2800" dirty="0" smtClean="0">
              <a:latin typeface="+mj-lt"/>
            </a:endParaRPr>
          </a:p>
        </p:txBody>
      </p:sp>
      <p:cxnSp>
        <p:nvCxnSpPr>
          <p:cNvPr id="5" name="Straight Connector 4"/>
          <p:cNvCxnSpPr/>
          <p:nvPr/>
        </p:nvCxnSpPr>
        <p:spPr>
          <a:xfrm>
            <a:off x="2533652" y="0"/>
            <a:ext cx="4065" cy="65343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31984" y="2828925"/>
            <a:ext cx="20187" cy="385955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7743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2560</TotalTime>
  <Words>1731</Words>
  <Application>Microsoft Office PowerPoint</Application>
  <PresentationFormat>Widescreen</PresentationFormat>
  <Paragraphs>130</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Roboto</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acer</cp:lastModifiedBy>
  <cp:revision>136</cp:revision>
  <dcterms:created xsi:type="dcterms:W3CDTF">2021-07-25T09:08:06Z</dcterms:created>
  <dcterms:modified xsi:type="dcterms:W3CDTF">2022-07-24T23:52:56Z</dcterms:modified>
</cp:coreProperties>
</file>