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7" r:id="rId3"/>
    <p:sldId id="258" r:id="rId4"/>
    <p:sldId id="259" r:id="rId5"/>
    <p:sldId id="260" r:id="rId6"/>
    <p:sldId id="262" r:id="rId7"/>
    <p:sldId id="263" r:id="rId8"/>
    <p:sldId id="264" r:id="rId9"/>
    <p:sldId id="274" r:id="rId10"/>
    <p:sldId id="265" r:id="rId11"/>
    <p:sldId id="266" r:id="rId12"/>
    <p:sldId id="275" r:id="rId13"/>
    <p:sldId id="267" r:id="rId14"/>
    <p:sldId id="271" r:id="rId15"/>
    <p:sldId id="277" r:id="rId16"/>
    <p:sldId id="278" r:id="rId17"/>
    <p:sldId id="279" r:id="rId18"/>
    <p:sldId id="281" r:id="rId19"/>
    <p:sldId id="268" r:id="rId20"/>
    <p:sldId id="269"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F4972C-B155-4E6B-B314-2BA9593684A9}"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DB4E1-7399-4F2F-9F2C-3AAF9BF874DD}" type="slidenum">
              <a:rPr lang="en-US" smtClean="0"/>
              <a:t>‹#›</a:t>
            </a:fld>
            <a:endParaRPr lang="en-US"/>
          </a:p>
        </p:txBody>
      </p:sp>
    </p:spTree>
    <p:extLst>
      <p:ext uri="{BB962C8B-B14F-4D97-AF65-F5344CB8AC3E}">
        <p14:creationId xmlns:p14="http://schemas.microsoft.com/office/powerpoint/2010/main" val="184520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4972C-B155-4E6B-B314-2BA9593684A9}"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DB4E1-7399-4F2F-9F2C-3AAF9BF874DD}" type="slidenum">
              <a:rPr lang="en-US" smtClean="0"/>
              <a:t>‹#›</a:t>
            </a:fld>
            <a:endParaRPr lang="en-US"/>
          </a:p>
        </p:txBody>
      </p:sp>
    </p:spTree>
    <p:extLst>
      <p:ext uri="{BB962C8B-B14F-4D97-AF65-F5344CB8AC3E}">
        <p14:creationId xmlns:p14="http://schemas.microsoft.com/office/powerpoint/2010/main" val="134581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4972C-B155-4E6B-B314-2BA9593684A9}"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DB4E1-7399-4F2F-9F2C-3AAF9BF874DD}" type="slidenum">
              <a:rPr lang="en-US" smtClean="0"/>
              <a:t>‹#›</a:t>
            </a:fld>
            <a:endParaRPr lang="en-US"/>
          </a:p>
        </p:txBody>
      </p:sp>
    </p:spTree>
    <p:extLst>
      <p:ext uri="{BB962C8B-B14F-4D97-AF65-F5344CB8AC3E}">
        <p14:creationId xmlns:p14="http://schemas.microsoft.com/office/powerpoint/2010/main" val="45189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4972C-B155-4E6B-B314-2BA9593684A9}"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DB4E1-7399-4F2F-9F2C-3AAF9BF874DD}" type="slidenum">
              <a:rPr lang="en-US" smtClean="0"/>
              <a:t>‹#›</a:t>
            </a:fld>
            <a:endParaRPr lang="en-US"/>
          </a:p>
        </p:txBody>
      </p:sp>
    </p:spTree>
    <p:extLst>
      <p:ext uri="{BB962C8B-B14F-4D97-AF65-F5344CB8AC3E}">
        <p14:creationId xmlns:p14="http://schemas.microsoft.com/office/powerpoint/2010/main" val="198626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F4972C-B155-4E6B-B314-2BA9593684A9}"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DB4E1-7399-4F2F-9F2C-3AAF9BF874DD}" type="slidenum">
              <a:rPr lang="en-US" smtClean="0"/>
              <a:t>‹#›</a:t>
            </a:fld>
            <a:endParaRPr lang="en-US"/>
          </a:p>
        </p:txBody>
      </p:sp>
    </p:spTree>
    <p:extLst>
      <p:ext uri="{BB962C8B-B14F-4D97-AF65-F5344CB8AC3E}">
        <p14:creationId xmlns:p14="http://schemas.microsoft.com/office/powerpoint/2010/main" val="231160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F4972C-B155-4E6B-B314-2BA9593684A9}"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DB4E1-7399-4F2F-9F2C-3AAF9BF874DD}" type="slidenum">
              <a:rPr lang="en-US" smtClean="0"/>
              <a:t>‹#›</a:t>
            </a:fld>
            <a:endParaRPr lang="en-US"/>
          </a:p>
        </p:txBody>
      </p:sp>
    </p:spTree>
    <p:extLst>
      <p:ext uri="{BB962C8B-B14F-4D97-AF65-F5344CB8AC3E}">
        <p14:creationId xmlns:p14="http://schemas.microsoft.com/office/powerpoint/2010/main" val="207634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F4972C-B155-4E6B-B314-2BA9593684A9}"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DB4E1-7399-4F2F-9F2C-3AAF9BF874DD}" type="slidenum">
              <a:rPr lang="en-US" smtClean="0"/>
              <a:t>‹#›</a:t>
            </a:fld>
            <a:endParaRPr lang="en-US"/>
          </a:p>
        </p:txBody>
      </p:sp>
    </p:spTree>
    <p:extLst>
      <p:ext uri="{BB962C8B-B14F-4D97-AF65-F5344CB8AC3E}">
        <p14:creationId xmlns:p14="http://schemas.microsoft.com/office/powerpoint/2010/main" val="366588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F4972C-B155-4E6B-B314-2BA9593684A9}"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DB4E1-7399-4F2F-9F2C-3AAF9BF874DD}" type="slidenum">
              <a:rPr lang="en-US" smtClean="0"/>
              <a:t>‹#›</a:t>
            </a:fld>
            <a:endParaRPr lang="en-US"/>
          </a:p>
        </p:txBody>
      </p:sp>
    </p:spTree>
    <p:extLst>
      <p:ext uri="{BB962C8B-B14F-4D97-AF65-F5344CB8AC3E}">
        <p14:creationId xmlns:p14="http://schemas.microsoft.com/office/powerpoint/2010/main" val="84589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4972C-B155-4E6B-B314-2BA9593684A9}" type="datetimeFigureOut">
              <a:rPr lang="en-US" smtClean="0"/>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DB4E1-7399-4F2F-9F2C-3AAF9BF874DD}" type="slidenum">
              <a:rPr lang="en-US" smtClean="0"/>
              <a:t>‹#›</a:t>
            </a:fld>
            <a:endParaRPr lang="en-US"/>
          </a:p>
        </p:txBody>
      </p:sp>
    </p:spTree>
    <p:extLst>
      <p:ext uri="{BB962C8B-B14F-4D97-AF65-F5344CB8AC3E}">
        <p14:creationId xmlns:p14="http://schemas.microsoft.com/office/powerpoint/2010/main" val="49050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4972C-B155-4E6B-B314-2BA9593684A9}"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DB4E1-7399-4F2F-9F2C-3AAF9BF874DD}" type="slidenum">
              <a:rPr lang="en-US" smtClean="0"/>
              <a:t>‹#›</a:t>
            </a:fld>
            <a:endParaRPr lang="en-US"/>
          </a:p>
        </p:txBody>
      </p:sp>
    </p:spTree>
    <p:extLst>
      <p:ext uri="{BB962C8B-B14F-4D97-AF65-F5344CB8AC3E}">
        <p14:creationId xmlns:p14="http://schemas.microsoft.com/office/powerpoint/2010/main" val="35714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4972C-B155-4E6B-B314-2BA9593684A9}"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DB4E1-7399-4F2F-9F2C-3AAF9BF874DD}" type="slidenum">
              <a:rPr lang="en-US" smtClean="0"/>
              <a:t>‹#›</a:t>
            </a:fld>
            <a:endParaRPr lang="en-US"/>
          </a:p>
        </p:txBody>
      </p:sp>
    </p:spTree>
    <p:extLst>
      <p:ext uri="{BB962C8B-B14F-4D97-AF65-F5344CB8AC3E}">
        <p14:creationId xmlns:p14="http://schemas.microsoft.com/office/powerpoint/2010/main" val="323101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4972C-B155-4E6B-B314-2BA9593684A9}" type="datetimeFigureOut">
              <a:rPr lang="en-US" smtClean="0"/>
              <a:t>7/27/2022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DB4E1-7399-4F2F-9F2C-3AAF9BF874DD}" type="slidenum">
              <a:rPr lang="en-US" smtClean="0"/>
              <a:t>‹#›</a:t>
            </a:fld>
            <a:endParaRPr lang="en-US"/>
          </a:p>
        </p:txBody>
      </p:sp>
    </p:spTree>
    <p:extLst>
      <p:ext uri="{BB962C8B-B14F-4D97-AF65-F5344CB8AC3E}">
        <p14:creationId xmlns:p14="http://schemas.microsoft.com/office/powerpoint/2010/main" val="607512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38"/>
            <a:ext cx="9177261" cy="6830962"/>
          </a:xfrm>
          <a:prstGeom prst="rect">
            <a:avLst/>
          </a:prstGeom>
        </p:spPr>
      </p:pic>
      <p:sp>
        <p:nvSpPr>
          <p:cNvPr id="5" name="TextBox 4"/>
          <p:cNvSpPr txBox="1"/>
          <p:nvPr/>
        </p:nvSpPr>
        <p:spPr>
          <a:xfrm>
            <a:off x="1981200" y="3276600"/>
            <a:ext cx="5562600" cy="1077218"/>
          </a:xfrm>
          <a:prstGeom prst="rect">
            <a:avLst/>
          </a:prstGeom>
          <a:noFill/>
        </p:spPr>
        <p:txBody>
          <a:bodyPr wrap="square" rtlCol="0">
            <a:spAutoFit/>
          </a:bodyPr>
          <a:lstStyle/>
          <a:p>
            <a:pPr algn="ctr"/>
            <a:r>
              <a:rPr lang="en-US" sz="3200" b="1" i="1" smtClean="0">
                <a:solidFill>
                  <a:srgbClr val="FFFF00"/>
                </a:solidFill>
              </a:rPr>
              <a:t>CHÀO MỪNG CÁC EM ĐẾN VỚI TIẾT HỌC NGỮ VĂN</a:t>
            </a:r>
            <a:endParaRPr lang="en-US" sz="3200" b="1" i="1">
              <a:solidFill>
                <a:srgbClr val="FFFF00"/>
              </a:solidFill>
            </a:endParaRPr>
          </a:p>
        </p:txBody>
      </p:sp>
      <p:sp>
        <p:nvSpPr>
          <p:cNvPr id="6" name="TextBox 5"/>
          <p:cNvSpPr txBox="1"/>
          <p:nvPr/>
        </p:nvSpPr>
        <p:spPr>
          <a:xfrm>
            <a:off x="7848600" y="6400800"/>
            <a:ext cx="1295400" cy="461665"/>
          </a:xfrm>
          <a:prstGeom prst="rect">
            <a:avLst/>
          </a:prstGeom>
          <a:noFill/>
        </p:spPr>
        <p:txBody>
          <a:bodyPr wrap="square" rtlCol="0">
            <a:spAutoFit/>
          </a:bodyPr>
          <a:lstStyle/>
          <a:p>
            <a:r>
              <a:rPr lang="en-US" sz="2400" b="1" i="1" smtClean="0">
                <a:solidFill>
                  <a:srgbClr val="FFFF00"/>
                </a:solidFill>
              </a:rPr>
              <a:t>TỔ VĂN</a:t>
            </a:r>
            <a:endParaRPr lang="en-US" sz="2400" b="1" i="1">
              <a:solidFill>
                <a:srgbClr val="FFFF00"/>
              </a:solidFill>
            </a:endParaRPr>
          </a:p>
        </p:txBody>
      </p:sp>
    </p:spTree>
    <p:extLst>
      <p:ext uri="{BB962C8B-B14F-4D97-AF65-F5344CB8AC3E}">
        <p14:creationId xmlns:p14="http://schemas.microsoft.com/office/powerpoint/2010/main" val="364786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smtClean="0">
                <a:solidFill>
                  <a:srgbClr val="FF0000"/>
                </a:solidFill>
                <a:latin typeface="Times New Roman" pitchFamily="18" charset="0"/>
                <a:cs typeface="Times New Roman" pitchFamily="18" charset="0"/>
              </a:rPr>
              <a:t>     </a:t>
            </a:r>
            <a:r>
              <a:rPr lang="en-US" sz="2200" b="1" smtClean="0">
                <a:solidFill>
                  <a:srgbClr val="FF0000"/>
                </a:solidFill>
                <a:latin typeface="Times New Roman" pitchFamily="18" charset="0"/>
                <a:cs typeface="Times New Roman" pitchFamily="18" charset="0"/>
              </a:rPr>
              <a:t>ĐỀ VĂN THUYẾT MINH VÀ CÁCH LÀM BÀI VĂN THUYẾT MINH</a:t>
            </a:r>
            <a:endParaRPr lang="en-US" sz="2200" b="1">
              <a:solidFill>
                <a:srgbClr val="FF0000"/>
              </a:solidFill>
              <a:latin typeface="Times New Roman" pitchFamily="18" charset="0"/>
              <a:cs typeface="Times New Roman" pitchFamily="18" charset="0"/>
            </a:endParaRPr>
          </a:p>
        </p:txBody>
      </p:sp>
      <p:sp>
        <p:nvSpPr>
          <p:cNvPr id="3" name="Text Box 4"/>
          <p:cNvSpPr txBox="1">
            <a:spLocks noChangeArrowheads="1"/>
          </p:cNvSpPr>
          <p:nvPr/>
        </p:nvSpPr>
        <p:spPr bwMode="auto">
          <a:xfrm>
            <a:off x="-39254" y="461665"/>
            <a:ext cx="6363854"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I. </a:t>
            </a:r>
            <a:r>
              <a:rPr lang="en-US" sz="2000" b="1" smtClean="0">
                <a:solidFill>
                  <a:srgbClr val="FF0000"/>
                </a:solidFill>
                <a:latin typeface="Times New Roman" panose="02020603050405020304" pitchFamily="18" charset="0"/>
                <a:cs typeface="Times New Roman" panose="02020603050405020304" pitchFamily="18" charset="0"/>
              </a:rPr>
              <a:t>Đề văn thuyết minh và cách làm bài văn thuyết minh: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96418" y="814120"/>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Đề văn thuyết minh: </a:t>
            </a:r>
            <a:r>
              <a:rPr lang="en-US" sz="2000" smtClean="0">
                <a:latin typeface="Times New Roman" panose="02020603050405020304" pitchFamily="18" charset="0"/>
                <a:cs typeface="Times New Roman" panose="02020603050405020304" pitchFamily="18" charset="0"/>
              </a:rPr>
              <a:t>(sgk/137,138)</a:t>
            </a:r>
            <a:endParaRPr lang="en-US" sz="2000"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62964" y="1150454"/>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Cách làm bài văn thuyết minh:</a:t>
            </a:r>
            <a:endParaRPr lang="en-US" sz="2000" dirty="0">
              <a:latin typeface="Times New Roman" panose="02020603050405020304" pitchFamily="18" charset="0"/>
              <a:cs typeface="Times New Roman" panose="02020603050405020304" pitchFamily="18" charset="0"/>
            </a:endParaRPr>
          </a:p>
        </p:txBody>
      </p:sp>
      <p:sp>
        <p:nvSpPr>
          <p:cNvPr id="6" name="Text Box 50"/>
          <p:cNvSpPr txBox="1">
            <a:spLocks noChangeArrowheads="1"/>
          </p:cNvSpPr>
          <p:nvPr/>
        </p:nvSpPr>
        <p:spPr bwMode="auto">
          <a:xfrm>
            <a:off x="4230312" y="1150454"/>
            <a:ext cx="2397948" cy="400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b="1" smtClean="0">
                <a:solidFill>
                  <a:srgbClr val="FF0000"/>
                </a:solidFill>
                <a:latin typeface="Times New Roman" pitchFamily="18" charset="0"/>
                <a:cs typeface="Times New Roman" pitchFamily="18" charset="0"/>
              </a:rPr>
              <a:t> Các bộ phận xe đạp</a:t>
            </a:r>
            <a:endParaRPr lang="en-US" altLang="en-US" sz="2000" b="1">
              <a:solidFill>
                <a:srgbClr val="FF0000"/>
              </a:solidFill>
              <a:latin typeface="Times New Roman" pitchFamily="18" charset="0"/>
              <a:cs typeface="Times New Roman" pitchFamily="18" charset="0"/>
            </a:endParaRPr>
          </a:p>
        </p:txBody>
      </p:sp>
      <p:sp>
        <p:nvSpPr>
          <p:cNvPr id="8" name="TextBox 7"/>
          <p:cNvSpPr txBox="1"/>
          <p:nvPr/>
        </p:nvSpPr>
        <p:spPr>
          <a:xfrm>
            <a:off x="116863" y="3102269"/>
            <a:ext cx="2995282"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smtClean="0">
                <a:solidFill>
                  <a:srgbClr val="0000CC"/>
                </a:solidFill>
                <a:latin typeface="Times New Roman" pitchFamily="18" charset="0"/>
                <a:cs typeface="Times New Roman" pitchFamily="18" charset="0"/>
              </a:rPr>
              <a:t>Bộ phận truyền động: </a:t>
            </a:r>
            <a:r>
              <a:rPr lang="en-US" sz="2000" smtClean="0">
                <a:solidFill>
                  <a:srgbClr val="0000CC"/>
                </a:solidFill>
                <a:latin typeface="Times New Roman" pitchFamily="18" charset="0"/>
                <a:cs typeface="Times New Roman" pitchFamily="18" charset="0"/>
              </a:rPr>
              <a:t>khung xe, bàn đạp, trục giữa, ổ bi giữa, dây xích, đĩa, ổ líp, hai trục, ổ bi , hai bánh trước.Đường kính bánh xe 650mm – 700mm, gấp 10 lần đường ổ kính...</a:t>
            </a:r>
            <a:endParaRPr lang="en-US" sz="2000">
              <a:solidFill>
                <a:srgbClr val="0000CC"/>
              </a:solidFill>
              <a:latin typeface="Times New Roman" pitchFamily="18" charset="0"/>
              <a:cs typeface="Times New Roman" pitchFamily="18" charset="0"/>
            </a:endParaRPr>
          </a:p>
        </p:txBody>
      </p:sp>
      <p:sp>
        <p:nvSpPr>
          <p:cNvPr id="9" name="TextBox 8"/>
          <p:cNvSpPr txBox="1"/>
          <p:nvPr/>
        </p:nvSpPr>
        <p:spPr>
          <a:xfrm>
            <a:off x="3579055" y="3079989"/>
            <a:ext cx="1260202"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smtClean="0">
                <a:solidFill>
                  <a:srgbClr val="0000CC"/>
                </a:solidFill>
                <a:latin typeface="Times New Roman" pitchFamily="18" charset="0"/>
                <a:cs typeface="Times New Roman" pitchFamily="18" charset="0"/>
              </a:rPr>
              <a:t>Bộ phận  điều khiển: </a:t>
            </a:r>
            <a:r>
              <a:rPr lang="en-US" sz="2000" smtClean="0">
                <a:solidFill>
                  <a:srgbClr val="0000CC"/>
                </a:solidFill>
                <a:latin typeface="Times New Roman" pitchFamily="18" charset="0"/>
                <a:cs typeface="Times New Roman" pitchFamily="18" charset="0"/>
              </a:rPr>
              <a:t>ghi đông, hai tay cầm, bộ phanh...</a:t>
            </a:r>
            <a:endParaRPr lang="en-US" sz="2000">
              <a:solidFill>
                <a:srgbClr val="0000CC"/>
              </a:solidFill>
              <a:latin typeface="Times New Roman" pitchFamily="18" charset="0"/>
              <a:cs typeface="Times New Roman" pitchFamily="18" charset="0"/>
            </a:endParaRPr>
          </a:p>
        </p:txBody>
      </p:sp>
      <p:sp>
        <p:nvSpPr>
          <p:cNvPr id="10" name="TextBox 9"/>
          <p:cNvSpPr txBox="1"/>
          <p:nvPr/>
        </p:nvSpPr>
        <p:spPr>
          <a:xfrm>
            <a:off x="5420279" y="3110200"/>
            <a:ext cx="1260202"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smtClean="0">
                <a:solidFill>
                  <a:srgbClr val="0000CC"/>
                </a:solidFill>
                <a:latin typeface="Times New Roman" pitchFamily="18" charset="0"/>
                <a:cs typeface="Times New Roman" pitchFamily="18" charset="0"/>
              </a:rPr>
              <a:t>Bộ phận  chuyên chở :</a:t>
            </a:r>
            <a:r>
              <a:rPr lang="en-US" sz="2000" smtClean="0">
                <a:solidFill>
                  <a:srgbClr val="0000CC"/>
                </a:solidFill>
                <a:latin typeface="Times New Roman" pitchFamily="18" charset="0"/>
                <a:cs typeface="Times New Roman" pitchFamily="18" charset="0"/>
              </a:rPr>
              <a:t>yên</a:t>
            </a:r>
            <a:r>
              <a:rPr lang="en-US" sz="2000" b="1" smtClean="0">
                <a:solidFill>
                  <a:srgbClr val="0000CC"/>
                </a:solidFill>
                <a:latin typeface="Times New Roman" pitchFamily="18" charset="0"/>
                <a:cs typeface="Times New Roman" pitchFamily="18" charset="0"/>
              </a:rPr>
              <a:t> </a:t>
            </a:r>
            <a:r>
              <a:rPr lang="en-US" sz="2000" smtClean="0">
                <a:solidFill>
                  <a:srgbClr val="0000CC"/>
                </a:solidFill>
                <a:latin typeface="Times New Roman" pitchFamily="18" charset="0"/>
                <a:cs typeface="Times New Roman" pitchFamily="18" charset="0"/>
              </a:rPr>
              <a:t>xe, dàn đèo hàng, giỏ đựng..</a:t>
            </a:r>
            <a:endParaRPr lang="en-US" sz="2000">
              <a:solidFill>
                <a:srgbClr val="0000CC"/>
              </a:solidFill>
              <a:latin typeface="Times New Roman" pitchFamily="18" charset="0"/>
              <a:cs typeface="Times New Roman" pitchFamily="18" charset="0"/>
            </a:endParaRPr>
          </a:p>
        </p:txBody>
      </p:sp>
      <p:sp>
        <p:nvSpPr>
          <p:cNvPr id="11" name="TextBox 10"/>
          <p:cNvSpPr txBox="1"/>
          <p:nvPr/>
        </p:nvSpPr>
        <p:spPr>
          <a:xfrm>
            <a:off x="7543800" y="3107703"/>
            <a:ext cx="961624"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smtClean="0">
                <a:solidFill>
                  <a:srgbClr val="0000CC"/>
                </a:solidFill>
                <a:latin typeface="Times New Roman" pitchFamily="18" charset="0"/>
                <a:cs typeface="Times New Roman" pitchFamily="18" charset="0"/>
              </a:rPr>
              <a:t>chắn xích, chắn bùn, đèn, chuông</a:t>
            </a:r>
            <a:endParaRPr lang="en-US" sz="2000">
              <a:solidFill>
                <a:srgbClr val="0000CC"/>
              </a:solidFill>
              <a:latin typeface="Times New Roman" pitchFamily="18" charset="0"/>
              <a:cs typeface="Times New Roman" pitchFamily="18" charset="0"/>
            </a:endParaRPr>
          </a:p>
        </p:txBody>
      </p:sp>
      <p:sp>
        <p:nvSpPr>
          <p:cNvPr id="13" name="Text Box 50"/>
          <p:cNvSpPr txBox="1">
            <a:spLocks noChangeArrowheads="1"/>
          </p:cNvSpPr>
          <p:nvPr/>
        </p:nvSpPr>
        <p:spPr bwMode="auto">
          <a:xfrm>
            <a:off x="2516341" y="2217759"/>
            <a:ext cx="1932992"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b="1" smtClean="0">
                <a:solidFill>
                  <a:srgbClr val="C00000"/>
                </a:solidFill>
                <a:latin typeface="Times New Roman" pitchFamily="18" charset="0"/>
                <a:cs typeface="Times New Roman" pitchFamily="18" charset="0"/>
              </a:rPr>
              <a:t>Bộ phận chính</a:t>
            </a:r>
            <a:endParaRPr lang="en-US" altLang="en-US" sz="2000" b="1">
              <a:solidFill>
                <a:srgbClr val="C00000"/>
              </a:solidFill>
              <a:latin typeface="Times New Roman" pitchFamily="18" charset="0"/>
              <a:cs typeface="Times New Roman" pitchFamily="18" charset="0"/>
            </a:endParaRPr>
          </a:p>
        </p:txBody>
      </p:sp>
      <p:sp>
        <p:nvSpPr>
          <p:cNvPr id="14" name="Line 8"/>
          <p:cNvSpPr>
            <a:spLocks noChangeShapeType="1"/>
          </p:cNvSpPr>
          <p:nvPr/>
        </p:nvSpPr>
        <p:spPr bwMode="auto">
          <a:xfrm flipH="1">
            <a:off x="4063687" y="1587540"/>
            <a:ext cx="1356592" cy="621245"/>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15" name="Line 8"/>
          <p:cNvSpPr>
            <a:spLocks noChangeShapeType="1"/>
          </p:cNvSpPr>
          <p:nvPr/>
        </p:nvSpPr>
        <p:spPr bwMode="auto">
          <a:xfrm flipH="1">
            <a:off x="2646781" y="2638455"/>
            <a:ext cx="930729" cy="443228"/>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16" name="Line 8"/>
          <p:cNvSpPr>
            <a:spLocks noChangeShapeType="1"/>
          </p:cNvSpPr>
          <p:nvPr/>
        </p:nvSpPr>
        <p:spPr bwMode="auto">
          <a:xfrm>
            <a:off x="3619729" y="2642053"/>
            <a:ext cx="199503" cy="43963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17" name="Line 8"/>
          <p:cNvSpPr>
            <a:spLocks noChangeShapeType="1"/>
          </p:cNvSpPr>
          <p:nvPr/>
        </p:nvSpPr>
        <p:spPr bwMode="auto">
          <a:xfrm>
            <a:off x="3678414" y="2646386"/>
            <a:ext cx="2188986" cy="467354"/>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18" name="Text Box 50"/>
          <p:cNvSpPr txBox="1">
            <a:spLocks noChangeArrowheads="1"/>
          </p:cNvSpPr>
          <p:nvPr/>
        </p:nvSpPr>
        <p:spPr bwMode="auto">
          <a:xfrm>
            <a:off x="6783364" y="2234805"/>
            <a:ext cx="1663390"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b="1" smtClean="0">
                <a:solidFill>
                  <a:srgbClr val="C00000"/>
                </a:solidFill>
                <a:latin typeface="Times New Roman" pitchFamily="18" charset="0"/>
                <a:cs typeface="Times New Roman" pitchFamily="18" charset="0"/>
              </a:rPr>
              <a:t>Bộ phận phụ</a:t>
            </a:r>
            <a:endParaRPr lang="en-US" altLang="en-US" sz="2000" b="1">
              <a:solidFill>
                <a:srgbClr val="C00000"/>
              </a:solidFill>
              <a:latin typeface="Times New Roman" pitchFamily="18" charset="0"/>
              <a:cs typeface="Times New Roman" pitchFamily="18" charset="0"/>
            </a:endParaRPr>
          </a:p>
        </p:txBody>
      </p:sp>
      <p:sp>
        <p:nvSpPr>
          <p:cNvPr id="19" name="Line 8"/>
          <p:cNvSpPr>
            <a:spLocks noChangeShapeType="1"/>
          </p:cNvSpPr>
          <p:nvPr/>
        </p:nvSpPr>
        <p:spPr bwMode="auto">
          <a:xfrm>
            <a:off x="5429286" y="1587540"/>
            <a:ext cx="1441290" cy="64288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20" name="Line 8"/>
          <p:cNvSpPr>
            <a:spLocks noChangeShapeType="1"/>
          </p:cNvSpPr>
          <p:nvPr/>
        </p:nvSpPr>
        <p:spPr bwMode="auto">
          <a:xfrm flipH="1">
            <a:off x="7848600" y="2646386"/>
            <a:ext cx="0" cy="463814"/>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26" name="Down Arrow 25"/>
          <p:cNvSpPr/>
          <p:nvPr/>
        </p:nvSpPr>
        <p:spPr>
          <a:xfrm>
            <a:off x="1295400" y="5349038"/>
            <a:ext cx="4846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50"/>
          <p:cNvSpPr txBox="1">
            <a:spLocks noChangeArrowheads="1"/>
          </p:cNvSpPr>
          <p:nvPr/>
        </p:nvSpPr>
        <p:spPr bwMode="auto">
          <a:xfrm>
            <a:off x="581608" y="5736138"/>
            <a:ext cx="1600200" cy="10156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smtClean="0">
                <a:latin typeface="Times New Roman" pitchFamily="18" charset="0"/>
                <a:cs typeface="Times New Roman" pitchFamily="18" charset="0"/>
              </a:rPr>
              <a:t>PP:  liệt kê, nêu số liệu, so sánh</a:t>
            </a:r>
            <a:endParaRPr lang="en-US" altLang="en-US" sz="2000">
              <a:latin typeface="Times New Roman" pitchFamily="18" charset="0"/>
              <a:cs typeface="Times New Roman" pitchFamily="18" charset="0"/>
            </a:endParaRPr>
          </a:p>
        </p:txBody>
      </p:sp>
      <p:sp>
        <p:nvSpPr>
          <p:cNvPr id="28" name="Down Arrow 27"/>
          <p:cNvSpPr/>
          <p:nvPr/>
        </p:nvSpPr>
        <p:spPr>
          <a:xfrm>
            <a:off x="3964701" y="5335336"/>
            <a:ext cx="484632" cy="339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50"/>
          <p:cNvSpPr txBox="1">
            <a:spLocks noChangeArrowheads="1"/>
          </p:cNvSpPr>
          <p:nvPr/>
        </p:nvSpPr>
        <p:spPr bwMode="auto">
          <a:xfrm>
            <a:off x="3609323" y="5705762"/>
            <a:ext cx="1132660" cy="10156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smtClean="0">
                <a:latin typeface="Times New Roman" pitchFamily="18" charset="0"/>
                <a:cs typeface="Times New Roman" pitchFamily="18" charset="0"/>
              </a:rPr>
              <a:t>PP: liệt kê, phân tích </a:t>
            </a:r>
            <a:endParaRPr lang="en-US" altLang="en-US" sz="2000">
              <a:latin typeface="Times New Roman" pitchFamily="18" charset="0"/>
              <a:cs typeface="Times New Roman" pitchFamily="18" charset="0"/>
            </a:endParaRPr>
          </a:p>
        </p:txBody>
      </p:sp>
      <p:sp>
        <p:nvSpPr>
          <p:cNvPr id="30" name="Down Arrow 29"/>
          <p:cNvSpPr/>
          <p:nvPr/>
        </p:nvSpPr>
        <p:spPr>
          <a:xfrm>
            <a:off x="5777484" y="5063706"/>
            <a:ext cx="484632" cy="666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50"/>
          <p:cNvSpPr txBox="1">
            <a:spLocks noChangeArrowheads="1"/>
          </p:cNvSpPr>
          <p:nvPr/>
        </p:nvSpPr>
        <p:spPr bwMode="auto">
          <a:xfrm>
            <a:off x="5272891" y="5754293"/>
            <a:ext cx="1416883" cy="10156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smtClean="0">
                <a:latin typeface="Times New Roman" pitchFamily="18" charset="0"/>
                <a:cs typeface="Times New Roman" pitchFamily="18" charset="0"/>
              </a:rPr>
              <a:t>PP: liệt kê, phân tích, phân loại </a:t>
            </a:r>
            <a:endParaRPr lang="en-US" altLang="en-US" sz="2000">
              <a:latin typeface="Times New Roman" pitchFamily="18" charset="0"/>
              <a:cs typeface="Times New Roman" pitchFamily="18" charset="0"/>
            </a:endParaRPr>
          </a:p>
        </p:txBody>
      </p:sp>
      <p:sp>
        <p:nvSpPr>
          <p:cNvPr id="32" name="Down Arrow 31"/>
          <p:cNvSpPr/>
          <p:nvPr/>
        </p:nvSpPr>
        <p:spPr>
          <a:xfrm>
            <a:off x="7782296" y="5046695"/>
            <a:ext cx="484632" cy="707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50"/>
          <p:cNvSpPr txBox="1">
            <a:spLocks noChangeArrowheads="1"/>
          </p:cNvSpPr>
          <p:nvPr/>
        </p:nvSpPr>
        <p:spPr bwMode="auto">
          <a:xfrm>
            <a:off x="7530791" y="5754293"/>
            <a:ext cx="1216074" cy="10156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smtClean="0">
                <a:latin typeface="Times New Roman" pitchFamily="18" charset="0"/>
                <a:cs typeface="Times New Roman" pitchFamily="18" charset="0"/>
              </a:rPr>
              <a:t>PP: liệt kê, giải thích</a:t>
            </a:r>
            <a:endParaRPr lang="en-US" altLang="en-US" sz="2000">
              <a:latin typeface="Times New Roman" pitchFamily="18" charset="0"/>
              <a:cs typeface="Times New Roman" pitchFamily="18" charset="0"/>
            </a:endParaRPr>
          </a:p>
        </p:txBody>
      </p:sp>
    </p:spTree>
    <p:extLst>
      <p:ext uri="{BB962C8B-B14F-4D97-AF65-F5344CB8AC3E}">
        <p14:creationId xmlns:p14="http://schemas.microsoft.com/office/powerpoint/2010/main" val="383019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3"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plus(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16" presetClass="entr" presetSubtype="21"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1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plus(in)">
                                      <p:cBhvr>
                                        <p:cTn id="62" dur="2000"/>
                                        <p:tgtEl>
                                          <p:spTgt spid="18"/>
                                        </p:tgtEl>
                                      </p:cBhvr>
                                    </p:animEffect>
                                  </p:childTnLst>
                                </p:cTn>
                              </p:par>
                            </p:childTnLst>
                          </p:cTn>
                        </p:par>
                        <p:par>
                          <p:cTn id="63" fill="hold">
                            <p:stCondLst>
                              <p:cond delay="3000"/>
                            </p:stCondLst>
                            <p:childTnLst>
                              <p:par>
                                <p:cTn id="64" presetID="42" presetClass="entr" presetSubtype="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16" presetClass="entr" presetSubtype="21"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arn(inVertical)">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arn(inVertical)">
                                      <p:cBhvr>
                                        <p:cTn id="77" dur="500"/>
                                        <p:tgtEl>
                                          <p:spTgt spid="26"/>
                                        </p:tgtEl>
                                      </p:cBhvr>
                                    </p:animEffect>
                                  </p:childTnLst>
                                </p:cTn>
                              </p:par>
                            </p:childTnLst>
                          </p:cTn>
                        </p:par>
                        <p:par>
                          <p:cTn id="78" fill="hold">
                            <p:stCondLst>
                              <p:cond delay="500"/>
                            </p:stCondLst>
                            <p:childTnLst>
                              <p:par>
                                <p:cTn id="79" presetID="1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plus(in)">
                                      <p:cBhvr>
                                        <p:cTn id="81" dur="20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barn(inVertical)">
                                      <p:cBhvr>
                                        <p:cTn id="86" dur="500"/>
                                        <p:tgtEl>
                                          <p:spTgt spid="28"/>
                                        </p:tgtEl>
                                      </p:cBhvr>
                                    </p:animEffect>
                                  </p:childTnLst>
                                </p:cTn>
                              </p:par>
                            </p:childTnLst>
                          </p:cTn>
                        </p:par>
                        <p:par>
                          <p:cTn id="87" fill="hold">
                            <p:stCondLst>
                              <p:cond delay="500"/>
                            </p:stCondLst>
                            <p:childTnLst>
                              <p:par>
                                <p:cTn id="88" presetID="13" presetClass="entr" presetSubtype="16"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plus(in)">
                                      <p:cBhvr>
                                        <p:cTn id="90" dur="20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arn(inVertical)">
                                      <p:cBhvr>
                                        <p:cTn id="95" dur="500"/>
                                        <p:tgtEl>
                                          <p:spTgt spid="30"/>
                                        </p:tgtEl>
                                      </p:cBhvr>
                                    </p:animEffect>
                                  </p:childTnLst>
                                </p:cTn>
                              </p:par>
                            </p:childTnLst>
                          </p:cTn>
                        </p:par>
                        <p:par>
                          <p:cTn id="96" fill="hold">
                            <p:stCondLst>
                              <p:cond delay="500"/>
                            </p:stCondLst>
                            <p:childTnLst>
                              <p:par>
                                <p:cTn id="97" presetID="13" presetClass="entr" presetSubtype="16"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plus(in)">
                                      <p:cBhvr>
                                        <p:cTn id="99" dur="20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barn(inVertical)">
                                      <p:cBhvr>
                                        <p:cTn id="104" dur="500"/>
                                        <p:tgtEl>
                                          <p:spTgt spid="32"/>
                                        </p:tgtEl>
                                      </p:cBhvr>
                                    </p:animEffect>
                                  </p:childTnLst>
                                </p:cTn>
                              </p:par>
                            </p:childTnLst>
                          </p:cTn>
                        </p:par>
                        <p:par>
                          <p:cTn id="105" fill="hold">
                            <p:stCondLst>
                              <p:cond delay="500"/>
                            </p:stCondLst>
                            <p:childTnLst>
                              <p:par>
                                <p:cTn id="106" presetID="13" presetClass="entr" presetSubtype="16" fill="hold" grpId="0"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plus(in)">
                                      <p:cBhvr>
                                        <p:cTn id="10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254" y="461665"/>
            <a:ext cx="6363854"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I. </a:t>
            </a:r>
            <a:r>
              <a:rPr lang="en-US" sz="2000" b="1" smtClean="0">
                <a:solidFill>
                  <a:srgbClr val="FF0000"/>
                </a:solidFill>
                <a:latin typeface="Times New Roman" panose="02020603050405020304" pitchFamily="18" charset="0"/>
                <a:cs typeface="Times New Roman" panose="02020603050405020304" pitchFamily="18" charset="0"/>
              </a:rPr>
              <a:t>Đề văn thuyết minh và cách làm bài văn thuyết minh: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smtClean="0">
                <a:solidFill>
                  <a:srgbClr val="FF0000"/>
                </a:solidFill>
                <a:latin typeface="Times New Roman" pitchFamily="18" charset="0"/>
                <a:cs typeface="Times New Roman" pitchFamily="18" charset="0"/>
              </a:rPr>
              <a:t>     </a:t>
            </a:r>
            <a:r>
              <a:rPr lang="en-US" sz="2200" b="1" smtClean="0">
                <a:solidFill>
                  <a:srgbClr val="FF0000"/>
                </a:solidFill>
                <a:latin typeface="Times New Roman" pitchFamily="18" charset="0"/>
                <a:cs typeface="Times New Roman" pitchFamily="18" charset="0"/>
              </a:rPr>
              <a:t>ĐỀ VĂN THUYẾT MINH VÀ CÁCH LÀM BÀI VĂN THUYẾT MINH</a:t>
            </a:r>
            <a:endParaRPr lang="en-US" sz="2200" b="1">
              <a:solidFill>
                <a:srgbClr val="FF0000"/>
              </a:solidFill>
              <a:latin typeface="Times New Roman" pitchFamily="18" charset="0"/>
              <a:cs typeface="Times New Roman" pitchFamily="18" charset="0"/>
            </a:endParaRPr>
          </a:p>
        </p:txBody>
      </p:sp>
      <p:sp>
        <p:nvSpPr>
          <p:cNvPr id="4" name="Text Box 4"/>
          <p:cNvSpPr txBox="1">
            <a:spLocks noChangeArrowheads="1"/>
          </p:cNvSpPr>
          <p:nvPr/>
        </p:nvSpPr>
        <p:spPr bwMode="auto">
          <a:xfrm>
            <a:off x="96418" y="814120"/>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Đề văn thuyết minh: </a:t>
            </a:r>
            <a:r>
              <a:rPr lang="en-US" sz="2000" smtClean="0">
                <a:latin typeface="Times New Roman" panose="02020603050405020304" pitchFamily="18" charset="0"/>
                <a:cs typeface="Times New Roman" panose="02020603050405020304" pitchFamily="18" charset="0"/>
              </a:rPr>
              <a:t>(sgk/137,138)</a:t>
            </a:r>
            <a:endParaRPr lang="en-US" sz="2000" dirty="0">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62964" y="1150454"/>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Cách làm bài văn thuyết minh:</a:t>
            </a:r>
            <a:endParaRPr lang="en-US" sz="2000" dirty="0">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103852" y="1499736"/>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 Bài văn:  “Xe đạp”</a:t>
            </a:r>
            <a:endParaRPr lang="en-US" sz="2000" dirty="0">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239525" y="1841461"/>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a. Đối tượng thuyết minh: chiếc xe đạp</a:t>
            </a:r>
            <a:endParaRPr lang="en-US" sz="2000" dirty="0">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226514" y="2133600"/>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b. Bố cục: ba phần</a:t>
            </a:r>
            <a:endParaRPr lang="en-US" sz="2000" dirty="0">
              <a:latin typeface="Times New Roman" panose="02020603050405020304" pitchFamily="18" charset="0"/>
              <a:cs typeface="Times New Roman" panose="02020603050405020304" pitchFamily="18" charset="0"/>
            </a:endParaRPr>
          </a:p>
        </p:txBody>
      </p:sp>
      <p:sp>
        <p:nvSpPr>
          <p:cNvPr id="10" name="Text Box 4"/>
          <p:cNvSpPr txBox="1">
            <a:spLocks noChangeArrowheads="1"/>
          </p:cNvSpPr>
          <p:nvPr/>
        </p:nvSpPr>
        <p:spPr bwMode="auto">
          <a:xfrm>
            <a:off x="226514" y="2437607"/>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c. Các bộ phận của xe đạp:  </a:t>
            </a:r>
            <a:endParaRPr lang="en-US" sz="2000" dirty="0">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flipH="1">
            <a:off x="4724400" y="814120"/>
            <a:ext cx="45181" cy="6014811"/>
          </a:xfrm>
          <a:prstGeom prst="line">
            <a:avLst/>
          </a:prstGeom>
        </p:spPr>
        <p:style>
          <a:lnRef idx="2">
            <a:schemeClr val="accent2"/>
          </a:lnRef>
          <a:fillRef idx="0">
            <a:schemeClr val="accent2"/>
          </a:fillRef>
          <a:effectRef idx="1">
            <a:schemeClr val="accent2"/>
          </a:effectRef>
          <a:fontRef idx="minor">
            <a:schemeClr val="tx1"/>
          </a:fontRef>
        </p:style>
      </p:cxnSp>
      <p:sp>
        <p:nvSpPr>
          <p:cNvPr id="16" name="Text Box 4"/>
          <p:cNvSpPr txBox="1">
            <a:spLocks noChangeArrowheads="1"/>
          </p:cNvSpPr>
          <p:nvPr/>
        </p:nvSpPr>
        <p:spPr bwMode="auto">
          <a:xfrm>
            <a:off x="96418" y="2743200"/>
            <a:ext cx="4475582" cy="30162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defRPr/>
            </a:pPr>
            <a:r>
              <a:rPr lang="en-US" sz="2000" smtClean="0">
                <a:latin typeface="Times New Roman" panose="02020603050405020304" pitchFamily="18" charset="0"/>
                <a:cs typeface="Times New Roman" panose="02020603050405020304" pitchFamily="18" charset="0"/>
              </a:rPr>
              <a:t>  d. Phương pháp thuyết minh:</a:t>
            </a:r>
          </a:p>
          <a:p>
            <a:pPr>
              <a:defRPr/>
            </a:pP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   - PP nêu định nghĩa ( MB, lợi ích)</a:t>
            </a:r>
          </a:p>
          <a:p>
            <a:pPr>
              <a:defRPr/>
            </a:pP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   - PP phân loại ( các bộ phận)</a:t>
            </a:r>
          </a:p>
          <a:p>
            <a:pPr marL="0" indent="0">
              <a:defRPr/>
            </a:pPr>
            <a:r>
              <a:rPr lang="en-US" sz="2000" smtClean="0">
                <a:latin typeface="Times New Roman" panose="02020603050405020304" pitchFamily="18" charset="0"/>
                <a:cs typeface="Times New Roman" panose="02020603050405020304" pitchFamily="18" charset="0"/>
              </a:rPr>
              <a:t>    - PP liệt kê</a:t>
            </a:r>
          </a:p>
          <a:p>
            <a:pPr marL="0" indent="0">
              <a:defRPr/>
            </a:pPr>
            <a:r>
              <a:rPr lang="en-US" sz="2000" smtClean="0">
                <a:latin typeface="Times New Roman" panose="02020603050405020304" pitchFamily="18" charset="0"/>
                <a:cs typeface="Times New Roman" panose="02020603050405020304" pitchFamily="18" charset="0"/>
              </a:rPr>
              <a:t>    - PP nêu số liệu</a:t>
            </a:r>
          </a:p>
          <a:p>
            <a:pPr marL="0" indent="0">
              <a:defRPr/>
            </a:pPr>
            <a:r>
              <a:rPr lang="en-US" sz="2000" smtClean="0">
                <a:latin typeface="Times New Roman" panose="02020603050405020304" pitchFamily="18" charset="0"/>
                <a:cs typeface="Times New Roman" panose="02020603050405020304" pitchFamily="18" charset="0"/>
              </a:rPr>
              <a:t>    - PP so sánh</a:t>
            </a:r>
          </a:p>
          <a:p>
            <a:pPr marL="0" indent="0">
              <a:defRPr/>
            </a:pPr>
            <a:r>
              <a:rPr lang="en-US" sz="2000" smtClean="0">
                <a:latin typeface="Times New Roman" panose="02020603050405020304" pitchFamily="18" charset="0"/>
                <a:cs typeface="Times New Roman" panose="02020603050405020304" pitchFamily="18" charset="0"/>
              </a:rPr>
              <a:t>    - PP phân tích</a:t>
            </a:r>
          </a:p>
          <a:p>
            <a:pPr marL="0" indent="0">
              <a:defRPr/>
            </a:pPr>
            <a:r>
              <a:rPr lang="en-US" sz="2000" smtClean="0">
                <a:latin typeface="Times New Roman" panose="02020603050405020304" pitchFamily="18" charset="0"/>
                <a:cs typeface="Times New Roman" panose="02020603050405020304" pitchFamily="18" charset="0"/>
              </a:rPr>
              <a:t>...</a:t>
            </a:r>
          </a:p>
          <a:p>
            <a:pPr>
              <a:spcBef>
                <a:spcPct val="50000"/>
              </a:spcBef>
              <a:defRPr/>
            </a:pPr>
            <a:endParaRPr lang="en-US" sz="2000" dirty="0">
              <a:latin typeface="Times New Roman" panose="02020603050405020304" pitchFamily="18" charset="0"/>
              <a:cs typeface="Times New Roman" panose="02020603050405020304" pitchFamily="18" charset="0"/>
            </a:endParaRPr>
          </a:p>
        </p:txBody>
      </p:sp>
      <p:sp>
        <p:nvSpPr>
          <p:cNvPr id="20" name="Text Box 4"/>
          <p:cNvSpPr txBox="1">
            <a:spLocks noChangeArrowheads="1"/>
          </p:cNvSpPr>
          <p:nvPr/>
        </p:nvSpPr>
        <p:spPr bwMode="auto">
          <a:xfrm>
            <a:off x="-1859" y="5257800"/>
            <a:ext cx="2592659"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a:solidFill>
                  <a:srgbClr val="FF0000"/>
                </a:solidFill>
                <a:latin typeface="Times New Roman" panose="02020603050405020304" pitchFamily="18" charset="0"/>
                <a:cs typeface="Times New Roman" panose="02020603050405020304" pitchFamily="18" charset="0"/>
              </a:rPr>
              <a:t> </a:t>
            </a:r>
            <a:r>
              <a:rPr lang="en-US" sz="2000" smtClean="0">
                <a:solidFill>
                  <a:srgbClr val="FF0000"/>
                </a:solidFill>
                <a:latin typeface="Times New Roman" panose="02020603050405020304" pitchFamily="18" charset="0"/>
                <a:cs typeface="Times New Roman" panose="02020603050405020304" pitchFamily="18" charset="0"/>
              </a:rPr>
              <a:t>3. Ghi nhớ: </a:t>
            </a:r>
            <a:r>
              <a:rPr lang="en-US" sz="2000" smtClean="0">
                <a:latin typeface="Times New Roman" panose="02020603050405020304" pitchFamily="18" charset="0"/>
                <a:cs typeface="Times New Roman" panose="02020603050405020304" pitchFamily="18" charset="0"/>
              </a:rPr>
              <a:t>(sgk/140)</a:t>
            </a:r>
            <a:endParaRPr lang="en-US" sz="2000" dirty="0">
              <a:latin typeface="Times New Roman" panose="02020603050405020304" pitchFamily="18" charset="0"/>
              <a:cs typeface="Times New Roman" panose="02020603050405020304" pitchFamily="18" charset="0"/>
            </a:endParaRPr>
          </a:p>
        </p:txBody>
      </p:sp>
      <p:sp>
        <p:nvSpPr>
          <p:cNvPr id="13" name="AutoShape 17"/>
          <p:cNvSpPr>
            <a:spLocks/>
          </p:cNvSpPr>
          <p:nvPr/>
        </p:nvSpPr>
        <p:spPr bwMode="auto">
          <a:xfrm>
            <a:off x="1981199" y="3821525"/>
            <a:ext cx="311349" cy="1436275"/>
          </a:xfrm>
          <a:prstGeom prst="rightBrace">
            <a:avLst>
              <a:gd name="adj1" fmla="val 57156"/>
              <a:gd name="adj2" fmla="val 50000"/>
            </a:avLst>
          </a:prstGeom>
          <a:ln>
            <a:headEnd/>
            <a:tailEnd/>
          </a:ln>
        </p:spPr>
        <p:style>
          <a:lnRef idx="2">
            <a:schemeClr val="accent2"/>
          </a:lnRef>
          <a:fillRef idx="0">
            <a:schemeClr val="accent2"/>
          </a:fillRef>
          <a:effectRef idx="1">
            <a:schemeClr val="accent2"/>
          </a:effectRef>
          <a:fontRef idx="minor">
            <a:schemeClr val="tx1"/>
          </a:fontRef>
        </p:style>
        <p:txBody>
          <a:bodyPr wrap="none" lIns="112864" tIns="56432" rIns="112864" bIns="56432" anchor="ctr"/>
          <a:lstStyle/>
          <a:p>
            <a:pPr eaLnBrk="1" hangingPunct="1"/>
            <a:endParaRPr lang="en-US" altLang="en-US"/>
          </a:p>
        </p:txBody>
      </p:sp>
      <p:sp>
        <p:nvSpPr>
          <p:cNvPr id="14" name="Text Box 4"/>
          <p:cNvSpPr txBox="1">
            <a:spLocks noChangeArrowheads="1"/>
          </p:cNvSpPr>
          <p:nvPr/>
        </p:nvSpPr>
        <p:spPr bwMode="auto">
          <a:xfrm>
            <a:off x="2204800" y="4149107"/>
            <a:ext cx="2592659"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a:solidFill>
                  <a:srgbClr val="FF0000"/>
                </a:solidFill>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(cụ thể từng bộ phận)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91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anim calcmode="discrete" valueType="clr">
                                      <p:cBhvr override="childStyle">
                                        <p:cTn id="7"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
                                        </p:tgtEl>
                                        <p:attrNameLst>
                                          <p:attrName>fillcolor</p:attrName>
                                        </p:attrNameLst>
                                      </p:cBhvr>
                                      <p:tavLst>
                                        <p:tav tm="0">
                                          <p:val>
                                            <p:clrVal>
                                              <a:schemeClr val="accent2"/>
                                            </p:clrVal>
                                          </p:val>
                                        </p:tav>
                                        <p:tav tm="50000">
                                          <p:val>
                                            <p:clrVal>
                                              <a:schemeClr val="hlink"/>
                                            </p:clrVal>
                                          </p:val>
                                        </p:tav>
                                      </p:tavLst>
                                    </p:anim>
                                    <p:set>
                                      <p:cBhvr>
                                        <p:cTn id="9" dur="80"/>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par>
                          <p:cTn id="15" fill="hold">
                            <p:stCondLst>
                              <p:cond delay="5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
                                        </p:tgtEl>
                                        <p:attrNameLst>
                                          <p:attrName>style.visibility</p:attrName>
                                        </p:attrNameLst>
                                      </p:cBhvr>
                                      <p:to>
                                        <p:strVal val="visible"/>
                                      </p:to>
                                    </p:set>
                                    <p:anim calcmode="discrete" valueType="clr">
                                      <p:cBhvr override="childStyle">
                                        <p:cTn id="18"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
                                        </p:tgtEl>
                                        <p:attrNameLst>
                                          <p:attrName>fillcolor</p:attrName>
                                        </p:attrNameLst>
                                      </p:cBhvr>
                                      <p:tavLst>
                                        <p:tav tm="0">
                                          <p:val>
                                            <p:clrVal>
                                              <a:schemeClr val="accent2"/>
                                            </p:clrVal>
                                          </p:val>
                                        </p:tav>
                                        <p:tav tm="50000">
                                          <p:val>
                                            <p:clrVal>
                                              <a:schemeClr val="hlink"/>
                                            </p:clrVal>
                                          </p:val>
                                        </p:tav>
                                      </p:tavLst>
                                    </p:anim>
                                    <p:set>
                                      <p:cBhvr>
                                        <p:cTn id="20" dur="80"/>
                                        <p:tgtEl>
                                          <p:spTgt spid="14"/>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0"/>
                                        </p:tgtEl>
                                        <p:attrNameLst>
                                          <p:attrName>style.visibility</p:attrName>
                                        </p:attrNameLst>
                                      </p:cBhvr>
                                      <p:to>
                                        <p:strVal val="visible"/>
                                      </p:to>
                                    </p:set>
                                    <p:anim calcmode="discrete" valueType="clr">
                                      <p:cBhvr override="childStyle">
                                        <p:cTn id="25"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0"/>
                                        </p:tgtEl>
                                        <p:attrNameLst>
                                          <p:attrName>fillcolor</p:attrName>
                                        </p:attrNameLst>
                                      </p:cBhvr>
                                      <p:tavLst>
                                        <p:tav tm="0">
                                          <p:val>
                                            <p:clrVal>
                                              <a:schemeClr val="accent2"/>
                                            </p:clrVal>
                                          </p:val>
                                        </p:tav>
                                        <p:tav tm="50000">
                                          <p:val>
                                            <p:clrVal>
                                              <a:schemeClr val="hlink"/>
                                            </p:clrVal>
                                          </p:val>
                                        </p:tav>
                                      </p:tavLst>
                                    </p:anim>
                                    <p:set>
                                      <p:cBhvr>
                                        <p:cTn id="27"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smtClean="0">
                <a:solidFill>
                  <a:srgbClr val="FF0000"/>
                </a:solidFill>
                <a:latin typeface="Times New Roman" pitchFamily="18" charset="0"/>
                <a:cs typeface="Times New Roman" pitchFamily="18" charset="0"/>
              </a:rPr>
              <a:t>     </a:t>
            </a:r>
            <a:r>
              <a:rPr lang="en-US" sz="2200" b="1" smtClean="0">
                <a:solidFill>
                  <a:srgbClr val="FF0000"/>
                </a:solidFill>
                <a:latin typeface="Times New Roman" pitchFamily="18" charset="0"/>
                <a:cs typeface="Times New Roman" pitchFamily="18" charset="0"/>
              </a:rPr>
              <a:t>ĐỀ VĂN THUYẾT MINH VÀ CÁCH LÀM BÀI VĂN THUYẾT MINH</a:t>
            </a:r>
            <a:endParaRPr lang="en-US" sz="2200" b="1">
              <a:solidFill>
                <a:srgbClr val="FF0000"/>
              </a:solidFill>
              <a:latin typeface="Times New Roman" pitchFamily="18" charset="0"/>
              <a:cs typeface="Times New Roman" pitchFamily="18" charset="0"/>
            </a:endParaRPr>
          </a:p>
        </p:txBody>
      </p:sp>
      <p:sp>
        <p:nvSpPr>
          <p:cNvPr id="3" name="Text Box 4"/>
          <p:cNvSpPr txBox="1">
            <a:spLocks noChangeArrowheads="1"/>
          </p:cNvSpPr>
          <p:nvPr/>
        </p:nvSpPr>
        <p:spPr bwMode="auto">
          <a:xfrm>
            <a:off x="-39254" y="461665"/>
            <a:ext cx="6363854"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I. </a:t>
            </a:r>
            <a:r>
              <a:rPr lang="en-US" sz="2000" b="1" smtClean="0">
                <a:solidFill>
                  <a:srgbClr val="FF0000"/>
                </a:solidFill>
                <a:latin typeface="Times New Roman" panose="02020603050405020304" pitchFamily="18" charset="0"/>
                <a:cs typeface="Times New Roman" panose="02020603050405020304" pitchFamily="18" charset="0"/>
              </a:rPr>
              <a:t>Đề văn thuyết minh và cách làm bài văn thuyết minh: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96418" y="814120"/>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Đề văn thuyết minh: </a:t>
            </a:r>
            <a:r>
              <a:rPr lang="en-US" sz="2000" smtClean="0">
                <a:latin typeface="Times New Roman" panose="02020603050405020304" pitchFamily="18" charset="0"/>
                <a:cs typeface="Times New Roman" panose="02020603050405020304" pitchFamily="18" charset="0"/>
              </a:rPr>
              <a:t>(sgk/137,138)</a:t>
            </a:r>
            <a:endParaRPr lang="en-US" sz="2000"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62964" y="1150454"/>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Cách làm bài văn thuyết minh:</a:t>
            </a:r>
            <a:endParaRPr lang="en-US" sz="2000" dirty="0">
              <a:latin typeface="Times New Roman" panose="02020603050405020304" pitchFamily="18" charset="0"/>
              <a:cs typeface="Times New Roman" panose="02020603050405020304" pitchFamily="18" charset="0"/>
            </a:endParaRPr>
          </a:p>
        </p:txBody>
      </p:sp>
      <p:pic>
        <p:nvPicPr>
          <p:cNvPr id="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2803525"/>
            <a:ext cx="24272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8" y="3563938"/>
            <a:ext cx="307181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image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2763" y="3994150"/>
            <a:ext cx="33401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2988" y="2203450"/>
            <a:ext cx="3608387"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124200"/>
            <a:ext cx="31686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p:nvSpPr>
        <p:spPr bwMode="auto">
          <a:xfrm>
            <a:off x="4851400" y="35179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a:effectLst>
                  <a:outerShdw blurRad="38100" dist="38100" dir="2700000" algn="tl">
                    <a:srgbClr val="000000">
                      <a:alpha val="43137"/>
                    </a:srgbClr>
                  </a:outerShdw>
                </a:effectLst>
                <a:latin typeface="Times New Roman" pitchFamily="18" charset="0"/>
              </a:rPr>
              <a:t>pp thuyết minh phù hợp</a:t>
            </a:r>
          </a:p>
        </p:txBody>
      </p:sp>
      <p:pic>
        <p:nvPicPr>
          <p:cNvPr id="12" name="Picture 6" descr="image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0538" y="2713038"/>
            <a:ext cx="1477962"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image0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0538" y="3251200"/>
            <a:ext cx="1738312"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image0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6575" y="3286125"/>
            <a:ext cx="15494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image0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4572000"/>
            <a:ext cx="353695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image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3276600"/>
            <a:ext cx="247173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47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wipe(left)">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254" y="461665"/>
            <a:ext cx="6363854"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I. </a:t>
            </a:r>
            <a:r>
              <a:rPr lang="en-US" sz="2000" b="1" smtClean="0">
                <a:solidFill>
                  <a:srgbClr val="FF0000"/>
                </a:solidFill>
                <a:latin typeface="Times New Roman" panose="02020603050405020304" pitchFamily="18" charset="0"/>
                <a:cs typeface="Times New Roman" panose="02020603050405020304" pitchFamily="18" charset="0"/>
              </a:rPr>
              <a:t>Đề văn thuyết minh và cách làm bài văn thuyết minh: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smtClean="0">
                <a:solidFill>
                  <a:srgbClr val="FF0000"/>
                </a:solidFill>
                <a:latin typeface="Times New Roman" pitchFamily="18" charset="0"/>
                <a:cs typeface="Times New Roman" pitchFamily="18" charset="0"/>
              </a:rPr>
              <a:t>     </a:t>
            </a:r>
            <a:r>
              <a:rPr lang="en-US" sz="2200" b="1" smtClean="0">
                <a:solidFill>
                  <a:srgbClr val="FF0000"/>
                </a:solidFill>
                <a:latin typeface="Times New Roman" pitchFamily="18" charset="0"/>
                <a:cs typeface="Times New Roman" pitchFamily="18" charset="0"/>
              </a:rPr>
              <a:t>ĐỀ VĂN THUYẾT MINH VÀ CÁCH LÀM BÀI VĂN THUYẾT MINH</a:t>
            </a:r>
            <a:endParaRPr lang="en-US" sz="2200" b="1">
              <a:solidFill>
                <a:srgbClr val="FF0000"/>
              </a:solidFill>
              <a:latin typeface="Times New Roman" pitchFamily="18" charset="0"/>
              <a:cs typeface="Times New Roman" pitchFamily="18" charset="0"/>
            </a:endParaRPr>
          </a:p>
        </p:txBody>
      </p:sp>
      <p:sp>
        <p:nvSpPr>
          <p:cNvPr id="13" name="Text Box 4"/>
          <p:cNvSpPr txBox="1">
            <a:spLocks noChangeArrowheads="1"/>
          </p:cNvSpPr>
          <p:nvPr/>
        </p:nvSpPr>
        <p:spPr bwMode="auto">
          <a:xfrm>
            <a:off x="-39254" y="736340"/>
            <a:ext cx="2592659"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smtClean="0">
                <a:solidFill>
                  <a:srgbClr val="FF0000"/>
                </a:solidFill>
                <a:latin typeface="Times New Roman" panose="02020603050405020304" pitchFamily="18" charset="0"/>
                <a:cs typeface="Times New Roman" panose="02020603050405020304" pitchFamily="18" charset="0"/>
              </a:rPr>
              <a:t>II. Luyện tập</a:t>
            </a:r>
            <a:r>
              <a:rPr lang="en-US" sz="2000" smtClean="0">
                <a:solidFill>
                  <a:srgbClr val="FF000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4" name="Text Box 4"/>
          <p:cNvSpPr txBox="1">
            <a:spLocks noChangeArrowheads="1"/>
          </p:cNvSpPr>
          <p:nvPr/>
        </p:nvSpPr>
        <p:spPr bwMode="auto">
          <a:xfrm>
            <a:off x="152400" y="1066800"/>
            <a:ext cx="7010400"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Lập dàn ý cho đề bài: “Giới thiệu về chiếc nón lá Việt Nam”</a:t>
            </a:r>
            <a:endParaRPr lang="en-US" sz="2000" b="1" dirty="0">
              <a:latin typeface="Times New Roman" panose="02020603050405020304" pitchFamily="18" charset="0"/>
              <a:cs typeface="Times New Roman" panose="02020603050405020304" pitchFamily="18" charset="0"/>
            </a:endParaRPr>
          </a:p>
        </p:txBody>
      </p:sp>
      <p:sp>
        <p:nvSpPr>
          <p:cNvPr id="5" name="AutoShape 2" descr="Nón lá - nét đặc trưng của người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5" descr="Nón lá - Từ di sản văn hoá đến cuộc đổ bộ ngoạn mục trên sàn runway quốc tế"/>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Nón lá – Một biểu tượng đặc trưng của văn hóa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907" y="2209800"/>
            <a:ext cx="2743200" cy="201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descr="Nón Lá Việt Nam in hình ảnh cố gái Việt Nam và sự kiện MCIS N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2959014" cy="1976611"/>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13" descr="Chiếc nón lá – Hình ảnh tượng trưng cho sự thanh tao của người phụ nữ Việ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832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
                                        </p:tgtEl>
                                        <p:attrNameLst>
                                          <p:attrName>style.visibility</p:attrName>
                                        </p:attrNameLst>
                                      </p:cBhvr>
                                      <p:to>
                                        <p:strVal val="visible"/>
                                      </p:to>
                                    </p:set>
                                    <p:anim calcmode="discrete" valueType="clr">
                                      <p:cBhvr override="childStyle">
                                        <p:cTn id="1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gtEl>
                                        <p:attrNameLst>
                                          <p:attrName>fillcolor</p:attrName>
                                        </p:attrNameLst>
                                      </p:cBhvr>
                                      <p:tavLst>
                                        <p:tav tm="0">
                                          <p:val>
                                            <p:clrVal>
                                              <a:schemeClr val="accent2"/>
                                            </p:clrVal>
                                          </p:val>
                                        </p:tav>
                                        <p:tav tm="50000">
                                          <p:val>
                                            <p:clrVal>
                                              <a:schemeClr val="hlink"/>
                                            </p:clrVal>
                                          </p:val>
                                        </p:tav>
                                      </p:tavLst>
                                    </p:anim>
                                    <p:set>
                                      <p:cBhvr>
                                        <p:cTn id="16" dur="80"/>
                                        <p:tgtEl>
                                          <p:spTgt spid="14"/>
                                        </p:tgtEl>
                                        <p:attrNameLst>
                                          <p:attrName>fill.type</p:attrName>
                                        </p:attrNameLst>
                                      </p:cBhvr>
                                      <p:to>
                                        <p:strVal val="solid"/>
                                      </p:to>
                                    </p:set>
                                  </p:childTnLst>
                                </p:cTn>
                              </p:par>
                            </p:childTnLst>
                          </p:cTn>
                        </p:par>
                        <p:par>
                          <p:cTn id="17" fill="hold">
                            <p:stCondLst>
                              <p:cond delay="1880"/>
                            </p:stCondLst>
                            <p:childTnLst>
                              <p:par>
                                <p:cTn id="18" presetID="42" presetClass="entr" presetSubtype="0" fill="hold" nodeType="afterEffect">
                                  <p:stCondLst>
                                    <p:cond delay="0"/>
                                  </p:stCondLst>
                                  <p:childTnLst>
                                    <p:set>
                                      <p:cBhvr>
                                        <p:cTn id="19" dur="1" fill="hold">
                                          <p:stCondLst>
                                            <p:cond delay="0"/>
                                          </p:stCondLst>
                                        </p:cTn>
                                        <p:tgtEl>
                                          <p:spTgt spid="6153"/>
                                        </p:tgtEl>
                                        <p:attrNameLst>
                                          <p:attrName>style.visibility</p:attrName>
                                        </p:attrNameLst>
                                      </p:cBhvr>
                                      <p:to>
                                        <p:strVal val="visible"/>
                                      </p:to>
                                    </p:set>
                                    <p:animEffect transition="in" filter="fade">
                                      <p:cBhvr>
                                        <p:cTn id="20" dur="1000"/>
                                        <p:tgtEl>
                                          <p:spTgt spid="6153"/>
                                        </p:tgtEl>
                                      </p:cBhvr>
                                    </p:animEffect>
                                    <p:anim calcmode="lin" valueType="num">
                                      <p:cBhvr>
                                        <p:cTn id="21" dur="1000" fill="hold"/>
                                        <p:tgtEl>
                                          <p:spTgt spid="6153"/>
                                        </p:tgtEl>
                                        <p:attrNameLst>
                                          <p:attrName>ppt_x</p:attrName>
                                        </p:attrNameLst>
                                      </p:cBhvr>
                                      <p:tavLst>
                                        <p:tav tm="0">
                                          <p:val>
                                            <p:strVal val="#ppt_x"/>
                                          </p:val>
                                        </p:tav>
                                        <p:tav tm="100000">
                                          <p:val>
                                            <p:strVal val="#ppt_x"/>
                                          </p:val>
                                        </p:tav>
                                      </p:tavLst>
                                    </p:anim>
                                    <p:anim calcmode="lin" valueType="num">
                                      <p:cBhvr>
                                        <p:cTn id="22" dur="1000" fill="hold"/>
                                        <p:tgtEl>
                                          <p:spTgt spid="6153"/>
                                        </p:tgtEl>
                                        <p:attrNameLst>
                                          <p:attrName>ppt_y</p:attrName>
                                        </p:attrNameLst>
                                      </p:cBhvr>
                                      <p:tavLst>
                                        <p:tav tm="0">
                                          <p:val>
                                            <p:strVal val="#ppt_y+.1"/>
                                          </p:val>
                                        </p:tav>
                                        <p:tav tm="100000">
                                          <p:val>
                                            <p:strVal val="#ppt_y"/>
                                          </p:val>
                                        </p:tav>
                                      </p:tavLst>
                                    </p:anim>
                                  </p:childTnLst>
                                </p:cTn>
                              </p:par>
                            </p:childTnLst>
                          </p:cTn>
                        </p:par>
                        <p:par>
                          <p:cTn id="23" fill="hold">
                            <p:stCondLst>
                              <p:cond delay="2880"/>
                            </p:stCondLst>
                            <p:childTnLst>
                              <p:par>
                                <p:cTn id="24" presetID="42" presetClass="entr" presetSubtype="0" fill="hold" nodeType="afterEffect">
                                  <p:stCondLst>
                                    <p:cond delay="0"/>
                                  </p:stCondLst>
                                  <p:childTnLst>
                                    <p:set>
                                      <p:cBhvr>
                                        <p:cTn id="25" dur="1" fill="hold">
                                          <p:stCondLst>
                                            <p:cond delay="0"/>
                                          </p:stCondLst>
                                        </p:cTn>
                                        <p:tgtEl>
                                          <p:spTgt spid="6155"/>
                                        </p:tgtEl>
                                        <p:attrNameLst>
                                          <p:attrName>style.visibility</p:attrName>
                                        </p:attrNameLst>
                                      </p:cBhvr>
                                      <p:to>
                                        <p:strVal val="visible"/>
                                      </p:to>
                                    </p:set>
                                    <p:animEffect transition="in" filter="fade">
                                      <p:cBhvr>
                                        <p:cTn id="26" dur="1000"/>
                                        <p:tgtEl>
                                          <p:spTgt spid="6155"/>
                                        </p:tgtEl>
                                      </p:cBhvr>
                                    </p:animEffect>
                                    <p:anim calcmode="lin" valueType="num">
                                      <p:cBhvr>
                                        <p:cTn id="27" dur="1000" fill="hold"/>
                                        <p:tgtEl>
                                          <p:spTgt spid="6155"/>
                                        </p:tgtEl>
                                        <p:attrNameLst>
                                          <p:attrName>ppt_x</p:attrName>
                                        </p:attrNameLst>
                                      </p:cBhvr>
                                      <p:tavLst>
                                        <p:tav tm="0">
                                          <p:val>
                                            <p:strVal val="#ppt_x"/>
                                          </p:val>
                                        </p:tav>
                                        <p:tav tm="100000">
                                          <p:val>
                                            <p:strVal val="#ppt_x"/>
                                          </p:val>
                                        </p:tav>
                                      </p:tavLst>
                                    </p:anim>
                                    <p:anim calcmode="lin" valueType="num">
                                      <p:cBhvr>
                                        <p:cTn id="28" dur="1000" fill="hold"/>
                                        <p:tgtEl>
                                          <p:spTgt spid="6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254" y="461665"/>
            <a:ext cx="6363854"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I. </a:t>
            </a:r>
            <a:r>
              <a:rPr lang="en-US" sz="2000" b="1" smtClean="0">
                <a:solidFill>
                  <a:srgbClr val="FF0000"/>
                </a:solidFill>
                <a:latin typeface="Times New Roman" panose="02020603050405020304" pitchFamily="18" charset="0"/>
                <a:cs typeface="Times New Roman" panose="02020603050405020304" pitchFamily="18" charset="0"/>
              </a:rPr>
              <a:t>Đề văn thuyết minh và cách làm bài văn thuyết minh: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smtClean="0">
                <a:solidFill>
                  <a:srgbClr val="FF0000"/>
                </a:solidFill>
                <a:latin typeface="Times New Roman" pitchFamily="18" charset="0"/>
                <a:cs typeface="Times New Roman" pitchFamily="18" charset="0"/>
              </a:rPr>
              <a:t>     </a:t>
            </a:r>
            <a:r>
              <a:rPr lang="en-US" sz="2200" b="1" smtClean="0">
                <a:solidFill>
                  <a:srgbClr val="FF0000"/>
                </a:solidFill>
                <a:latin typeface="Times New Roman" pitchFamily="18" charset="0"/>
                <a:cs typeface="Times New Roman" pitchFamily="18" charset="0"/>
              </a:rPr>
              <a:t>ĐỀ VĂN THUYẾT MINH VÀ CÁCH LÀM BÀI VĂN THUYẾT MINH</a:t>
            </a:r>
            <a:endParaRPr lang="en-US" sz="2200" b="1">
              <a:solidFill>
                <a:srgbClr val="FF0000"/>
              </a:solidFill>
              <a:latin typeface="Times New Roman" pitchFamily="18" charset="0"/>
              <a:cs typeface="Times New Roman" pitchFamily="18" charset="0"/>
            </a:endParaRPr>
          </a:p>
        </p:txBody>
      </p:sp>
      <p:sp>
        <p:nvSpPr>
          <p:cNvPr id="13" name="Text Box 4"/>
          <p:cNvSpPr txBox="1">
            <a:spLocks noChangeArrowheads="1"/>
          </p:cNvSpPr>
          <p:nvPr/>
        </p:nvSpPr>
        <p:spPr bwMode="auto">
          <a:xfrm>
            <a:off x="-39254" y="736340"/>
            <a:ext cx="2592659"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smtClean="0">
                <a:solidFill>
                  <a:srgbClr val="FF0000"/>
                </a:solidFill>
                <a:latin typeface="Times New Roman" panose="02020603050405020304" pitchFamily="18" charset="0"/>
                <a:cs typeface="Times New Roman" panose="02020603050405020304" pitchFamily="18" charset="0"/>
              </a:rPr>
              <a:t>II. Luyện tập</a:t>
            </a:r>
            <a:r>
              <a:rPr lang="en-US" sz="2000" smtClean="0">
                <a:solidFill>
                  <a:srgbClr val="FF000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4" name="Text Box 4"/>
          <p:cNvSpPr txBox="1">
            <a:spLocks noChangeArrowheads="1"/>
          </p:cNvSpPr>
          <p:nvPr/>
        </p:nvSpPr>
        <p:spPr bwMode="auto">
          <a:xfrm>
            <a:off x="152400" y="1066800"/>
            <a:ext cx="7010400"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Lập dàn ý cho đề bài: “Giới thiệu về chiếc nón lá Việt Nam”</a:t>
            </a:r>
            <a:endParaRPr lang="en-US" sz="2000" b="1" dirty="0">
              <a:latin typeface="Times New Roman" panose="02020603050405020304" pitchFamily="18" charset="0"/>
              <a:cs typeface="Times New Roman" panose="02020603050405020304" pitchFamily="18" charset="0"/>
            </a:endParaRPr>
          </a:p>
        </p:txBody>
      </p:sp>
      <p:sp>
        <p:nvSpPr>
          <p:cNvPr id="17" name="Rectangle 3"/>
          <p:cNvSpPr>
            <a:spLocks noChangeArrowheads="1"/>
          </p:cNvSpPr>
          <p:nvPr/>
        </p:nvSpPr>
        <p:spPr bwMode="auto">
          <a:xfrm>
            <a:off x="-74566" y="1466910"/>
            <a:ext cx="53323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000" b="1" smtClean="0">
                <a:latin typeface="Times New Roman" pitchFamily="18" charset="0"/>
              </a:rPr>
              <a:t> * </a:t>
            </a:r>
            <a:r>
              <a:rPr lang="en-US" altLang="en-US" sz="2000" b="1" u="sng" smtClean="0">
                <a:latin typeface="Times New Roman" pitchFamily="18" charset="0"/>
              </a:rPr>
              <a:t>Dàn ý khái quát</a:t>
            </a:r>
            <a:r>
              <a:rPr lang="en-US" altLang="en-US" sz="2000" b="1" smtClean="0">
                <a:latin typeface="Times New Roman" pitchFamily="18" charset="0"/>
              </a:rPr>
              <a:t>: </a:t>
            </a:r>
            <a:r>
              <a:rPr lang="en-US" altLang="en-US" sz="2000" smtClean="0">
                <a:latin typeface="Times New Roman" pitchFamily="18" charset="0"/>
              </a:rPr>
              <a:t>( tham khảo BT2 sgk/ 140)</a:t>
            </a:r>
            <a:endParaRPr lang="en-US" altLang="en-US" sz="2400" i="1">
              <a:latin typeface="Times New Roman" pitchFamily="18" charset="0"/>
            </a:endParaRPr>
          </a:p>
        </p:txBody>
      </p:sp>
    </p:spTree>
    <p:extLst>
      <p:ext uri="{BB962C8B-B14F-4D97-AF65-F5344CB8AC3E}">
        <p14:creationId xmlns:p14="http://schemas.microsoft.com/office/powerpoint/2010/main" val="228179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8" y="445718"/>
            <a:ext cx="2857500" cy="196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2628" y="295404"/>
            <a:ext cx="3124200" cy="193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09" y="4495800"/>
            <a:ext cx="284449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98" y="2448188"/>
            <a:ext cx="2895600" cy="188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1000" y="4497659"/>
            <a:ext cx="28575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1" descr="Nón Lá Việt Nam in hình ảnh cố gái Việt Nam và sự kiện MCIS NA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4222" y="4497660"/>
            <a:ext cx="2959014" cy="21621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0603" y="1982232"/>
            <a:ext cx="169806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smtClean="0">
                <a:solidFill>
                  <a:srgbClr val="FF0000"/>
                </a:solidFill>
                <a:latin typeface="Times New Roman" pitchFamily="18" charset="0"/>
                <a:cs typeface="Times New Roman" pitchFamily="18" charset="0"/>
              </a:rPr>
              <a:t>Lá cọ phơi khô</a:t>
            </a:r>
            <a:endParaRPr lang="en-US" b="1">
              <a:latin typeface="Times New Roman" pitchFamily="18" charset="0"/>
              <a:cs typeface="Times New Roman" pitchFamily="18" charset="0"/>
            </a:endParaRPr>
          </a:p>
        </p:txBody>
      </p:sp>
      <p:sp>
        <p:nvSpPr>
          <p:cNvPr id="12" name="TextBox 11"/>
          <p:cNvSpPr txBox="1"/>
          <p:nvPr/>
        </p:nvSpPr>
        <p:spPr>
          <a:xfrm>
            <a:off x="6073697" y="1934854"/>
            <a:ext cx="306286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a:solidFill>
                  <a:srgbClr val="FF0000"/>
                </a:solidFill>
                <a:latin typeface="Times New Roman" pitchFamily="18" charset="0"/>
                <a:cs typeface="Times New Roman" pitchFamily="18" charset="0"/>
              </a:rPr>
              <a:t>1</a:t>
            </a:r>
            <a:r>
              <a:rPr lang="en-US" b="1" smtClean="0">
                <a:solidFill>
                  <a:srgbClr val="FF0000"/>
                </a:solidFill>
                <a:latin typeface="Times New Roman" pitchFamily="18" charset="0"/>
                <a:cs typeface="Times New Roman" pitchFamily="18" charset="0"/>
              </a:rPr>
              <a:t>6 nan tre uốn vòng tạo nên khung nón</a:t>
            </a:r>
            <a:endParaRPr lang="en-US" b="1">
              <a:solidFill>
                <a:srgbClr val="FF0000"/>
              </a:solidFill>
              <a:latin typeface="Times New Roman" pitchFamily="18" charset="0"/>
              <a:cs typeface="Times New Roman" pitchFamily="18" charset="0"/>
            </a:endParaRPr>
          </a:p>
        </p:txBody>
      </p:sp>
      <p:sp>
        <p:nvSpPr>
          <p:cNvPr id="14" name="TextBox 13"/>
          <p:cNvSpPr txBox="1"/>
          <p:nvPr/>
        </p:nvSpPr>
        <p:spPr>
          <a:xfrm>
            <a:off x="152400" y="3995329"/>
            <a:ext cx="1981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smtClean="0">
                <a:solidFill>
                  <a:srgbClr val="FF0000"/>
                </a:solidFill>
                <a:latin typeface="Times New Roman" pitchFamily="18" charset="0"/>
                <a:cs typeface="Times New Roman" pitchFamily="18" charset="0"/>
              </a:rPr>
              <a:t>Xếp lá vào khuôn</a:t>
            </a:r>
            <a:endParaRPr lang="en-US" b="1">
              <a:solidFill>
                <a:srgbClr val="FF0000"/>
              </a:solidFill>
              <a:latin typeface="Times New Roman" pitchFamily="18" charset="0"/>
              <a:cs typeface="Times New Roman" pitchFamily="18" charset="0"/>
            </a:endParaRPr>
          </a:p>
        </p:txBody>
      </p:sp>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6624" y="445718"/>
            <a:ext cx="3013617" cy="19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907680" y="2031927"/>
            <a:ext cx="305840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smtClean="0">
                <a:solidFill>
                  <a:srgbClr val="FF0000"/>
                </a:solidFill>
                <a:latin typeface="Times New Roman" pitchFamily="18" charset="0"/>
                <a:cs typeface="Times New Roman" pitchFamily="18" charset="0"/>
              </a:rPr>
              <a:t>Tre (hoặc, nứa) chẻ vót mỏng</a:t>
            </a:r>
            <a:endParaRPr lang="en-US" b="1">
              <a:solidFill>
                <a:srgbClr val="FF0000"/>
              </a:solidFill>
              <a:latin typeface="Times New Roman" pitchFamily="18" charset="0"/>
              <a:cs typeface="Times New Roman" pitchFamily="18" charset="0"/>
            </a:endParaRPr>
          </a:p>
        </p:txBody>
      </p:sp>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599" y="2448189"/>
            <a:ext cx="2857500" cy="199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76624" y="3967911"/>
            <a:ext cx="192873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smtClean="0">
                <a:solidFill>
                  <a:srgbClr val="FF0000"/>
                </a:solidFill>
                <a:latin typeface="Times New Roman" pitchFamily="18" charset="0"/>
                <a:cs typeface="Times New Roman" pitchFamily="18" charset="0"/>
              </a:rPr>
              <a:t>Định vị lá cố định</a:t>
            </a:r>
            <a:endParaRPr lang="en-US" b="1">
              <a:solidFill>
                <a:srgbClr val="FF0000"/>
              </a:solidFill>
              <a:latin typeface="Times New Roman" pitchFamily="18" charset="0"/>
              <a:cs typeface="Times New Roman" pitchFamily="18" charset="0"/>
            </a:endParaRPr>
          </a:p>
        </p:txBody>
      </p:sp>
      <p:pic>
        <p:nvPicPr>
          <p:cNvPr id="308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8500" y="2581185"/>
            <a:ext cx="3318065" cy="189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818500" y="3928938"/>
            <a:ext cx="121700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smtClean="0">
                <a:solidFill>
                  <a:srgbClr val="FF0000"/>
                </a:solidFill>
                <a:latin typeface="Times New Roman" pitchFamily="18" charset="0"/>
                <a:cs typeface="Times New Roman" pitchFamily="18" charset="0"/>
              </a:rPr>
              <a:t>Chằm nón</a:t>
            </a:r>
            <a:endParaRPr lang="en-US" b="1">
              <a:solidFill>
                <a:srgbClr val="FF0000"/>
              </a:solidFill>
              <a:latin typeface="Times New Roman" pitchFamily="18" charset="0"/>
              <a:cs typeface="Times New Roman" pitchFamily="18" charset="0"/>
            </a:endParaRPr>
          </a:p>
        </p:txBody>
      </p:sp>
      <p:sp>
        <p:nvSpPr>
          <p:cNvPr id="11" name="TextBox 10"/>
          <p:cNvSpPr txBox="1"/>
          <p:nvPr/>
        </p:nvSpPr>
        <p:spPr>
          <a:xfrm>
            <a:off x="620603" y="6400800"/>
            <a:ext cx="161236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smtClean="0">
                <a:solidFill>
                  <a:srgbClr val="FF0000"/>
                </a:solidFill>
                <a:latin typeface="Times New Roman" pitchFamily="18" charset="0"/>
                <a:cs typeface="Times New Roman" pitchFamily="18" charset="0"/>
              </a:rPr>
              <a:t>Viền vành nón</a:t>
            </a:r>
            <a:endParaRPr lang="en-US" b="1">
              <a:solidFill>
                <a:srgbClr val="FF0000"/>
              </a:solidFill>
              <a:latin typeface="Times New Roman" pitchFamily="18" charset="0"/>
              <a:cs typeface="Times New Roman" pitchFamily="18" charset="0"/>
            </a:endParaRPr>
          </a:p>
        </p:txBody>
      </p:sp>
      <p:sp>
        <p:nvSpPr>
          <p:cNvPr id="15" name="TextBox 14"/>
          <p:cNvSpPr txBox="1"/>
          <p:nvPr/>
        </p:nvSpPr>
        <p:spPr>
          <a:xfrm>
            <a:off x="3505200" y="6400800"/>
            <a:ext cx="162095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smtClean="0">
                <a:solidFill>
                  <a:srgbClr val="FF0000"/>
                </a:solidFill>
                <a:latin typeface="Times New Roman" pitchFamily="18" charset="0"/>
                <a:cs typeface="Times New Roman" pitchFamily="18" charset="0"/>
              </a:rPr>
              <a:t>Làm quay nón</a:t>
            </a:r>
            <a:endParaRPr lang="en-US" b="1">
              <a:solidFill>
                <a:srgbClr val="FF0000"/>
              </a:solidFill>
              <a:latin typeface="Times New Roman" pitchFamily="18" charset="0"/>
              <a:cs typeface="Times New Roman" pitchFamily="18" charset="0"/>
            </a:endParaRPr>
          </a:p>
        </p:txBody>
      </p:sp>
      <p:sp>
        <p:nvSpPr>
          <p:cNvPr id="16" name="TextBox 15"/>
          <p:cNvSpPr txBox="1"/>
          <p:nvPr/>
        </p:nvSpPr>
        <p:spPr>
          <a:xfrm>
            <a:off x="6629400" y="6477000"/>
            <a:ext cx="202491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smtClean="0">
                <a:solidFill>
                  <a:srgbClr val="FF0000"/>
                </a:solidFill>
                <a:latin typeface="Times New Roman" pitchFamily="18" charset="0"/>
                <a:cs typeface="Times New Roman" pitchFamily="18" charset="0"/>
              </a:rPr>
              <a:t>Phủ dầu , trang trí</a:t>
            </a:r>
            <a:endParaRPr lang="en-US" b="1">
              <a:solidFill>
                <a:srgbClr val="FF0000"/>
              </a:solidFill>
              <a:latin typeface="Times New Roman" pitchFamily="18" charset="0"/>
              <a:cs typeface="Times New Roman" pitchFamily="18" charset="0"/>
            </a:endParaRPr>
          </a:p>
        </p:txBody>
      </p:sp>
      <p:sp>
        <p:nvSpPr>
          <p:cNvPr id="17" name="TextBox 16"/>
          <p:cNvSpPr txBox="1"/>
          <p:nvPr/>
        </p:nvSpPr>
        <p:spPr>
          <a:xfrm>
            <a:off x="2743200" y="6716"/>
            <a:ext cx="2885726"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smtClean="0">
                <a:solidFill>
                  <a:srgbClr val="FF0000"/>
                </a:solidFill>
                <a:latin typeface="Times New Roman" pitchFamily="18" charset="0"/>
                <a:cs typeface="Times New Roman" pitchFamily="18" charset="0"/>
              </a:rPr>
              <a:t>Qui trình làm nón lá</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6386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9"/>
                                        </p:tgtEl>
                                        <p:attrNameLst>
                                          <p:attrName>style.visibility</p:attrName>
                                        </p:attrNameLst>
                                      </p:cBhvr>
                                      <p:to>
                                        <p:strVal val="visible"/>
                                      </p:to>
                                    </p:set>
                                    <p:animEffect transition="in" filter="fade">
                                      <p:cBhvr>
                                        <p:cTn id="20" dur="1000"/>
                                        <p:tgtEl>
                                          <p:spTgt spid="3079"/>
                                        </p:tgtEl>
                                      </p:cBhvr>
                                    </p:animEffect>
                                    <p:anim calcmode="lin" valueType="num">
                                      <p:cBhvr>
                                        <p:cTn id="21" dur="1000" fill="hold"/>
                                        <p:tgtEl>
                                          <p:spTgt spid="3079"/>
                                        </p:tgtEl>
                                        <p:attrNameLst>
                                          <p:attrName>ppt_x</p:attrName>
                                        </p:attrNameLst>
                                      </p:cBhvr>
                                      <p:tavLst>
                                        <p:tav tm="0">
                                          <p:val>
                                            <p:strVal val="#ppt_x"/>
                                          </p:val>
                                        </p:tav>
                                        <p:tav tm="100000">
                                          <p:val>
                                            <p:strVal val="#ppt_x"/>
                                          </p:val>
                                        </p:tav>
                                      </p:tavLst>
                                    </p:anim>
                                    <p:anim calcmode="lin" valueType="num">
                                      <p:cBhvr>
                                        <p:cTn id="22" dur="1000" fill="hold"/>
                                        <p:tgtEl>
                                          <p:spTgt spid="307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077"/>
                                        </p:tgtEl>
                                        <p:attrNameLst>
                                          <p:attrName>style.visibility</p:attrName>
                                        </p:attrNameLst>
                                      </p:cBhvr>
                                      <p:to>
                                        <p:strVal val="visible"/>
                                      </p:to>
                                    </p:set>
                                    <p:animEffect transition="in" filter="fade">
                                      <p:cBhvr>
                                        <p:cTn id="46" dur="1000"/>
                                        <p:tgtEl>
                                          <p:spTgt spid="3077"/>
                                        </p:tgtEl>
                                      </p:cBhvr>
                                    </p:animEffect>
                                    <p:anim calcmode="lin" valueType="num">
                                      <p:cBhvr>
                                        <p:cTn id="47" dur="1000" fill="hold"/>
                                        <p:tgtEl>
                                          <p:spTgt spid="3077"/>
                                        </p:tgtEl>
                                        <p:attrNameLst>
                                          <p:attrName>ppt_x</p:attrName>
                                        </p:attrNameLst>
                                      </p:cBhvr>
                                      <p:tavLst>
                                        <p:tav tm="0">
                                          <p:val>
                                            <p:strVal val="#ppt_x"/>
                                          </p:val>
                                        </p:tav>
                                        <p:tav tm="100000">
                                          <p:val>
                                            <p:strVal val="#ppt_x"/>
                                          </p:val>
                                        </p:tav>
                                      </p:tavLst>
                                    </p:anim>
                                    <p:anim calcmode="lin" valueType="num">
                                      <p:cBhvr>
                                        <p:cTn id="48" dur="1000" fill="hold"/>
                                        <p:tgtEl>
                                          <p:spTgt spid="3077"/>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080"/>
                                        </p:tgtEl>
                                        <p:attrNameLst>
                                          <p:attrName>style.visibility</p:attrName>
                                        </p:attrNameLst>
                                      </p:cBhvr>
                                      <p:to>
                                        <p:strVal val="visible"/>
                                      </p:to>
                                    </p:set>
                                    <p:animEffect transition="in" filter="fade">
                                      <p:cBhvr>
                                        <p:cTn id="59" dur="1000"/>
                                        <p:tgtEl>
                                          <p:spTgt spid="3080"/>
                                        </p:tgtEl>
                                      </p:cBhvr>
                                    </p:animEffect>
                                    <p:anim calcmode="lin" valueType="num">
                                      <p:cBhvr>
                                        <p:cTn id="60" dur="1000" fill="hold"/>
                                        <p:tgtEl>
                                          <p:spTgt spid="3080"/>
                                        </p:tgtEl>
                                        <p:attrNameLst>
                                          <p:attrName>ppt_x</p:attrName>
                                        </p:attrNameLst>
                                      </p:cBhvr>
                                      <p:tavLst>
                                        <p:tav tm="0">
                                          <p:val>
                                            <p:strVal val="#ppt_x"/>
                                          </p:val>
                                        </p:tav>
                                        <p:tav tm="100000">
                                          <p:val>
                                            <p:strVal val="#ppt_x"/>
                                          </p:val>
                                        </p:tav>
                                      </p:tavLst>
                                    </p:anim>
                                    <p:anim calcmode="lin" valueType="num">
                                      <p:cBhvr>
                                        <p:cTn id="61" dur="1000" fill="hold"/>
                                        <p:tgtEl>
                                          <p:spTgt spid="3080"/>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2" presetClass="entr" presetSubtype="0"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083"/>
                                        </p:tgtEl>
                                        <p:attrNameLst>
                                          <p:attrName>style.visibility</p:attrName>
                                        </p:attrNameLst>
                                      </p:cBhvr>
                                      <p:to>
                                        <p:strVal val="visible"/>
                                      </p:to>
                                    </p:set>
                                    <p:animEffect transition="in" filter="fade">
                                      <p:cBhvr>
                                        <p:cTn id="72" dur="1000"/>
                                        <p:tgtEl>
                                          <p:spTgt spid="3083"/>
                                        </p:tgtEl>
                                      </p:cBhvr>
                                    </p:animEffect>
                                    <p:anim calcmode="lin" valueType="num">
                                      <p:cBhvr>
                                        <p:cTn id="73" dur="1000" fill="hold"/>
                                        <p:tgtEl>
                                          <p:spTgt spid="3083"/>
                                        </p:tgtEl>
                                        <p:attrNameLst>
                                          <p:attrName>ppt_x</p:attrName>
                                        </p:attrNameLst>
                                      </p:cBhvr>
                                      <p:tavLst>
                                        <p:tav tm="0">
                                          <p:val>
                                            <p:strVal val="#ppt_x"/>
                                          </p:val>
                                        </p:tav>
                                        <p:tav tm="100000">
                                          <p:val>
                                            <p:strVal val="#ppt_x"/>
                                          </p:val>
                                        </p:tav>
                                      </p:tavLst>
                                    </p:anim>
                                    <p:anim calcmode="lin" valueType="num">
                                      <p:cBhvr>
                                        <p:cTn id="74" dur="1000" fill="hold"/>
                                        <p:tgtEl>
                                          <p:spTgt spid="3083"/>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42" presetClass="entr" presetSubtype="0"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anim calcmode="lin" valueType="num">
                                      <p:cBhvr>
                                        <p:cTn id="79" dur="1000" fill="hold"/>
                                        <p:tgtEl>
                                          <p:spTgt spid="9"/>
                                        </p:tgtEl>
                                        <p:attrNameLst>
                                          <p:attrName>ppt_x</p:attrName>
                                        </p:attrNameLst>
                                      </p:cBhvr>
                                      <p:tavLst>
                                        <p:tav tm="0">
                                          <p:val>
                                            <p:strVal val="#ppt_x"/>
                                          </p:val>
                                        </p:tav>
                                        <p:tav tm="100000">
                                          <p:val>
                                            <p:strVal val="#ppt_x"/>
                                          </p:val>
                                        </p:tav>
                                      </p:tavLst>
                                    </p:anim>
                                    <p:anim calcmode="lin" valueType="num">
                                      <p:cBhvr>
                                        <p:cTn id="8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3076"/>
                                        </p:tgtEl>
                                        <p:attrNameLst>
                                          <p:attrName>style.visibility</p:attrName>
                                        </p:attrNameLst>
                                      </p:cBhvr>
                                      <p:to>
                                        <p:strVal val="visible"/>
                                      </p:to>
                                    </p:set>
                                    <p:animEffect transition="in" filter="fade">
                                      <p:cBhvr>
                                        <p:cTn id="85" dur="1000"/>
                                        <p:tgtEl>
                                          <p:spTgt spid="3076"/>
                                        </p:tgtEl>
                                      </p:cBhvr>
                                    </p:animEffect>
                                    <p:anim calcmode="lin" valueType="num">
                                      <p:cBhvr>
                                        <p:cTn id="86" dur="1000" fill="hold"/>
                                        <p:tgtEl>
                                          <p:spTgt spid="3076"/>
                                        </p:tgtEl>
                                        <p:attrNameLst>
                                          <p:attrName>ppt_x</p:attrName>
                                        </p:attrNameLst>
                                      </p:cBhvr>
                                      <p:tavLst>
                                        <p:tav tm="0">
                                          <p:val>
                                            <p:strVal val="#ppt_x"/>
                                          </p:val>
                                        </p:tav>
                                        <p:tav tm="100000">
                                          <p:val>
                                            <p:strVal val="#ppt_x"/>
                                          </p:val>
                                        </p:tav>
                                      </p:tavLst>
                                    </p:anim>
                                    <p:anim calcmode="lin" valueType="num">
                                      <p:cBhvr>
                                        <p:cTn id="87" dur="1000" fill="hold"/>
                                        <p:tgtEl>
                                          <p:spTgt spid="3076"/>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42" presetClass="entr" presetSubtype="0"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1000"/>
                                        <p:tgtEl>
                                          <p:spTgt spid="11"/>
                                        </p:tgtEl>
                                      </p:cBhvr>
                                    </p:animEffect>
                                    <p:anim calcmode="lin" valueType="num">
                                      <p:cBhvr>
                                        <p:cTn id="92" dur="1000" fill="hold"/>
                                        <p:tgtEl>
                                          <p:spTgt spid="11"/>
                                        </p:tgtEl>
                                        <p:attrNameLst>
                                          <p:attrName>ppt_x</p:attrName>
                                        </p:attrNameLst>
                                      </p:cBhvr>
                                      <p:tavLst>
                                        <p:tav tm="0">
                                          <p:val>
                                            <p:strVal val="#ppt_x"/>
                                          </p:val>
                                        </p:tav>
                                        <p:tav tm="100000">
                                          <p:val>
                                            <p:strVal val="#ppt_x"/>
                                          </p:val>
                                        </p:tav>
                                      </p:tavLst>
                                    </p:anim>
                                    <p:anim calcmode="lin" valueType="num">
                                      <p:cBhvr>
                                        <p:cTn id="9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078"/>
                                        </p:tgtEl>
                                        <p:attrNameLst>
                                          <p:attrName>style.visibility</p:attrName>
                                        </p:attrNameLst>
                                      </p:cBhvr>
                                      <p:to>
                                        <p:strVal val="visible"/>
                                      </p:to>
                                    </p:set>
                                    <p:animEffect transition="in" filter="fade">
                                      <p:cBhvr>
                                        <p:cTn id="98" dur="1000"/>
                                        <p:tgtEl>
                                          <p:spTgt spid="3078"/>
                                        </p:tgtEl>
                                      </p:cBhvr>
                                    </p:animEffect>
                                    <p:anim calcmode="lin" valueType="num">
                                      <p:cBhvr>
                                        <p:cTn id="99" dur="1000" fill="hold"/>
                                        <p:tgtEl>
                                          <p:spTgt spid="3078"/>
                                        </p:tgtEl>
                                        <p:attrNameLst>
                                          <p:attrName>ppt_x</p:attrName>
                                        </p:attrNameLst>
                                      </p:cBhvr>
                                      <p:tavLst>
                                        <p:tav tm="0">
                                          <p:val>
                                            <p:strVal val="#ppt_x"/>
                                          </p:val>
                                        </p:tav>
                                        <p:tav tm="100000">
                                          <p:val>
                                            <p:strVal val="#ppt_x"/>
                                          </p:val>
                                        </p:tav>
                                      </p:tavLst>
                                    </p:anim>
                                    <p:anim calcmode="lin" valueType="num">
                                      <p:cBhvr>
                                        <p:cTn id="100" dur="1000" fill="hold"/>
                                        <p:tgtEl>
                                          <p:spTgt spid="3078"/>
                                        </p:tgtEl>
                                        <p:attrNameLst>
                                          <p:attrName>ppt_y</p:attrName>
                                        </p:attrNameLst>
                                      </p:cBhvr>
                                      <p:tavLst>
                                        <p:tav tm="0">
                                          <p:val>
                                            <p:strVal val="#ppt_y+.1"/>
                                          </p:val>
                                        </p:tav>
                                        <p:tav tm="100000">
                                          <p:val>
                                            <p:strVal val="#ppt_y"/>
                                          </p:val>
                                        </p:tav>
                                      </p:tavLst>
                                    </p:anim>
                                  </p:childTnLst>
                                </p:cTn>
                              </p:par>
                            </p:childTnLst>
                          </p:cTn>
                        </p:par>
                        <p:par>
                          <p:cTn id="101" fill="hold">
                            <p:stCondLst>
                              <p:cond delay="1000"/>
                            </p:stCondLst>
                            <p:childTnLst>
                              <p:par>
                                <p:cTn id="102" presetID="42" presetClass="entr" presetSubtype="0" fill="hold" grpId="0" nodeType="after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fade">
                                      <p:cBhvr>
                                        <p:cTn id="104" dur="1000"/>
                                        <p:tgtEl>
                                          <p:spTgt spid="15"/>
                                        </p:tgtEl>
                                      </p:cBhvr>
                                    </p:animEffect>
                                    <p:anim calcmode="lin" valueType="num">
                                      <p:cBhvr>
                                        <p:cTn id="105" dur="1000" fill="hold"/>
                                        <p:tgtEl>
                                          <p:spTgt spid="15"/>
                                        </p:tgtEl>
                                        <p:attrNameLst>
                                          <p:attrName>ppt_x</p:attrName>
                                        </p:attrNameLst>
                                      </p:cBhvr>
                                      <p:tavLst>
                                        <p:tav tm="0">
                                          <p:val>
                                            <p:strVal val="#ppt_x"/>
                                          </p:val>
                                        </p:tav>
                                        <p:tav tm="100000">
                                          <p:val>
                                            <p:strVal val="#ppt_x"/>
                                          </p:val>
                                        </p:tav>
                                      </p:tavLst>
                                    </p:anim>
                                    <p:anim calcmode="lin" valueType="num">
                                      <p:cBhvr>
                                        <p:cTn id="10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1000"/>
                                        <p:tgtEl>
                                          <p:spTgt spid="10"/>
                                        </p:tgtEl>
                                      </p:cBhvr>
                                    </p:animEffect>
                                    <p:anim calcmode="lin" valueType="num">
                                      <p:cBhvr>
                                        <p:cTn id="112" dur="1000" fill="hold"/>
                                        <p:tgtEl>
                                          <p:spTgt spid="10"/>
                                        </p:tgtEl>
                                        <p:attrNameLst>
                                          <p:attrName>ppt_x</p:attrName>
                                        </p:attrNameLst>
                                      </p:cBhvr>
                                      <p:tavLst>
                                        <p:tav tm="0">
                                          <p:val>
                                            <p:strVal val="#ppt_x"/>
                                          </p:val>
                                        </p:tav>
                                        <p:tav tm="100000">
                                          <p:val>
                                            <p:strVal val="#ppt_x"/>
                                          </p:val>
                                        </p:tav>
                                      </p:tavLst>
                                    </p:anim>
                                    <p:anim calcmode="lin" valueType="num">
                                      <p:cBhvr>
                                        <p:cTn id="113" dur="1000" fill="hold"/>
                                        <p:tgtEl>
                                          <p:spTgt spid="10"/>
                                        </p:tgtEl>
                                        <p:attrNameLst>
                                          <p:attrName>ppt_y</p:attrName>
                                        </p:attrNameLst>
                                      </p:cBhvr>
                                      <p:tavLst>
                                        <p:tav tm="0">
                                          <p:val>
                                            <p:strVal val="#ppt_y+.1"/>
                                          </p:val>
                                        </p:tav>
                                        <p:tav tm="100000">
                                          <p:val>
                                            <p:strVal val="#ppt_y"/>
                                          </p:val>
                                        </p:tav>
                                      </p:tavLst>
                                    </p:anim>
                                  </p:childTnLst>
                                </p:cTn>
                              </p:par>
                            </p:childTnLst>
                          </p:cTn>
                        </p:par>
                        <p:par>
                          <p:cTn id="114" fill="hold">
                            <p:stCondLst>
                              <p:cond delay="1000"/>
                            </p:stCondLst>
                            <p:childTnLst>
                              <p:par>
                                <p:cTn id="115" presetID="42" presetClass="entr" presetSubtype="0" fill="hold" grpId="0" nodeType="afterEffect">
                                  <p:stCondLst>
                                    <p:cond delay="0"/>
                                  </p:stCondLst>
                                  <p:childTnLst>
                                    <p:set>
                                      <p:cBhvr>
                                        <p:cTn id="116" dur="1" fill="hold">
                                          <p:stCondLst>
                                            <p:cond delay="0"/>
                                          </p:stCondLst>
                                        </p:cTn>
                                        <p:tgtEl>
                                          <p:spTgt spid="16"/>
                                        </p:tgtEl>
                                        <p:attrNameLst>
                                          <p:attrName>style.visibility</p:attrName>
                                        </p:attrNameLst>
                                      </p:cBhvr>
                                      <p:to>
                                        <p:strVal val="visible"/>
                                      </p:to>
                                    </p:set>
                                    <p:animEffect transition="in" filter="fade">
                                      <p:cBhvr>
                                        <p:cTn id="117" dur="1000"/>
                                        <p:tgtEl>
                                          <p:spTgt spid="16"/>
                                        </p:tgtEl>
                                      </p:cBhvr>
                                    </p:animEffect>
                                    <p:anim calcmode="lin" valueType="num">
                                      <p:cBhvr>
                                        <p:cTn id="118" dur="1000" fill="hold"/>
                                        <p:tgtEl>
                                          <p:spTgt spid="16"/>
                                        </p:tgtEl>
                                        <p:attrNameLst>
                                          <p:attrName>ppt_x</p:attrName>
                                        </p:attrNameLst>
                                      </p:cBhvr>
                                      <p:tavLst>
                                        <p:tav tm="0">
                                          <p:val>
                                            <p:strVal val="#ppt_x"/>
                                          </p:val>
                                        </p:tav>
                                        <p:tav tm="100000">
                                          <p:val>
                                            <p:strVal val="#ppt_x"/>
                                          </p:val>
                                        </p:tav>
                                      </p:tavLst>
                                    </p:anim>
                                    <p:anim calcmode="lin" valueType="num">
                                      <p:cBhvr>
                                        <p:cTn id="1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6" grpId="0" animBg="1"/>
      <p:bldP spid="7" grpId="0" animBg="1"/>
      <p:bldP spid="9" grpId="0" animBg="1"/>
      <p:bldP spid="11"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1"/>
            <a:ext cx="4495800" cy="2769916"/>
          </a:xfrm>
          <a:prstGeom prst="rect">
            <a:avLst/>
          </a:prstGeom>
          <a:ln/>
        </p:spPr>
        <p:style>
          <a:lnRef idx="2">
            <a:schemeClr val="accent1"/>
          </a:lnRef>
          <a:fillRef idx="1">
            <a:schemeClr val="lt1"/>
          </a:fillRef>
          <a:effectRef idx="0">
            <a:schemeClr val="accent1"/>
          </a:effectRef>
          <a:fontRef idx="minor">
            <a:schemeClr val="dk1"/>
          </a:fontRef>
        </p:style>
      </p:pic>
      <p:sp>
        <p:nvSpPr>
          <p:cNvPr id="2" name="TextBox 1"/>
          <p:cNvSpPr txBox="1"/>
          <p:nvPr/>
        </p:nvSpPr>
        <p:spPr>
          <a:xfrm>
            <a:off x="124521" y="2872137"/>
            <a:ext cx="899159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smtClean="0">
                <a:solidFill>
                  <a:srgbClr val="FF0000"/>
                </a:solidFill>
                <a:latin typeface="Times New Roman" pitchFamily="18" charset="0"/>
                <a:cs typeface="Times New Roman" pitchFamily="18" charset="0"/>
              </a:rPr>
              <a:t>Nón lá – một vật dụng - đã gắn với người Việt từ rất lâu và không thể thiếu trong cuộc sống sinh hoạt hằng ngày của họ.</a:t>
            </a:r>
            <a:endParaRPr lang="en-US" sz="2400" b="1">
              <a:solidFill>
                <a:srgbClr val="FF0000"/>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5948" y="76200"/>
            <a:ext cx="4320617" cy="273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7434"/>
            <a:ext cx="4495800" cy="2735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5948" y="3817434"/>
            <a:ext cx="4300173" cy="273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8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heel(1)">
                                      <p:cBhvr>
                                        <p:cTn id="14" dur="2000"/>
                                        <p:tgtEl>
                                          <p:spTgt spid="4098"/>
                                        </p:tgtEl>
                                      </p:cBhvr>
                                    </p:animEffect>
                                  </p:childTnLst>
                                </p:cTn>
                              </p:par>
                            </p:childTnLst>
                          </p:cTn>
                        </p:par>
                        <p:par>
                          <p:cTn id="15" fill="hold">
                            <p:stCondLst>
                              <p:cond delay="2000"/>
                            </p:stCondLst>
                            <p:childTnLst>
                              <p:par>
                                <p:cTn id="16" presetID="21" presetClass="entr" presetSubtype="1" fill="hold" nodeType="after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wheel(1)">
                                      <p:cBhvr>
                                        <p:cTn id="18" dur="2000"/>
                                        <p:tgtEl>
                                          <p:spTgt spid="4099"/>
                                        </p:tgtEl>
                                      </p:cBhvr>
                                    </p:animEffect>
                                  </p:childTnLst>
                                </p:cTn>
                              </p:par>
                            </p:childTnLst>
                          </p:cTn>
                        </p:par>
                        <p:par>
                          <p:cTn id="19" fill="hold">
                            <p:stCondLst>
                              <p:cond delay="4000"/>
                            </p:stCondLst>
                            <p:childTnLst>
                              <p:par>
                                <p:cTn id="20" presetID="21"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par>
                          <p:cTn id="23" fill="hold">
                            <p:stCondLst>
                              <p:cond delay="6000"/>
                            </p:stCondLst>
                            <p:childTnLst>
                              <p:par>
                                <p:cTn id="24" presetID="21" presetClass="entr" presetSubtype="1" fill="hold" nodeType="after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wheel(1)">
                                      <p:cBhvr>
                                        <p:cTn id="26"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26767"/>
            <a:ext cx="5257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smtClean="0">
                <a:solidFill>
                  <a:srgbClr val="FF0000"/>
                </a:solidFill>
                <a:latin typeface="Times New Roman" pitchFamily="18" charset="0"/>
                <a:cs typeface="Times New Roman" pitchFamily="18" charset="0"/>
              </a:rPr>
              <a:t>Nón lá - nét đẹp văn hóa người Việt</a:t>
            </a:r>
            <a:endParaRPr lang="en-US" sz="2400" b="1">
              <a:solidFill>
                <a:srgbClr val="FF0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509987"/>
            <a:ext cx="2895600" cy="2051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0805" y="529787"/>
            <a:ext cx="1038395"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smtClean="0">
                <a:solidFill>
                  <a:srgbClr val="FF0000"/>
                </a:solidFill>
                <a:latin typeface="Times New Roman" pitchFamily="18" charset="0"/>
                <a:cs typeface="Times New Roman" pitchFamily="18" charset="0"/>
              </a:rPr>
              <a:t>Nón lá biểu tượng con người VN hiền hòa</a:t>
            </a:r>
            <a:endParaRPr lang="en-US" b="1">
              <a:solidFill>
                <a:srgbClr val="FF0000"/>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29787"/>
            <a:ext cx="28956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96200" y="574078"/>
            <a:ext cx="102858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smtClean="0">
                <a:solidFill>
                  <a:srgbClr val="FF0000"/>
                </a:solidFill>
                <a:latin typeface="Times New Roman" pitchFamily="18" charset="0"/>
                <a:cs typeface="Times New Roman" pitchFamily="18" charset="0"/>
              </a:rPr>
              <a:t>Nón lá, áo dài biểu tượng người phụ nữ VN</a:t>
            </a:r>
            <a:endParaRPr lang="en-US" b="1">
              <a:solidFill>
                <a:srgbClr val="FF0000"/>
              </a:solidFill>
              <a:latin typeface="Times New Roman" pitchFamily="18" charset="0"/>
              <a:cs typeface="Times New Roman" pitchFamily="18" charset="0"/>
            </a:endParaRPr>
          </a:p>
        </p:txBody>
      </p:sp>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2668859"/>
            <a:ext cx="2667000" cy="340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00400" y="5685065"/>
            <a:ext cx="2895600" cy="1200329"/>
          </a:xfrm>
          <a:prstGeom prst="rect">
            <a:avLst/>
          </a:prstGeom>
        </p:spPr>
        <p:txBody>
          <a:bodyPr wrap="square">
            <a:spAutoFit/>
          </a:bodyPr>
          <a:lstStyle/>
          <a:p>
            <a:r>
              <a:rPr lang="en-US" smtClean="0">
                <a:solidFill>
                  <a:srgbClr val="0000CC"/>
                </a:solidFill>
                <a:latin typeface="Times New Roman" pitchFamily="18" charset="0"/>
                <a:cs typeface="Times New Roman" pitchFamily="18" charset="0"/>
              </a:rPr>
              <a:t>Ý tưởng n</a:t>
            </a:r>
            <a:r>
              <a:rPr lang="vi-VN" smtClean="0">
                <a:solidFill>
                  <a:srgbClr val="0000CC"/>
                </a:solidFill>
                <a:latin typeface="Times New Roman" pitchFamily="18" charset="0"/>
                <a:cs typeface="Times New Roman" pitchFamily="18" charset="0"/>
              </a:rPr>
              <a:t>ón </a:t>
            </a:r>
            <a:r>
              <a:rPr lang="vi-VN">
                <a:solidFill>
                  <a:srgbClr val="0000CC"/>
                </a:solidFill>
                <a:latin typeface="Times New Roman" pitchFamily="18" charset="0"/>
                <a:cs typeface="Times New Roman" pitchFamily="18" charset="0"/>
              </a:rPr>
              <a:t>lá được người đẹp Thư Dung mặc khi đại diện Việt Nam đi thi Miss </a:t>
            </a:r>
            <a:endParaRPr lang="en-US" smtClean="0">
              <a:solidFill>
                <a:srgbClr val="0000CC"/>
              </a:solidFill>
              <a:latin typeface="Times New Roman" pitchFamily="18" charset="0"/>
              <a:cs typeface="Times New Roman" pitchFamily="18" charset="0"/>
            </a:endParaRPr>
          </a:p>
          <a:p>
            <a:r>
              <a:rPr lang="vi-VN" smtClean="0">
                <a:solidFill>
                  <a:srgbClr val="0000CC"/>
                </a:solidFill>
                <a:latin typeface="Times New Roman" pitchFamily="18" charset="0"/>
                <a:cs typeface="Times New Roman" pitchFamily="18" charset="0"/>
              </a:rPr>
              <a:t>Eco </a:t>
            </a:r>
            <a:r>
              <a:rPr lang="vi-VN">
                <a:solidFill>
                  <a:srgbClr val="0000CC"/>
                </a:solidFill>
                <a:latin typeface="Times New Roman" pitchFamily="18" charset="0"/>
                <a:cs typeface="Times New Roman" pitchFamily="18" charset="0"/>
              </a:rPr>
              <a:t>International 2018</a:t>
            </a:r>
            <a:endParaRPr lang="en-US">
              <a:solidFill>
                <a:srgbClr val="0000CC"/>
              </a:solidFill>
              <a:latin typeface="Times New Roman" pitchFamily="18" charset="0"/>
              <a:cs typeface="Times New Roman" pitchFamily="18" charset="0"/>
            </a:endParaRPr>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36" y="2668859"/>
            <a:ext cx="2980163" cy="201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36" y="4672942"/>
            <a:ext cx="2980163"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0799" y="6428562"/>
            <a:ext cx="305340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mtClean="0">
                <a:solidFill>
                  <a:srgbClr val="FF0000"/>
                </a:solidFill>
                <a:latin typeface="Times New Roman" pitchFamily="18" charset="0"/>
                <a:cs typeface="Times New Roman" pitchFamily="18" charset="0"/>
              </a:rPr>
              <a:t>Tiết mục nghệ thuật với nón lá</a:t>
            </a:r>
            <a:endParaRPr lang="en-US">
              <a:solidFill>
                <a:srgbClr val="FF0000"/>
              </a:solidFill>
              <a:latin typeface="Times New Roman" pitchFamily="18" charset="0"/>
              <a:cs typeface="Times New Roman" pitchFamily="18" charset="0"/>
            </a:endParaRPr>
          </a:p>
        </p:txBody>
      </p:sp>
      <p:pic>
        <p:nvPicPr>
          <p:cNvPr id="512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668859"/>
            <a:ext cx="3200400" cy="247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017100" y="5178516"/>
            <a:ext cx="3053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mtClean="0">
                <a:solidFill>
                  <a:srgbClr val="FF0000"/>
                </a:solidFill>
                <a:latin typeface="Times New Roman" pitchFamily="18" charset="0"/>
                <a:cs typeface="Times New Roman" pitchFamily="18" charset="0"/>
              </a:rPr>
              <a:t>Nón lá VN trên sàn thời trang ở nước ngoài</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160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barn(inVertical)">
                                      <p:cBhvr>
                                        <p:cTn id="21" dur="500"/>
                                        <p:tgtEl>
                                          <p:spTgt spid="5123"/>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5126"/>
                                        </p:tgtEl>
                                        <p:attrNameLst>
                                          <p:attrName>style.visibility</p:attrName>
                                        </p:attrNameLst>
                                      </p:cBhvr>
                                      <p:to>
                                        <p:strVal val="visible"/>
                                      </p:to>
                                    </p:set>
                                    <p:animEffect transition="in" filter="wheel(1)">
                                      <p:cBhvr>
                                        <p:cTn id="30" dur="2000"/>
                                        <p:tgtEl>
                                          <p:spTgt spid="5126"/>
                                        </p:tgtEl>
                                      </p:cBhvr>
                                    </p:animEffect>
                                  </p:childTnLst>
                                </p:cTn>
                              </p:par>
                            </p:childTnLst>
                          </p:cTn>
                        </p:par>
                        <p:par>
                          <p:cTn id="31" fill="hold">
                            <p:stCondLst>
                              <p:cond delay="2000"/>
                            </p:stCondLst>
                            <p:childTnLst>
                              <p:par>
                                <p:cTn id="32" presetID="21" presetClass="entr" presetSubtype="1" fill="hold" nodeType="afterEffect">
                                  <p:stCondLst>
                                    <p:cond delay="0"/>
                                  </p:stCondLst>
                                  <p:childTnLst>
                                    <p:set>
                                      <p:cBhvr>
                                        <p:cTn id="33" dur="1" fill="hold">
                                          <p:stCondLst>
                                            <p:cond delay="0"/>
                                          </p:stCondLst>
                                        </p:cTn>
                                        <p:tgtEl>
                                          <p:spTgt spid="5128"/>
                                        </p:tgtEl>
                                        <p:attrNameLst>
                                          <p:attrName>style.visibility</p:attrName>
                                        </p:attrNameLst>
                                      </p:cBhvr>
                                      <p:to>
                                        <p:strVal val="visible"/>
                                      </p:to>
                                    </p:set>
                                    <p:animEffect transition="in" filter="wheel(1)">
                                      <p:cBhvr>
                                        <p:cTn id="34" dur="2000"/>
                                        <p:tgtEl>
                                          <p:spTgt spid="5128"/>
                                        </p:tgtEl>
                                      </p:cBhvr>
                                    </p:animEffect>
                                  </p:childTnLst>
                                </p:cTn>
                              </p:par>
                            </p:childTnLst>
                          </p:cTn>
                        </p:par>
                        <p:par>
                          <p:cTn id="35" fill="hold">
                            <p:stCondLst>
                              <p:cond delay="4000"/>
                            </p:stCondLst>
                            <p:childTnLst>
                              <p:par>
                                <p:cTn id="36" presetID="16" presetClass="entr" presetSubtype="21"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125"/>
                                        </p:tgtEl>
                                        <p:attrNameLst>
                                          <p:attrName>style.visibility</p:attrName>
                                        </p:attrNameLst>
                                      </p:cBhvr>
                                      <p:to>
                                        <p:strVal val="visible"/>
                                      </p:to>
                                    </p:set>
                                    <p:anim calcmode="lin" valueType="num">
                                      <p:cBhvr>
                                        <p:cTn id="43" dur="500" fill="hold"/>
                                        <p:tgtEl>
                                          <p:spTgt spid="5125"/>
                                        </p:tgtEl>
                                        <p:attrNameLst>
                                          <p:attrName>ppt_w</p:attrName>
                                        </p:attrNameLst>
                                      </p:cBhvr>
                                      <p:tavLst>
                                        <p:tav tm="0">
                                          <p:val>
                                            <p:fltVal val="0"/>
                                          </p:val>
                                        </p:tav>
                                        <p:tav tm="100000">
                                          <p:val>
                                            <p:strVal val="#ppt_w"/>
                                          </p:val>
                                        </p:tav>
                                      </p:tavLst>
                                    </p:anim>
                                    <p:anim calcmode="lin" valueType="num">
                                      <p:cBhvr>
                                        <p:cTn id="44" dur="500" fill="hold"/>
                                        <p:tgtEl>
                                          <p:spTgt spid="5125"/>
                                        </p:tgtEl>
                                        <p:attrNameLst>
                                          <p:attrName>ppt_h</p:attrName>
                                        </p:attrNameLst>
                                      </p:cBhvr>
                                      <p:tavLst>
                                        <p:tav tm="0">
                                          <p:val>
                                            <p:fltVal val="0"/>
                                          </p:val>
                                        </p:tav>
                                        <p:tav tm="100000">
                                          <p:val>
                                            <p:strVal val="#ppt_h"/>
                                          </p:val>
                                        </p:tav>
                                      </p:tavLst>
                                    </p:anim>
                                    <p:animEffect transition="in" filter="fade">
                                      <p:cBhvr>
                                        <p:cTn id="45" dur="500"/>
                                        <p:tgtEl>
                                          <p:spTgt spid="5125"/>
                                        </p:tgtEl>
                                      </p:cBhvr>
                                    </p:animEffec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129"/>
                                        </p:tgtEl>
                                        <p:attrNameLst>
                                          <p:attrName>style.visibility</p:attrName>
                                        </p:attrNameLst>
                                      </p:cBhvr>
                                      <p:to>
                                        <p:strVal val="visible"/>
                                      </p:to>
                                    </p:set>
                                    <p:animEffect transition="in" filter="fade">
                                      <p:cBhvr>
                                        <p:cTn id="54" dur="1000"/>
                                        <p:tgtEl>
                                          <p:spTgt spid="5129"/>
                                        </p:tgtEl>
                                      </p:cBhvr>
                                    </p:animEffect>
                                    <p:anim calcmode="lin" valueType="num">
                                      <p:cBhvr>
                                        <p:cTn id="55" dur="1000" fill="hold"/>
                                        <p:tgtEl>
                                          <p:spTgt spid="5129"/>
                                        </p:tgtEl>
                                        <p:attrNameLst>
                                          <p:attrName>ppt_x</p:attrName>
                                        </p:attrNameLst>
                                      </p:cBhvr>
                                      <p:tavLst>
                                        <p:tav tm="0">
                                          <p:val>
                                            <p:strVal val="#ppt_x"/>
                                          </p:val>
                                        </p:tav>
                                        <p:tav tm="100000">
                                          <p:val>
                                            <p:strVal val="#ppt_x"/>
                                          </p:val>
                                        </p:tav>
                                      </p:tavLst>
                                    </p:anim>
                                    <p:anim calcmode="lin" valueType="num">
                                      <p:cBhvr>
                                        <p:cTn id="56" dur="1000" fill="hold"/>
                                        <p:tgtEl>
                                          <p:spTgt spid="5129"/>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2"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4" grpId="0"/>
      <p:bldP spid="5"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3233389" cy="231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04" y="3352800"/>
            <a:ext cx="3400595" cy="249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589" y="830577"/>
            <a:ext cx="3241868" cy="231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687023" y="830577"/>
            <a:ext cx="12192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mtClean="0">
                <a:solidFill>
                  <a:srgbClr val="FF0000"/>
                </a:solidFill>
                <a:latin typeface="Times New Roman" pitchFamily="18" charset="0"/>
                <a:cs typeface="Times New Roman" pitchFamily="18" charset="0"/>
              </a:rPr>
              <a:t>Phố Đào Duy Từ</a:t>
            </a:r>
          </a:p>
          <a:p>
            <a:r>
              <a:rPr lang="en-US" smtClean="0">
                <a:solidFill>
                  <a:srgbClr val="FF0000"/>
                </a:solidFill>
                <a:latin typeface="Times New Roman" pitchFamily="18" charset="0"/>
                <a:cs typeface="Times New Roman" pitchFamily="18" charset="0"/>
              </a:rPr>
              <a:t> ( Hà Nội) với hàng nghìn chiếc nón lá năm 2018</a:t>
            </a:r>
            <a:endParaRPr lang="en-US">
              <a:solidFill>
                <a:srgbClr val="FF0000"/>
              </a:solidFill>
              <a:latin typeface="Times New Roman" pitchFamily="18" charset="0"/>
              <a:cs typeface="Times New Roman" pitchFamily="18" charset="0"/>
            </a:endParaRPr>
          </a:p>
        </p:txBody>
      </p:sp>
      <p:sp>
        <p:nvSpPr>
          <p:cNvPr id="12" name="TextBox 11"/>
          <p:cNvSpPr txBox="1"/>
          <p:nvPr/>
        </p:nvSpPr>
        <p:spPr>
          <a:xfrm>
            <a:off x="28405" y="969076"/>
            <a:ext cx="1038395"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smtClean="0">
                <a:solidFill>
                  <a:srgbClr val="FF0000"/>
                </a:solidFill>
                <a:latin typeface="Times New Roman" pitchFamily="18" charset="0"/>
                <a:cs typeface="Times New Roman" pitchFamily="18" charset="0"/>
              </a:rPr>
              <a:t>Tác phẩm nghệ thuật “Nón bài thơ Huế”</a:t>
            </a:r>
            <a:endParaRPr lang="en-US" b="1">
              <a:solidFill>
                <a:srgbClr val="FF0000"/>
              </a:solidFill>
              <a:latin typeface="Times New Roman" pitchFamily="18" charset="0"/>
              <a:cs typeface="Times New Roman" pitchFamily="18" charset="0"/>
            </a:endParaRPr>
          </a:p>
        </p:txBody>
      </p:sp>
      <p:sp>
        <p:nvSpPr>
          <p:cNvPr id="13" name="TextBox 12"/>
          <p:cNvSpPr txBox="1"/>
          <p:nvPr/>
        </p:nvSpPr>
        <p:spPr>
          <a:xfrm>
            <a:off x="104603" y="5846027"/>
            <a:ext cx="347679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smtClean="0">
                <a:solidFill>
                  <a:srgbClr val="FF0000"/>
                </a:solidFill>
                <a:latin typeface="Times New Roman" pitchFamily="18" charset="0"/>
                <a:cs typeface="Times New Roman" pitchFamily="18" charset="0"/>
              </a:rPr>
              <a:t>Đà Nẵng với hơn 1000 chiếc nón lá tạo “bức tranh quê” năm 2020</a:t>
            </a:r>
            <a:endParaRPr lang="en-US" b="1">
              <a:solidFill>
                <a:srgbClr val="FF0000"/>
              </a:solidFill>
              <a:latin typeface="Times New Roman" pitchFamily="18" charset="0"/>
              <a:cs typeface="Times New Roman" pitchFamily="18" charset="0"/>
            </a:endParaRPr>
          </a:p>
        </p:txBody>
      </p:sp>
      <p:pic>
        <p:nvPicPr>
          <p:cNvPr id="717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3352800"/>
            <a:ext cx="49530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548102" y="6078834"/>
            <a:ext cx="406249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smtClean="0">
                <a:solidFill>
                  <a:srgbClr val="FF0000"/>
                </a:solidFill>
                <a:latin typeface="Times New Roman" pitchFamily="18" charset="0"/>
                <a:cs typeface="Times New Roman" pitchFamily="18" charset="0"/>
              </a:rPr>
              <a:t>Cây thông Noen ở Đồng Nai được làm từ 2340 chiếc nón lá năm 2020</a:t>
            </a:r>
            <a:endParaRPr lang="en-US" b="1">
              <a:solidFill>
                <a:srgbClr val="FF0000"/>
              </a:solidFill>
              <a:latin typeface="Times New Roman" pitchFamily="18" charset="0"/>
              <a:cs typeface="Times New Roman" pitchFamily="18" charset="0"/>
            </a:endParaRPr>
          </a:p>
        </p:txBody>
      </p:sp>
      <p:pic>
        <p:nvPicPr>
          <p:cNvPr id="718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001" y="0"/>
            <a:ext cx="54435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29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heckerboard(across)">
                                      <p:cBhvr>
                                        <p:cTn id="7" dur="500"/>
                                        <p:tgtEl>
                                          <p:spTgt spid="717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7176"/>
                                        </p:tgtEl>
                                        <p:attrNameLst>
                                          <p:attrName>style.visibility</p:attrName>
                                        </p:attrNameLst>
                                      </p:cBhvr>
                                      <p:to>
                                        <p:strVal val="visible"/>
                                      </p:to>
                                    </p:set>
                                    <p:animEffect transition="in" filter="checkerboard(across)">
                                      <p:cBhvr>
                                        <p:cTn id="16" dur="500"/>
                                        <p:tgtEl>
                                          <p:spTgt spid="7176"/>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73"/>
                                        </p:tgtEl>
                                        <p:attrNameLst>
                                          <p:attrName>style.visibility</p:attrName>
                                        </p:attrNameLst>
                                      </p:cBhvr>
                                      <p:to>
                                        <p:strVal val="visible"/>
                                      </p:to>
                                    </p:set>
                                    <p:animEffect transition="in" filter="fade">
                                      <p:cBhvr>
                                        <p:cTn id="25" dur="500"/>
                                        <p:tgtEl>
                                          <p:spTgt spid="717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179"/>
                                        </p:tgtEl>
                                        <p:attrNameLst>
                                          <p:attrName>style.visibility</p:attrName>
                                        </p:attrNameLst>
                                      </p:cBhvr>
                                      <p:to>
                                        <p:strVal val="visible"/>
                                      </p:to>
                                    </p:set>
                                    <p:animEffect transition="in" filter="fade">
                                      <p:cBhvr>
                                        <p:cTn id="34" dur="1000"/>
                                        <p:tgtEl>
                                          <p:spTgt spid="7179"/>
                                        </p:tgtEl>
                                      </p:cBhvr>
                                    </p:animEffect>
                                    <p:anim calcmode="lin" valueType="num">
                                      <p:cBhvr>
                                        <p:cTn id="35" dur="1000" fill="hold"/>
                                        <p:tgtEl>
                                          <p:spTgt spid="7179"/>
                                        </p:tgtEl>
                                        <p:attrNameLst>
                                          <p:attrName>ppt_x</p:attrName>
                                        </p:attrNameLst>
                                      </p:cBhvr>
                                      <p:tavLst>
                                        <p:tav tm="0">
                                          <p:val>
                                            <p:strVal val="#ppt_x"/>
                                          </p:val>
                                        </p:tav>
                                        <p:tav tm="100000">
                                          <p:val>
                                            <p:strVal val="#ppt_x"/>
                                          </p:val>
                                        </p:tav>
                                      </p:tavLst>
                                    </p:anim>
                                    <p:anim calcmode="lin" valueType="num">
                                      <p:cBhvr>
                                        <p:cTn id="36" dur="1000" fill="hold"/>
                                        <p:tgtEl>
                                          <p:spTgt spid="7179"/>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1828800" y="941445"/>
            <a:ext cx="1958898"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a:t>
            </a:r>
            <a:r>
              <a:rPr lang="en-US" sz="2000" b="1" u="sng" smtClean="0">
                <a:latin typeface="Times New Roman" panose="02020603050405020304" pitchFamily="18" charset="0"/>
                <a:cs typeface="Times New Roman" panose="02020603050405020304" pitchFamily="18" charset="0"/>
              </a:rPr>
              <a:t>Dàn ý chi tiết</a:t>
            </a:r>
            <a:endParaRPr lang="en-US" sz="2000" b="1" dirty="0">
              <a:latin typeface="Times New Roman" panose="02020603050405020304" pitchFamily="18" charset="0"/>
              <a:cs typeface="Times New Roman" panose="02020603050405020304" pitchFamily="18" charset="0"/>
            </a:endParaRPr>
          </a:p>
        </p:txBody>
      </p:sp>
      <p:sp>
        <p:nvSpPr>
          <p:cNvPr id="17" name="Rectangle 3"/>
          <p:cNvSpPr>
            <a:spLocks noChangeArrowheads="1"/>
          </p:cNvSpPr>
          <p:nvPr/>
        </p:nvSpPr>
        <p:spPr bwMode="auto">
          <a:xfrm>
            <a:off x="-51814" y="12954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000" b="1" smtClean="0">
                <a:latin typeface="Times New Roman" pitchFamily="18" charset="0"/>
              </a:rPr>
              <a:t> I.MB: </a:t>
            </a:r>
            <a:r>
              <a:rPr lang="en-US" altLang="en-US" sz="2000">
                <a:latin typeface="Times New Roman" pitchFamily="18" charset="0"/>
              </a:rPr>
              <a:t>Giới thiệu về chiếc nón </a:t>
            </a:r>
            <a:r>
              <a:rPr lang="en-US" altLang="en-US" sz="2000" smtClean="0">
                <a:latin typeface="Times New Roman" pitchFamily="18" charset="0"/>
              </a:rPr>
              <a:t>lá Việt </a:t>
            </a:r>
            <a:r>
              <a:rPr lang="en-US" altLang="en-US" sz="2000">
                <a:latin typeface="Times New Roman" pitchFamily="18" charset="0"/>
              </a:rPr>
              <a:t>Nam.</a:t>
            </a:r>
          </a:p>
          <a:p>
            <a:pPr eaLnBrk="1" hangingPunct="1"/>
            <a:r>
              <a:rPr lang="en-US" altLang="en-US" sz="2000" smtClean="0">
                <a:latin typeface="Times New Roman" pitchFamily="18" charset="0"/>
              </a:rPr>
              <a:t>    </a:t>
            </a:r>
            <a:r>
              <a:rPr lang="en-US" altLang="en-US" sz="2000" i="1" smtClean="0">
                <a:latin typeface="Times New Roman" pitchFamily="18" charset="0"/>
              </a:rPr>
              <a:t>Nón lá </a:t>
            </a:r>
            <a:r>
              <a:rPr lang="en-US" altLang="en-US" sz="2000" i="1">
                <a:latin typeface="Times New Roman" pitchFamily="18" charset="0"/>
              </a:rPr>
              <a:t>là vật dụng quen thuộc với đời sống người Việt từ xưa đến nay</a:t>
            </a:r>
            <a:r>
              <a:rPr lang="en-US" altLang="en-US" sz="2000" b="1" i="1" smtClean="0">
                <a:latin typeface="Times New Roman" pitchFamily="18" charset="0"/>
              </a:rPr>
              <a:t>.</a:t>
            </a:r>
            <a:endParaRPr lang="en-US" altLang="en-US" sz="2000" b="1" i="1">
              <a:latin typeface="Times New Roman" pitchFamily="18" charset="0"/>
            </a:endParaRPr>
          </a:p>
        </p:txBody>
      </p:sp>
      <p:sp>
        <p:nvSpPr>
          <p:cNvPr id="18" name="Rectangle 8"/>
          <p:cNvSpPr>
            <a:spLocks noChangeArrowheads="1"/>
          </p:cNvSpPr>
          <p:nvPr/>
        </p:nvSpPr>
        <p:spPr bwMode="auto">
          <a:xfrm>
            <a:off x="13010" y="1903141"/>
            <a:ext cx="914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sz="2000" b="1" smtClean="0">
                <a:latin typeface="Times New Roman" pitchFamily="18" charset="0"/>
                <a:cs typeface="Times New Roman" pitchFamily="18" charset="0"/>
              </a:rPr>
              <a:t>II.TB:</a:t>
            </a:r>
            <a:endParaRPr lang="en-US" altLang="en-US" sz="2000" b="1">
              <a:latin typeface="Times New Roman" pitchFamily="18" charset="0"/>
              <a:cs typeface="Times New Roman" pitchFamily="18" charset="0"/>
            </a:endParaRPr>
          </a:p>
          <a:p>
            <a:pPr algn="just" eaLnBrk="1" hangingPunct="1"/>
            <a:r>
              <a:rPr lang="en-US" altLang="en-US" sz="2000">
                <a:latin typeface="Times New Roman" pitchFamily="18" charset="0"/>
                <a:cs typeface="Times New Roman" pitchFamily="18" charset="0"/>
              </a:rPr>
              <a:t> 1. Nguyên liệu</a:t>
            </a:r>
          </a:p>
          <a:p>
            <a:pPr algn="just" eaLnBrk="1" hangingPunct="1"/>
            <a:r>
              <a:rPr lang="en-US" altLang="en-US" sz="2000">
                <a:latin typeface="Times New Roman" pitchFamily="18" charset="0"/>
                <a:cs typeface="Times New Roman" pitchFamily="18" charset="0"/>
              </a:rPr>
              <a:t> - Làm bằng lá cọ non phơi sương, kết với những vòng tròn bằng </a:t>
            </a:r>
            <a:r>
              <a:rPr lang="en-US" altLang="en-US" sz="2000" smtClean="0">
                <a:latin typeface="Times New Roman" pitchFamily="18" charset="0"/>
                <a:cs typeface="Times New Roman" pitchFamily="18" charset="0"/>
              </a:rPr>
              <a:t>nứa (tre, trúc) nhỏ </a:t>
            </a:r>
            <a:r>
              <a:rPr lang="en-US" altLang="en-US" sz="2000">
                <a:latin typeface="Times New Roman" pitchFamily="18" charset="0"/>
                <a:cs typeface="Times New Roman" pitchFamily="18" charset="0"/>
              </a:rPr>
              <a:t>dần lên đỉnh tạo độ bền, dẻo cho nón.</a:t>
            </a:r>
          </a:p>
          <a:p>
            <a:pPr algn="just" eaLnBrk="1" hangingPunct="1"/>
            <a:r>
              <a:rPr lang="en-US" altLang="en-US" sz="2000">
                <a:latin typeface="Times New Roman" pitchFamily="18" charset="0"/>
                <a:cs typeface="Times New Roman" pitchFamily="18" charset="0"/>
              </a:rPr>
              <a:t>2. Quy trình làm nón :</a:t>
            </a:r>
          </a:p>
          <a:p>
            <a:pPr eaLnBrk="1" hangingPunct="1"/>
            <a:r>
              <a:rPr lang="en-US" altLang="en-US" sz="2000">
                <a:latin typeface="Times New Roman" pitchFamily="18" charset="0"/>
                <a:cs typeface="Times New Roman" pitchFamily="18" charset="0"/>
              </a:rPr>
              <a:t>- Vót </a:t>
            </a:r>
            <a:r>
              <a:rPr lang="en-US" altLang="en-US" sz="2000" smtClean="0">
                <a:latin typeface="Times New Roman" pitchFamily="18" charset="0"/>
                <a:cs typeface="Times New Roman" pitchFamily="18" charset="0"/>
              </a:rPr>
              <a:t>nứa (tre , trúc), </a:t>
            </a:r>
            <a:r>
              <a:rPr lang="en-US" altLang="en-US" sz="2000">
                <a:latin typeface="Times New Roman" pitchFamily="18" charset="0"/>
                <a:cs typeface="Times New Roman" pitchFamily="18" charset="0"/>
              </a:rPr>
              <a:t>lau lá, phơi sương, ủi lá, cắt còn 50cm.</a:t>
            </a:r>
          </a:p>
          <a:p>
            <a:pPr eaLnBrk="1" hangingPunct="1"/>
            <a:r>
              <a:rPr lang="en-US" altLang="en-US" sz="2000">
                <a:latin typeface="Times New Roman" pitchFamily="18" charset="0"/>
                <a:cs typeface="Times New Roman" pitchFamily="18" charset="0"/>
              </a:rPr>
              <a:t>-  Định vị 16 vòng </a:t>
            </a:r>
            <a:r>
              <a:rPr lang="en-US" altLang="en-US" sz="2000" smtClean="0">
                <a:latin typeface="Times New Roman" pitchFamily="18" charset="0"/>
                <a:cs typeface="Times New Roman" pitchFamily="18" charset="0"/>
              </a:rPr>
              <a:t>nứa (tre, trúc) </a:t>
            </a:r>
            <a:r>
              <a:rPr lang="en-US" altLang="en-US" sz="2000">
                <a:latin typeface="Times New Roman" pitchFamily="18" charset="0"/>
                <a:cs typeface="Times New Roman" pitchFamily="18" charset="0"/>
              </a:rPr>
              <a:t>vào khuôn gỗ hình chóp.</a:t>
            </a:r>
          </a:p>
          <a:p>
            <a:pPr eaLnBrk="1" hangingPunct="1"/>
            <a:r>
              <a:rPr lang="en-US" altLang="en-US" sz="2000">
                <a:latin typeface="Times New Roman" pitchFamily="18" charset="0"/>
                <a:cs typeface="Times New Roman" pitchFamily="18" charset="0"/>
              </a:rPr>
              <a:t>- Xếp hai lớp  lá ( trong 20, ngoài 30 lá), ngọn hướng lên.</a:t>
            </a:r>
          </a:p>
          <a:p>
            <a:pPr eaLnBrk="1" hangingPunct="1"/>
            <a:r>
              <a:rPr lang="en-US" altLang="en-US" sz="2000" smtClean="0">
                <a:latin typeface="Times New Roman" pitchFamily="18" charset="0"/>
                <a:cs typeface="Times New Roman" pitchFamily="18" charset="0"/>
              </a:rPr>
              <a:t>- Khâu </a:t>
            </a:r>
            <a:r>
              <a:rPr lang="en-US" altLang="en-US" sz="2000">
                <a:latin typeface="Times New Roman" pitchFamily="18" charset="0"/>
                <a:cs typeface="Times New Roman" pitchFamily="18" charset="0"/>
              </a:rPr>
              <a:t>lá vào khung bằng cước từ trên xuống dưới.</a:t>
            </a:r>
          </a:p>
          <a:p>
            <a:pPr eaLnBrk="1" hangingPunct="1"/>
            <a:r>
              <a:rPr lang="en-US" altLang="en-US" sz="2000">
                <a:latin typeface="Times New Roman" pitchFamily="18" charset="0"/>
                <a:cs typeface="Times New Roman" pitchFamily="18" charset="0"/>
              </a:rPr>
              <a:t> Khi hoàn tất, quét lên mặt ngoài một lớp dầu bóng hay bọc lại bằng ni lông trong suốt bảo vệ nón.  </a:t>
            </a:r>
          </a:p>
          <a:p>
            <a:pPr eaLnBrk="1" hangingPunct="1"/>
            <a:r>
              <a:rPr lang="en-US" altLang="en-US" sz="2000">
                <a:latin typeface="Times New Roman" pitchFamily="18" charset="0"/>
                <a:cs typeface="Times New Roman" pitchFamily="18" charset="0"/>
              </a:rPr>
              <a:t> Trang trí : hình chìm bên trong, bài thơ, thêu .</a:t>
            </a:r>
          </a:p>
          <a:p>
            <a:pPr eaLnBrk="1" hangingPunct="1">
              <a:buClr>
                <a:schemeClr val="tx1"/>
              </a:buClr>
              <a:buFont typeface="Times New Roman" pitchFamily="18" charset="0"/>
              <a:buChar char="-"/>
            </a:pPr>
            <a:endParaRPr lang="en-US" altLang="en-US" sz="2400" b="1">
              <a:latin typeface="Times New Roman" pitchFamily="18" charset="0"/>
              <a:cs typeface="Arial" charset="0"/>
            </a:endParaRPr>
          </a:p>
        </p:txBody>
      </p:sp>
      <p:sp>
        <p:nvSpPr>
          <p:cNvPr id="19" name="Rectangle 18"/>
          <p:cNvSpPr/>
          <p:nvPr/>
        </p:nvSpPr>
        <p:spPr>
          <a:xfrm>
            <a:off x="0" y="5528985"/>
            <a:ext cx="9120064" cy="1323439"/>
          </a:xfrm>
          <a:prstGeom prst="rect">
            <a:avLst/>
          </a:prstGeom>
        </p:spPr>
        <p:txBody>
          <a:bodyPr wrap="square">
            <a:spAutoFit/>
          </a:bodyPr>
          <a:lstStyle/>
          <a:p>
            <a:pPr eaLnBrk="1" hangingPunct="1">
              <a:defRPr/>
            </a:pPr>
            <a:r>
              <a:rPr lang="en-US" sz="2000" i="1" dirty="0">
                <a:latin typeface="Times New Roman" pitchFamily="18" charset="0"/>
              </a:rPr>
              <a:t>3. </a:t>
            </a:r>
            <a:r>
              <a:rPr lang="en-US" sz="2000" dirty="0" err="1">
                <a:latin typeface="Times New Roman" pitchFamily="18" charset="0"/>
              </a:rPr>
              <a:t>Công</a:t>
            </a:r>
            <a:r>
              <a:rPr lang="en-US" sz="2000" dirty="0">
                <a:latin typeface="Times New Roman" pitchFamily="18" charset="0"/>
              </a:rPr>
              <a:t> </a:t>
            </a:r>
            <a:r>
              <a:rPr lang="en-US" sz="2000" dirty="0" err="1">
                <a:latin typeface="Times New Roman" pitchFamily="18" charset="0"/>
              </a:rPr>
              <a:t>dụng</a:t>
            </a:r>
            <a:r>
              <a:rPr lang="en-US" sz="2000" dirty="0">
                <a:latin typeface="Times New Roman" pitchFamily="18" charset="0"/>
              </a:rPr>
              <a:t> – </a:t>
            </a:r>
            <a:r>
              <a:rPr lang="en-US" sz="2000" dirty="0" err="1">
                <a:latin typeface="Times New Roman" pitchFamily="18" charset="0"/>
              </a:rPr>
              <a:t>bảo</a:t>
            </a:r>
            <a:r>
              <a:rPr lang="en-US" sz="2000" dirty="0">
                <a:latin typeface="Times New Roman" pitchFamily="18" charset="0"/>
              </a:rPr>
              <a:t> </a:t>
            </a:r>
            <a:r>
              <a:rPr lang="en-US" sz="2000" dirty="0" err="1">
                <a:latin typeface="Times New Roman" pitchFamily="18" charset="0"/>
              </a:rPr>
              <a:t>quản</a:t>
            </a:r>
            <a:r>
              <a:rPr lang="en-US" sz="2000" dirty="0">
                <a:latin typeface="Times New Roman" pitchFamily="18" charset="0"/>
              </a:rPr>
              <a:t> :</a:t>
            </a:r>
          </a:p>
          <a:p>
            <a:pPr eaLnBrk="1" hangingPunct="1">
              <a:defRPr/>
            </a:pPr>
            <a:r>
              <a:rPr lang="en-US" sz="2000" dirty="0">
                <a:latin typeface="Times New Roman" pitchFamily="18" charset="0"/>
              </a:rPr>
              <a:t>- </a:t>
            </a:r>
            <a:r>
              <a:rPr lang="en-US" sz="2000" dirty="0" err="1">
                <a:latin typeface="Times New Roman" pitchFamily="18" charset="0"/>
              </a:rPr>
              <a:t>Nón</a:t>
            </a:r>
            <a:r>
              <a:rPr lang="en-US" sz="2000" dirty="0">
                <a:latin typeface="Times New Roman" pitchFamily="18" charset="0"/>
              </a:rPr>
              <a:t> </a:t>
            </a:r>
            <a:r>
              <a:rPr lang="en-US" sz="2000" dirty="0" err="1">
                <a:latin typeface="Times New Roman" pitchFamily="18" charset="0"/>
              </a:rPr>
              <a:t>dùng</a:t>
            </a:r>
            <a:r>
              <a:rPr lang="en-US" sz="2000" dirty="0">
                <a:latin typeface="Times New Roman" pitchFamily="18" charset="0"/>
              </a:rPr>
              <a:t> </a:t>
            </a:r>
            <a:r>
              <a:rPr lang="en-US" sz="2000" dirty="0" err="1">
                <a:latin typeface="Times New Roman" pitchFamily="18" charset="0"/>
              </a:rPr>
              <a:t>để</a:t>
            </a:r>
            <a:r>
              <a:rPr lang="en-US" sz="2000" dirty="0">
                <a:latin typeface="Times New Roman" pitchFamily="18" charset="0"/>
              </a:rPr>
              <a:t> </a:t>
            </a:r>
            <a:r>
              <a:rPr lang="en-US" sz="2000" dirty="0" err="1">
                <a:latin typeface="Times New Roman" pitchFamily="18" charset="0"/>
              </a:rPr>
              <a:t>che</a:t>
            </a:r>
            <a:r>
              <a:rPr lang="en-US" sz="2000" dirty="0">
                <a:latin typeface="Times New Roman" pitchFamily="18" charset="0"/>
              </a:rPr>
              <a:t> </a:t>
            </a:r>
            <a:r>
              <a:rPr lang="en-US" sz="2000" dirty="0" err="1">
                <a:latin typeface="Times New Roman" pitchFamily="18" charset="0"/>
              </a:rPr>
              <a:t>mưa</a:t>
            </a:r>
            <a:r>
              <a:rPr lang="en-US" sz="2000" dirty="0">
                <a:latin typeface="Times New Roman" pitchFamily="18" charset="0"/>
              </a:rPr>
              <a:t>, </a:t>
            </a:r>
            <a:r>
              <a:rPr lang="en-US" sz="2000" dirty="0" err="1">
                <a:latin typeface="Times New Roman" pitchFamily="18" charset="0"/>
              </a:rPr>
              <a:t>nắng</a:t>
            </a:r>
            <a:r>
              <a:rPr lang="en-US" sz="2000" dirty="0">
                <a:latin typeface="Times New Roman" pitchFamily="18" charset="0"/>
              </a:rPr>
              <a:t>, </a:t>
            </a:r>
            <a:r>
              <a:rPr lang="en-US" sz="2000" dirty="0" err="1">
                <a:latin typeface="Times New Roman" pitchFamily="18" charset="0"/>
              </a:rPr>
              <a:t>quạt</a:t>
            </a:r>
            <a:r>
              <a:rPr lang="en-US" sz="2000" dirty="0">
                <a:latin typeface="Times New Roman" pitchFamily="18" charset="0"/>
              </a:rPr>
              <a:t> </a:t>
            </a:r>
            <a:r>
              <a:rPr lang="en-US" sz="2000" dirty="0" err="1">
                <a:latin typeface="Times New Roman" pitchFamily="18" charset="0"/>
              </a:rPr>
              <a:t>mát</a:t>
            </a:r>
            <a:r>
              <a:rPr lang="en-US" sz="2000" dirty="0">
                <a:latin typeface="Times New Roman" pitchFamily="18" charset="0"/>
              </a:rPr>
              <a:t>. </a:t>
            </a:r>
            <a:r>
              <a:rPr lang="en-US" sz="2000" dirty="0" err="1">
                <a:latin typeface="Times New Roman" pitchFamily="18" charset="0"/>
              </a:rPr>
              <a:t>Làm</a:t>
            </a:r>
            <a:r>
              <a:rPr lang="en-US" sz="2000" dirty="0">
                <a:latin typeface="Times New Roman" pitchFamily="18" charset="0"/>
              </a:rPr>
              <a:t> </a:t>
            </a:r>
            <a:r>
              <a:rPr lang="en-US" sz="2000" dirty="0" err="1">
                <a:latin typeface="Times New Roman" pitchFamily="18" charset="0"/>
              </a:rPr>
              <a:t>duyên</a:t>
            </a:r>
            <a:r>
              <a:rPr lang="en-US" sz="2000" dirty="0">
                <a:latin typeface="Times New Roman" pitchFamily="18" charset="0"/>
              </a:rPr>
              <a:t> </a:t>
            </a:r>
            <a:r>
              <a:rPr lang="en-US" sz="2000" dirty="0" err="1">
                <a:latin typeface="Times New Roman" pitchFamily="18" charset="0"/>
              </a:rPr>
              <a:t>cho</a:t>
            </a:r>
            <a:r>
              <a:rPr lang="en-US" sz="2000" dirty="0">
                <a:latin typeface="Times New Roman" pitchFamily="18" charset="0"/>
              </a:rPr>
              <a:t> </a:t>
            </a:r>
            <a:r>
              <a:rPr lang="en-US" sz="2000" dirty="0" err="1">
                <a:latin typeface="Times New Roman" pitchFamily="18" charset="0"/>
              </a:rPr>
              <a:t>các</a:t>
            </a:r>
            <a:r>
              <a:rPr lang="en-US" sz="2000" dirty="0">
                <a:latin typeface="Times New Roman" pitchFamily="18" charset="0"/>
              </a:rPr>
              <a:t> </a:t>
            </a:r>
            <a:r>
              <a:rPr lang="en-US" sz="2000" dirty="0" err="1">
                <a:latin typeface="Times New Roman" pitchFamily="18" charset="0"/>
              </a:rPr>
              <a:t>thiếu</a:t>
            </a:r>
            <a:r>
              <a:rPr lang="en-US" sz="2000" dirty="0">
                <a:latin typeface="Times New Roman" pitchFamily="18" charset="0"/>
              </a:rPr>
              <a:t> </a:t>
            </a:r>
            <a:r>
              <a:rPr lang="en-US" sz="2000" dirty="0" err="1">
                <a:latin typeface="Times New Roman" pitchFamily="18" charset="0"/>
              </a:rPr>
              <a:t>nữ</a:t>
            </a:r>
            <a:r>
              <a:rPr lang="en-US" sz="2000" dirty="0">
                <a:latin typeface="Times New Roman" pitchFamily="18" charset="0"/>
              </a:rPr>
              <a:t> </a:t>
            </a:r>
            <a:r>
              <a:rPr lang="en-US" sz="2000" dirty="0" err="1">
                <a:latin typeface="Times New Roman" pitchFamily="18" charset="0"/>
              </a:rPr>
              <a:t>làm</a:t>
            </a:r>
            <a:r>
              <a:rPr lang="en-US" sz="2000" dirty="0">
                <a:latin typeface="Times New Roman" pitchFamily="18" charset="0"/>
              </a:rPr>
              <a:t> </a:t>
            </a:r>
            <a:r>
              <a:rPr lang="en-US" sz="2000" dirty="0" err="1">
                <a:latin typeface="Times New Roman" pitchFamily="18" charset="0"/>
              </a:rPr>
              <a:t>quà</a:t>
            </a:r>
            <a:r>
              <a:rPr lang="en-US" sz="2000" dirty="0">
                <a:latin typeface="Times New Roman" pitchFamily="18" charset="0"/>
              </a:rPr>
              <a:t> </a:t>
            </a:r>
            <a:r>
              <a:rPr lang="en-US" sz="2000" dirty="0" err="1">
                <a:latin typeface="Times New Roman" pitchFamily="18" charset="0"/>
              </a:rPr>
              <a:t>tặng</a:t>
            </a:r>
            <a:r>
              <a:rPr lang="en-US" sz="2000" dirty="0">
                <a:latin typeface="Times New Roman" pitchFamily="18" charset="0"/>
              </a:rPr>
              <a:t>. </a:t>
            </a:r>
            <a:r>
              <a:rPr lang="en-US" sz="2000" dirty="0" err="1">
                <a:latin typeface="Times New Roman" pitchFamily="18" charset="0"/>
              </a:rPr>
              <a:t>Người</a:t>
            </a:r>
            <a:r>
              <a:rPr lang="en-US" sz="2000" dirty="0">
                <a:latin typeface="Times New Roman" pitchFamily="18" charset="0"/>
              </a:rPr>
              <a:t> </a:t>
            </a:r>
            <a:r>
              <a:rPr lang="en-US" sz="2000" dirty="0" err="1">
                <a:latin typeface="Times New Roman" pitchFamily="18" charset="0"/>
              </a:rPr>
              <a:t>bạn</a:t>
            </a:r>
            <a:r>
              <a:rPr lang="en-US" sz="2000" dirty="0">
                <a:latin typeface="Times New Roman" pitchFamily="18" charset="0"/>
              </a:rPr>
              <a:t> </a:t>
            </a:r>
            <a:r>
              <a:rPr lang="en-US" sz="2000" dirty="0" err="1">
                <a:latin typeface="Times New Roman" pitchFamily="18" charset="0"/>
              </a:rPr>
              <a:t>thân</a:t>
            </a:r>
            <a:r>
              <a:rPr lang="en-US" sz="2000" dirty="0">
                <a:latin typeface="Times New Roman" pitchFamily="18" charset="0"/>
              </a:rPr>
              <a:t> </a:t>
            </a:r>
            <a:r>
              <a:rPr lang="en-US" sz="2000" dirty="0" err="1">
                <a:latin typeface="Times New Roman" pitchFamily="18" charset="0"/>
              </a:rPr>
              <a:t>thiết</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nhà</a:t>
            </a:r>
            <a:r>
              <a:rPr lang="en-US" sz="2000" dirty="0">
                <a:latin typeface="Times New Roman" pitchFamily="18" charset="0"/>
              </a:rPr>
              <a:t> </a:t>
            </a:r>
            <a:r>
              <a:rPr lang="en-US" sz="2000" dirty="0" err="1">
                <a:latin typeface="Times New Roman" pitchFamily="18" charset="0"/>
              </a:rPr>
              <a:t>nông</a:t>
            </a:r>
            <a:r>
              <a:rPr lang="en-US" sz="2000" dirty="0">
                <a:latin typeface="Times New Roman" pitchFamily="18" charset="0"/>
              </a:rPr>
              <a:t>.</a:t>
            </a:r>
          </a:p>
          <a:p>
            <a:pPr eaLnBrk="1" hangingPunct="1">
              <a:defRPr/>
            </a:pPr>
            <a:r>
              <a:rPr lang="en-US" sz="2000" dirty="0">
                <a:latin typeface="Times New Roman" pitchFamily="18" charset="0"/>
              </a:rPr>
              <a:t>- </a:t>
            </a:r>
            <a:r>
              <a:rPr lang="en-US" sz="2000" dirty="0" err="1">
                <a:latin typeface="Times New Roman" pitchFamily="18" charset="0"/>
              </a:rPr>
              <a:t>Cất</a:t>
            </a:r>
            <a:r>
              <a:rPr lang="en-US" sz="2000" dirty="0">
                <a:latin typeface="Times New Roman" pitchFamily="18" charset="0"/>
              </a:rPr>
              <a:t>, </a:t>
            </a:r>
            <a:r>
              <a:rPr lang="en-US" sz="2000" dirty="0" err="1">
                <a:latin typeface="Times New Roman" pitchFamily="18" charset="0"/>
              </a:rPr>
              <a:t>treo</a:t>
            </a:r>
            <a:r>
              <a:rPr lang="en-US" sz="2000" dirty="0">
                <a:latin typeface="Times New Roman" pitchFamily="18" charset="0"/>
              </a:rPr>
              <a:t> </a:t>
            </a:r>
            <a:r>
              <a:rPr lang="en-US" sz="2000" dirty="0" err="1">
                <a:latin typeface="Times New Roman" pitchFamily="18" charset="0"/>
              </a:rPr>
              <a:t>sau</a:t>
            </a:r>
            <a:r>
              <a:rPr lang="en-US" sz="2000" dirty="0">
                <a:latin typeface="Times New Roman" pitchFamily="18" charset="0"/>
              </a:rPr>
              <a:t> </a:t>
            </a:r>
            <a:r>
              <a:rPr lang="en-US" sz="2000" dirty="0" err="1">
                <a:latin typeface="Times New Roman" pitchFamily="18" charset="0"/>
              </a:rPr>
              <a:t>khi</a:t>
            </a:r>
            <a:r>
              <a:rPr lang="en-US" sz="2000" dirty="0">
                <a:latin typeface="Times New Roman" pitchFamily="18" charset="0"/>
              </a:rPr>
              <a:t> </a:t>
            </a:r>
            <a:r>
              <a:rPr lang="en-US" sz="2000" dirty="0" err="1">
                <a:latin typeface="Times New Roman" pitchFamily="18" charset="0"/>
              </a:rPr>
              <a:t>sử</a:t>
            </a:r>
            <a:r>
              <a:rPr lang="en-US" sz="2000" dirty="0">
                <a:latin typeface="Times New Roman" pitchFamily="18" charset="0"/>
              </a:rPr>
              <a:t> </a:t>
            </a:r>
            <a:r>
              <a:rPr lang="en-US" sz="2000" dirty="0" err="1">
                <a:latin typeface="Times New Roman" pitchFamily="18" charset="0"/>
              </a:rPr>
              <a:t>dụng</a:t>
            </a:r>
            <a:r>
              <a:rPr lang="en-US" sz="2000" dirty="0">
                <a:latin typeface="Times New Roman" pitchFamily="18" charset="0"/>
              </a:rPr>
              <a:t> </a:t>
            </a:r>
            <a:r>
              <a:rPr lang="en-US" sz="2000" dirty="0" err="1">
                <a:latin typeface="Times New Roman" pitchFamily="18" charset="0"/>
              </a:rPr>
              <a:t>tránh</a:t>
            </a:r>
            <a:r>
              <a:rPr lang="en-US" sz="2000" dirty="0">
                <a:latin typeface="Times New Roman" pitchFamily="18" charset="0"/>
              </a:rPr>
              <a:t> </a:t>
            </a:r>
            <a:r>
              <a:rPr lang="en-US" sz="2000" dirty="0" err="1">
                <a:latin typeface="Times New Roman" pitchFamily="18" charset="0"/>
              </a:rPr>
              <a:t>nước</a:t>
            </a:r>
            <a:r>
              <a:rPr lang="en-US" sz="2000" dirty="0">
                <a:latin typeface="Times New Roman" pitchFamily="18" charset="0"/>
              </a:rPr>
              <a:t>, </a:t>
            </a:r>
            <a:r>
              <a:rPr lang="en-US" sz="2000" dirty="0" err="1">
                <a:latin typeface="Times New Roman" pitchFamily="18" charset="0"/>
              </a:rPr>
              <a:t>ướt</a:t>
            </a:r>
            <a:r>
              <a:rPr lang="en-US" sz="2000" dirty="0">
                <a:latin typeface="Times New Roman" pitchFamily="18" charset="0"/>
              </a:rPr>
              <a:t> </a:t>
            </a:r>
            <a:r>
              <a:rPr lang="en-US" sz="2000" dirty="0" err="1">
                <a:latin typeface="Times New Roman" pitchFamily="18" charset="0"/>
              </a:rPr>
              <a:t>cần</a:t>
            </a:r>
            <a:r>
              <a:rPr lang="en-US" sz="2000" dirty="0">
                <a:latin typeface="Times New Roman" pitchFamily="18" charset="0"/>
              </a:rPr>
              <a:t> </a:t>
            </a:r>
            <a:r>
              <a:rPr lang="en-US" sz="2000" dirty="0" err="1">
                <a:latin typeface="Times New Roman" pitchFamily="18" charset="0"/>
              </a:rPr>
              <a:t>hong</a:t>
            </a:r>
            <a:r>
              <a:rPr lang="en-US" sz="2000" dirty="0">
                <a:latin typeface="Times New Roman" pitchFamily="18" charset="0"/>
              </a:rPr>
              <a:t> </a:t>
            </a:r>
            <a:r>
              <a:rPr lang="en-US" sz="2000" dirty="0" err="1">
                <a:latin typeface="Times New Roman" pitchFamily="18" charset="0"/>
              </a:rPr>
              <a:t>khô</a:t>
            </a:r>
            <a:r>
              <a:rPr lang="en-US" sz="2000" dirty="0">
                <a:latin typeface="Times New Roman" pitchFamily="18" charset="0"/>
              </a:rPr>
              <a:t>. </a:t>
            </a:r>
            <a:r>
              <a:rPr lang="en-US" sz="2000" dirty="0" err="1">
                <a:latin typeface="Times New Roman" pitchFamily="18" charset="0"/>
              </a:rPr>
              <a:t>Không</a:t>
            </a:r>
            <a:r>
              <a:rPr lang="en-US" sz="2000" dirty="0">
                <a:latin typeface="Times New Roman" pitchFamily="18" charset="0"/>
              </a:rPr>
              <a:t> </a:t>
            </a:r>
            <a:r>
              <a:rPr lang="en-US" sz="2000" dirty="0" err="1">
                <a:latin typeface="Times New Roman" pitchFamily="18" charset="0"/>
              </a:rPr>
              <a:t>để</a:t>
            </a:r>
            <a:r>
              <a:rPr lang="en-US" sz="2000" dirty="0">
                <a:latin typeface="Times New Roman" pitchFamily="18" charset="0"/>
              </a:rPr>
              <a:t> </a:t>
            </a:r>
            <a:r>
              <a:rPr lang="en-US" sz="2000" dirty="0" err="1">
                <a:latin typeface="Times New Roman" pitchFamily="18" charset="0"/>
              </a:rPr>
              <a:t>vật</a:t>
            </a:r>
            <a:r>
              <a:rPr lang="en-US" sz="2000" dirty="0">
                <a:latin typeface="Times New Roman" pitchFamily="18" charset="0"/>
              </a:rPr>
              <a:t> </a:t>
            </a:r>
            <a:r>
              <a:rPr lang="en-US" sz="2000" dirty="0" err="1">
                <a:latin typeface="Times New Roman" pitchFamily="18" charset="0"/>
              </a:rPr>
              <a:t>nặng</a:t>
            </a:r>
            <a:r>
              <a:rPr lang="en-US" sz="2000" dirty="0">
                <a:latin typeface="Times New Roman" pitchFamily="18" charset="0"/>
              </a:rPr>
              <a:t> </a:t>
            </a:r>
            <a:r>
              <a:rPr lang="en-US" sz="2000" dirty="0" err="1">
                <a:latin typeface="Times New Roman" pitchFamily="18" charset="0"/>
              </a:rPr>
              <a:t>đè</a:t>
            </a:r>
            <a:r>
              <a:rPr lang="en-US" sz="2000" dirty="0">
                <a:latin typeface="Times New Roman" pitchFamily="18" charset="0"/>
              </a:rPr>
              <a:t> </a:t>
            </a:r>
            <a:r>
              <a:rPr lang="en-US" sz="2000" err="1">
                <a:latin typeface="Times New Roman" pitchFamily="18" charset="0"/>
              </a:rPr>
              <a:t>lên</a:t>
            </a:r>
            <a:r>
              <a:rPr lang="en-US" sz="2000" smtClean="0">
                <a:latin typeface="Times New Roman" pitchFamily="18" charset="0"/>
              </a:rPr>
              <a:t>.</a:t>
            </a:r>
            <a:endParaRPr lang="en-US" sz="2000" dirty="0">
              <a:latin typeface="Times New Roman" pitchFamily="18" charset="0"/>
            </a:endParaRPr>
          </a:p>
        </p:txBody>
      </p:sp>
      <p:sp>
        <p:nvSpPr>
          <p:cNvPr id="10" name="TextBox 9"/>
          <p:cNvSpPr txBox="1"/>
          <p:nvPr/>
        </p:nvSpPr>
        <p:spPr>
          <a:xfrm>
            <a:off x="0"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smtClean="0">
                <a:solidFill>
                  <a:srgbClr val="FF0000"/>
                </a:solidFill>
                <a:latin typeface="Times New Roman" pitchFamily="18" charset="0"/>
                <a:cs typeface="Times New Roman" pitchFamily="18" charset="0"/>
              </a:rPr>
              <a:t>     </a:t>
            </a:r>
            <a:r>
              <a:rPr lang="en-US" sz="2200" b="1" smtClean="0">
                <a:solidFill>
                  <a:srgbClr val="FF0000"/>
                </a:solidFill>
                <a:latin typeface="Times New Roman" pitchFamily="18" charset="0"/>
                <a:cs typeface="Times New Roman" pitchFamily="18" charset="0"/>
              </a:rPr>
              <a:t>ĐỀ VĂN THUYẾT MINH VÀ CÁCH LÀM BÀI VĂN THUYẾT MINH</a:t>
            </a:r>
            <a:endParaRPr lang="en-US" sz="2200" b="1">
              <a:solidFill>
                <a:srgbClr val="FF0000"/>
              </a:solidFill>
              <a:latin typeface="Times New Roman" pitchFamily="18" charset="0"/>
              <a:cs typeface="Times New Roman" pitchFamily="18" charset="0"/>
            </a:endParaRPr>
          </a:p>
        </p:txBody>
      </p:sp>
      <p:sp>
        <p:nvSpPr>
          <p:cNvPr id="11" name="Text Box 4"/>
          <p:cNvSpPr txBox="1">
            <a:spLocks noChangeArrowheads="1"/>
          </p:cNvSpPr>
          <p:nvPr/>
        </p:nvSpPr>
        <p:spPr bwMode="auto">
          <a:xfrm>
            <a:off x="-39254" y="461665"/>
            <a:ext cx="6363854"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I. </a:t>
            </a:r>
            <a:r>
              <a:rPr lang="en-US" sz="2000" b="1" smtClean="0">
                <a:solidFill>
                  <a:srgbClr val="FF0000"/>
                </a:solidFill>
                <a:latin typeface="Times New Roman" panose="02020603050405020304" pitchFamily="18" charset="0"/>
                <a:cs typeface="Times New Roman" panose="02020603050405020304" pitchFamily="18" charset="0"/>
              </a:rPr>
              <a:t>Đề văn thuyết minh và cách làm bài văn thuyết minh: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2" name="Text Box 4"/>
          <p:cNvSpPr txBox="1">
            <a:spLocks noChangeArrowheads="1"/>
          </p:cNvSpPr>
          <p:nvPr/>
        </p:nvSpPr>
        <p:spPr bwMode="auto">
          <a:xfrm>
            <a:off x="-39254" y="736340"/>
            <a:ext cx="2592659"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smtClean="0">
                <a:solidFill>
                  <a:srgbClr val="FF0000"/>
                </a:solidFill>
                <a:latin typeface="Times New Roman" panose="02020603050405020304" pitchFamily="18" charset="0"/>
                <a:cs typeface="Times New Roman" panose="02020603050405020304" pitchFamily="18" charset="0"/>
              </a:rPr>
              <a:t>II. Luyện tập</a:t>
            </a:r>
            <a:r>
              <a:rPr lang="en-US" sz="2000" smtClean="0">
                <a:solidFill>
                  <a:srgbClr val="FF0000"/>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90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7146" y="-76200"/>
            <a:ext cx="456971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Kiểm tra bài cũ</a:t>
            </a:r>
            <a:endParaRPr lang="en-US" sz="5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4"/>
          <p:cNvSpPr>
            <a:spLocks noChangeArrowheads="1"/>
          </p:cNvSpPr>
          <p:nvPr/>
        </p:nvSpPr>
        <p:spPr bwMode="auto">
          <a:xfrm>
            <a:off x="0" y="954299"/>
            <a:ext cx="899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b="1" u="sng">
                <a:solidFill>
                  <a:srgbClr val="FF0000"/>
                </a:solidFill>
                <a:latin typeface="Times New Roman" pitchFamily="18" charset="0"/>
                <a:cs typeface="Times New Roman" pitchFamily="18" charset="0"/>
              </a:rPr>
              <a:t>Câu </a:t>
            </a:r>
            <a:r>
              <a:rPr lang="en-US" altLang="en-US" sz="2400" b="1" u="sng" smtClean="0">
                <a:solidFill>
                  <a:srgbClr val="FF0000"/>
                </a:solidFill>
                <a:latin typeface="Times New Roman" pitchFamily="18" charset="0"/>
                <a:cs typeface="Times New Roman" pitchFamily="18" charset="0"/>
              </a:rPr>
              <a:t>1</a:t>
            </a:r>
            <a:r>
              <a:rPr lang="en-US" altLang="en-US" sz="2400" b="1" smtClean="0">
                <a:solidFill>
                  <a:srgbClr val="FF0000"/>
                </a:solidFill>
                <a:latin typeface="Times New Roman" pitchFamily="18" charset="0"/>
                <a:cs typeface="Times New Roman" pitchFamily="18" charset="0"/>
              </a:rPr>
              <a:t>: </a:t>
            </a:r>
            <a:r>
              <a:rPr lang="en-US" altLang="en-US" sz="2400" b="1" smtClean="0">
                <a:solidFill>
                  <a:srgbClr val="0000CC"/>
                </a:solidFill>
                <a:latin typeface="Times New Roman" pitchFamily="18" charset="0"/>
                <a:cs typeface="Times New Roman" pitchFamily="18" charset="0"/>
              </a:rPr>
              <a:t>Nêu các phương pháp thuyết minh thường gặp</a:t>
            </a:r>
            <a:r>
              <a:rPr lang="en-US" altLang="en-US" sz="2400" b="1" smtClean="0">
                <a:solidFill>
                  <a:srgbClr val="0000FF"/>
                </a:solidFill>
                <a:latin typeface="Times New Roman" pitchFamily="18" charset="0"/>
                <a:cs typeface="Times New Roman" pitchFamily="18" charset="0"/>
              </a:rPr>
              <a:t>?</a:t>
            </a:r>
            <a:endParaRPr lang="en-US" altLang="en-US" sz="2400">
              <a:solidFill>
                <a:srgbClr val="0000FF"/>
              </a:solidFill>
              <a:latin typeface="Times New Roman" pitchFamily="18" charset="0"/>
              <a:cs typeface="Times New Roman" pitchFamily="18" charset="0"/>
            </a:endParaRPr>
          </a:p>
        </p:txBody>
      </p:sp>
      <p:sp>
        <p:nvSpPr>
          <p:cNvPr id="4" name="TextBox 3"/>
          <p:cNvSpPr txBox="1"/>
          <p:nvPr/>
        </p:nvSpPr>
        <p:spPr>
          <a:xfrm>
            <a:off x="647702" y="1423338"/>
            <a:ext cx="8267697" cy="1323439"/>
          </a:xfrm>
          <a:prstGeom prst="rect">
            <a:avLst/>
          </a:prstGeom>
          <a:noFill/>
        </p:spPr>
        <p:txBody>
          <a:bodyPr wrap="square" rtlCol="0">
            <a:spAutoFit/>
          </a:bodyPr>
          <a:lstStyle/>
          <a:p>
            <a:r>
              <a:rPr lang="en-US" smtClean="0">
                <a:solidFill>
                  <a:srgbClr val="0000CC"/>
                </a:solidFill>
                <a:latin typeface="Times New Roman" pitchFamily="18" charset="0"/>
                <a:cs typeface="Times New Roman" pitchFamily="18" charset="0"/>
              </a:rPr>
              <a:t>   </a:t>
            </a:r>
            <a:r>
              <a:rPr lang="en-US" sz="2000" smtClean="0">
                <a:solidFill>
                  <a:srgbClr val="0000CC"/>
                </a:solidFill>
                <a:latin typeface="Times New Roman" pitchFamily="18" charset="0"/>
                <a:cs typeface="Times New Roman" pitchFamily="18" charset="0"/>
              </a:rPr>
              <a:t>  - Phương pháp nêu định nghĩa            - Phương pháp liệt kê</a:t>
            </a:r>
          </a:p>
          <a:p>
            <a:r>
              <a:rPr lang="en-US" sz="2000" smtClean="0"/>
              <a:t>     </a:t>
            </a:r>
            <a:r>
              <a:rPr lang="en-US" sz="2000" smtClean="0">
                <a:solidFill>
                  <a:srgbClr val="0000CC"/>
                </a:solidFill>
                <a:latin typeface="Times New Roman" pitchFamily="18" charset="0"/>
                <a:cs typeface="Times New Roman" pitchFamily="18" charset="0"/>
              </a:rPr>
              <a:t>- Phương pháp nêu ví dụ                      - Phương pháp phân loại</a:t>
            </a:r>
          </a:p>
          <a:p>
            <a:r>
              <a:rPr lang="en-US" sz="2000" smtClean="0">
                <a:solidFill>
                  <a:srgbClr val="0000CC"/>
                </a:solidFill>
                <a:latin typeface="Times New Roman" pitchFamily="18" charset="0"/>
                <a:cs typeface="Times New Roman" pitchFamily="18" charset="0"/>
              </a:rPr>
              <a:t>    - Phương pháp dùng số liệu                   - Phương pháp so sánh</a:t>
            </a:r>
          </a:p>
          <a:p>
            <a:r>
              <a:rPr lang="en-US" sz="2000" smtClean="0">
                <a:solidFill>
                  <a:srgbClr val="0000CC"/>
                </a:solidFill>
                <a:latin typeface="Times New Roman" pitchFamily="18" charset="0"/>
                <a:cs typeface="Times New Roman" pitchFamily="18" charset="0"/>
              </a:rPr>
              <a:t>      ....</a:t>
            </a:r>
            <a:endParaRPr lang="en-US" sz="2000">
              <a:solidFill>
                <a:srgbClr val="0000CC"/>
              </a:solidFill>
              <a:latin typeface="Times New Roman" pitchFamily="18" charset="0"/>
              <a:cs typeface="Times New Roman" pitchFamily="18" charset="0"/>
            </a:endParaRPr>
          </a:p>
        </p:txBody>
      </p:sp>
      <p:sp>
        <p:nvSpPr>
          <p:cNvPr id="5" name="Rectangle 4"/>
          <p:cNvSpPr>
            <a:spLocks noChangeArrowheads="1"/>
          </p:cNvSpPr>
          <p:nvPr/>
        </p:nvSpPr>
        <p:spPr bwMode="auto">
          <a:xfrm>
            <a:off x="145983" y="2746777"/>
            <a:ext cx="899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b="1" u="sng">
                <a:solidFill>
                  <a:srgbClr val="FF0000"/>
                </a:solidFill>
                <a:latin typeface="Times New Roman" pitchFamily="18" charset="0"/>
                <a:cs typeface="Times New Roman" pitchFamily="18" charset="0"/>
              </a:rPr>
              <a:t>Câu </a:t>
            </a:r>
            <a:r>
              <a:rPr lang="en-US" altLang="en-US" sz="2400" b="1" u="sng" smtClean="0">
                <a:solidFill>
                  <a:srgbClr val="FF0000"/>
                </a:solidFill>
                <a:latin typeface="Times New Roman" pitchFamily="18" charset="0"/>
                <a:cs typeface="Times New Roman" pitchFamily="18" charset="0"/>
              </a:rPr>
              <a:t>2</a:t>
            </a:r>
            <a:r>
              <a:rPr lang="en-US" altLang="en-US" sz="2400" b="1" smtClean="0">
                <a:solidFill>
                  <a:srgbClr val="FF0000"/>
                </a:solidFill>
                <a:latin typeface="Times New Roman" pitchFamily="18" charset="0"/>
                <a:cs typeface="Times New Roman" pitchFamily="18" charset="0"/>
              </a:rPr>
              <a:t>: </a:t>
            </a:r>
            <a:r>
              <a:rPr lang="en-US" altLang="en-US" sz="2400" smtClean="0">
                <a:solidFill>
                  <a:srgbClr val="0000CC"/>
                </a:solidFill>
                <a:latin typeface="Times New Roman" pitchFamily="18" charset="0"/>
                <a:cs typeface="Times New Roman" pitchFamily="18" charset="0"/>
              </a:rPr>
              <a:t>Đoạn trích sau sử dụng phương pháp thuyết minh nào</a:t>
            </a:r>
            <a:r>
              <a:rPr lang="en-US" altLang="en-US" sz="2400" smtClean="0">
                <a:solidFill>
                  <a:srgbClr val="0000FF"/>
                </a:solidFill>
                <a:latin typeface="Times New Roman" pitchFamily="18" charset="0"/>
                <a:cs typeface="Times New Roman" pitchFamily="18" charset="0"/>
              </a:rPr>
              <a:t>?</a:t>
            </a:r>
            <a:endParaRPr lang="en-US" altLang="en-US" sz="2400">
              <a:solidFill>
                <a:srgbClr val="0000FF"/>
              </a:solidFill>
              <a:latin typeface="Times New Roman" pitchFamily="18" charset="0"/>
              <a:cs typeface="Times New Roman" pitchFamily="18" charset="0"/>
            </a:endParaRPr>
          </a:p>
        </p:txBody>
      </p:sp>
      <p:sp>
        <p:nvSpPr>
          <p:cNvPr id="6" name="TextBox 5"/>
          <p:cNvSpPr txBox="1"/>
          <p:nvPr/>
        </p:nvSpPr>
        <p:spPr>
          <a:xfrm>
            <a:off x="228600" y="3208442"/>
            <a:ext cx="8267697" cy="1015663"/>
          </a:xfrm>
          <a:prstGeom prst="rect">
            <a:avLst/>
          </a:prstGeom>
          <a:noFill/>
        </p:spPr>
        <p:txBody>
          <a:bodyPr wrap="square" rtlCol="0">
            <a:spAutoFit/>
          </a:bodyPr>
          <a:lstStyle/>
          <a:p>
            <a:r>
              <a:rPr lang="en-US" sz="2000" smtClean="0">
                <a:solidFill>
                  <a:srgbClr val="0000CC"/>
                </a:solidFill>
                <a:latin typeface="Times New Roman" pitchFamily="18" charset="0"/>
                <a:cs typeface="Times New Roman" pitchFamily="18" charset="0"/>
              </a:rPr>
              <a:t>      </a:t>
            </a:r>
            <a:r>
              <a:rPr lang="en-US" sz="2000" i="1" smtClean="0">
                <a:solidFill>
                  <a:srgbClr val="0000CC"/>
                </a:solidFill>
                <a:latin typeface="Times New Roman" pitchFamily="18" charset="0"/>
                <a:cs typeface="Times New Roman" pitchFamily="18" charset="0"/>
              </a:rPr>
              <a:t>“Ngã ba Đồng Lộc là giao điểm giữa hai đường tỉnh lộ số 8 và số 15 thuộc vùng đất đồi Hà Tĩnh. Trên một đoạn đường khoảng 20 km mà có những 44 trọng điểm đánh phá của Mĩ và phải chịu đựng hơn 2057 trận bom....”</a:t>
            </a:r>
            <a:endParaRPr lang="en-US" sz="2000" i="1">
              <a:solidFill>
                <a:srgbClr val="0000CC"/>
              </a:solidFill>
            </a:endParaRPr>
          </a:p>
        </p:txBody>
      </p:sp>
      <p:sp>
        <p:nvSpPr>
          <p:cNvPr id="7" name="TextBox 6"/>
          <p:cNvSpPr txBox="1"/>
          <p:nvPr/>
        </p:nvSpPr>
        <p:spPr>
          <a:xfrm>
            <a:off x="838200" y="4214698"/>
            <a:ext cx="5073825" cy="1323439"/>
          </a:xfrm>
          <a:prstGeom prst="rect">
            <a:avLst/>
          </a:prstGeom>
          <a:noFill/>
        </p:spPr>
        <p:txBody>
          <a:bodyPr wrap="none" rtlCol="0">
            <a:spAutoFit/>
          </a:bodyPr>
          <a:lstStyle/>
          <a:p>
            <a:r>
              <a:rPr lang="en-US" sz="2000" smtClean="0">
                <a:solidFill>
                  <a:srgbClr val="0000CC"/>
                </a:solidFill>
                <a:latin typeface="Times New Roman" pitchFamily="18" charset="0"/>
                <a:cs typeface="Times New Roman" pitchFamily="18" charset="0"/>
              </a:rPr>
              <a:t>A. Phương pháp  nêu định nghĩa và ví dụ</a:t>
            </a:r>
          </a:p>
          <a:p>
            <a:r>
              <a:rPr lang="en-US" sz="2000" smtClean="0">
                <a:solidFill>
                  <a:srgbClr val="0000CC"/>
                </a:solidFill>
                <a:latin typeface="Times New Roman" pitchFamily="18" charset="0"/>
                <a:cs typeface="Times New Roman" pitchFamily="18" charset="0"/>
              </a:rPr>
              <a:t>B. Phương pháp nêu định nghĩa</a:t>
            </a:r>
          </a:p>
          <a:p>
            <a:r>
              <a:rPr lang="en-US" sz="2000" smtClean="0">
                <a:solidFill>
                  <a:srgbClr val="0000CC"/>
                </a:solidFill>
                <a:latin typeface="Times New Roman" pitchFamily="18" charset="0"/>
                <a:cs typeface="Times New Roman" pitchFamily="18" charset="0"/>
              </a:rPr>
              <a:t>C. Phương pháp dùng số liệu</a:t>
            </a:r>
          </a:p>
          <a:p>
            <a:r>
              <a:rPr lang="en-US" sz="2000" smtClean="0">
                <a:solidFill>
                  <a:srgbClr val="0000CC"/>
                </a:solidFill>
                <a:latin typeface="Times New Roman" pitchFamily="18" charset="0"/>
                <a:cs typeface="Times New Roman" pitchFamily="18" charset="0"/>
              </a:rPr>
              <a:t>D. Phương pháp nêu định nghĩa và dùng số liệu</a:t>
            </a:r>
            <a:endParaRPr lang="en-US" sz="2000">
              <a:solidFill>
                <a:srgbClr val="0000CC"/>
              </a:solidFill>
              <a:latin typeface="Times New Roman" pitchFamily="18" charset="0"/>
              <a:cs typeface="Times New Roman" pitchFamily="18" charset="0"/>
            </a:endParaRPr>
          </a:p>
        </p:txBody>
      </p:sp>
      <p:sp>
        <p:nvSpPr>
          <p:cNvPr id="8" name="Oval 14"/>
          <p:cNvSpPr>
            <a:spLocks noChangeArrowheads="1"/>
          </p:cNvSpPr>
          <p:nvPr/>
        </p:nvSpPr>
        <p:spPr bwMode="auto">
          <a:xfrm>
            <a:off x="838200" y="5162593"/>
            <a:ext cx="304800" cy="365919"/>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400" baseline="30000">
              <a:solidFill>
                <a:srgbClr val="FF3300"/>
              </a:solidFill>
              <a:latin typeface=".VnTime" pitchFamily="34" charset="0"/>
            </a:endParaRPr>
          </a:p>
        </p:txBody>
      </p:sp>
    </p:spTree>
    <p:extLst>
      <p:ext uri="{BB962C8B-B14F-4D97-AF65-F5344CB8AC3E}">
        <p14:creationId xmlns:p14="http://schemas.microsoft.com/office/powerpoint/2010/main" val="167477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4)">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0568" y="28991"/>
            <a:ext cx="9102725" cy="2308324"/>
          </a:xfrm>
          <a:prstGeom prst="rect">
            <a:avLst/>
          </a:prstGeom>
          <a:noFill/>
          <a:ln w="9525">
            <a:noFill/>
            <a:miter lim="800000"/>
            <a:headEnd/>
            <a:tailEnd/>
          </a:ln>
          <a:effectLst/>
        </p:spPr>
        <p:txBody>
          <a:bodyPr anchor="ctr">
            <a:spAutoFit/>
          </a:bodyPr>
          <a:lstStyle/>
          <a:p>
            <a:pPr eaLnBrk="1" hangingPunct="1">
              <a:defRPr/>
            </a:pPr>
            <a:r>
              <a:rPr lang="en-US" sz="2000" dirty="0">
                <a:latin typeface="Times New Roman" pitchFamily="18" charset="0"/>
              </a:rPr>
              <a:t>4. </a:t>
            </a:r>
            <a:r>
              <a:rPr lang="en-US" sz="2000" dirty="0" err="1">
                <a:latin typeface="Times New Roman" pitchFamily="18" charset="0"/>
              </a:rPr>
              <a:t>Giá</a:t>
            </a:r>
            <a:r>
              <a:rPr lang="en-US" sz="2000" dirty="0">
                <a:latin typeface="Times New Roman" pitchFamily="18" charset="0"/>
              </a:rPr>
              <a:t> </a:t>
            </a:r>
            <a:r>
              <a:rPr lang="en-US" sz="2000" dirty="0" err="1">
                <a:latin typeface="Times New Roman" pitchFamily="18" charset="0"/>
              </a:rPr>
              <a:t>trị</a:t>
            </a:r>
            <a:r>
              <a:rPr lang="en-US" sz="2000" dirty="0">
                <a:latin typeface="Times New Roman" pitchFamily="18" charset="0"/>
              </a:rPr>
              <a:t> </a:t>
            </a:r>
            <a:r>
              <a:rPr lang="en-US" sz="2000" dirty="0" err="1">
                <a:latin typeface="Times New Roman" pitchFamily="18" charset="0"/>
              </a:rPr>
              <a:t>truyền</a:t>
            </a:r>
            <a:r>
              <a:rPr lang="en-US" sz="2000" dirty="0">
                <a:latin typeface="Times New Roman" pitchFamily="18" charset="0"/>
              </a:rPr>
              <a:t> </a:t>
            </a:r>
            <a:r>
              <a:rPr lang="en-US" sz="2000" dirty="0" err="1">
                <a:latin typeface="Times New Roman" pitchFamily="18" charset="0"/>
              </a:rPr>
              <a:t>thống</a:t>
            </a:r>
            <a:r>
              <a:rPr lang="en-US" sz="2000" dirty="0">
                <a:latin typeface="Times New Roman" pitchFamily="18" charset="0"/>
              </a:rPr>
              <a:t>:</a:t>
            </a:r>
          </a:p>
          <a:p>
            <a:pPr eaLnBrk="1" hangingPunct="1">
              <a:defRPr/>
            </a:pPr>
            <a:r>
              <a:rPr lang="en-US" sz="2000" dirty="0">
                <a:latin typeface="Times New Roman" pitchFamily="18" charset="0"/>
              </a:rPr>
              <a:t>-</a:t>
            </a:r>
            <a:r>
              <a:rPr lang="en-US" sz="2000" dirty="0" err="1">
                <a:latin typeface="Times New Roman" pitchFamily="18" charset="0"/>
              </a:rPr>
              <a:t>Tôn</a:t>
            </a:r>
            <a:r>
              <a:rPr lang="en-US" sz="2000" dirty="0">
                <a:latin typeface="Times New Roman" pitchFamily="18" charset="0"/>
              </a:rPr>
              <a:t> </a:t>
            </a:r>
            <a:r>
              <a:rPr lang="en-US" sz="2000" dirty="0" err="1">
                <a:latin typeface="Times New Roman" pitchFamily="18" charset="0"/>
              </a:rPr>
              <a:t>thêm</a:t>
            </a:r>
            <a:r>
              <a:rPr lang="en-US" sz="2000" dirty="0">
                <a:latin typeface="Times New Roman" pitchFamily="18" charset="0"/>
              </a:rPr>
              <a:t> </a:t>
            </a:r>
            <a:r>
              <a:rPr lang="en-US" sz="2000" dirty="0" err="1">
                <a:latin typeface="Times New Roman" pitchFamily="18" charset="0"/>
              </a:rPr>
              <a:t>vẻ</a:t>
            </a:r>
            <a:r>
              <a:rPr lang="en-US" sz="2000" dirty="0">
                <a:latin typeface="Times New Roman" pitchFamily="18" charset="0"/>
              </a:rPr>
              <a:t> </a:t>
            </a:r>
            <a:r>
              <a:rPr lang="en-US" sz="2000" dirty="0" err="1">
                <a:latin typeface="Times New Roman" pitchFamily="18" charset="0"/>
              </a:rPr>
              <a:t>đẹp</a:t>
            </a:r>
            <a:r>
              <a:rPr lang="en-US" sz="2000" dirty="0">
                <a:latin typeface="Times New Roman" pitchFamily="18" charset="0"/>
              </a:rPr>
              <a:t> </a:t>
            </a:r>
            <a:r>
              <a:rPr lang="en-US" sz="2000" dirty="0" err="1">
                <a:latin typeface="Times New Roman" pitchFamily="18" charset="0"/>
              </a:rPr>
              <a:t>người</a:t>
            </a:r>
            <a:r>
              <a:rPr lang="en-US" sz="2000" dirty="0">
                <a:latin typeface="Times New Roman" pitchFamily="18" charset="0"/>
              </a:rPr>
              <a:t> </a:t>
            </a:r>
            <a:r>
              <a:rPr lang="en-US" sz="2000" dirty="0" err="1">
                <a:latin typeface="Times New Roman" pitchFamily="18" charset="0"/>
              </a:rPr>
              <a:t>phụ</a:t>
            </a:r>
            <a:r>
              <a:rPr lang="en-US" sz="2000" dirty="0">
                <a:latin typeface="Times New Roman" pitchFamily="18" charset="0"/>
              </a:rPr>
              <a:t> </a:t>
            </a:r>
            <a:r>
              <a:rPr lang="en-US" sz="2000" dirty="0" err="1">
                <a:latin typeface="Times New Roman" pitchFamily="18" charset="0"/>
              </a:rPr>
              <a:t>nữ</a:t>
            </a:r>
            <a:r>
              <a:rPr lang="en-US" sz="2000" dirty="0">
                <a:latin typeface="Times New Roman" pitchFamily="18" charset="0"/>
              </a:rPr>
              <a:t> </a:t>
            </a:r>
            <a:r>
              <a:rPr lang="en-US" sz="2000" dirty="0" err="1">
                <a:latin typeface="Times New Roman" pitchFamily="18" charset="0"/>
              </a:rPr>
              <a:t>Việt</a:t>
            </a:r>
            <a:r>
              <a:rPr lang="en-US" sz="2000" dirty="0">
                <a:latin typeface="Times New Roman" pitchFamily="18" charset="0"/>
              </a:rPr>
              <a:t> Nam.</a:t>
            </a:r>
          </a:p>
          <a:p>
            <a:pPr eaLnBrk="1" hangingPunct="1">
              <a:defRPr/>
            </a:pPr>
            <a:r>
              <a:rPr lang="en-US" sz="2000" dirty="0">
                <a:latin typeface="Times New Roman" pitchFamily="18" charset="0"/>
              </a:rPr>
              <a:t>-</a:t>
            </a:r>
            <a:r>
              <a:rPr lang="en-US" sz="2000" dirty="0" err="1">
                <a:latin typeface="Times New Roman" pitchFamily="18" charset="0"/>
              </a:rPr>
              <a:t>Nguồn</a:t>
            </a:r>
            <a:r>
              <a:rPr lang="en-US" sz="2000" dirty="0">
                <a:latin typeface="Times New Roman" pitchFamily="18" charset="0"/>
              </a:rPr>
              <a:t> </a:t>
            </a:r>
            <a:r>
              <a:rPr lang="en-US" sz="2000" dirty="0" err="1">
                <a:latin typeface="Times New Roman" pitchFamily="18" charset="0"/>
              </a:rPr>
              <a:t>cảm</a:t>
            </a:r>
            <a:r>
              <a:rPr lang="en-US" sz="2000" dirty="0">
                <a:latin typeface="Times New Roman" pitchFamily="18" charset="0"/>
              </a:rPr>
              <a:t> </a:t>
            </a:r>
            <a:r>
              <a:rPr lang="en-US" sz="2000" dirty="0" err="1">
                <a:latin typeface="Times New Roman" pitchFamily="18" charset="0"/>
              </a:rPr>
              <a:t>hứng</a:t>
            </a:r>
            <a:r>
              <a:rPr lang="en-US" sz="2000" dirty="0">
                <a:latin typeface="Times New Roman" pitchFamily="18" charset="0"/>
              </a:rPr>
              <a:t>  </a:t>
            </a:r>
            <a:r>
              <a:rPr lang="en-US" sz="2000" dirty="0" err="1">
                <a:latin typeface="Times New Roman" pitchFamily="18" charset="0"/>
              </a:rPr>
              <a:t>sáng</a:t>
            </a:r>
            <a:r>
              <a:rPr lang="en-US" sz="2000" dirty="0">
                <a:latin typeface="Times New Roman" pitchFamily="18" charset="0"/>
              </a:rPr>
              <a:t> </a:t>
            </a:r>
            <a:r>
              <a:rPr lang="en-US" sz="2000" dirty="0" err="1">
                <a:latin typeface="Times New Roman" pitchFamily="18" charset="0"/>
              </a:rPr>
              <a:t>tác</a:t>
            </a:r>
            <a:r>
              <a:rPr lang="en-US" sz="2000" dirty="0">
                <a:latin typeface="Times New Roman" pitchFamily="18" charset="0"/>
              </a:rPr>
              <a:t> </a:t>
            </a:r>
            <a:r>
              <a:rPr lang="en-US" sz="2000" dirty="0" err="1">
                <a:latin typeface="Times New Roman" pitchFamily="18" charset="0"/>
              </a:rPr>
              <a:t>nghệ</a:t>
            </a:r>
            <a:r>
              <a:rPr lang="en-US" sz="2000" dirty="0">
                <a:latin typeface="Times New Roman" pitchFamily="18" charset="0"/>
              </a:rPr>
              <a:t> </a:t>
            </a:r>
            <a:r>
              <a:rPr lang="en-US" sz="2000" dirty="0" err="1">
                <a:latin typeface="Times New Roman" pitchFamily="18" charset="0"/>
              </a:rPr>
              <a:t>thuật</a:t>
            </a:r>
            <a:r>
              <a:rPr lang="en-US" sz="2000" dirty="0">
                <a:latin typeface="Times New Roman" pitchFamily="18" charset="0"/>
              </a:rPr>
              <a:t>.</a:t>
            </a:r>
          </a:p>
          <a:p>
            <a:pPr eaLnBrk="1" hangingPunct="1">
              <a:defRPr/>
            </a:pPr>
            <a:r>
              <a:rPr lang="en-US" sz="2000" dirty="0">
                <a:latin typeface="Times New Roman" pitchFamily="18" charset="0"/>
              </a:rPr>
              <a:t>- </a:t>
            </a:r>
            <a:r>
              <a:rPr lang="en-US" sz="2000" dirty="0" err="1">
                <a:latin typeface="Times New Roman" pitchFamily="18" charset="0"/>
              </a:rPr>
              <a:t>Cùng</a:t>
            </a:r>
            <a:r>
              <a:rPr lang="en-US" sz="2000" dirty="0">
                <a:latin typeface="Times New Roman" pitchFamily="18" charset="0"/>
              </a:rPr>
              <a:t> </a:t>
            </a:r>
            <a:r>
              <a:rPr lang="en-US" sz="2000" dirty="0" err="1">
                <a:latin typeface="Times New Roman" pitchFamily="18" charset="0"/>
              </a:rPr>
              <a:t>với</a:t>
            </a:r>
            <a:r>
              <a:rPr lang="en-US" sz="2000" dirty="0">
                <a:latin typeface="Times New Roman" pitchFamily="18" charset="0"/>
              </a:rPr>
              <a:t> </a:t>
            </a:r>
            <a:r>
              <a:rPr lang="en-US" sz="2000" dirty="0" err="1">
                <a:latin typeface="Times New Roman" pitchFamily="18" charset="0"/>
              </a:rPr>
              <a:t>tà</a:t>
            </a:r>
            <a:r>
              <a:rPr lang="en-US" sz="2000" dirty="0">
                <a:latin typeface="Times New Roman" pitchFamily="18" charset="0"/>
              </a:rPr>
              <a:t> </a:t>
            </a:r>
            <a:r>
              <a:rPr lang="en-US" sz="2000" dirty="0" err="1">
                <a:latin typeface="Times New Roman" pitchFamily="18" charset="0"/>
              </a:rPr>
              <a:t>áo</a:t>
            </a:r>
            <a:r>
              <a:rPr lang="en-US" sz="2000" dirty="0">
                <a:latin typeface="Times New Roman" pitchFamily="18" charset="0"/>
              </a:rPr>
              <a:t> </a:t>
            </a:r>
            <a:r>
              <a:rPr lang="en-US" sz="2000" dirty="0" err="1">
                <a:latin typeface="Times New Roman" pitchFamily="18" charset="0"/>
              </a:rPr>
              <a:t>dài</a:t>
            </a:r>
            <a:r>
              <a:rPr lang="en-US" sz="2000" dirty="0">
                <a:latin typeface="Times New Roman" pitchFamily="18" charset="0"/>
              </a:rPr>
              <a:t>, </a:t>
            </a:r>
            <a:r>
              <a:rPr lang="en-US" sz="2000" dirty="0" err="1">
                <a:latin typeface="Times New Roman" pitchFamily="18" charset="0"/>
              </a:rPr>
              <a:t>nón</a:t>
            </a:r>
            <a:r>
              <a:rPr lang="en-US" sz="2000" dirty="0">
                <a:latin typeface="Times New Roman" pitchFamily="18" charset="0"/>
              </a:rPr>
              <a:t> </a:t>
            </a:r>
            <a:r>
              <a:rPr lang="en-US" sz="2000" dirty="0" err="1">
                <a:latin typeface="Times New Roman" pitchFamily="18" charset="0"/>
              </a:rPr>
              <a:t>là</a:t>
            </a:r>
            <a:r>
              <a:rPr lang="en-US" sz="2000" dirty="0">
                <a:latin typeface="Times New Roman" pitchFamily="18" charset="0"/>
              </a:rPr>
              <a:t> </a:t>
            </a:r>
            <a:r>
              <a:rPr lang="en-US" sz="2000" dirty="0" err="1">
                <a:latin typeface="Times New Roman" pitchFamily="18" charset="0"/>
              </a:rPr>
              <a:t>biểu</a:t>
            </a:r>
            <a:r>
              <a:rPr lang="en-US" sz="2000" dirty="0">
                <a:latin typeface="Times New Roman" pitchFamily="18" charset="0"/>
              </a:rPr>
              <a:t> </a:t>
            </a:r>
            <a:r>
              <a:rPr lang="en-US" sz="2000" dirty="0" err="1">
                <a:latin typeface="Times New Roman" pitchFamily="18" charset="0"/>
              </a:rPr>
              <a:t>trưng</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đất</a:t>
            </a:r>
            <a:r>
              <a:rPr lang="en-US" sz="2000" dirty="0">
                <a:latin typeface="Times New Roman" pitchFamily="18" charset="0"/>
              </a:rPr>
              <a:t> </a:t>
            </a:r>
            <a:r>
              <a:rPr lang="en-US" sz="2000" dirty="0" err="1">
                <a:latin typeface="Times New Roman" pitchFamily="18" charset="0"/>
              </a:rPr>
              <a:t>nước</a:t>
            </a:r>
            <a:r>
              <a:rPr lang="en-US" sz="2000" dirty="0">
                <a:latin typeface="Times New Roman" pitchFamily="18" charset="0"/>
              </a:rPr>
              <a:t>, con </a:t>
            </a:r>
            <a:r>
              <a:rPr lang="en-US" sz="2000" dirty="0" err="1">
                <a:latin typeface="Times New Roman" pitchFamily="18" charset="0"/>
              </a:rPr>
              <a:t>người</a:t>
            </a:r>
            <a:r>
              <a:rPr lang="en-US" sz="2000" dirty="0">
                <a:latin typeface="Times New Roman" pitchFamily="18" charset="0"/>
              </a:rPr>
              <a:t> </a:t>
            </a:r>
            <a:r>
              <a:rPr lang="en-US" sz="2000" dirty="0" err="1">
                <a:latin typeface="Times New Roman" pitchFamily="18" charset="0"/>
              </a:rPr>
              <a:t>Việt</a:t>
            </a:r>
            <a:r>
              <a:rPr lang="en-US" sz="2000" dirty="0">
                <a:latin typeface="Times New Roman" pitchFamily="18" charset="0"/>
              </a:rPr>
              <a:t> Nam.</a:t>
            </a:r>
          </a:p>
          <a:p>
            <a:pPr eaLnBrk="1" hangingPunct="1">
              <a:defRPr/>
            </a:pPr>
            <a:r>
              <a:rPr lang="en-US" sz="2000" dirty="0">
                <a:latin typeface="Times New Roman" pitchFamily="18" charset="0"/>
              </a:rPr>
              <a:t>5. </a:t>
            </a:r>
            <a:r>
              <a:rPr lang="en-US" sz="2000" dirty="0" err="1">
                <a:latin typeface="Times New Roman" pitchFamily="18" charset="0"/>
              </a:rPr>
              <a:t>Làng</a:t>
            </a:r>
            <a:r>
              <a:rPr lang="en-US" sz="2000" dirty="0">
                <a:latin typeface="Times New Roman" pitchFamily="18" charset="0"/>
              </a:rPr>
              <a:t> </a:t>
            </a:r>
            <a:r>
              <a:rPr lang="en-US" sz="2000" dirty="0" err="1">
                <a:latin typeface="Times New Roman" pitchFamily="18" charset="0"/>
              </a:rPr>
              <a:t>nghề</a:t>
            </a:r>
            <a:r>
              <a:rPr lang="en-US" sz="2000" dirty="0">
                <a:latin typeface="Times New Roman" pitchFamily="18" charset="0"/>
              </a:rPr>
              <a:t> </a:t>
            </a:r>
            <a:r>
              <a:rPr lang="en-US" sz="2000" dirty="0" err="1">
                <a:latin typeface="Times New Roman" pitchFamily="18" charset="0"/>
              </a:rPr>
              <a:t>tiêu</a:t>
            </a:r>
            <a:r>
              <a:rPr lang="en-US" sz="2000" dirty="0">
                <a:latin typeface="Times New Roman" pitchFamily="18" charset="0"/>
              </a:rPr>
              <a:t> </a:t>
            </a:r>
            <a:r>
              <a:rPr lang="en-US" sz="2000" dirty="0" err="1">
                <a:latin typeface="Times New Roman" pitchFamily="18" charset="0"/>
              </a:rPr>
              <a:t>biểu</a:t>
            </a:r>
            <a:r>
              <a:rPr lang="en-US" sz="2000" dirty="0">
                <a:latin typeface="Times New Roman" pitchFamily="18" charset="0"/>
              </a:rPr>
              <a:t> </a:t>
            </a:r>
          </a:p>
          <a:p>
            <a:pPr eaLnBrk="1" hangingPunct="1">
              <a:defRPr/>
            </a:pPr>
            <a:r>
              <a:rPr lang="en-US" sz="2000" dirty="0">
                <a:latin typeface="Times New Roman" pitchFamily="18" charset="0"/>
              </a:rPr>
              <a:t>- </a:t>
            </a:r>
            <a:r>
              <a:rPr lang="en-US" sz="2000" dirty="0" err="1">
                <a:latin typeface="Times New Roman" pitchFamily="18" charset="0"/>
              </a:rPr>
              <a:t>Làng</a:t>
            </a:r>
            <a:r>
              <a:rPr lang="en-US" sz="2000" dirty="0">
                <a:latin typeface="Times New Roman" pitchFamily="18" charset="0"/>
              </a:rPr>
              <a:t> </a:t>
            </a:r>
            <a:r>
              <a:rPr lang="en-US" sz="2000" dirty="0" err="1">
                <a:latin typeface="Times New Roman" pitchFamily="18" charset="0"/>
              </a:rPr>
              <a:t>Chuông</a:t>
            </a:r>
            <a:r>
              <a:rPr lang="en-US" sz="2000" dirty="0">
                <a:latin typeface="Times New Roman" pitchFamily="18" charset="0"/>
              </a:rPr>
              <a:t> (</a:t>
            </a:r>
            <a:r>
              <a:rPr lang="en-US" sz="2000" dirty="0" err="1">
                <a:latin typeface="Times New Roman" pitchFamily="18" charset="0"/>
              </a:rPr>
              <a:t>Hà</a:t>
            </a:r>
            <a:r>
              <a:rPr lang="en-US" sz="2000" dirty="0">
                <a:latin typeface="Times New Roman" pitchFamily="18" charset="0"/>
              </a:rPr>
              <a:t> </a:t>
            </a:r>
            <a:r>
              <a:rPr lang="en-US" sz="2000" dirty="0" err="1">
                <a:latin typeface="Times New Roman" pitchFamily="18" charset="0"/>
              </a:rPr>
              <a:t>Tây</a:t>
            </a:r>
            <a:r>
              <a:rPr lang="en-US" sz="2000" dirty="0">
                <a:latin typeface="Times New Roman" pitchFamily="18" charset="0"/>
              </a:rPr>
              <a:t>), </a:t>
            </a:r>
            <a:r>
              <a:rPr lang="en-US" sz="2000" dirty="0" err="1">
                <a:latin typeface="Times New Roman" pitchFamily="18" charset="0"/>
              </a:rPr>
              <a:t>Huế</a:t>
            </a:r>
            <a:r>
              <a:rPr lang="en-US" sz="2000" dirty="0">
                <a:latin typeface="Times New Roman" pitchFamily="18" charset="0"/>
              </a:rPr>
              <a:t>, </a:t>
            </a:r>
            <a:r>
              <a:rPr lang="en-US" sz="2000" dirty="0" err="1">
                <a:latin typeface="Times New Roman" pitchFamily="18" charset="0"/>
              </a:rPr>
              <a:t>Quảng</a:t>
            </a:r>
            <a:r>
              <a:rPr lang="en-US" sz="2000" dirty="0">
                <a:latin typeface="Times New Roman" pitchFamily="18" charset="0"/>
              </a:rPr>
              <a:t> </a:t>
            </a:r>
            <a:r>
              <a:rPr lang="en-US" sz="2000" dirty="0" err="1">
                <a:latin typeface="Times New Roman" pitchFamily="18" charset="0"/>
              </a:rPr>
              <a:t>Bình</a:t>
            </a:r>
            <a:r>
              <a:rPr lang="en-US" sz="2000" dirty="0">
                <a:latin typeface="Times New Roman" pitchFamily="18" charset="0"/>
              </a:rPr>
              <a:t> . . .</a:t>
            </a:r>
          </a:p>
          <a:p>
            <a:pPr eaLnBrk="1" hangingPunct="1">
              <a:defRPr/>
            </a:pPr>
            <a:endParaRPr lang="en-US" sz="2400" b="1" dirty="0">
              <a:effectLst>
                <a:outerShdw blurRad="38100" dist="38100" dir="2700000" algn="tl">
                  <a:srgbClr val="C0C0C0"/>
                </a:outerShdw>
              </a:effectLst>
              <a:latin typeface="Times New Roman" pitchFamily="18" charset="0"/>
              <a:cs typeface="Arial" charset="0"/>
            </a:endParaRPr>
          </a:p>
        </p:txBody>
      </p:sp>
      <p:sp>
        <p:nvSpPr>
          <p:cNvPr id="3" name="Rectangle 5"/>
          <p:cNvSpPr>
            <a:spLocks noChangeArrowheads="1"/>
          </p:cNvSpPr>
          <p:nvPr/>
        </p:nvSpPr>
        <p:spPr bwMode="auto">
          <a:xfrm>
            <a:off x="50568" y="1905000"/>
            <a:ext cx="8763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b="1">
                <a:latin typeface="Times New Roman" pitchFamily="18" charset="0"/>
                <a:cs typeface="Times New Roman" pitchFamily="18" charset="0"/>
              </a:rPr>
              <a:t> </a:t>
            </a:r>
            <a:r>
              <a:rPr lang="en-US" altLang="en-US" sz="2000" b="1">
                <a:latin typeface="Times New Roman" pitchFamily="18" charset="0"/>
              </a:rPr>
              <a:t>III. </a:t>
            </a:r>
            <a:r>
              <a:rPr lang="en-US" altLang="en-US" sz="2000" b="1" smtClean="0">
                <a:latin typeface="Times New Roman" pitchFamily="18" charset="0"/>
              </a:rPr>
              <a:t>KB</a:t>
            </a:r>
            <a:r>
              <a:rPr lang="en-US" altLang="en-US" sz="2000" smtClean="0">
                <a:latin typeface="Times New Roman" pitchFamily="18" charset="0"/>
              </a:rPr>
              <a:t>:</a:t>
            </a:r>
          </a:p>
          <a:p>
            <a:pPr eaLnBrk="1" hangingPunct="1"/>
            <a:r>
              <a:rPr lang="en-US" altLang="en-US" sz="2000" smtClean="0">
                <a:latin typeface="Times New Roman" pitchFamily="18" charset="0"/>
              </a:rPr>
              <a:t>- </a:t>
            </a:r>
            <a:r>
              <a:rPr lang="en-US" altLang="en-US" sz="2000">
                <a:latin typeface="Times New Roman" pitchFamily="18" charset="0"/>
              </a:rPr>
              <a:t>Chiếc nón lá biểu tượng của người phụ nữ Việt Nam, là nét đẹp văn </a:t>
            </a:r>
            <a:r>
              <a:rPr lang="en-US" altLang="en-US" sz="2000" smtClean="0">
                <a:latin typeface="Times New Roman" pitchFamily="18" charset="0"/>
              </a:rPr>
              <a:t>hóa bền </a:t>
            </a:r>
            <a:r>
              <a:rPr lang="en-US" altLang="en-US" sz="2000">
                <a:latin typeface="Times New Roman" pitchFamily="18" charset="0"/>
              </a:rPr>
              <a:t>vững của người Việt Nam. </a:t>
            </a:r>
          </a:p>
          <a:p>
            <a:pPr eaLnBrk="1" hangingPunct="1"/>
            <a:r>
              <a:rPr lang="en-US" altLang="en-US" sz="2000">
                <a:latin typeface="Times New Roman" pitchFamily="18" charset="0"/>
              </a:rPr>
              <a:t> - Chiếc nón trong hiện tại và tương lai. </a:t>
            </a:r>
          </a:p>
          <a:p>
            <a:pPr eaLnBrk="1" hangingPunct="1"/>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7334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9618" y="533400"/>
            <a:ext cx="55194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Hướng dẫn về nhà</a:t>
            </a:r>
            <a:endPar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856288" y="1752600"/>
            <a:ext cx="6652783" cy="2246769"/>
          </a:xfrm>
          <a:prstGeom prst="rect">
            <a:avLst/>
          </a:prstGeom>
          <a:noFill/>
        </p:spPr>
        <p:txBody>
          <a:bodyPr wrap="none" rtlCol="0">
            <a:spAutoFit/>
          </a:bodyPr>
          <a:lstStyle/>
          <a:p>
            <a:r>
              <a:rPr lang="en-US" sz="2000" b="1" smtClean="0">
                <a:solidFill>
                  <a:srgbClr val="C00000"/>
                </a:solidFill>
                <a:latin typeface="Times New Roman" pitchFamily="18" charset="0"/>
                <a:cs typeface="Times New Roman" pitchFamily="18" charset="0"/>
              </a:rPr>
              <a:t>*Bài cũ: </a:t>
            </a:r>
          </a:p>
          <a:p>
            <a:pPr marL="285750" indent="-285750">
              <a:buFontTx/>
              <a:buChar char="-"/>
            </a:pPr>
            <a:r>
              <a:rPr lang="en-US" sz="2000" smtClean="0">
                <a:latin typeface="Times New Roman" pitchFamily="18" charset="0"/>
                <a:cs typeface="Times New Roman" pitchFamily="18" charset="0"/>
              </a:rPr>
              <a:t>Xem lại đề văn thuyết minh và cách làm bài văn thuyết minh</a:t>
            </a:r>
          </a:p>
          <a:p>
            <a:pPr marL="285750" indent="-285750">
              <a:buFontTx/>
              <a:buChar char="-"/>
            </a:pPr>
            <a:r>
              <a:rPr lang="en-US" sz="2000" smtClean="0">
                <a:latin typeface="Times New Roman" pitchFamily="18" charset="0"/>
                <a:cs typeface="Times New Roman" pitchFamily="18" charset="0"/>
              </a:rPr>
              <a:t>Hoàn tất dàn ý chi tiết cho bài tập sgk</a:t>
            </a:r>
          </a:p>
          <a:p>
            <a:pPr marL="285750" indent="-285750">
              <a:buFontTx/>
              <a:buChar char="-"/>
            </a:pPr>
            <a:r>
              <a:rPr lang="en-US" sz="2000" smtClean="0">
                <a:latin typeface="Times New Roman" pitchFamily="18" charset="0"/>
                <a:cs typeface="Times New Roman" pitchFamily="18" charset="0"/>
              </a:rPr>
              <a:t>Tìm đọc thêm các văn bản thuyết minh</a:t>
            </a:r>
          </a:p>
          <a:p>
            <a:r>
              <a:rPr lang="en-US" sz="2000" b="1" smtClean="0">
                <a:solidFill>
                  <a:srgbClr val="C00000"/>
                </a:solidFill>
                <a:latin typeface="Times New Roman" pitchFamily="18" charset="0"/>
                <a:cs typeface="Times New Roman" pitchFamily="18" charset="0"/>
              </a:rPr>
              <a:t>*Bài mới: Dấu ngoặc kép</a:t>
            </a:r>
          </a:p>
          <a:p>
            <a:r>
              <a:rPr lang="en-US" sz="2000" b="1" smtClean="0">
                <a:latin typeface="Times New Roman" pitchFamily="18" charset="0"/>
                <a:cs typeface="Times New Roman" pitchFamily="18" charset="0"/>
              </a:rPr>
              <a:t>- </a:t>
            </a:r>
            <a:r>
              <a:rPr lang="en-US" sz="2000" smtClean="0">
                <a:latin typeface="Times New Roman" pitchFamily="18" charset="0"/>
                <a:cs typeface="Times New Roman" pitchFamily="18" charset="0"/>
              </a:rPr>
              <a:t>Đọc ví dụ , trả lời câu hỏi sgk</a:t>
            </a:r>
          </a:p>
          <a:p>
            <a:r>
              <a:rPr lang="en-US" sz="2000" smtClean="0">
                <a:latin typeface="Times New Roman" pitchFamily="18" charset="0"/>
                <a:cs typeface="Times New Roman" pitchFamily="18" charset="0"/>
              </a:rPr>
              <a:t>- Cho ví dụ về dấu ngoặc kép</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943369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Ảnh động dùng chung\Ảnh động về hoa\untitled.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4"/>
          <p:cNvSpPr>
            <a:spLocks noChangeArrowheads="1" noChangeShapeType="1" noTextEdit="1"/>
          </p:cNvSpPr>
          <p:nvPr/>
        </p:nvSpPr>
        <p:spPr bwMode="auto">
          <a:xfrm>
            <a:off x="571500" y="2057400"/>
            <a:ext cx="8115300" cy="2819400"/>
          </a:xfrm>
          <a:prstGeom prst="rect">
            <a:avLst/>
          </a:prstGeom>
        </p:spPr>
        <p:txBody>
          <a:bodyPr wrap="none" fromWordArt="1">
            <a:prstTxWarp prst="textPlain">
              <a:avLst>
                <a:gd name="adj" fmla="val 50157"/>
              </a:avLst>
            </a:prstTxWarp>
          </a:bodyPr>
          <a:lstStyle/>
          <a:p>
            <a:r>
              <a:rPr lang="en-US" sz="2800" b="1" kern="10" smtClean="0">
                <a:ln w="19050">
                  <a:solidFill>
                    <a:srgbClr val="FF00FF"/>
                  </a:solidFill>
                  <a:round/>
                  <a:headEnd/>
                  <a:tailEnd/>
                </a:ln>
                <a:solidFill>
                  <a:srgbClr val="0070C0"/>
                </a:solidFill>
                <a:effectLst>
                  <a:outerShdw blurRad="38100" dist="38100" dir="2700000" algn="tl">
                    <a:srgbClr val="000000">
                      <a:alpha val="43137"/>
                    </a:srgbClr>
                  </a:outerShdw>
                </a:effectLst>
                <a:latin typeface="Times New Roman"/>
                <a:cs typeface="Times New Roman"/>
              </a:rPr>
              <a:t>ĐỀ VĂN THUYẾT MINH </a:t>
            </a:r>
          </a:p>
          <a:p>
            <a:r>
              <a:rPr lang="en-US" sz="2800" b="1" kern="10" smtClean="0">
                <a:ln w="19050">
                  <a:solidFill>
                    <a:srgbClr val="FF00FF"/>
                  </a:solidFill>
                  <a:round/>
                  <a:headEnd/>
                  <a:tailEnd/>
                </a:ln>
                <a:solidFill>
                  <a:srgbClr val="0070C0"/>
                </a:solidFill>
                <a:effectLst>
                  <a:outerShdw blurRad="38100" dist="38100" dir="2700000" algn="tl">
                    <a:srgbClr val="000000">
                      <a:alpha val="43137"/>
                    </a:srgbClr>
                  </a:outerShdw>
                </a:effectLst>
                <a:latin typeface="Times New Roman"/>
                <a:cs typeface="Times New Roman"/>
              </a:rPr>
              <a:t>     </a:t>
            </a:r>
            <a:r>
              <a:rPr lang="vi-VN" sz="2800" b="1" kern="10" smtClean="0">
                <a:ln w="19050">
                  <a:solidFill>
                    <a:srgbClr val="FF00FF"/>
                  </a:solidFill>
                  <a:round/>
                  <a:headEnd/>
                  <a:tailEnd/>
                </a:ln>
                <a:solidFill>
                  <a:srgbClr val="0070C0"/>
                </a:solidFill>
                <a:effectLst>
                  <a:outerShdw blurRad="38100" dist="38100" dir="2700000" algn="tl">
                    <a:srgbClr val="000000">
                      <a:alpha val="43137"/>
                    </a:srgbClr>
                  </a:outerShdw>
                </a:effectLst>
                <a:latin typeface="Times New Roman"/>
                <a:cs typeface="Times New Roman"/>
              </a:rPr>
              <a:t>VÀ</a:t>
            </a:r>
            <a:r>
              <a:rPr lang="en-US" sz="2800" b="1" kern="10" smtClean="0">
                <a:ln w="19050">
                  <a:solidFill>
                    <a:srgbClr val="FF00FF"/>
                  </a:solidFill>
                  <a:round/>
                  <a:headEnd/>
                  <a:tailEnd/>
                </a:ln>
                <a:solidFill>
                  <a:srgbClr val="0070C0"/>
                </a:solidFill>
                <a:effectLst>
                  <a:outerShdw blurRad="38100" dist="38100" dir="2700000" algn="tl">
                    <a:srgbClr val="000000">
                      <a:alpha val="43137"/>
                    </a:srgbClr>
                  </a:outerShdw>
                </a:effectLst>
                <a:latin typeface="Times New Roman"/>
                <a:cs typeface="Times New Roman"/>
              </a:rPr>
              <a:t> CÁCH LÀM BÀI VĂN</a:t>
            </a:r>
          </a:p>
          <a:p>
            <a:r>
              <a:rPr lang="en-US" sz="2800" b="1" kern="10" smtClean="0">
                <a:ln w="19050">
                  <a:solidFill>
                    <a:srgbClr val="FF00FF"/>
                  </a:solidFill>
                  <a:round/>
                  <a:headEnd/>
                  <a:tailEnd/>
                </a:ln>
                <a:solidFill>
                  <a:srgbClr val="0070C0"/>
                </a:solidFill>
                <a:effectLst>
                  <a:outerShdw blurRad="38100" dist="38100" dir="2700000" algn="tl">
                    <a:srgbClr val="000000">
                      <a:alpha val="43137"/>
                    </a:srgbClr>
                  </a:outerShdw>
                </a:effectLst>
                <a:latin typeface="Times New Roman"/>
                <a:cs typeface="Times New Roman"/>
              </a:rPr>
              <a:t>                      THUYẾT MINH</a:t>
            </a:r>
            <a:endParaRPr lang="en-US" sz="2800" b="1" kern="10">
              <a:ln w="19050">
                <a:solidFill>
                  <a:srgbClr val="FF00FF"/>
                </a:solidFill>
                <a:round/>
                <a:headEnd/>
                <a:tailEnd/>
              </a:ln>
              <a:solidFill>
                <a:srgbClr val="0070C0"/>
              </a:solidFill>
              <a:effectLst>
                <a:outerShdw blurRad="38100" dist="38100" dir="2700000" algn="tl">
                  <a:srgbClr val="000000">
                    <a:alpha val="43137"/>
                  </a:srgbClr>
                </a:outerShdw>
              </a:effectLst>
              <a:latin typeface="Times New Roman"/>
              <a:cs typeface="Times New Roman"/>
            </a:endParaRPr>
          </a:p>
        </p:txBody>
      </p:sp>
    </p:spTree>
    <p:extLst>
      <p:ext uri="{BB962C8B-B14F-4D97-AF65-F5344CB8AC3E}">
        <p14:creationId xmlns:p14="http://schemas.microsoft.com/office/powerpoint/2010/main" val="1344538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smtClean="0">
                <a:solidFill>
                  <a:srgbClr val="FF0000"/>
                </a:solidFill>
                <a:latin typeface="Times New Roman" pitchFamily="18" charset="0"/>
                <a:cs typeface="Times New Roman" pitchFamily="18" charset="0"/>
              </a:rPr>
              <a:t>     </a:t>
            </a:r>
            <a:r>
              <a:rPr lang="en-US" sz="2200" b="1" smtClean="0">
                <a:solidFill>
                  <a:srgbClr val="FF0000"/>
                </a:solidFill>
                <a:latin typeface="Times New Roman" pitchFamily="18" charset="0"/>
                <a:cs typeface="Times New Roman" pitchFamily="18" charset="0"/>
              </a:rPr>
              <a:t>ĐỀ VĂN THUYẾT MINH VÀ CÁCH LÀM BÀI VĂN THUYẾT MINH</a:t>
            </a:r>
            <a:endParaRPr lang="en-US" sz="2200" b="1">
              <a:solidFill>
                <a:srgbClr val="FF0000"/>
              </a:solidFill>
              <a:latin typeface="Times New Roman" pitchFamily="18" charset="0"/>
              <a:cs typeface="Times New Roman" pitchFamily="18" charset="0"/>
            </a:endParaRPr>
          </a:p>
        </p:txBody>
      </p:sp>
      <p:sp>
        <p:nvSpPr>
          <p:cNvPr id="3" name="Text Box 4"/>
          <p:cNvSpPr txBox="1">
            <a:spLocks noChangeArrowheads="1"/>
          </p:cNvSpPr>
          <p:nvPr/>
        </p:nvSpPr>
        <p:spPr bwMode="auto">
          <a:xfrm>
            <a:off x="-39254" y="461665"/>
            <a:ext cx="6363854"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I. </a:t>
            </a:r>
            <a:r>
              <a:rPr lang="en-US" sz="2000" b="1" smtClean="0">
                <a:solidFill>
                  <a:srgbClr val="FF0000"/>
                </a:solidFill>
                <a:latin typeface="Times New Roman" panose="02020603050405020304" pitchFamily="18" charset="0"/>
                <a:cs typeface="Times New Roman" panose="02020603050405020304" pitchFamily="18" charset="0"/>
              </a:rPr>
              <a:t>Đề văn thuyết minh và cách làm bài văn thuyết minh: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96418" y="814120"/>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Đề văn thuyết minh: </a:t>
            </a:r>
            <a:r>
              <a:rPr lang="en-US" sz="2000" smtClean="0">
                <a:latin typeface="Times New Roman" panose="02020603050405020304" pitchFamily="18" charset="0"/>
                <a:cs typeface="Times New Roman" panose="02020603050405020304" pitchFamily="18" charset="0"/>
              </a:rPr>
              <a:t>(sgk/137,138)</a:t>
            </a:r>
            <a:endParaRPr lang="en-US" sz="2000" dirty="0">
              <a:latin typeface="Times New Roman" panose="02020603050405020304" pitchFamily="18" charset="0"/>
              <a:cs typeface="Times New Roman" panose="02020603050405020304" pitchFamily="18" charset="0"/>
            </a:endParaRPr>
          </a:p>
        </p:txBody>
      </p:sp>
      <p:sp>
        <p:nvSpPr>
          <p:cNvPr id="5" name="Text Box 7"/>
          <p:cNvSpPr txBox="1">
            <a:spLocks noChangeArrowheads="1"/>
          </p:cNvSpPr>
          <p:nvPr/>
        </p:nvSpPr>
        <p:spPr bwMode="auto">
          <a:xfrm>
            <a:off x="4222018" y="1447801"/>
            <a:ext cx="492198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a</a:t>
            </a:r>
            <a:r>
              <a:rPr lang="en-US" altLang="en-US" sz="2000" smtClean="0">
                <a:solidFill>
                  <a:srgbClr val="0000CC"/>
                </a:solidFill>
                <a:latin typeface="Times New Roman" pitchFamily="18" charset="0"/>
                <a:cs typeface="Times New Roman" pitchFamily="18" charset="0"/>
              </a:rPr>
              <a:t>. Giới </a:t>
            </a:r>
            <a:r>
              <a:rPr lang="en-US" altLang="en-US" sz="2000">
                <a:solidFill>
                  <a:srgbClr val="0000CC"/>
                </a:solidFill>
                <a:latin typeface="Times New Roman" pitchFamily="18" charset="0"/>
                <a:cs typeface="Times New Roman" pitchFamily="18" charset="0"/>
              </a:rPr>
              <a:t>thiệu một gương mặt trẻ của thể thao Việt Nam ( ví dụ: Nguyễn Thúy Hiền, </a:t>
            </a:r>
            <a:r>
              <a:rPr lang="en-US" altLang="en-US" sz="2000" smtClean="0">
                <a:solidFill>
                  <a:srgbClr val="0000CC"/>
                </a:solidFill>
                <a:latin typeface="Times New Roman" pitchFamily="18" charset="0"/>
                <a:cs typeface="Times New Roman" pitchFamily="18" charset="0"/>
              </a:rPr>
              <a:t>Trần Hiếu Ngân, Nguyễn Ngọc Trường Sơn…)</a:t>
            </a:r>
          </a:p>
          <a:p>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 b</a:t>
            </a:r>
            <a:r>
              <a:rPr lang="en-US" altLang="en-US" sz="2000" smtClean="0">
                <a:solidFill>
                  <a:srgbClr val="0000CC"/>
                </a:solidFill>
                <a:latin typeface="Times New Roman" pitchFamily="18" charset="0"/>
                <a:cs typeface="Times New Roman" pitchFamily="18" charset="0"/>
              </a:rPr>
              <a:t>. Giới thiệu về một tập truyện</a:t>
            </a:r>
            <a:r>
              <a:rPr lang="en-US" altLang="en-US" sz="2200" smtClean="0">
                <a:solidFill>
                  <a:srgbClr val="0000CC"/>
                </a:solidFill>
                <a:latin typeface="Times New Roman" pitchFamily="18" charset="0"/>
                <a:cs typeface="Times New Roman" pitchFamily="18" charset="0"/>
              </a:rPr>
              <a:t>.</a:t>
            </a:r>
          </a:p>
          <a:p>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c</a:t>
            </a:r>
            <a:r>
              <a:rPr lang="en-US" altLang="en-US" sz="2000" smtClean="0">
                <a:solidFill>
                  <a:srgbClr val="0000CC"/>
                </a:solidFill>
                <a:latin typeface="Times New Roman" pitchFamily="18" charset="0"/>
                <a:cs typeface="Times New Roman" pitchFamily="18" charset="0"/>
              </a:rPr>
              <a:t>. Giới thiệu về chiếc nón lá Việt Nam.</a:t>
            </a:r>
          </a:p>
          <a:p>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 d</a:t>
            </a:r>
            <a:r>
              <a:rPr lang="en-US" altLang="en-US" sz="2000" smtClean="0">
                <a:solidFill>
                  <a:srgbClr val="0000CC"/>
                </a:solidFill>
                <a:latin typeface="Times New Roman" pitchFamily="18" charset="0"/>
                <a:cs typeface="Times New Roman" pitchFamily="18" charset="0"/>
              </a:rPr>
              <a:t>. Giới thiệu về chiếc áo dài Việt Nam.</a:t>
            </a:r>
          </a:p>
          <a:p>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e</a:t>
            </a:r>
            <a:r>
              <a:rPr lang="en-US" altLang="en-US" sz="2000" smtClean="0">
                <a:solidFill>
                  <a:srgbClr val="0000CC"/>
                </a:solidFill>
                <a:latin typeface="Times New Roman" pitchFamily="18" charset="0"/>
                <a:cs typeface="Times New Roman" pitchFamily="18" charset="0"/>
              </a:rPr>
              <a:t>. Thuyết minh về chiếc xe đạp.</a:t>
            </a:r>
          </a:p>
          <a:p>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g</a:t>
            </a:r>
            <a:r>
              <a:rPr lang="en-US" altLang="en-US" sz="2000" smtClean="0">
                <a:solidFill>
                  <a:srgbClr val="0000CC"/>
                </a:solidFill>
                <a:latin typeface="Times New Roman" pitchFamily="18" charset="0"/>
                <a:cs typeface="Times New Roman" pitchFamily="18" charset="0"/>
              </a:rPr>
              <a:t>. Giới thiệu đôi dép lốp trong kháng chiến.</a:t>
            </a:r>
          </a:p>
          <a:p>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h. </a:t>
            </a:r>
            <a:r>
              <a:rPr lang="en-US" altLang="en-US" sz="2000" smtClean="0">
                <a:solidFill>
                  <a:srgbClr val="0000CC"/>
                </a:solidFill>
                <a:latin typeface="Times New Roman" pitchFamily="18" charset="0"/>
                <a:cs typeface="Times New Roman" pitchFamily="18" charset="0"/>
              </a:rPr>
              <a:t>Giới thiệu một di tích, thắng cảnh nổi tiếng của quê hương ( đền, chùa, hồ, kiến trúc…).</a:t>
            </a:r>
          </a:p>
          <a:p>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i</a:t>
            </a:r>
            <a:r>
              <a:rPr lang="en-US" altLang="en-US" sz="2000" smtClean="0">
                <a:solidFill>
                  <a:srgbClr val="0000CC"/>
                </a:solidFill>
                <a:latin typeface="Times New Roman" pitchFamily="18" charset="0"/>
                <a:cs typeface="Times New Roman" pitchFamily="18" charset="0"/>
              </a:rPr>
              <a:t>.Thuyết minh về một giống vật nuôi có ích.</a:t>
            </a:r>
          </a:p>
          <a:p>
            <a:r>
              <a:rPr lang="en-US" altLang="en-US" sz="2000" b="1" smtClean="0">
                <a:solidFill>
                  <a:srgbClr val="0000CC"/>
                </a:solidFill>
                <a:latin typeface="Times New Roman" pitchFamily="18" charset="0"/>
                <a:cs typeface="Times New Roman" pitchFamily="18" charset="0"/>
              </a:rPr>
              <a:t> k</a:t>
            </a:r>
            <a:r>
              <a:rPr lang="en-US" altLang="en-US" sz="2000" smtClean="0">
                <a:solidFill>
                  <a:srgbClr val="0000CC"/>
                </a:solidFill>
                <a:latin typeface="Times New Roman" pitchFamily="18" charset="0"/>
                <a:cs typeface="Times New Roman" pitchFamily="18" charset="0"/>
              </a:rPr>
              <a:t>. Giới thiệu về hoa ngày tết ở Việt Nam.</a:t>
            </a:r>
          </a:p>
          <a:p>
            <a:r>
              <a:rPr lang="en-US" altLang="en-US" sz="2000" b="1" smtClean="0">
                <a:solidFill>
                  <a:srgbClr val="0000CC"/>
                </a:solidFill>
                <a:latin typeface="Times New Roman" pitchFamily="18" charset="0"/>
                <a:cs typeface="Times New Roman" pitchFamily="18" charset="0"/>
              </a:rPr>
              <a:t> l. </a:t>
            </a:r>
            <a:r>
              <a:rPr lang="en-US" altLang="en-US" sz="2000" smtClean="0">
                <a:solidFill>
                  <a:srgbClr val="0000CC"/>
                </a:solidFill>
                <a:latin typeface="Times New Roman" pitchFamily="18" charset="0"/>
                <a:cs typeface="Times New Roman" pitchFamily="18" charset="0"/>
              </a:rPr>
              <a:t>Thuyết minh về một món ăn dân tộc. ( bánh chưng, bánh giầy, phở, cốm…)</a:t>
            </a:r>
          </a:p>
          <a:p>
            <a:r>
              <a:rPr lang="en-US" altLang="en-US" sz="2000" b="1" smtClean="0">
                <a:solidFill>
                  <a:srgbClr val="0000CC"/>
                </a:solidFill>
              </a:rPr>
              <a:t>m</a:t>
            </a:r>
            <a:r>
              <a:rPr lang="en-US" altLang="en-US" sz="2000" b="1">
                <a:solidFill>
                  <a:srgbClr val="0000CC"/>
                </a:solidFill>
                <a:latin typeface="Times New Roman" pitchFamily="18" charset="0"/>
                <a:cs typeface="Times New Roman" pitchFamily="18" charset="0"/>
              </a:rPr>
              <a:t>.</a:t>
            </a:r>
            <a:r>
              <a:rPr lang="en-US" altLang="en-US" sz="2000" b="1" smtClean="0">
                <a:solidFill>
                  <a:srgbClr val="0000CC"/>
                </a:solidFill>
                <a:latin typeface="Times New Roman" pitchFamily="18" charset="0"/>
                <a:cs typeface="Times New Roman" pitchFamily="18" charset="0"/>
              </a:rPr>
              <a:t> </a:t>
            </a:r>
            <a:r>
              <a:rPr lang="en-US" altLang="en-US" sz="2000" smtClean="0">
                <a:solidFill>
                  <a:srgbClr val="0000CC"/>
                </a:solidFill>
                <a:latin typeface="Times New Roman" pitchFamily="18" charset="0"/>
                <a:cs typeface="Times New Roman" pitchFamily="18" charset="0"/>
              </a:rPr>
              <a:t>Giới thiệu về tết trung thu</a:t>
            </a:r>
            <a:r>
              <a:rPr lang="en-US" altLang="en-US" sz="2000" smtClean="0">
                <a:solidFill>
                  <a:srgbClr val="0000CC"/>
                </a:solidFill>
              </a:rPr>
              <a:t>.</a:t>
            </a:r>
          </a:p>
          <a:p>
            <a:r>
              <a:rPr lang="en-US" altLang="en-US" sz="2000" b="1" smtClean="0">
                <a:solidFill>
                  <a:srgbClr val="0000CC"/>
                </a:solidFill>
              </a:rPr>
              <a:t>n</a:t>
            </a:r>
            <a:r>
              <a:rPr lang="en-US" altLang="en-US" sz="2000">
                <a:solidFill>
                  <a:srgbClr val="0000CC"/>
                </a:solidFill>
                <a:latin typeface="Times New Roman" pitchFamily="18" charset="0"/>
                <a:cs typeface="Times New Roman" pitchFamily="18" charset="0"/>
              </a:rPr>
              <a:t>.</a:t>
            </a:r>
            <a:r>
              <a:rPr lang="en-US" altLang="en-US" sz="2000" smtClean="0">
                <a:solidFill>
                  <a:srgbClr val="0000CC"/>
                </a:solidFill>
                <a:latin typeface="Times New Roman" pitchFamily="18" charset="0"/>
                <a:cs typeface="Times New Roman" pitchFamily="18" charset="0"/>
              </a:rPr>
              <a:t> Giới thiệu một đồ chơi dân gian</a:t>
            </a:r>
            <a:r>
              <a:rPr lang="en-US" altLang="en-US" sz="2000" smtClean="0">
                <a:solidFill>
                  <a:srgbClr val="0000CC"/>
                </a:solidFill>
              </a:rPr>
              <a:t>.</a:t>
            </a:r>
          </a:p>
        </p:txBody>
      </p:sp>
      <p:sp>
        <p:nvSpPr>
          <p:cNvPr id="7" name="Rounded Rectangle 6"/>
          <p:cNvSpPr>
            <a:spLocks noChangeArrowheads="1"/>
          </p:cNvSpPr>
          <p:nvPr/>
        </p:nvSpPr>
        <p:spPr bwMode="auto">
          <a:xfrm>
            <a:off x="133816" y="5867400"/>
            <a:ext cx="3581400" cy="838201"/>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a:lstStyle>
            <a:lvl1pPr>
              <a:defRPr sz="2400" b="1" i="1">
                <a:solidFill>
                  <a:schemeClr val="tx1"/>
                </a:solidFill>
                <a:latin typeface="Arial Narrow" panose="020B0606020202030204" pitchFamily="34" charset="0"/>
              </a:defRPr>
            </a:lvl1pPr>
            <a:lvl2pPr marL="742950" indent="-285750">
              <a:defRPr sz="2400" b="1" i="1">
                <a:solidFill>
                  <a:schemeClr val="tx1"/>
                </a:solidFill>
                <a:latin typeface="Arial Narrow" panose="020B0606020202030204" pitchFamily="34" charset="0"/>
              </a:defRPr>
            </a:lvl2pPr>
            <a:lvl3pPr marL="1143000" indent="-228600">
              <a:defRPr sz="2400" b="1" i="1">
                <a:solidFill>
                  <a:schemeClr val="tx1"/>
                </a:solidFill>
                <a:latin typeface="Arial Narrow" panose="020B0606020202030204" pitchFamily="34" charset="0"/>
              </a:defRPr>
            </a:lvl3pPr>
            <a:lvl4pPr marL="1600200" indent="-228600">
              <a:defRPr sz="2400" b="1" i="1">
                <a:solidFill>
                  <a:schemeClr val="tx1"/>
                </a:solidFill>
                <a:latin typeface="Arial Narrow" panose="020B0606020202030204" pitchFamily="34" charset="0"/>
              </a:defRPr>
            </a:lvl4pPr>
            <a:lvl5pPr marL="2057400" indent="-228600">
              <a:defRPr sz="2400" b="1"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b="1"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b="1"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b="1"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b="1" i="1">
                <a:solidFill>
                  <a:schemeClr val="tx1"/>
                </a:solidFill>
                <a:latin typeface="Arial Narrow" panose="020B0606020202030204" pitchFamily="34" charset="0"/>
              </a:defRPr>
            </a:lvl9pPr>
          </a:lstStyle>
          <a:p>
            <a:pPr eaLnBrk="1" hangingPunct="1"/>
            <a:r>
              <a:rPr lang="en-US" altLang="en-US" sz="2000" b="0" i="0" smtClean="0">
                <a:solidFill>
                  <a:srgbClr val="7030A0"/>
                </a:solidFill>
                <a:latin typeface="Times New Roman" panose="02020603050405020304" pitchFamily="18" charset="0"/>
                <a:cs typeface="Times New Roman" panose="02020603050405020304" pitchFamily="18" charset="0"/>
              </a:rPr>
              <a:t>Các đề bài nêu lên những đối tượng thuyết minh nào?</a:t>
            </a:r>
            <a:endParaRPr lang="en-US" altLang="en-US" sz="2000" b="0" dirty="0">
              <a:solidFill>
                <a:srgbClr val="7030A0"/>
              </a:solidFill>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a:off x="5943600" y="1752601"/>
            <a:ext cx="2907679"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flipV="1">
            <a:off x="6060399" y="2743198"/>
            <a:ext cx="1352084" cy="2"/>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flipV="1">
            <a:off x="6248400" y="3048002"/>
            <a:ext cx="2168447" cy="2"/>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flipV="1">
            <a:off x="6172200" y="3358993"/>
            <a:ext cx="2168447" cy="2"/>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flipV="1">
            <a:off x="6477000" y="3672470"/>
            <a:ext cx="1170992" cy="2"/>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flipV="1">
            <a:off x="5888420" y="3971569"/>
            <a:ext cx="2962859" cy="2"/>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flipV="1">
            <a:off x="5941389" y="4267202"/>
            <a:ext cx="3036849" cy="2"/>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flipV="1">
            <a:off x="6294863" y="4876798"/>
            <a:ext cx="2450479" cy="2"/>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flipV="1">
            <a:off x="6085081" y="5181598"/>
            <a:ext cx="2342683" cy="2"/>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6324600" y="5486398"/>
            <a:ext cx="1911155" cy="2"/>
          </a:xfrm>
          <a:prstGeom prst="line">
            <a:avLst/>
          </a:prstGeom>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flipV="1">
            <a:off x="6152452" y="6081799"/>
            <a:ext cx="1167977" cy="2"/>
          </a:xfrm>
          <a:prstGeom prst="line">
            <a:avLst/>
          </a:prstGeom>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flipV="1">
            <a:off x="5888420" y="6400800"/>
            <a:ext cx="2057400" cy="2"/>
          </a:xfrm>
          <a:prstGeom prst="line">
            <a:avLst/>
          </a:prstGeom>
        </p:spPr>
        <p:style>
          <a:lnRef idx="2">
            <a:schemeClr val="accent2"/>
          </a:lnRef>
          <a:fillRef idx="0">
            <a:schemeClr val="accent2"/>
          </a:fillRef>
          <a:effectRef idx="1">
            <a:schemeClr val="accent2"/>
          </a:effectRef>
          <a:fontRef idx="minor">
            <a:schemeClr val="tx1"/>
          </a:fontRef>
        </p:style>
      </p:cxnSp>
      <p:sp>
        <p:nvSpPr>
          <p:cNvPr id="32" name="Rounded Rectangle 31"/>
          <p:cNvSpPr>
            <a:spLocks noChangeArrowheads="1"/>
          </p:cNvSpPr>
          <p:nvPr/>
        </p:nvSpPr>
        <p:spPr bwMode="auto">
          <a:xfrm>
            <a:off x="204733" y="5817631"/>
            <a:ext cx="3581400" cy="838201"/>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a:lstStyle>
            <a:lvl1pPr>
              <a:defRPr sz="2400" b="1" i="1">
                <a:solidFill>
                  <a:schemeClr val="tx1"/>
                </a:solidFill>
                <a:latin typeface="Arial Narrow" panose="020B0606020202030204" pitchFamily="34" charset="0"/>
              </a:defRPr>
            </a:lvl1pPr>
            <a:lvl2pPr marL="742950" indent="-285750">
              <a:defRPr sz="2400" b="1" i="1">
                <a:solidFill>
                  <a:schemeClr val="tx1"/>
                </a:solidFill>
                <a:latin typeface="Arial Narrow" panose="020B0606020202030204" pitchFamily="34" charset="0"/>
              </a:defRPr>
            </a:lvl2pPr>
            <a:lvl3pPr marL="1143000" indent="-228600">
              <a:defRPr sz="2400" b="1" i="1">
                <a:solidFill>
                  <a:schemeClr val="tx1"/>
                </a:solidFill>
                <a:latin typeface="Arial Narrow" panose="020B0606020202030204" pitchFamily="34" charset="0"/>
              </a:defRPr>
            </a:lvl3pPr>
            <a:lvl4pPr marL="1600200" indent="-228600">
              <a:defRPr sz="2400" b="1" i="1">
                <a:solidFill>
                  <a:schemeClr val="tx1"/>
                </a:solidFill>
                <a:latin typeface="Arial Narrow" panose="020B0606020202030204" pitchFamily="34" charset="0"/>
              </a:defRPr>
            </a:lvl4pPr>
            <a:lvl5pPr marL="2057400" indent="-228600">
              <a:defRPr sz="2400" b="1"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b="1"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b="1"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b="1"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b="1" i="1">
                <a:solidFill>
                  <a:schemeClr val="tx1"/>
                </a:solidFill>
                <a:latin typeface="Arial Narrow" panose="020B0606020202030204" pitchFamily="34" charset="0"/>
              </a:defRPr>
            </a:lvl9pPr>
          </a:lstStyle>
          <a:p>
            <a:pPr eaLnBrk="1" hangingPunct="1"/>
            <a:r>
              <a:rPr lang="en-US" altLang="en-US" sz="2000" b="0" i="0" smtClean="0">
                <a:solidFill>
                  <a:srgbClr val="7030A0"/>
                </a:solidFill>
                <a:latin typeface="Times New Roman" panose="02020603050405020304" pitchFamily="18" charset="0"/>
                <a:cs typeface="Times New Roman" panose="02020603050405020304" pitchFamily="18" charset="0"/>
              </a:rPr>
              <a:t>Em nhận xét gì về đối tượng thuyết minh của các đề bài?</a:t>
            </a:r>
            <a:endParaRPr lang="en-US" altLang="en-US" sz="2000" b="0" dirty="0">
              <a:solidFill>
                <a:srgbClr val="7030A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81000" y="5867400"/>
            <a:ext cx="184731" cy="369332"/>
          </a:xfrm>
          <a:prstGeom prst="rect">
            <a:avLst/>
          </a:prstGeom>
          <a:noFill/>
        </p:spPr>
        <p:txBody>
          <a:bodyPr wrap="none" rtlCol="0">
            <a:spAutoFit/>
          </a:bodyPr>
          <a:lstStyle/>
          <a:p>
            <a:endParaRPr lang="en-US"/>
          </a:p>
        </p:txBody>
      </p:sp>
      <p:cxnSp>
        <p:nvCxnSpPr>
          <p:cNvPr id="36" name="Straight Connector 35"/>
          <p:cNvCxnSpPr/>
          <p:nvPr/>
        </p:nvCxnSpPr>
        <p:spPr>
          <a:xfrm flipH="1">
            <a:off x="4222018" y="861775"/>
            <a:ext cx="45181" cy="6014811"/>
          </a:xfrm>
          <a:prstGeom prst="line">
            <a:avLst/>
          </a:prstGeom>
        </p:spPr>
        <p:style>
          <a:lnRef idx="2">
            <a:schemeClr val="accent2"/>
          </a:lnRef>
          <a:fillRef idx="0">
            <a:schemeClr val="accent2"/>
          </a:fillRef>
          <a:effectRef idx="1">
            <a:schemeClr val="accent2"/>
          </a:effectRef>
          <a:fontRef idx="minor">
            <a:schemeClr val="tx1"/>
          </a:fontRef>
        </p:style>
      </p:cxnSp>
      <p:sp>
        <p:nvSpPr>
          <p:cNvPr id="38" name="Text Box 4"/>
          <p:cNvSpPr txBox="1">
            <a:spLocks noChangeArrowheads="1"/>
          </p:cNvSpPr>
          <p:nvPr/>
        </p:nvSpPr>
        <p:spPr bwMode="auto">
          <a:xfrm>
            <a:off x="-267039" y="1158444"/>
            <a:ext cx="4524945" cy="1015663"/>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        - Đối tượng thuyết minh: con người, đồ vật, con vật, thực vật, món ăn, danh lam thắng cảnh, di tích, lễ hội...</a:t>
            </a:r>
            <a:endParaRPr lang="en-US" sz="2000" dirty="0">
              <a:latin typeface="Times New Roman" panose="02020603050405020304" pitchFamily="18" charset="0"/>
              <a:cs typeface="Times New Roman" panose="02020603050405020304" pitchFamily="18" charset="0"/>
            </a:endParaRPr>
          </a:p>
        </p:txBody>
      </p:sp>
      <p:sp>
        <p:nvSpPr>
          <p:cNvPr id="39" name="Text Box 4"/>
          <p:cNvSpPr txBox="1">
            <a:spLocks noChangeArrowheads="1"/>
          </p:cNvSpPr>
          <p:nvPr/>
        </p:nvSpPr>
        <p:spPr bwMode="auto">
          <a:xfrm>
            <a:off x="-94490" y="2151728"/>
            <a:ext cx="4524945" cy="707886"/>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-&gt; phong phú, đa dạng, nhiều phạm vi khác nhau.</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913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gtEl>
                                        <p:attrNameLst>
                                          <p:attrName>fillcolor</p:attrName>
                                        </p:attrNameLst>
                                      </p:cBhvr>
                                      <p:tavLst>
                                        <p:tav tm="0">
                                          <p:val>
                                            <p:clrVal>
                                              <a:schemeClr val="accent2"/>
                                            </p:clrVal>
                                          </p:val>
                                        </p:tav>
                                        <p:tav tm="50000">
                                          <p:val>
                                            <p:clrVal>
                                              <a:schemeClr val="hlink"/>
                                            </p:clrVal>
                                          </p:val>
                                        </p:tav>
                                      </p:tavLst>
                                    </p:anim>
                                    <p:set>
                                      <p:cBhvr>
                                        <p:cTn id="16" dur="80"/>
                                        <p:tgtEl>
                                          <p:spTgt spid="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par>
                          <p:cTn id="35" fill="hold">
                            <p:stCondLst>
                              <p:cond delay="500"/>
                            </p:stCondLst>
                            <p:childTnLst>
                              <p:par>
                                <p:cTn id="36" presetID="16" presetClass="entr" presetSubtype="21"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par>
                          <p:cTn id="39" fill="hold">
                            <p:stCondLst>
                              <p:cond delay="1000"/>
                            </p:stCondLst>
                            <p:childTnLst>
                              <p:par>
                                <p:cTn id="40" presetID="16" presetClass="entr" presetSubtype="2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par>
                          <p:cTn id="43" fill="hold">
                            <p:stCondLst>
                              <p:cond delay="1500"/>
                            </p:stCondLst>
                            <p:childTnLst>
                              <p:par>
                                <p:cTn id="44" presetID="16" presetClass="entr" presetSubtype="21"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par>
                          <p:cTn id="47" fill="hold">
                            <p:stCondLst>
                              <p:cond delay="2000"/>
                            </p:stCondLst>
                            <p:childTnLst>
                              <p:par>
                                <p:cTn id="48" presetID="16" presetClass="entr" presetSubtype="21"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childTnLst>
                          </p:cTn>
                        </p:par>
                        <p:par>
                          <p:cTn id="51" fill="hold">
                            <p:stCondLst>
                              <p:cond delay="2500"/>
                            </p:stCondLst>
                            <p:childTnLst>
                              <p:par>
                                <p:cTn id="52" presetID="16" presetClass="entr" presetSubtype="21"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500"/>
                                        <p:tgtEl>
                                          <p:spTgt spid="18"/>
                                        </p:tgtEl>
                                      </p:cBhvr>
                                    </p:animEffect>
                                  </p:childTnLst>
                                </p:cTn>
                              </p:par>
                            </p:childTnLst>
                          </p:cTn>
                        </p:par>
                        <p:par>
                          <p:cTn id="55" fill="hold">
                            <p:stCondLst>
                              <p:cond delay="3000"/>
                            </p:stCondLst>
                            <p:childTnLst>
                              <p:par>
                                <p:cTn id="56" presetID="16" presetClass="entr" presetSubtype="21"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childTnLst>
                          </p:cTn>
                        </p:par>
                        <p:par>
                          <p:cTn id="59" fill="hold">
                            <p:stCondLst>
                              <p:cond delay="3500"/>
                            </p:stCondLst>
                            <p:childTnLst>
                              <p:par>
                                <p:cTn id="60" presetID="16" presetClass="entr" presetSubtype="21"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par>
                          <p:cTn id="67" fill="hold">
                            <p:stCondLst>
                              <p:cond delay="4500"/>
                            </p:stCondLst>
                            <p:childTnLst>
                              <p:par>
                                <p:cTn id="68" presetID="16" presetClass="entr" presetSubtype="21"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arn(inVertical)">
                                      <p:cBhvr>
                                        <p:cTn id="70" dur="500"/>
                                        <p:tgtEl>
                                          <p:spTgt spid="26"/>
                                        </p:tgtEl>
                                      </p:cBhvr>
                                    </p:animEffect>
                                  </p:childTnLst>
                                </p:cTn>
                              </p:par>
                            </p:childTnLst>
                          </p:cTn>
                        </p:par>
                        <p:par>
                          <p:cTn id="71" fill="hold">
                            <p:stCondLst>
                              <p:cond delay="5000"/>
                            </p:stCondLst>
                            <p:childTnLst>
                              <p:par>
                                <p:cTn id="72" presetID="16" presetClass="entr" presetSubtype="21"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arn(inVertical)">
                                      <p:cBhvr>
                                        <p:cTn id="74" dur="500"/>
                                        <p:tgtEl>
                                          <p:spTgt spid="28"/>
                                        </p:tgtEl>
                                      </p:cBhvr>
                                    </p:animEffect>
                                  </p:childTnLst>
                                </p:cTn>
                              </p:par>
                            </p:childTnLst>
                          </p:cTn>
                        </p:par>
                        <p:par>
                          <p:cTn id="75" fill="hold">
                            <p:stCondLst>
                              <p:cond delay="5500"/>
                            </p:stCondLst>
                            <p:childTnLst>
                              <p:par>
                                <p:cTn id="76" presetID="16" presetClass="entr" presetSubtype="21"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arn(inVertical)">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27" presetClass="entr" presetSubtype="0" fill="hold" grpId="0" nodeType="clickEffect">
                                  <p:stCondLst>
                                    <p:cond delay="0"/>
                                  </p:stCondLst>
                                  <p:iterate type="lt">
                                    <p:tmPct val="50000"/>
                                  </p:iterate>
                                  <p:childTnLst>
                                    <p:set>
                                      <p:cBhvr>
                                        <p:cTn id="82" dur="1" fill="hold">
                                          <p:stCondLst>
                                            <p:cond delay="0"/>
                                          </p:stCondLst>
                                        </p:cTn>
                                        <p:tgtEl>
                                          <p:spTgt spid="38"/>
                                        </p:tgtEl>
                                        <p:attrNameLst>
                                          <p:attrName>style.visibility</p:attrName>
                                        </p:attrNameLst>
                                      </p:cBhvr>
                                      <p:to>
                                        <p:strVal val="visible"/>
                                      </p:to>
                                    </p:set>
                                    <p:anim calcmode="discrete" valueType="clr">
                                      <p:cBhvr override="childStyle">
                                        <p:cTn id="83"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38"/>
                                        </p:tgtEl>
                                        <p:attrNameLst>
                                          <p:attrName>fillcolor</p:attrName>
                                        </p:attrNameLst>
                                      </p:cBhvr>
                                      <p:tavLst>
                                        <p:tav tm="0">
                                          <p:val>
                                            <p:clrVal>
                                              <a:schemeClr val="accent2"/>
                                            </p:clrVal>
                                          </p:val>
                                        </p:tav>
                                        <p:tav tm="50000">
                                          <p:val>
                                            <p:clrVal>
                                              <a:schemeClr val="hlink"/>
                                            </p:clrVal>
                                          </p:val>
                                        </p:tav>
                                      </p:tavLst>
                                    </p:anim>
                                    <p:set>
                                      <p:cBhvr>
                                        <p:cTn id="85" dur="80"/>
                                        <p:tgtEl>
                                          <p:spTgt spid="38"/>
                                        </p:tgtEl>
                                        <p:attrNameLst>
                                          <p:attrName>fill.type</p:attrName>
                                        </p:attrNameLst>
                                      </p:cBhvr>
                                      <p:to>
                                        <p:strVal val="solid"/>
                                      </p:to>
                                    </p:set>
                                  </p:childTnLst>
                                </p:cTn>
                              </p:par>
                            </p:childTnLst>
                          </p:cTn>
                        </p:par>
                      </p:childTnLst>
                    </p:cTn>
                  </p:par>
                  <p:par>
                    <p:cTn id="86" fill="hold">
                      <p:stCondLst>
                        <p:cond delay="indefinite"/>
                      </p:stCondLst>
                      <p:childTnLst>
                        <p:par>
                          <p:cTn id="87" fill="hold">
                            <p:stCondLst>
                              <p:cond delay="0"/>
                            </p:stCondLst>
                            <p:childTnLst>
                              <p:par>
                                <p:cTn id="88" presetID="42" presetClass="exit" presetSubtype="0" fill="hold" grpId="1" nodeType="clickEffect">
                                  <p:stCondLst>
                                    <p:cond delay="0"/>
                                  </p:stCondLst>
                                  <p:childTnLst>
                                    <p:animEffect transition="out" filter="fade">
                                      <p:cBhvr>
                                        <p:cTn id="89" dur="1000"/>
                                        <p:tgtEl>
                                          <p:spTgt spid="7"/>
                                        </p:tgtEl>
                                      </p:cBhvr>
                                    </p:animEffect>
                                    <p:anim calcmode="lin" valueType="num">
                                      <p:cBhvr>
                                        <p:cTn id="90" dur="1000"/>
                                        <p:tgtEl>
                                          <p:spTgt spid="7"/>
                                        </p:tgtEl>
                                        <p:attrNameLst>
                                          <p:attrName>ppt_x</p:attrName>
                                        </p:attrNameLst>
                                      </p:cBhvr>
                                      <p:tavLst>
                                        <p:tav tm="0">
                                          <p:val>
                                            <p:strVal val="ppt_x"/>
                                          </p:val>
                                        </p:tav>
                                        <p:tav tm="100000">
                                          <p:val>
                                            <p:strVal val="ppt_x"/>
                                          </p:val>
                                        </p:tav>
                                      </p:tavLst>
                                    </p:anim>
                                    <p:anim calcmode="lin" valueType="num">
                                      <p:cBhvr>
                                        <p:cTn id="91" dur="1000"/>
                                        <p:tgtEl>
                                          <p:spTgt spid="7"/>
                                        </p:tgtEl>
                                        <p:attrNameLst>
                                          <p:attrName>ppt_y</p:attrName>
                                        </p:attrNameLst>
                                      </p:cBhvr>
                                      <p:tavLst>
                                        <p:tav tm="0">
                                          <p:val>
                                            <p:strVal val="ppt_y"/>
                                          </p:val>
                                        </p:tav>
                                        <p:tav tm="100000">
                                          <p:val>
                                            <p:strVal val="ppt_y+.1"/>
                                          </p:val>
                                        </p:tav>
                                      </p:tavLst>
                                    </p:anim>
                                    <p:set>
                                      <p:cBhvr>
                                        <p:cTn id="92" dur="1" fill="hold">
                                          <p:stCondLst>
                                            <p:cond delay="999"/>
                                          </p:stCondLst>
                                        </p:cTn>
                                        <p:tgtEl>
                                          <p:spTgt spid="7"/>
                                        </p:tgtEl>
                                        <p:attrNameLst>
                                          <p:attrName>style.visibility</p:attrName>
                                        </p:attrNameLst>
                                      </p:cBhvr>
                                      <p:to>
                                        <p:strVal val="hidden"/>
                                      </p:to>
                                    </p:set>
                                  </p:childTnLst>
                                </p:cTn>
                              </p:par>
                            </p:childTnLst>
                          </p:cTn>
                        </p:par>
                        <p:par>
                          <p:cTn id="93" fill="hold">
                            <p:stCondLst>
                              <p:cond delay="1000"/>
                            </p:stCondLst>
                            <p:childTnLst>
                              <p:par>
                                <p:cTn id="94" presetID="42" presetClass="entr" presetSubtype="0" fill="hold" grpId="0" nodeType="after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1000"/>
                                        <p:tgtEl>
                                          <p:spTgt spid="32"/>
                                        </p:tgtEl>
                                      </p:cBhvr>
                                    </p:animEffect>
                                    <p:anim calcmode="lin" valueType="num">
                                      <p:cBhvr>
                                        <p:cTn id="97" dur="1000" fill="hold"/>
                                        <p:tgtEl>
                                          <p:spTgt spid="32"/>
                                        </p:tgtEl>
                                        <p:attrNameLst>
                                          <p:attrName>ppt_x</p:attrName>
                                        </p:attrNameLst>
                                      </p:cBhvr>
                                      <p:tavLst>
                                        <p:tav tm="0">
                                          <p:val>
                                            <p:strVal val="#ppt_x"/>
                                          </p:val>
                                        </p:tav>
                                        <p:tav tm="100000">
                                          <p:val>
                                            <p:strVal val="#ppt_x"/>
                                          </p:val>
                                        </p:tav>
                                      </p:tavLst>
                                    </p:anim>
                                    <p:anim calcmode="lin" valueType="num">
                                      <p:cBhvr>
                                        <p:cTn id="9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7" presetClass="entr" presetSubtype="0" fill="hold" grpId="0" nodeType="clickEffect">
                                  <p:stCondLst>
                                    <p:cond delay="0"/>
                                  </p:stCondLst>
                                  <p:iterate type="lt">
                                    <p:tmPct val="50000"/>
                                  </p:iterate>
                                  <p:childTnLst>
                                    <p:set>
                                      <p:cBhvr>
                                        <p:cTn id="102" dur="1" fill="hold">
                                          <p:stCondLst>
                                            <p:cond delay="0"/>
                                          </p:stCondLst>
                                        </p:cTn>
                                        <p:tgtEl>
                                          <p:spTgt spid="39"/>
                                        </p:tgtEl>
                                        <p:attrNameLst>
                                          <p:attrName>style.visibility</p:attrName>
                                        </p:attrNameLst>
                                      </p:cBhvr>
                                      <p:to>
                                        <p:strVal val="visible"/>
                                      </p:to>
                                    </p:set>
                                    <p:anim calcmode="discrete" valueType="clr">
                                      <p:cBhvr override="childStyle">
                                        <p:cTn id="103"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104" dur="80"/>
                                        <p:tgtEl>
                                          <p:spTgt spid="39"/>
                                        </p:tgtEl>
                                        <p:attrNameLst>
                                          <p:attrName>fillcolor</p:attrName>
                                        </p:attrNameLst>
                                      </p:cBhvr>
                                      <p:tavLst>
                                        <p:tav tm="0">
                                          <p:val>
                                            <p:clrVal>
                                              <a:schemeClr val="accent2"/>
                                            </p:clrVal>
                                          </p:val>
                                        </p:tav>
                                        <p:tav tm="50000">
                                          <p:val>
                                            <p:clrVal>
                                              <a:schemeClr val="hlink"/>
                                            </p:clrVal>
                                          </p:val>
                                        </p:tav>
                                      </p:tavLst>
                                    </p:anim>
                                    <p:set>
                                      <p:cBhvr>
                                        <p:cTn id="105" dur="80"/>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7" grpId="1" animBg="1"/>
      <p:bldP spid="32" grpId="0" animBg="1"/>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smtClean="0">
                <a:solidFill>
                  <a:srgbClr val="FF0000"/>
                </a:solidFill>
                <a:latin typeface="Times New Roman" pitchFamily="18" charset="0"/>
                <a:cs typeface="Times New Roman" pitchFamily="18" charset="0"/>
              </a:rPr>
              <a:t>     </a:t>
            </a:r>
            <a:r>
              <a:rPr lang="en-US" sz="2200" b="1" smtClean="0">
                <a:solidFill>
                  <a:srgbClr val="FF0000"/>
                </a:solidFill>
                <a:latin typeface="Times New Roman" pitchFamily="18" charset="0"/>
                <a:cs typeface="Times New Roman" pitchFamily="18" charset="0"/>
              </a:rPr>
              <a:t>ĐỀ VĂN THUYẾT MINH VÀ CÁCH LÀM BÀI VĂN THUYẾT MINH</a:t>
            </a:r>
            <a:endParaRPr lang="en-US" sz="2200" b="1">
              <a:solidFill>
                <a:srgbClr val="FF0000"/>
              </a:solidFill>
              <a:latin typeface="Times New Roman" pitchFamily="18" charset="0"/>
              <a:cs typeface="Times New Roman" pitchFamily="18" charset="0"/>
            </a:endParaRPr>
          </a:p>
        </p:txBody>
      </p:sp>
      <p:sp>
        <p:nvSpPr>
          <p:cNvPr id="3" name="Text Box 4"/>
          <p:cNvSpPr txBox="1">
            <a:spLocks noChangeArrowheads="1"/>
          </p:cNvSpPr>
          <p:nvPr/>
        </p:nvSpPr>
        <p:spPr bwMode="auto">
          <a:xfrm>
            <a:off x="-39254" y="461665"/>
            <a:ext cx="6363854"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I. </a:t>
            </a:r>
            <a:r>
              <a:rPr lang="en-US" sz="2000" b="1" smtClean="0">
                <a:solidFill>
                  <a:srgbClr val="FF0000"/>
                </a:solidFill>
                <a:latin typeface="Times New Roman" panose="02020603050405020304" pitchFamily="18" charset="0"/>
                <a:cs typeface="Times New Roman" panose="02020603050405020304" pitchFamily="18" charset="0"/>
              </a:rPr>
              <a:t>Đề văn thuyết minh và cách làm bài văn thuyết minh: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96418" y="814120"/>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Đề văn thuyết minh: </a:t>
            </a:r>
            <a:r>
              <a:rPr lang="en-US" sz="2000" smtClean="0">
                <a:latin typeface="Times New Roman" panose="02020603050405020304" pitchFamily="18" charset="0"/>
                <a:cs typeface="Times New Roman" panose="02020603050405020304" pitchFamily="18" charset="0"/>
              </a:rPr>
              <a:t>(sgk/137,138)</a:t>
            </a:r>
            <a:endParaRPr lang="en-US" sz="2000" dirty="0">
              <a:latin typeface="Times New Roman" panose="02020603050405020304" pitchFamily="18" charset="0"/>
              <a:cs typeface="Times New Roman" panose="02020603050405020304" pitchFamily="18" charset="0"/>
            </a:endParaRPr>
          </a:p>
        </p:txBody>
      </p:sp>
      <p:sp>
        <p:nvSpPr>
          <p:cNvPr id="5" name="Text Box 7"/>
          <p:cNvSpPr txBox="1">
            <a:spLocks noChangeArrowheads="1"/>
          </p:cNvSpPr>
          <p:nvPr/>
        </p:nvSpPr>
        <p:spPr bwMode="auto">
          <a:xfrm>
            <a:off x="4222018" y="1447801"/>
            <a:ext cx="492198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a</a:t>
            </a:r>
            <a:r>
              <a:rPr lang="en-US" altLang="en-US" sz="2000" smtClean="0">
                <a:solidFill>
                  <a:srgbClr val="0000CC"/>
                </a:solidFill>
                <a:latin typeface="Times New Roman" pitchFamily="18" charset="0"/>
                <a:cs typeface="Times New Roman" pitchFamily="18" charset="0"/>
              </a:rPr>
              <a:t>. Giới </a:t>
            </a:r>
            <a:r>
              <a:rPr lang="en-US" altLang="en-US" sz="2000">
                <a:solidFill>
                  <a:srgbClr val="0000CC"/>
                </a:solidFill>
                <a:latin typeface="Times New Roman" pitchFamily="18" charset="0"/>
                <a:cs typeface="Times New Roman" pitchFamily="18" charset="0"/>
              </a:rPr>
              <a:t>thiệu một gương mặt trẻ của thể thao Việt Nam ( ví dụ: Nguyễn Thúy Hiền, </a:t>
            </a:r>
            <a:r>
              <a:rPr lang="en-US" altLang="en-US" sz="2000" smtClean="0">
                <a:solidFill>
                  <a:srgbClr val="0000CC"/>
                </a:solidFill>
                <a:latin typeface="Times New Roman" pitchFamily="18" charset="0"/>
                <a:cs typeface="Times New Roman" pitchFamily="18" charset="0"/>
              </a:rPr>
              <a:t>Trần Hiếu Ngân, Nguyễn Ngọc Trường Sơn…)</a:t>
            </a:r>
          </a:p>
          <a:p>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 b</a:t>
            </a:r>
            <a:r>
              <a:rPr lang="en-US" altLang="en-US" sz="2000" smtClean="0">
                <a:solidFill>
                  <a:srgbClr val="0000CC"/>
                </a:solidFill>
                <a:latin typeface="Times New Roman" pitchFamily="18" charset="0"/>
                <a:cs typeface="Times New Roman" pitchFamily="18" charset="0"/>
              </a:rPr>
              <a:t>. Giới thiệu về một tập truyện</a:t>
            </a:r>
            <a:r>
              <a:rPr lang="en-US" altLang="en-US" sz="2200" smtClean="0">
                <a:solidFill>
                  <a:srgbClr val="0000CC"/>
                </a:solidFill>
                <a:latin typeface="Times New Roman" pitchFamily="18" charset="0"/>
                <a:cs typeface="Times New Roman" pitchFamily="18" charset="0"/>
              </a:rPr>
              <a:t>.</a:t>
            </a:r>
          </a:p>
          <a:p>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c</a:t>
            </a:r>
            <a:r>
              <a:rPr lang="en-US" altLang="en-US" sz="2000" smtClean="0">
                <a:solidFill>
                  <a:srgbClr val="0000CC"/>
                </a:solidFill>
                <a:latin typeface="Times New Roman" pitchFamily="18" charset="0"/>
                <a:cs typeface="Times New Roman" pitchFamily="18" charset="0"/>
              </a:rPr>
              <a:t>. Giới thiệu về chiếc nón lá Việt Nam.</a:t>
            </a:r>
          </a:p>
          <a:p>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 d</a:t>
            </a:r>
            <a:r>
              <a:rPr lang="en-US" altLang="en-US" sz="2000" smtClean="0">
                <a:solidFill>
                  <a:srgbClr val="0000CC"/>
                </a:solidFill>
                <a:latin typeface="Times New Roman" pitchFamily="18" charset="0"/>
                <a:cs typeface="Times New Roman" pitchFamily="18" charset="0"/>
              </a:rPr>
              <a:t>. Giới thiệu về chiếc áo dài Việt Nam.</a:t>
            </a:r>
          </a:p>
          <a:p>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e</a:t>
            </a:r>
            <a:r>
              <a:rPr lang="en-US" altLang="en-US" sz="2000" smtClean="0">
                <a:solidFill>
                  <a:srgbClr val="0000CC"/>
                </a:solidFill>
                <a:latin typeface="Times New Roman" pitchFamily="18" charset="0"/>
                <a:cs typeface="Times New Roman" pitchFamily="18" charset="0"/>
              </a:rPr>
              <a:t>. Thuyết minh về chiếc xe đạp.</a:t>
            </a:r>
          </a:p>
          <a:p>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g</a:t>
            </a:r>
            <a:r>
              <a:rPr lang="en-US" altLang="en-US" sz="2000" smtClean="0">
                <a:solidFill>
                  <a:srgbClr val="0000CC"/>
                </a:solidFill>
                <a:latin typeface="Times New Roman" pitchFamily="18" charset="0"/>
                <a:cs typeface="Times New Roman" pitchFamily="18" charset="0"/>
              </a:rPr>
              <a:t>. Giới thiệu đôi dép lốp trong kháng chiến.</a:t>
            </a:r>
          </a:p>
          <a:p>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h. </a:t>
            </a:r>
            <a:r>
              <a:rPr lang="en-US" altLang="en-US" sz="2000" smtClean="0">
                <a:solidFill>
                  <a:srgbClr val="0000CC"/>
                </a:solidFill>
                <a:latin typeface="Times New Roman" pitchFamily="18" charset="0"/>
                <a:cs typeface="Times New Roman" pitchFamily="18" charset="0"/>
              </a:rPr>
              <a:t>Giới thiệu một di tích, thắng cảnh nổi tiếng của quê hương ( đền, chùa, hồ, kiến trúc…).</a:t>
            </a:r>
          </a:p>
          <a:p>
            <a:r>
              <a:rPr lang="en-US" altLang="en-US" sz="2000" smtClean="0">
                <a:solidFill>
                  <a:srgbClr val="0000CC"/>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i</a:t>
            </a:r>
            <a:r>
              <a:rPr lang="en-US" altLang="en-US" sz="2000" smtClean="0">
                <a:solidFill>
                  <a:srgbClr val="0000CC"/>
                </a:solidFill>
                <a:latin typeface="Times New Roman" pitchFamily="18" charset="0"/>
                <a:cs typeface="Times New Roman" pitchFamily="18" charset="0"/>
              </a:rPr>
              <a:t>.Thuyết minh về một giống vật nuôi có ích.</a:t>
            </a:r>
          </a:p>
          <a:p>
            <a:r>
              <a:rPr lang="en-US" altLang="en-US" sz="2000" b="1" smtClean="0">
                <a:solidFill>
                  <a:srgbClr val="0000CC"/>
                </a:solidFill>
                <a:latin typeface="Times New Roman" pitchFamily="18" charset="0"/>
                <a:cs typeface="Times New Roman" pitchFamily="18" charset="0"/>
              </a:rPr>
              <a:t> k</a:t>
            </a:r>
            <a:r>
              <a:rPr lang="en-US" altLang="en-US" sz="2000" smtClean="0">
                <a:solidFill>
                  <a:srgbClr val="0000CC"/>
                </a:solidFill>
                <a:latin typeface="Times New Roman" pitchFamily="18" charset="0"/>
                <a:cs typeface="Times New Roman" pitchFamily="18" charset="0"/>
              </a:rPr>
              <a:t>. Giới thiệu về hoa ngày tết ở Việt Nam.</a:t>
            </a:r>
          </a:p>
          <a:p>
            <a:r>
              <a:rPr lang="en-US" altLang="en-US" sz="2000" b="1" smtClean="0">
                <a:solidFill>
                  <a:srgbClr val="0000CC"/>
                </a:solidFill>
                <a:latin typeface="Times New Roman" pitchFamily="18" charset="0"/>
                <a:cs typeface="Times New Roman" pitchFamily="18" charset="0"/>
              </a:rPr>
              <a:t> l. </a:t>
            </a:r>
            <a:r>
              <a:rPr lang="en-US" altLang="en-US" sz="2000" smtClean="0">
                <a:solidFill>
                  <a:srgbClr val="0000CC"/>
                </a:solidFill>
                <a:latin typeface="Times New Roman" pitchFamily="18" charset="0"/>
                <a:cs typeface="Times New Roman" pitchFamily="18" charset="0"/>
              </a:rPr>
              <a:t>Thuyết minh về một món ăn dân tộc. ( bánh chưng, bánh giầy, phở, cốm…)</a:t>
            </a:r>
          </a:p>
          <a:p>
            <a:r>
              <a:rPr lang="en-US" altLang="en-US" sz="2000" b="1" smtClean="0">
                <a:solidFill>
                  <a:srgbClr val="0000CC"/>
                </a:solidFill>
              </a:rPr>
              <a:t>m</a:t>
            </a:r>
            <a:r>
              <a:rPr lang="en-US" altLang="en-US" sz="2000" b="1">
                <a:solidFill>
                  <a:srgbClr val="0000CC"/>
                </a:solidFill>
                <a:latin typeface="Times New Roman" pitchFamily="18" charset="0"/>
                <a:cs typeface="Times New Roman" pitchFamily="18" charset="0"/>
              </a:rPr>
              <a:t>.</a:t>
            </a:r>
            <a:r>
              <a:rPr lang="en-US" altLang="en-US" sz="2000" b="1" smtClean="0">
                <a:solidFill>
                  <a:srgbClr val="0000CC"/>
                </a:solidFill>
                <a:latin typeface="Times New Roman" pitchFamily="18" charset="0"/>
                <a:cs typeface="Times New Roman" pitchFamily="18" charset="0"/>
              </a:rPr>
              <a:t> </a:t>
            </a:r>
            <a:r>
              <a:rPr lang="en-US" altLang="en-US" sz="2000" smtClean="0">
                <a:solidFill>
                  <a:srgbClr val="0000CC"/>
                </a:solidFill>
                <a:latin typeface="Times New Roman" pitchFamily="18" charset="0"/>
                <a:cs typeface="Times New Roman" pitchFamily="18" charset="0"/>
              </a:rPr>
              <a:t>Giới thiệu về tết trung thu</a:t>
            </a:r>
            <a:r>
              <a:rPr lang="en-US" altLang="en-US" sz="2000" smtClean="0">
                <a:solidFill>
                  <a:srgbClr val="0000CC"/>
                </a:solidFill>
              </a:rPr>
              <a:t>.</a:t>
            </a:r>
          </a:p>
          <a:p>
            <a:r>
              <a:rPr lang="en-US" altLang="en-US" sz="2000" b="1" smtClean="0">
                <a:solidFill>
                  <a:srgbClr val="0000CC"/>
                </a:solidFill>
              </a:rPr>
              <a:t>n</a:t>
            </a:r>
            <a:r>
              <a:rPr lang="en-US" altLang="en-US" sz="2000">
                <a:solidFill>
                  <a:srgbClr val="0000CC"/>
                </a:solidFill>
                <a:latin typeface="Times New Roman" pitchFamily="18" charset="0"/>
                <a:cs typeface="Times New Roman" pitchFamily="18" charset="0"/>
              </a:rPr>
              <a:t>.</a:t>
            </a:r>
            <a:r>
              <a:rPr lang="en-US" altLang="en-US" sz="2000" smtClean="0">
                <a:solidFill>
                  <a:srgbClr val="0000CC"/>
                </a:solidFill>
                <a:latin typeface="Times New Roman" pitchFamily="18" charset="0"/>
                <a:cs typeface="Times New Roman" pitchFamily="18" charset="0"/>
              </a:rPr>
              <a:t> Giới thiệu một đồ chơi dân gian</a:t>
            </a:r>
            <a:r>
              <a:rPr lang="en-US" altLang="en-US" sz="2000" smtClean="0">
                <a:solidFill>
                  <a:srgbClr val="0000CC"/>
                </a:solidFill>
              </a:rPr>
              <a:t>.</a:t>
            </a:r>
          </a:p>
        </p:txBody>
      </p:sp>
      <p:sp>
        <p:nvSpPr>
          <p:cNvPr id="33" name="TextBox 32"/>
          <p:cNvSpPr txBox="1"/>
          <p:nvPr/>
        </p:nvSpPr>
        <p:spPr>
          <a:xfrm>
            <a:off x="381000" y="5867400"/>
            <a:ext cx="184731" cy="369332"/>
          </a:xfrm>
          <a:prstGeom prst="rect">
            <a:avLst/>
          </a:prstGeom>
          <a:noFill/>
        </p:spPr>
        <p:txBody>
          <a:bodyPr wrap="none" rtlCol="0">
            <a:spAutoFit/>
          </a:bodyPr>
          <a:lstStyle/>
          <a:p>
            <a:endParaRPr lang="en-US"/>
          </a:p>
        </p:txBody>
      </p:sp>
      <p:cxnSp>
        <p:nvCxnSpPr>
          <p:cNvPr id="36" name="Straight Connector 35"/>
          <p:cNvCxnSpPr/>
          <p:nvPr/>
        </p:nvCxnSpPr>
        <p:spPr>
          <a:xfrm flipH="1">
            <a:off x="4222018" y="861775"/>
            <a:ext cx="45181" cy="6014811"/>
          </a:xfrm>
          <a:prstGeom prst="line">
            <a:avLst/>
          </a:prstGeom>
        </p:spPr>
        <p:style>
          <a:lnRef idx="2">
            <a:schemeClr val="accent2"/>
          </a:lnRef>
          <a:fillRef idx="0">
            <a:schemeClr val="accent2"/>
          </a:fillRef>
          <a:effectRef idx="1">
            <a:schemeClr val="accent2"/>
          </a:effectRef>
          <a:fontRef idx="minor">
            <a:schemeClr val="tx1"/>
          </a:fontRef>
        </p:style>
      </p:cxnSp>
      <p:sp>
        <p:nvSpPr>
          <p:cNvPr id="38" name="Text Box 4"/>
          <p:cNvSpPr txBox="1">
            <a:spLocks noChangeArrowheads="1"/>
          </p:cNvSpPr>
          <p:nvPr/>
        </p:nvSpPr>
        <p:spPr bwMode="auto">
          <a:xfrm>
            <a:off x="-267039" y="1158444"/>
            <a:ext cx="4524945" cy="1015663"/>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        - Đối tượng thuyết minh: con người, đồ vật, con vật, thực vật, món ăn, danh lam thắng cảnh, di tích, lễ hội...</a:t>
            </a:r>
            <a:endParaRPr lang="en-US" sz="2000" dirty="0">
              <a:latin typeface="Times New Roman" panose="02020603050405020304" pitchFamily="18" charset="0"/>
              <a:cs typeface="Times New Roman" panose="02020603050405020304" pitchFamily="18" charset="0"/>
            </a:endParaRPr>
          </a:p>
        </p:txBody>
      </p:sp>
      <p:sp>
        <p:nvSpPr>
          <p:cNvPr id="39" name="Text Box 4"/>
          <p:cNvSpPr txBox="1">
            <a:spLocks noChangeArrowheads="1"/>
          </p:cNvSpPr>
          <p:nvPr/>
        </p:nvSpPr>
        <p:spPr bwMode="auto">
          <a:xfrm>
            <a:off x="-94490" y="2151728"/>
            <a:ext cx="4524945" cy="707886"/>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-&gt; phong phú, đa dạng, nhiều phạm vi khác nhau.</a:t>
            </a:r>
            <a:endParaRPr lang="en-US" sz="2000" dirty="0">
              <a:latin typeface="Times New Roman" panose="02020603050405020304" pitchFamily="18" charset="0"/>
              <a:cs typeface="Times New Roman" panose="02020603050405020304" pitchFamily="18" charset="0"/>
            </a:endParaRPr>
          </a:p>
        </p:txBody>
      </p:sp>
      <p:sp>
        <p:nvSpPr>
          <p:cNvPr id="40" name="Rounded Rectangle 39"/>
          <p:cNvSpPr>
            <a:spLocks noChangeArrowheads="1"/>
          </p:cNvSpPr>
          <p:nvPr/>
        </p:nvSpPr>
        <p:spPr bwMode="auto">
          <a:xfrm>
            <a:off x="473365" y="5632965"/>
            <a:ext cx="3581400" cy="838201"/>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a:lstStyle>
            <a:lvl1pPr>
              <a:defRPr sz="2400" b="1" i="1">
                <a:solidFill>
                  <a:schemeClr val="tx1"/>
                </a:solidFill>
                <a:latin typeface="Arial Narrow" panose="020B0606020202030204" pitchFamily="34" charset="0"/>
              </a:defRPr>
            </a:lvl1pPr>
            <a:lvl2pPr marL="742950" indent="-285750">
              <a:defRPr sz="2400" b="1" i="1">
                <a:solidFill>
                  <a:schemeClr val="tx1"/>
                </a:solidFill>
                <a:latin typeface="Arial Narrow" panose="020B0606020202030204" pitchFamily="34" charset="0"/>
              </a:defRPr>
            </a:lvl2pPr>
            <a:lvl3pPr marL="1143000" indent="-228600">
              <a:defRPr sz="2400" b="1" i="1">
                <a:solidFill>
                  <a:schemeClr val="tx1"/>
                </a:solidFill>
                <a:latin typeface="Arial Narrow" panose="020B0606020202030204" pitchFamily="34" charset="0"/>
              </a:defRPr>
            </a:lvl3pPr>
            <a:lvl4pPr marL="1600200" indent="-228600">
              <a:defRPr sz="2400" b="1" i="1">
                <a:solidFill>
                  <a:schemeClr val="tx1"/>
                </a:solidFill>
                <a:latin typeface="Arial Narrow" panose="020B0606020202030204" pitchFamily="34" charset="0"/>
              </a:defRPr>
            </a:lvl4pPr>
            <a:lvl5pPr marL="2057400" indent="-228600">
              <a:defRPr sz="2400" b="1"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b="1"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b="1"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b="1"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b="1" i="1">
                <a:solidFill>
                  <a:schemeClr val="tx1"/>
                </a:solidFill>
                <a:latin typeface="Arial Narrow" panose="020B0606020202030204" pitchFamily="34" charset="0"/>
              </a:defRPr>
            </a:lvl9pPr>
          </a:lstStyle>
          <a:p>
            <a:pPr eaLnBrk="1" hangingPunct="1"/>
            <a:r>
              <a:rPr lang="en-US" altLang="en-US" sz="2000" b="0" i="0" smtClean="0">
                <a:solidFill>
                  <a:srgbClr val="7030A0"/>
                </a:solidFill>
                <a:latin typeface="Times New Roman" panose="02020603050405020304" pitchFamily="18" charset="0"/>
                <a:cs typeface="Times New Roman" panose="02020603050405020304" pitchFamily="18" charset="0"/>
              </a:rPr>
              <a:t>Đề văn thuyết minh thường có những yêu cầu nào?</a:t>
            </a:r>
            <a:endParaRPr lang="en-US" altLang="en-US" sz="2000" b="0" dirty="0">
              <a:solidFill>
                <a:srgbClr val="7030A0"/>
              </a:solidFill>
              <a:latin typeface="Times New Roman" panose="02020603050405020304" pitchFamily="18" charset="0"/>
              <a:cs typeface="Times New Roman" panose="02020603050405020304" pitchFamily="18" charset="0"/>
            </a:endParaRPr>
          </a:p>
        </p:txBody>
      </p:sp>
      <p:sp>
        <p:nvSpPr>
          <p:cNvPr id="41" name="Text Box 4"/>
          <p:cNvSpPr txBox="1">
            <a:spLocks noChangeArrowheads="1"/>
          </p:cNvSpPr>
          <p:nvPr/>
        </p:nvSpPr>
        <p:spPr bwMode="auto">
          <a:xfrm>
            <a:off x="-62192" y="2745676"/>
            <a:ext cx="4524945"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   - Yêu cầu: giới thiệu, thuyết minh </a:t>
            </a:r>
            <a:endParaRPr lang="en-US" sz="2000" dirty="0">
              <a:latin typeface="Times New Roman" panose="02020603050405020304" pitchFamily="18" charset="0"/>
              <a:cs typeface="Times New Roman" panose="02020603050405020304" pitchFamily="18" charset="0"/>
            </a:endParaRPr>
          </a:p>
        </p:txBody>
      </p:sp>
      <p:cxnSp>
        <p:nvCxnSpPr>
          <p:cNvPr id="42" name="Straight Connector 41"/>
          <p:cNvCxnSpPr/>
          <p:nvPr/>
        </p:nvCxnSpPr>
        <p:spPr>
          <a:xfrm flipV="1">
            <a:off x="4800600" y="1765614"/>
            <a:ext cx="823967" cy="2"/>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p:cNvCxnSpPr/>
          <p:nvPr/>
        </p:nvCxnSpPr>
        <p:spPr>
          <a:xfrm flipV="1">
            <a:off x="4805563" y="2722754"/>
            <a:ext cx="823967" cy="2"/>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4800600" y="3048000"/>
            <a:ext cx="823967" cy="2"/>
          </a:xfrm>
          <a:prstGeom prst="line">
            <a:avLst/>
          </a:prstGeom>
        </p:spPr>
        <p:style>
          <a:lnRef idx="3">
            <a:schemeClr val="accent1"/>
          </a:lnRef>
          <a:fillRef idx="0">
            <a:schemeClr val="accent1"/>
          </a:fillRef>
          <a:effectRef idx="2">
            <a:schemeClr val="accent1"/>
          </a:effectRef>
          <a:fontRef idx="minor">
            <a:schemeClr val="tx1"/>
          </a:fontRef>
        </p:style>
      </p:cxnSp>
      <p:cxnSp>
        <p:nvCxnSpPr>
          <p:cNvPr id="47" name="Straight Connector 46"/>
          <p:cNvCxnSpPr/>
          <p:nvPr/>
        </p:nvCxnSpPr>
        <p:spPr>
          <a:xfrm flipV="1">
            <a:off x="4781402" y="3358991"/>
            <a:ext cx="823967" cy="2"/>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p:cNvCxnSpPr/>
          <p:nvPr/>
        </p:nvCxnSpPr>
        <p:spPr>
          <a:xfrm flipV="1">
            <a:off x="4781402" y="3967854"/>
            <a:ext cx="823967" cy="2"/>
          </a:xfrm>
          <a:prstGeom prst="line">
            <a:avLst/>
          </a:prstGeom>
        </p:spPr>
        <p:style>
          <a:lnRef idx="3">
            <a:schemeClr val="accent1"/>
          </a:lnRef>
          <a:fillRef idx="0">
            <a:schemeClr val="accent1"/>
          </a:fillRef>
          <a:effectRef idx="2">
            <a:schemeClr val="accent1"/>
          </a:effectRef>
          <a:fontRef idx="minor">
            <a:schemeClr val="tx1"/>
          </a:fontRef>
        </p:style>
      </p:cxnSp>
      <p:cxnSp>
        <p:nvCxnSpPr>
          <p:cNvPr id="49" name="Straight Connector 48"/>
          <p:cNvCxnSpPr/>
          <p:nvPr/>
        </p:nvCxnSpPr>
        <p:spPr>
          <a:xfrm flipV="1">
            <a:off x="4781401" y="4267204"/>
            <a:ext cx="823967" cy="2"/>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4786365" y="5166732"/>
            <a:ext cx="87663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flipV="1">
            <a:off x="4689721" y="6052066"/>
            <a:ext cx="823967" cy="2"/>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p:cNvCxnSpPr/>
          <p:nvPr/>
        </p:nvCxnSpPr>
        <p:spPr>
          <a:xfrm flipV="1">
            <a:off x="4642962" y="6400802"/>
            <a:ext cx="823967" cy="2"/>
          </a:xfrm>
          <a:prstGeom prst="line">
            <a:avLst/>
          </a:prstGeom>
        </p:spPr>
        <p:style>
          <a:lnRef idx="3">
            <a:schemeClr val="accent1"/>
          </a:lnRef>
          <a:fillRef idx="0">
            <a:schemeClr val="accent1"/>
          </a:fillRef>
          <a:effectRef idx="2">
            <a:schemeClr val="accent1"/>
          </a:effectRef>
          <a:fontRef idx="minor">
            <a:schemeClr val="tx1"/>
          </a:fontRef>
        </p:style>
      </p:cxnSp>
      <p:cxnSp>
        <p:nvCxnSpPr>
          <p:cNvPr id="56" name="Straight Connector 55"/>
          <p:cNvCxnSpPr/>
          <p:nvPr/>
        </p:nvCxnSpPr>
        <p:spPr>
          <a:xfrm flipV="1">
            <a:off x="4781402" y="3650160"/>
            <a:ext cx="1162198" cy="4"/>
          </a:xfrm>
          <a:prstGeom prst="line">
            <a:avLst/>
          </a:prstGeom>
        </p:spPr>
        <p:style>
          <a:lnRef idx="3">
            <a:schemeClr val="accent2"/>
          </a:lnRef>
          <a:fillRef idx="0">
            <a:schemeClr val="accent2"/>
          </a:fillRef>
          <a:effectRef idx="2">
            <a:schemeClr val="accent2"/>
          </a:effectRef>
          <a:fontRef idx="minor">
            <a:schemeClr val="tx1"/>
          </a:fontRef>
        </p:style>
      </p:cxnSp>
      <p:cxnSp>
        <p:nvCxnSpPr>
          <p:cNvPr id="58" name="Straight Connector 57"/>
          <p:cNvCxnSpPr/>
          <p:nvPr/>
        </p:nvCxnSpPr>
        <p:spPr>
          <a:xfrm flipV="1">
            <a:off x="4676734" y="4869354"/>
            <a:ext cx="1162198" cy="4"/>
          </a:xfrm>
          <a:prstGeom prst="line">
            <a:avLst/>
          </a:prstGeom>
        </p:spPr>
        <p:style>
          <a:lnRef idx="3">
            <a:schemeClr val="accent2"/>
          </a:lnRef>
          <a:fillRef idx="0">
            <a:schemeClr val="accent2"/>
          </a:fillRef>
          <a:effectRef idx="2">
            <a:schemeClr val="accent2"/>
          </a:effectRef>
          <a:fontRef idx="minor">
            <a:schemeClr val="tx1"/>
          </a:fontRef>
        </p:style>
      </p:cxnSp>
      <p:cxnSp>
        <p:nvCxnSpPr>
          <p:cNvPr id="59" name="Straight Connector 58"/>
          <p:cNvCxnSpPr/>
          <p:nvPr/>
        </p:nvCxnSpPr>
        <p:spPr>
          <a:xfrm flipV="1">
            <a:off x="4656945" y="5486394"/>
            <a:ext cx="1162198" cy="4"/>
          </a:xfrm>
          <a:prstGeom prst="line">
            <a:avLst/>
          </a:prstGeom>
        </p:spPr>
        <p:style>
          <a:lnRef idx="3">
            <a:schemeClr val="accent2"/>
          </a:lnRef>
          <a:fillRef idx="0">
            <a:schemeClr val="accent2"/>
          </a:fillRef>
          <a:effectRef idx="2">
            <a:schemeClr val="accent2"/>
          </a:effectRef>
          <a:fontRef idx="minor">
            <a:schemeClr val="tx1"/>
          </a:fontRef>
        </p:style>
      </p:cxnSp>
      <p:sp>
        <p:nvSpPr>
          <p:cNvPr id="43" name="Rounded Rectangle 42"/>
          <p:cNvSpPr>
            <a:spLocks noChangeArrowheads="1"/>
          </p:cNvSpPr>
          <p:nvPr/>
        </p:nvSpPr>
        <p:spPr bwMode="auto">
          <a:xfrm>
            <a:off x="625765" y="5785365"/>
            <a:ext cx="3581400" cy="838201"/>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a:lstStyle>
            <a:lvl1pPr>
              <a:defRPr sz="2400" b="1" i="1">
                <a:solidFill>
                  <a:schemeClr val="tx1"/>
                </a:solidFill>
                <a:latin typeface="Arial Narrow" panose="020B0606020202030204" pitchFamily="34" charset="0"/>
              </a:defRPr>
            </a:lvl1pPr>
            <a:lvl2pPr marL="742950" indent="-285750">
              <a:defRPr sz="2400" b="1" i="1">
                <a:solidFill>
                  <a:schemeClr val="tx1"/>
                </a:solidFill>
                <a:latin typeface="Arial Narrow" panose="020B0606020202030204" pitchFamily="34" charset="0"/>
              </a:defRPr>
            </a:lvl2pPr>
            <a:lvl3pPr marL="1143000" indent="-228600">
              <a:defRPr sz="2400" b="1" i="1">
                <a:solidFill>
                  <a:schemeClr val="tx1"/>
                </a:solidFill>
                <a:latin typeface="Arial Narrow" panose="020B0606020202030204" pitchFamily="34" charset="0"/>
              </a:defRPr>
            </a:lvl3pPr>
            <a:lvl4pPr marL="1600200" indent="-228600">
              <a:defRPr sz="2400" b="1" i="1">
                <a:solidFill>
                  <a:schemeClr val="tx1"/>
                </a:solidFill>
                <a:latin typeface="Arial Narrow" panose="020B0606020202030204" pitchFamily="34" charset="0"/>
              </a:defRPr>
            </a:lvl4pPr>
            <a:lvl5pPr marL="2057400" indent="-228600">
              <a:defRPr sz="2400" b="1"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b="1"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b="1"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b="1"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b="1" i="1">
                <a:solidFill>
                  <a:schemeClr val="tx1"/>
                </a:solidFill>
                <a:latin typeface="Arial Narrow" panose="020B0606020202030204" pitchFamily="34" charset="0"/>
              </a:defRPr>
            </a:lvl9pPr>
          </a:lstStyle>
          <a:p>
            <a:pPr eaLnBrk="1" hangingPunct="1"/>
            <a:r>
              <a:rPr lang="en-US" altLang="en-US" sz="2000" b="0" i="0" smtClean="0">
                <a:solidFill>
                  <a:srgbClr val="7030A0"/>
                </a:solidFill>
                <a:latin typeface="Times New Roman" panose="02020603050405020304" pitchFamily="18" charset="0"/>
                <a:cs typeface="Times New Roman" panose="02020603050405020304" pitchFamily="18" charset="0"/>
              </a:rPr>
              <a:t>Em biết gì về phạm vi yêu cầu của các đề bài trên?</a:t>
            </a:r>
            <a:endParaRPr lang="en-US" altLang="en-US" sz="2000" b="0" dirty="0">
              <a:solidFill>
                <a:srgbClr val="7030A0"/>
              </a:solidFill>
              <a:latin typeface="Times New Roman" panose="02020603050405020304" pitchFamily="18" charset="0"/>
              <a:cs typeface="Times New Roman" panose="02020603050405020304" pitchFamily="18" charset="0"/>
            </a:endParaRPr>
          </a:p>
        </p:txBody>
      </p:sp>
      <p:sp>
        <p:nvSpPr>
          <p:cNvPr id="44" name="Text Box 4"/>
          <p:cNvSpPr txBox="1">
            <a:spLocks noChangeArrowheads="1"/>
          </p:cNvSpPr>
          <p:nvPr/>
        </p:nvSpPr>
        <p:spPr bwMode="auto">
          <a:xfrm>
            <a:off x="-39254" y="3048000"/>
            <a:ext cx="4306453" cy="1323439"/>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defRPr/>
            </a:pPr>
            <a:r>
              <a:rPr lang="en-US" sz="2000" smtClean="0">
                <a:latin typeface="Times New Roman" panose="02020603050405020304" pitchFamily="18" charset="0"/>
                <a:cs typeface="Times New Roman" panose="02020603050405020304" pitchFamily="18" charset="0"/>
              </a:rPr>
              <a:t>   - Dạng đề :</a:t>
            </a:r>
          </a:p>
          <a:p>
            <a:pPr>
              <a:defRPr/>
            </a:pP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    + Nêu rõ đối tượng thuyết minh: c, d, e , g, m</a:t>
            </a:r>
          </a:p>
          <a:p>
            <a:pPr>
              <a:defRPr/>
            </a:pP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    + Tự chọn đối tượng: a, b, h, i, k, l, 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69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arn(inVertical)">
                                      <p:cBhvr>
                                        <p:cTn id="18" dur="500"/>
                                        <p:tgtEl>
                                          <p:spTgt spid="45"/>
                                        </p:tgtEl>
                                      </p:cBhvr>
                                    </p:animEffect>
                                  </p:childTnLst>
                                </p:cTn>
                              </p:par>
                            </p:childTnLst>
                          </p:cTn>
                        </p:par>
                        <p:par>
                          <p:cTn id="19" fill="hold">
                            <p:stCondLst>
                              <p:cond delay="1000"/>
                            </p:stCondLst>
                            <p:childTnLst>
                              <p:par>
                                <p:cTn id="20" presetID="16" presetClass="entr" presetSubtype="21"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barn(inVertical)">
                                      <p:cBhvr>
                                        <p:cTn id="26" dur="500"/>
                                        <p:tgtEl>
                                          <p:spTgt spid="47"/>
                                        </p:tgtEl>
                                      </p:cBhvr>
                                    </p:animEffect>
                                  </p:childTnLst>
                                </p:cTn>
                              </p:par>
                            </p:childTnLst>
                          </p:cTn>
                        </p:par>
                        <p:par>
                          <p:cTn id="27" fill="hold">
                            <p:stCondLst>
                              <p:cond delay="2000"/>
                            </p:stCondLst>
                            <p:childTnLst>
                              <p:par>
                                <p:cTn id="28" presetID="16" presetClass="entr" presetSubtype="2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barn(inVertical)">
                                      <p:cBhvr>
                                        <p:cTn id="30" dur="500"/>
                                        <p:tgtEl>
                                          <p:spTgt spid="48"/>
                                        </p:tgtEl>
                                      </p:cBhvr>
                                    </p:animEffect>
                                  </p:childTnLst>
                                </p:cTn>
                              </p:par>
                            </p:childTnLst>
                          </p:cTn>
                        </p:par>
                        <p:par>
                          <p:cTn id="31" fill="hold">
                            <p:stCondLst>
                              <p:cond delay="2500"/>
                            </p:stCondLst>
                            <p:childTnLst>
                              <p:par>
                                <p:cTn id="32" presetID="16" presetClass="entr" presetSubtype="21"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barn(inVertical)">
                                      <p:cBhvr>
                                        <p:cTn id="34" dur="500"/>
                                        <p:tgtEl>
                                          <p:spTgt spid="49"/>
                                        </p:tgtEl>
                                      </p:cBhvr>
                                    </p:animEffect>
                                  </p:childTnLst>
                                </p:cTn>
                              </p:par>
                            </p:childTnLst>
                          </p:cTn>
                        </p:par>
                        <p:par>
                          <p:cTn id="35" fill="hold">
                            <p:stCondLst>
                              <p:cond delay="3000"/>
                            </p:stCondLst>
                            <p:childTnLst>
                              <p:par>
                                <p:cTn id="36" presetID="16" presetClass="entr" presetSubtype="21"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arn(inVertical)">
                                      <p:cBhvr>
                                        <p:cTn id="38" dur="500"/>
                                        <p:tgtEl>
                                          <p:spTgt spid="50"/>
                                        </p:tgtEl>
                                      </p:cBhvr>
                                    </p:animEffect>
                                  </p:childTnLst>
                                </p:cTn>
                              </p:par>
                            </p:childTnLst>
                          </p:cTn>
                        </p:par>
                        <p:par>
                          <p:cTn id="39" fill="hold">
                            <p:stCondLst>
                              <p:cond delay="3500"/>
                            </p:stCondLst>
                            <p:childTnLst>
                              <p:par>
                                <p:cTn id="40" presetID="16" presetClass="entr" presetSubtype="21"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arn(inVertical)">
                                      <p:cBhvr>
                                        <p:cTn id="42" dur="500"/>
                                        <p:tgtEl>
                                          <p:spTgt spid="52"/>
                                        </p:tgtEl>
                                      </p:cBhvr>
                                    </p:animEffect>
                                  </p:childTnLst>
                                </p:cTn>
                              </p:par>
                            </p:childTnLst>
                          </p:cTn>
                        </p:par>
                        <p:par>
                          <p:cTn id="43" fill="hold">
                            <p:stCondLst>
                              <p:cond delay="4000"/>
                            </p:stCondLst>
                            <p:childTnLst>
                              <p:par>
                                <p:cTn id="44" presetID="16" presetClass="entr" presetSubtype="21"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barn(inVertical)">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inVertical)">
                                      <p:cBhvr>
                                        <p:cTn id="51" dur="500"/>
                                        <p:tgtEl>
                                          <p:spTgt spid="56"/>
                                        </p:tgtEl>
                                      </p:cBhvr>
                                    </p:animEffect>
                                  </p:childTnLst>
                                </p:cTn>
                              </p:par>
                            </p:childTnLst>
                          </p:cTn>
                        </p:par>
                        <p:par>
                          <p:cTn id="52" fill="hold">
                            <p:stCondLst>
                              <p:cond delay="500"/>
                            </p:stCondLst>
                            <p:childTnLst>
                              <p:par>
                                <p:cTn id="53" presetID="16" presetClass="entr" presetSubtype="21"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barn(inVertical)">
                                      <p:cBhvr>
                                        <p:cTn id="55" dur="500"/>
                                        <p:tgtEl>
                                          <p:spTgt spid="58"/>
                                        </p:tgtEl>
                                      </p:cBhvr>
                                    </p:animEffect>
                                  </p:childTnLst>
                                </p:cTn>
                              </p:par>
                            </p:childTnLst>
                          </p:cTn>
                        </p:par>
                        <p:par>
                          <p:cTn id="56" fill="hold">
                            <p:stCondLst>
                              <p:cond delay="1000"/>
                            </p:stCondLst>
                            <p:childTnLst>
                              <p:par>
                                <p:cTn id="57" presetID="16" presetClass="entr" presetSubtype="21"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barn(inVertical)">
                                      <p:cBhvr>
                                        <p:cTn id="59" dur="500"/>
                                        <p:tgtEl>
                                          <p:spTgt spid="59"/>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41"/>
                                        </p:tgtEl>
                                        <p:attrNameLst>
                                          <p:attrName>style.visibility</p:attrName>
                                        </p:attrNameLst>
                                      </p:cBhvr>
                                      <p:to>
                                        <p:strVal val="visible"/>
                                      </p:to>
                                    </p:set>
                                    <p:anim calcmode="discrete" valueType="clr">
                                      <p:cBhvr override="childStyle">
                                        <p:cTn id="64"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41"/>
                                        </p:tgtEl>
                                        <p:attrNameLst>
                                          <p:attrName>fillcolor</p:attrName>
                                        </p:attrNameLst>
                                      </p:cBhvr>
                                      <p:tavLst>
                                        <p:tav tm="0">
                                          <p:val>
                                            <p:clrVal>
                                              <a:schemeClr val="accent2"/>
                                            </p:clrVal>
                                          </p:val>
                                        </p:tav>
                                        <p:tav tm="50000">
                                          <p:val>
                                            <p:clrVal>
                                              <a:schemeClr val="hlink"/>
                                            </p:clrVal>
                                          </p:val>
                                        </p:tav>
                                      </p:tavLst>
                                    </p:anim>
                                    <p:set>
                                      <p:cBhvr>
                                        <p:cTn id="66" dur="80"/>
                                        <p:tgtEl>
                                          <p:spTgt spid="41"/>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42" presetClass="exit" presetSubtype="0" fill="hold" grpId="1" nodeType="clickEffect">
                                  <p:stCondLst>
                                    <p:cond delay="0"/>
                                  </p:stCondLst>
                                  <p:childTnLst>
                                    <p:animEffect transition="out" filter="fade">
                                      <p:cBhvr>
                                        <p:cTn id="70" dur="1000"/>
                                        <p:tgtEl>
                                          <p:spTgt spid="40"/>
                                        </p:tgtEl>
                                      </p:cBhvr>
                                    </p:animEffect>
                                    <p:anim calcmode="lin" valueType="num">
                                      <p:cBhvr>
                                        <p:cTn id="71" dur="1000"/>
                                        <p:tgtEl>
                                          <p:spTgt spid="40"/>
                                        </p:tgtEl>
                                        <p:attrNameLst>
                                          <p:attrName>ppt_x</p:attrName>
                                        </p:attrNameLst>
                                      </p:cBhvr>
                                      <p:tavLst>
                                        <p:tav tm="0">
                                          <p:val>
                                            <p:strVal val="ppt_x"/>
                                          </p:val>
                                        </p:tav>
                                        <p:tav tm="100000">
                                          <p:val>
                                            <p:strVal val="ppt_x"/>
                                          </p:val>
                                        </p:tav>
                                      </p:tavLst>
                                    </p:anim>
                                    <p:anim calcmode="lin" valueType="num">
                                      <p:cBhvr>
                                        <p:cTn id="72" dur="1000"/>
                                        <p:tgtEl>
                                          <p:spTgt spid="40"/>
                                        </p:tgtEl>
                                        <p:attrNameLst>
                                          <p:attrName>ppt_y</p:attrName>
                                        </p:attrNameLst>
                                      </p:cBhvr>
                                      <p:tavLst>
                                        <p:tav tm="0">
                                          <p:val>
                                            <p:strVal val="ppt_y"/>
                                          </p:val>
                                        </p:tav>
                                        <p:tav tm="100000">
                                          <p:val>
                                            <p:strVal val="ppt_y+.1"/>
                                          </p:val>
                                        </p:tav>
                                      </p:tavLst>
                                    </p:anim>
                                    <p:set>
                                      <p:cBhvr>
                                        <p:cTn id="73" dur="1" fill="hold">
                                          <p:stCondLst>
                                            <p:cond delay="999"/>
                                          </p:stCondLst>
                                        </p:cTn>
                                        <p:tgtEl>
                                          <p:spTgt spid="40"/>
                                        </p:tgtEl>
                                        <p:attrNameLst>
                                          <p:attrName>style.visibility</p:attrName>
                                        </p:attrNameLst>
                                      </p:cBhvr>
                                      <p:to>
                                        <p:strVal val="hidden"/>
                                      </p:to>
                                    </p:set>
                                  </p:childTnLst>
                                </p:cTn>
                              </p:par>
                            </p:childTnLst>
                          </p:cTn>
                        </p:par>
                        <p:par>
                          <p:cTn id="74" fill="hold">
                            <p:stCondLst>
                              <p:cond delay="1000"/>
                            </p:stCondLst>
                            <p:childTnLst>
                              <p:par>
                                <p:cTn id="75" presetID="42" presetClass="entr" presetSubtype="0"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1000"/>
                                        <p:tgtEl>
                                          <p:spTgt spid="43"/>
                                        </p:tgtEl>
                                      </p:cBhvr>
                                    </p:animEffect>
                                    <p:anim calcmode="lin" valueType="num">
                                      <p:cBhvr>
                                        <p:cTn id="78" dur="1000" fill="hold"/>
                                        <p:tgtEl>
                                          <p:spTgt spid="43"/>
                                        </p:tgtEl>
                                        <p:attrNameLst>
                                          <p:attrName>ppt_x</p:attrName>
                                        </p:attrNameLst>
                                      </p:cBhvr>
                                      <p:tavLst>
                                        <p:tav tm="0">
                                          <p:val>
                                            <p:strVal val="#ppt_x"/>
                                          </p:val>
                                        </p:tav>
                                        <p:tav tm="100000">
                                          <p:val>
                                            <p:strVal val="#ppt_x"/>
                                          </p:val>
                                        </p:tav>
                                      </p:tavLst>
                                    </p:anim>
                                    <p:anim calcmode="lin" valueType="num">
                                      <p:cBhvr>
                                        <p:cTn id="7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44"/>
                                        </p:tgtEl>
                                        <p:attrNameLst>
                                          <p:attrName>style.visibility</p:attrName>
                                        </p:attrNameLst>
                                      </p:cBhvr>
                                      <p:to>
                                        <p:strVal val="visible"/>
                                      </p:to>
                                    </p:set>
                                    <p:anim calcmode="discrete" valueType="clr">
                                      <p:cBhvr override="childStyle">
                                        <p:cTn id="84"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44"/>
                                        </p:tgtEl>
                                        <p:attrNameLst>
                                          <p:attrName>fillcolor</p:attrName>
                                        </p:attrNameLst>
                                      </p:cBhvr>
                                      <p:tavLst>
                                        <p:tav tm="0">
                                          <p:val>
                                            <p:clrVal>
                                              <a:schemeClr val="accent2"/>
                                            </p:clrVal>
                                          </p:val>
                                        </p:tav>
                                        <p:tav tm="50000">
                                          <p:val>
                                            <p:clrVal>
                                              <a:schemeClr val="hlink"/>
                                            </p:clrVal>
                                          </p:val>
                                        </p:tav>
                                      </p:tavLst>
                                    </p:anim>
                                    <p:set>
                                      <p:cBhvr>
                                        <p:cTn id="86" dur="8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p:bldP spid="43" grpId="0" animBg="1"/>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smtClean="0">
                <a:solidFill>
                  <a:srgbClr val="FF0000"/>
                </a:solidFill>
                <a:latin typeface="Times New Roman" pitchFamily="18" charset="0"/>
                <a:cs typeface="Times New Roman" pitchFamily="18" charset="0"/>
              </a:rPr>
              <a:t>     </a:t>
            </a:r>
            <a:r>
              <a:rPr lang="en-US" sz="2200" b="1" smtClean="0">
                <a:solidFill>
                  <a:srgbClr val="FF0000"/>
                </a:solidFill>
                <a:latin typeface="Times New Roman" pitchFamily="18" charset="0"/>
                <a:cs typeface="Times New Roman" pitchFamily="18" charset="0"/>
              </a:rPr>
              <a:t>ĐỀ VĂN THUYẾT MINH VÀ CÁCH LÀM BÀI VĂN THUYẾT MINH</a:t>
            </a:r>
            <a:endParaRPr lang="en-US" sz="2200" b="1">
              <a:solidFill>
                <a:srgbClr val="FF0000"/>
              </a:solidFill>
              <a:latin typeface="Times New Roman" pitchFamily="18" charset="0"/>
              <a:cs typeface="Times New Roman" pitchFamily="18" charset="0"/>
            </a:endParaRPr>
          </a:p>
        </p:txBody>
      </p:sp>
      <p:sp>
        <p:nvSpPr>
          <p:cNvPr id="3" name="Text Box 4"/>
          <p:cNvSpPr txBox="1">
            <a:spLocks noChangeArrowheads="1"/>
          </p:cNvSpPr>
          <p:nvPr/>
        </p:nvSpPr>
        <p:spPr bwMode="auto">
          <a:xfrm>
            <a:off x="-39254" y="461665"/>
            <a:ext cx="6363854"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I. </a:t>
            </a:r>
            <a:r>
              <a:rPr lang="en-US" sz="2000" b="1" smtClean="0">
                <a:solidFill>
                  <a:srgbClr val="FF0000"/>
                </a:solidFill>
                <a:latin typeface="Times New Roman" panose="02020603050405020304" pitchFamily="18" charset="0"/>
                <a:cs typeface="Times New Roman" panose="02020603050405020304" pitchFamily="18" charset="0"/>
              </a:rPr>
              <a:t>Đề văn thuyết minh và cách làm bài văn thuyết minh: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96418" y="814120"/>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Đề văn thuyết minh: </a:t>
            </a:r>
            <a:r>
              <a:rPr lang="en-US" sz="2000" smtClean="0">
                <a:latin typeface="Times New Roman" panose="02020603050405020304" pitchFamily="18" charset="0"/>
                <a:cs typeface="Times New Roman" panose="02020603050405020304" pitchFamily="18" charset="0"/>
              </a:rPr>
              <a:t>(sgk/137,138)</a:t>
            </a:r>
            <a:endParaRPr lang="en-US" sz="2000"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62964" y="1150454"/>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Cách làm bài văn thuyết minh:</a:t>
            </a:r>
            <a:endParaRPr lang="en-US" sz="2000"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flipH="1">
            <a:off x="4724400" y="814120"/>
            <a:ext cx="45181" cy="6014811"/>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 Box 4"/>
          <p:cNvSpPr txBox="1">
            <a:spLocks noChangeArrowheads="1"/>
          </p:cNvSpPr>
          <p:nvPr/>
        </p:nvSpPr>
        <p:spPr bwMode="auto">
          <a:xfrm>
            <a:off x="103852" y="1499736"/>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 Bài văn:  “Xe đạp”</a:t>
            </a:r>
            <a:endParaRPr lang="en-US" sz="2000" dirty="0">
              <a:latin typeface="Times New Roman" panose="02020603050405020304" pitchFamily="18" charset="0"/>
              <a:cs typeface="Times New Roman" panose="02020603050405020304" pitchFamily="18" charset="0"/>
            </a:endParaRPr>
          </a:p>
        </p:txBody>
      </p:sp>
      <p:sp>
        <p:nvSpPr>
          <p:cNvPr id="8" name="Rounded Rectangle 7"/>
          <p:cNvSpPr>
            <a:spLocks noChangeArrowheads="1"/>
          </p:cNvSpPr>
          <p:nvPr/>
        </p:nvSpPr>
        <p:spPr bwMode="auto">
          <a:xfrm>
            <a:off x="5334000" y="5990730"/>
            <a:ext cx="3581400" cy="838201"/>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a:lstStyle>
            <a:lvl1pPr>
              <a:defRPr sz="2400" b="1" i="1">
                <a:solidFill>
                  <a:schemeClr val="tx1"/>
                </a:solidFill>
                <a:latin typeface="Arial Narrow" panose="020B0606020202030204" pitchFamily="34" charset="0"/>
              </a:defRPr>
            </a:lvl1pPr>
            <a:lvl2pPr marL="742950" indent="-285750">
              <a:defRPr sz="2400" b="1" i="1">
                <a:solidFill>
                  <a:schemeClr val="tx1"/>
                </a:solidFill>
                <a:latin typeface="Arial Narrow" panose="020B0606020202030204" pitchFamily="34" charset="0"/>
              </a:defRPr>
            </a:lvl2pPr>
            <a:lvl3pPr marL="1143000" indent="-228600">
              <a:defRPr sz="2400" b="1" i="1">
                <a:solidFill>
                  <a:schemeClr val="tx1"/>
                </a:solidFill>
                <a:latin typeface="Arial Narrow" panose="020B0606020202030204" pitchFamily="34" charset="0"/>
              </a:defRPr>
            </a:lvl3pPr>
            <a:lvl4pPr marL="1600200" indent="-228600">
              <a:defRPr sz="2400" b="1" i="1">
                <a:solidFill>
                  <a:schemeClr val="tx1"/>
                </a:solidFill>
                <a:latin typeface="Arial Narrow" panose="020B0606020202030204" pitchFamily="34" charset="0"/>
              </a:defRPr>
            </a:lvl4pPr>
            <a:lvl5pPr marL="2057400" indent="-228600">
              <a:defRPr sz="2400" b="1"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b="1"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b="1"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b="1"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b="1" i="1">
                <a:solidFill>
                  <a:schemeClr val="tx1"/>
                </a:solidFill>
                <a:latin typeface="Arial Narrow" panose="020B0606020202030204" pitchFamily="34" charset="0"/>
              </a:defRPr>
            </a:lvl9pPr>
          </a:lstStyle>
          <a:p>
            <a:pPr eaLnBrk="1" hangingPunct="1"/>
            <a:r>
              <a:rPr lang="en-US" altLang="en-US" sz="2000" b="0" i="0" smtClean="0">
                <a:solidFill>
                  <a:srgbClr val="7030A0"/>
                </a:solidFill>
                <a:latin typeface="Times New Roman" panose="02020603050405020304" pitchFamily="18" charset="0"/>
                <a:cs typeface="Times New Roman" panose="02020603050405020304" pitchFamily="18" charset="0"/>
              </a:rPr>
              <a:t>Đối tượng thuyết minh của bài văn là gì?</a:t>
            </a:r>
            <a:endParaRPr lang="en-US" altLang="en-US" sz="2000" b="0" dirty="0">
              <a:solidFill>
                <a:srgbClr val="7030A0"/>
              </a:solidFill>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239525" y="1841461"/>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a. Đối tượng thuyết minh: chiếc xe đạp</a:t>
            </a:r>
            <a:endParaRPr lang="en-US" sz="2000" dirty="0">
              <a:latin typeface="Times New Roman" panose="02020603050405020304" pitchFamily="18" charset="0"/>
              <a:cs typeface="Times New Roman" panose="02020603050405020304" pitchFamily="18" charset="0"/>
            </a:endParaRPr>
          </a:p>
        </p:txBody>
      </p:sp>
      <p:pic>
        <p:nvPicPr>
          <p:cNvPr id="10" name="Picture 10" descr="Bi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027" y="1699791"/>
            <a:ext cx="3526573" cy="195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a:spLocks noChangeArrowheads="1"/>
          </p:cNvSpPr>
          <p:nvPr/>
        </p:nvSpPr>
        <p:spPr bwMode="auto">
          <a:xfrm>
            <a:off x="5335859" y="5571629"/>
            <a:ext cx="3581400" cy="838201"/>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a:lstStyle>
            <a:lvl1pPr>
              <a:defRPr sz="2400" b="1" i="1">
                <a:solidFill>
                  <a:schemeClr val="tx1"/>
                </a:solidFill>
                <a:latin typeface="Arial Narrow" panose="020B0606020202030204" pitchFamily="34" charset="0"/>
              </a:defRPr>
            </a:lvl1pPr>
            <a:lvl2pPr marL="742950" indent="-285750">
              <a:defRPr sz="2400" b="1" i="1">
                <a:solidFill>
                  <a:schemeClr val="tx1"/>
                </a:solidFill>
                <a:latin typeface="Arial Narrow" panose="020B0606020202030204" pitchFamily="34" charset="0"/>
              </a:defRPr>
            </a:lvl2pPr>
            <a:lvl3pPr marL="1143000" indent="-228600">
              <a:defRPr sz="2400" b="1" i="1">
                <a:solidFill>
                  <a:schemeClr val="tx1"/>
                </a:solidFill>
                <a:latin typeface="Arial Narrow" panose="020B0606020202030204" pitchFamily="34" charset="0"/>
              </a:defRPr>
            </a:lvl3pPr>
            <a:lvl4pPr marL="1600200" indent="-228600">
              <a:defRPr sz="2400" b="1" i="1">
                <a:solidFill>
                  <a:schemeClr val="tx1"/>
                </a:solidFill>
                <a:latin typeface="Arial Narrow" panose="020B0606020202030204" pitchFamily="34" charset="0"/>
              </a:defRPr>
            </a:lvl4pPr>
            <a:lvl5pPr marL="2057400" indent="-228600">
              <a:defRPr sz="2400" b="1"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b="1"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b="1"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b="1"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b="1" i="1">
                <a:solidFill>
                  <a:schemeClr val="tx1"/>
                </a:solidFill>
                <a:latin typeface="Arial Narrow" panose="020B0606020202030204" pitchFamily="34" charset="0"/>
              </a:defRPr>
            </a:lvl9pPr>
          </a:lstStyle>
          <a:p>
            <a:pPr eaLnBrk="1" hangingPunct="1"/>
            <a:r>
              <a:rPr lang="en-US" altLang="en-US" sz="2000" b="0" i="0" smtClean="0">
                <a:solidFill>
                  <a:srgbClr val="7030A0"/>
                </a:solidFill>
                <a:latin typeface="Times New Roman" panose="02020603050405020304" pitchFamily="18" charset="0"/>
                <a:cs typeface="Times New Roman" panose="02020603050405020304" pitchFamily="18" charset="0"/>
              </a:rPr>
              <a:t>Nêu bố cục và chỉ ra nhiệm vụ từng phần của bài văn? </a:t>
            </a:r>
            <a:endParaRPr lang="en-US" altLang="en-US" sz="2000" b="0" dirty="0">
              <a:solidFill>
                <a:srgbClr val="7030A0"/>
              </a:solidFill>
              <a:latin typeface="Times New Roman" panose="02020603050405020304" pitchFamily="18" charset="0"/>
              <a:cs typeface="Times New Roman" panose="02020603050405020304" pitchFamily="18" charset="0"/>
            </a:endParaRPr>
          </a:p>
        </p:txBody>
      </p:sp>
      <p:sp>
        <p:nvSpPr>
          <p:cNvPr id="12" name="Text Box 4"/>
          <p:cNvSpPr txBox="1">
            <a:spLocks noChangeArrowheads="1"/>
          </p:cNvSpPr>
          <p:nvPr/>
        </p:nvSpPr>
        <p:spPr bwMode="auto">
          <a:xfrm>
            <a:off x="239524" y="2193916"/>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b. Bố cục: ba phần</a:t>
            </a:r>
            <a:endParaRPr lang="en-US" sz="2000" dirty="0">
              <a:latin typeface="Times New Roman" panose="02020603050405020304" pitchFamily="18" charset="0"/>
              <a:cs typeface="Times New Roman" panose="02020603050405020304" pitchFamily="18" charset="0"/>
            </a:endParaRPr>
          </a:p>
        </p:txBody>
      </p:sp>
      <p:sp>
        <p:nvSpPr>
          <p:cNvPr id="13" name="Text Box 4"/>
          <p:cNvSpPr txBox="1">
            <a:spLocks noChangeArrowheads="1"/>
          </p:cNvSpPr>
          <p:nvPr/>
        </p:nvSpPr>
        <p:spPr bwMode="auto">
          <a:xfrm>
            <a:off x="0" y="2546371"/>
            <a:ext cx="4876800" cy="1631216"/>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defRPr/>
            </a:pPr>
            <a:r>
              <a:rPr lang="en-US" sz="2000" smtClean="0">
                <a:latin typeface="Times New Roman" panose="02020603050405020304" pitchFamily="18" charset="0"/>
                <a:cs typeface="Times New Roman" panose="02020603050405020304" pitchFamily="18" charset="0"/>
              </a:rPr>
              <a:t>      -MB: đ 1 – giới thiệu về chiếc xe đạp</a:t>
            </a:r>
          </a:p>
          <a:p>
            <a:pPr marL="0" indent="0">
              <a:defRPr/>
            </a:pPr>
            <a:r>
              <a:rPr lang="en-US" sz="2000" smtClean="0">
                <a:latin typeface="Times New Roman" panose="02020603050405020304" pitchFamily="18" charset="0"/>
                <a:cs typeface="Times New Roman" panose="02020603050405020304" pitchFamily="18" charset="0"/>
              </a:rPr>
              <a:t>      -TB: đ 2,3,4,5,6 – Trình bày cấu tạo, nguyên tắc hoạt động và lợi ích của xe đạp.</a:t>
            </a:r>
          </a:p>
          <a:p>
            <a:pPr marL="0" indent="0">
              <a:defRPr/>
            </a:pPr>
            <a:r>
              <a:rPr lang="en-US" sz="200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     - KB: còn lại – Vị trí xe đạp trong đời sống con người.</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8"/>
                                        </p:tgtEl>
                                      </p:cBhvr>
                                    </p:animEffect>
                                    <p:anim calcmode="lin" valueType="num">
                                      <p:cBhvr>
                                        <p:cTn id="40" dur="1000"/>
                                        <p:tgtEl>
                                          <p:spTgt spid="8"/>
                                        </p:tgtEl>
                                        <p:attrNameLst>
                                          <p:attrName>ppt_x</p:attrName>
                                        </p:attrNameLst>
                                      </p:cBhvr>
                                      <p:tavLst>
                                        <p:tav tm="0">
                                          <p:val>
                                            <p:strVal val="ppt_x"/>
                                          </p:val>
                                        </p:tav>
                                        <p:tav tm="100000">
                                          <p:val>
                                            <p:strVal val="ppt_x"/>
                                          </p:val>
                                        </p:tav>
                                      </p:tavLst>
                                    </p:anim>
                                    <p:anim calcmode="lin" valueType="num">
                                      <p:cBhvr>
                                        <p:cTn id="41" dur="1000"/>
                                        <p:tgtEl>
                                          <p:spTgt spid="8"/>
                                        </p:tgtEl>
                                        <p:attrNameLst>
                                          <p:attrName>ppt_y</p:attrName>
                                        </p:attrNameLst>
                                      </p:cBhvr>
                                      <p:tavLst>
                                        <p:tav tm="0">
                                          <p:val>
                                            <p:strVal val="ppt_y"/>
                                          </p:val>
                                        </p:tav>
                                        <p:tav tm="100000">
                                          <p:val>
                                            <p:strVal val="ppt_y+.1"/>
                                          </p:val>
                                        </p:tav>
                                      </p:tavLst>
                                    </p:anim>
                                    <p:set>
                                      <p:cBhvr>
                                        <p:cTn id="42" dur="1" fill="hold">
                                          <p:stCondLst>
                                            <p:cond delay="999"/>
                                          </p:stCondLst>
                                        </p:cTn>
                                        <p:tgtEl>
                                          <p:spTgt spid="8"/>
                                        </p:tgtEl>
                                        <p:attrNameLst>
                                          <p:attrName>style.visibility</p:attrName>
                                        </p:attrNameLst>
                                      </p:cBhvr>
                                      <p:to>
                                        <p:strVal val="hidden"/>
                                      </p:to>
                                    </p:set>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12"/>
                                        </p:tgtEl>
                                        <p:attrNameLst>
                                          <p:attrName>style.visibility</p:attrName>
                                        </p:attrNameLst>
                                      </p:cBhvr>
                                      <p:to>
                                        <p:strVal val="visible"/>
                                      </p:to>
                                    </p:set>
                                    <p:anim calcmode="discrete" valueType="clr">
                                      <p:cBhvr override="childStyle">
                                        <p:cTn id="5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2"/>
                                        </p:tgtEl>
                                        <p:attrNameLst>
                                          <p:attrName>fillcolor</p:attrName>
                                        </p:attrNameLst>
                                      </p:cBhvr>
                                      <p:tavLst>
                                        <p:tav tm="0">
                                          <p:val>
                                            <p:clrVal>
                                              <a:schemeClr val="accent2"/>
                                            </p:clrVal>
                                          </p:val>
                                        </p:tav>
                                        <p:tav tm="50000">
                                          <p:val>
                                            <p:clrVal>
                                              <a:schemeClr val="hlink"/>
                                            </p:clrVal>
                                          </p:val>
                                        </p:tav>
                                      </p:tavLst>
                                    </p:anim>
                                    <p:set>
                                      <p:cBhvr>
                                        <p:cTn id="55" dur="80"/>
                                        <p:tgtEl>
                                          <p:spTgt spid="12"/>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3"/>
                                        </p:tgtEl>
                                        <p:attrNameLst>
                                          <p:attrName>style.visibility</p:attrName>
                                        </p:attrNameLst>
                                      </p:cBhvr>
                                      <p:to>
                                        <p:strVal val="visible"/>
                                      </p:to>
                                    </p:set>
                                    <p:anim calcmode="discrete" valueType="clr">
                                      <p:cBhvr override="childStyle">
                                        <p:cTn id="60"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3"/>
                                        </p:tgtEl>
                                        <p:attrNameLst>
                                          <p:attrName>fillcolor</p:attrName>
                                        </p:attrNameLst>
                                      </p:cBhvr>
                                      <p:tavLst>
                                        <p:tav tm="0">
                                          <p:val>
                                            <p:clrVal>
                                              <a:schemeClr val="accent2"/>
                                            </p:clrVal>
                                          </p:val>
                                        </p:tav>
                                        <p:tav tm="50000">
                                          <p:val>
                                            <p:clrVal>
                                              <a:schemeClr val="hlink"/>
                                            </p:clrVal>
                                          </p:val>
                                        </p:tav>
                                      </p:tavLst>
                                    </p:anim>
                                    <p:set>
                                      <p:cBhvr>
                                        <p:cTn id="62"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8" grpId="1" animBg="1"/>
      <p:bldP spid="9" grpId="0"/>
      <p:bldP spid="11"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955555"/>
            <a:ext cx="3695699" cy="205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H="1">
            <a:off x="4724400" y="814120"/>
            <a:ext cx="45181" cy="6014811"/>
          </a:xfrm>
          <a:prstGeom prst="line">
            <a:avLst/>
          </a:prstGeom>
        </p:spPr>
        <p:style>
          <a:lnRef idx="2">
            <a:schemeClr val="accent2"/>
          </a:lnRef>
          <a:fillRef idx="0">
            <a:schemeClr val="accent2"/>
          </a:fillRef>
          <a:effectRef idx="1">
            <a:schemeClr val="accent2"/>
          </a:effectRef>
          <a:fontRef idx="minor">
            <a:schemeClr val="tx1"/>
          </a:fontRef>
        </p:style>
      </p:cxnSp>
      <p:sp>
        <p:nvSpPr>
          <p:cNvPr id="4" name="Text Box 12"/>
          <p:cNvSpPr txBox="1">
            <a:spLocks noChangeArrowheads="1"/>
          </p:cNvSpPr>
          <p:nvPr/>
        </p:nvSpPr>
        <p:spPr bwMode="auto">
          <a:xfrm>
            <a:off x="5460376" y="4648200"/>
            <a:ext cx="2326890" cy="369332"/>
          </a:xfrm>
          <a:prstGeom prst="rect">
            <a:avLst/>
          </a:prstGeom>
          <a:solidFill>
            <a:schemeClr val="bg1"/>
          </a:solidFill>
          <a:ln w="9525">
            <a:solidFill>
              <a:srgbClr val="FF3300"/>
            </a:solidFill>
            <a:miter lim="800000"/>
            <a:headEnd/>
            <a:tailEnd/>
          </a:ln>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a:solidFill>
                  <a:srgbClr val="FF3300"/>
                </a:solidFill>
                <a:latin typeface="Times New Roman" pitchFamily="18" charset="0"/>
              </a:rPr>
              <a:t>Hệ thống truyền </a:t>
            </a:r>
            <a:r>
              <a:rPr lang="en-US" altLang="en-US" smtClean="0">
                <a:solidFill>
                  <a:srgbClr val="FF3300"/>
                </a:solidFill>
                <a:latin typeface="Times New Roman" pitchFamily="18" charset="0"/>
              </a:rPr>
              <a:t>động</a:t>
            </a:r>
            <a:endParaRPr lang="en-US" altLang="en-US">
              <a:solidFill>
                <a:srgbClr val="FF3300"/>
              </a:solidFill>
              <a:latin typeface="Times New Roman" pitchFamily="18" charset="0"/>
            </a:endParaRPr>
          </a:p>
        </p:txBody>
      </p:sp>
      <p:sp>
        <p:nvSpPr>
          <p:cNvPr id="5" name="Line 8"/>
          <p:cNvSpPr>
            <a:spLocks noChangeShapeType="1"/>
          </p:cNvSpPr>
          <p:nvPr/>
        </p:nvSpPr>
        <p:spPr bwMode="auto">
          <a:xfrm flipV="1">
            <a:off x="6400799" y="2981578"/>
            <a:ext cx="609601" cy="166662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8"/>
          <p:cNvSpPr>
            <a:spLocks noChangeShapeType="1"/>
          </p:cNvSpPr>
          <p:nvPr/>
        </p:nvSpPr>
        <p:spPr bwMode="auto">
          <a:xfrm flipV="1">
            <a:off x="6400800" y="3804798"/>
            <a:ext cx="223021" cy="84340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8"/>
          <p:cNvSpPr>
            <a:spLocks noChangeShapeType="1"/>
          </p:cNvSpPr>
          <p:nvPr/>
        </p:nvSpPr>
        <p:spPr bwMode="auto">
          <a:xfrm flipV="1">
            <a:off x="6400800" y="3489312"/>
            <a:ext cx="115728" cy="115888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8"/>
          <p:cNvSpPr>
            <a:spLocks noChangeShapeType="1"/>
          </p:cNvSpPr>
          <p:nvPr/>
        </p:nvSpPr>
        <p:spPr bwMode="auto">
          <a:xfrm flipH="1" flipV="1">
            <a:off x="5943599" y="3420966"/>
            <a:ext cx="457199" cy="1227234"/>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8"/>
          <p:cNvSpPr>
            <a:spLocks noChangeShapeType="1"/>
          </p:cNvSpPr>
          <p:nvPr/>
        </p:nvSpPr>
        <p:spPr bwMode="auto">
          <a:xfrm flipV="1">
            <a:off x="6400798" y="3543158"/>
            <a:ext cx="1" cy="110504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8"/>
          <p:cNvSpPr>
            <a:spLocks noChangeShapeType="1"/>
          </p:cNvSpPr>
          <p:nvPr/>
        </p:nvSpPr>
        <p:spPr bwMode="auto">
          <a:xfrm flipH="1" flipV="1">
            <a:off x="5562599" y="3361673"/>
            <a:ext cx="838198" cy="1286527"/>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8"/>
          <p:cNvSpPr>
            <a:spLocks noChangeShapeType="1"/>
          </p:cNvSpPr>
          <p:nvPr/>
        </p:nvSpPr>
        <p:spPr bwMode="auto">
          <a:xfrm flipH="1" flipV="1">
            <a:off x="5610490" y="3855165"/>
            <a:ext cx="790306" cy="79303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flipV="1">
            <a:off x="6400800" y="3576798"/>
            <a:ext cx="762000" cy="107140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Box 12"/>
          <p:cNvSpPr txBox="1"/>
          <p:nvPr/>
        </p:nvSpPr>
        <p:spPr>
          <a:xfrm>
            <a:off x="0"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smtClean="0">
                <a:solidFill>
                  <a:srgbClr val="FF0000"/>
                </a:solidFill>
                <a:latin typeface="Times New Roman" pitchFamily="18" charset="0"/>
                <a:cs typeface="Times New Roman" pitchFamily="18" charset="0"/>
              </a:rPr>
              <a:t>     </a:t>
            </a:r>
            <a:r>
              <a:rPr lang="en-US" sz="2200" b="1" smtClean="0">
                <a:solidFill>
                  <a:srgbClr val="FF0000"/>
                </a:solidFill>
                <a:latin typeface="Times New Roman" pitchFamily="18" charset="0"/>
                <a:cs typeface="Times New Roman" pitchFamily="18" charset="0"/>
              </a:rPr>
              <a:t>ĐỀ VĂN THUYẾT MINH VÀ CÁCH LÀM BÀI VĂN THUYẾT MINH</a:t>
            </a:r>
            <a:endParaRPr lang="en-US" sz="2200" b="1">
              <a:solidFill>
                <a:srgbClr val="FF0000"/>
              </a:solidFill>
              <a:latin typeface="Times New Roman" pitchFamily="18" charset="0"/>
              <a:cs typeface="Times New Roman" pitchFamily="18" charset="0"/>
            </a:endParaRPr>
          </a:p>
        </p:txBody>
      </p:sp>
      <p:sp>
        <p:nvSpPr>
          <p:cNvPr id="14" name="Text Box 4"/>
          <p:cNvSpPr txBox="1">
            <a:spLocks noChangeArrowheads="1"/>
          </p:cNvSpPr>
          <p:nvPr/>
        </p:nvSpPr>
        <p:spPr bwMode="auto">
          <a:xfrm>
            <a:off x="-39254" y="461665"/>
            <a:ext cx="6363854"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I. </a:t>
            </a:r>
            <a:r>
              <a:rPr lang="en-US" sz="2000" b="1" smtClean="0">
                <a:solidFill>
                  <a:srgbClr val="FF0000"/>
                </a:solidFill>
                <a:latin typeface="Times New Roman" panose="02020603050405020304" pitchFamily="18" charset="0"/>
                <a:cs typeface="Times New Roman" panose="02020603050405020304" pitchFamily="18" charset="0"/>
              </a:rPr>
              <a:t>Đề văn thuyết minh và cách làm bài văn thuyết minh: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5" name="Text Box 4"/>
          <p:cNvSpPr txBox="1">
            <a:spLocks noChangeArrowheads="1"/>
          </p:cNvSpPr>
          <p:nvPr/>
        </p:nvSpPr>
        <p:spPr bwMode="auto">
          <a:xfrm>
            <a:off x="96418" y="814120"/>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Đề văn thuyết minh: </a:t>
            </a:r>
            <a:r>
              <a:rPr lang="en-US" sz="2000" smtClean="0">
                <a:latin typeface="Times New Roman" panose="02020603050405020304" pitchFamily="18" charset="0"/>
                <a:cs typeface="Times New Roman" panose="02020603050405020304" pitchFamily="18" charset="0"/>
              </a:rPr>
              <a:t>(sgk/137,138)</a:t>
            </a:r>
            <a:endParaRPr lang="en-US" sz="2000" dirty="0">
              <a:latin typeface="Times New Roman" panose="02020603050405020304" pitchFamily="18" charset="0"/>
              <a:cs typeface="Times New Roman" panose="02020603050405020304" pitchFamily="18" charset="0"/>
            </a:endParaRPr>
          </a:p>
        </p:txBody>
      </p:sp>
      <p:sp>
        <p:nvSpPr>
          <p:cNvPr id="16" name="Text Box 4"/>
          <p:cNvSpPr txBox="1">
            <a:spLocks noChangeArrowheads="1"/>
          </p:cNvSpPr>
          <p:nvPr/>
        </p:nvSpPr>
        <p:spPr bwMode="auto">
          <a:xfrm>
            <a:off x="62964" y="1150454"/>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Cách làm bài văn thuyết minh:</a:t>
            </a:r>
            <a:endParaRPr lang="en-US" sz="2000" dirty="0">
              <a:latin typeface="Times New Roman" panose="02020603050405020304" pitchFamily="18" charset="0"/>
              <a:cs typeface="Times New Roman" panose="02020603050405020304" pitchFamily="18" charset="0"/>
            </a:endParaRPr>
          </a:p>
        </p:txBody>
      </p:sp>
      <p:sp>
        <p:nvSpPr>
          <p:cNvPr id="17" name="Text Box 4"/>
          <p:cNvSpPr txBox="1">
            <a:spLocks noChangeArrowheads="1"/>
          </p:cNvSpPr>
          <p:nvPr/>
        </p:nvSpPr>
        <p:spPr bwMode="auto">
          <a:xfrm>
            <a:off x="103852" y="1499736"/>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 Bài văn:  “Xe đạp”</a:t>
            </a:r>
            <a:endParaRPr lang="en-US" sz="2000" dirty="0">
              <a:latin typeface="Times New Roman" panose="02020603050405020304" pitchFamily="18" charset="0"/>
              <a:cs typeface="Times New Roman" panose="02020603050405020304" pitchFamily="18" charset="0"/>
            </a:endParaRPr>
          </a:p>
        </p:txBody>
      </p:sp>
      <p:sp>
        <p:nvSpPr>
          <p:cNvPr id="20" name="Text Box 4"/>
          <p:cNvSpPr txBox="1">
            <a:spLocks noChangeArrowheads="1"/>
          </p:cNvSpPr>
          <p:nvPr/>
        </p:nvSpPr>
        <p:spPr bwMode="auto">
          <a:xfrm>
            <a:off x="239525" y="1841461"/>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a. Đối tượng thuyết minh: chiếc xe đạp</a:t>
            </a:r>
            <a:endParaRPr lang="en-US" sz="2000" dirty="0">
              <a:latin typeface="Times New Roman" panose="02020603050405020304" pitchFamily="18" charset="0"/>
              <a:cs typeface="Times New Roman" panose="02020603050405020304" pitchFamily="18" charset="0"/>
            </a:endParaRPr>
          </a:p>
        </p:txBody>
      </p:sp>
      <p:sp>
        <p:nvSpPr>
          <p:cNvPr id="21" name="Text Box 4"/>
          <p:cNvSpPr txBox="1">
            <a:spLocks noChangeArrowheads="1"/>
          </p:cNvSpPr>
          <p:nvPr/>
        </p:nvSpPr>
        <p:spPr bwMode="auto">
          <a:xfrm>
            <a:off x="226514" y="2133600"/>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b. Bố cục: ba phần</a:t>
            </a:r>
            <a:endParaRPr lang="en-US" sz="2000" dirty="0">
              <a:latin typeface="Times New Roman" panose="02020603050405020304" pitchFamily="18" charset="0"/>
              <a:cs typeface="Times New Roman" panose="02020603050405020304" pitchFamily="18" charset="0"/>
            </a:endParaRPr>
          </a:p>
        </p:txBody>
      </p:sp>
      <p:sp>
        <p:nvSpPr>
          <p:cNvPr id="22" name="Text Box 4"/>
          <p:cNvSpPr txBox="1">
            <a:spLocks noChangeArrowheads="1"/>
          </p:cNvSpPr>
          <p:nvPr/>
        </p:nvSpPr>
        <p:spPr bwMode="auto">
          <a:xfrm>
            <a:off x="226514" y="2437607"/>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c. Các bộ phận của xe đạp:  </a:t>
            </a:r>
            <a:endParaRPr lang="en-US" sz="2000" dirty="0">
              <a:latin typeface="Times New Roman" panose="02020603050405020304" pitchFamily="18" charset="0"/>
              <a:cs typeface="Times New Roman" panose="02020603050405020304" pitchFamily="18" charset="0"/>
            </a:endParaRPr>
          </a:p>
        </p:txBody>
      </p:sp>
      <p:sp>
        <p:nvSpPr>
          <p:cNvPr id="23" name="Rounded Rectangle 22"/>
          <p:cNvSpPr>
            <a:spLocks noChangeArrowheads="1"/>
          </p:cNvSpPr>
          <p:nvPr/>
        </p:nvSpPr>
        <p:spPr bwMode="auto">
          <a:xfrm>
            <a:off x="5029200" y="5990730"/>
            <a:ext cx="4114800" cy="838201"/>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a:lstStyle>
            <a:lvl1pPr>
              <a:defRPr sz="2400" b="1" i="1">
                <a:solidFill>
                  <a:schemeClr val="tx1"/>
                </a:solidFill>
                <a:latin typeface="Arial Narrow" panose="020B0606020202030204" pitchFamily="34" charset="0"/>
              </a:defRPr>
            </a:lvl1pPr>
            <a:lvl2pPr marL="742950" indent="-285750">
              <a:defRPr sz="2400" b="1" i="1">
                <a:solidFill>
                  <a:schemeClr val="tx1"/>
                </a:solidFill>
                <a:latin typeface="Arial Narrow" panose="020B0606020202030204" pitchFamily="34" charset="0"/>
              </a:defRPr>
            </a:lvl2pPr>
            <a:lvl3pPr marL="1143000" indent="-228600">
              <a:defRPr sz="2400" b="1" i="1">
                <a:solidFill>
                  <a:schemeClr val="tx1"/>
                </a:solidFill>
                <a:latin typeface="Arial Narrow" panose="020B0606020202030204" pitchFamily="34" charset="0"/>
              </a:defRPr>
            </a:lvl3pPr>
            <a:lvl4pPr marL="1600200" indent="-228600">
              <a:defRPr sz="2400" b="1" i="1">
                <a:solidFill>
                  <a:schemeClr val="tx1"/>
                </a:solidFill>
                <a:latin typeface="Arial Narrow" panose="020B0606020202030204" pitchFamily="34" charset="0"/>
              </a:defRPr>
            </a:lvl4pPr>
            <a:lvl5pPr marL="2057400" indent="-228600">
              <a:defRPr sz="2400" b="1"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b="1"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b="1"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b="1"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b="1" i="1">
                <a:solidFill>
                  <a:schemeClr val="tx1"/>
                </a:solidFill>
                <a:latin typeface="Arial Narrow" panose="020B0606020202030204" pitchFamily="34" charset="0"/>
              </a:defRPr>
            </a:lvl9pPr>
          </a:lstStyle>
          <a:p>
            <a:pPr eaLnBrk="1" hangingPunct="1"/>
            <a:r>
              <a:rPr lang="en-US" altLang="en-US" sz="2000" b="0" i="0" smtClean="0">
                <a:solidFill>
                  <a:srgbClr val="7030A0"/>
                </a:solidFill>
                <a:latin typeface="Times New Roman" panose="02020603050405020304" pitchFamily="18" charset="0"/>
                <a:cs typeface="Times New Roman" panose="02020603050405020304" pitchFamily="18" charset="0"/>
              </a:rPr>
              <a:t>Để giới thiệu về chiếc xe đạp, bài viết đã trình bày cấu tạo xe thế nào?</a:t>
            </a:r>
            <a:endParaRPr lang="en-US" altLang="en-US" sz="2000" b="0" dirty="0">
              <a:solidFill>
                <a:srgbClr val="7030A0"/>
              </a:solidFill>
              <a:latin typeface="Times New Roman" panose="02020603050405020304" pitchFamily="18" charset="0"/>
              <a:cs typeface="Times New Roman" panose="02020603050405020304" pitchFamily="18" charset="0"/>
            </a:endParaRPr>
          </a:p>
        </p:txBody>
      </p:sp>
      <p:sp>
        <p:nvSpPr>
          <p:cNvPr id="24" name="Text Box 4"/>
          <p:cNvSpPr txBox="1">
            <a:spLocks noChangeArrowheads="1"/>
          </p:cNvSpPr>
          <p:nvPr/>
        </p:nvSpPr>
        <p:spPr bwMode="auto">
          <a:xfrm>
            <a:off x="304461" y="2781523"/>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 Hệ thống truyền động: .... </a:t>
            </a:r>
            <a:endParaRPr lang="en-US" sz="2000" dirty="0">
              <a:latin typeface="Times New Roman" panose="02020603050405020304" pitchFamily="18" charset="0"/>
              <a:cs typeface="Times New Roman" panose="02020603050405020304" pitchFamily="18" charset="0"/>
            </a:endParaRPr>
          </a:p>
        </p:txBody>
      </p:sp>
      <p:sp>
        <p:nvSpPr>
          <p:cNvPr id="25" name="Text Box 12"/>
          <p:cNvSpPr txBox="1">
            <a:spLocks noChangeArrowheads="1"/>
          </p:cNvSpPr>
          <p:nvPr/>
        </p:nvSpPr>
        <p:spPr bwMode="auto">
          <a:xfrm>
            <a:off x="7001107" y="981177"/>
            <a:ext cx="1986779"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a:solidFill>
                  <a:srgbClr val="0070C0"/>
                </a:solidFill>
                <a:latin typeface="Times New Roman" pitchFamily="18" charset="0"/>
              </a:rPr>
              <a:t>Hệ </a:t>
            </a:r>
            <a:r>
              <a:rPr lang="en-US" altLang="en-US" smtClean="0">
                <a:solidFill>
                  <a:srgbClr val="0070C0"/>
                </a:solidFill>
                <a:latin typeface="Times New Roman" pitchFamily="18" charset="0"/>
              </a:rPr>
              <a:t>thốngđiều khiển</a:t>
            </a:r>
            <a:endParaRPr lang="en-US" altLang="en-US">
              <a:solidFill>
                <a:srgbClr val="0070C0"/>
              </a:solidFill>
              <a:latin typeface="Times New Roman" pitchFamily="18" charset="0"/>
            </a:endParaRPr>
          </a:p>
        </p:txBody>
      </p:sp>
      <p:sp>
        <p:nvSpPr>
          <p:cNvPr id="26" name="Line 8"/>
          <p:cNvSpPr>
            <a:spLocks noChangeShapeType="1"/>
          </p:cNvSpPr>
          <p:nvPr/>
        </p:nvSpPr>
        <p:spPr bwMode="auto">
          <a:xfrm flipH="1">
            <a:off x="7162800" y="1350507"/>
            <a:ext cx="304800" cy="891064"/>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28" name="Line 8"/>
          <p:cNvSpPr>
            <a:spLocks noChangeShapeType="1"/>
          </p:cNvSpPr>
          <p:nvPr/>
        </p:nvSpPr>
        <p:spPr bwMode="auto">
          <a:xfrm flipH="1">
            <a:off x="7315200" y="1350509"/>
            <a:ext cx="152400" cy="691007"/>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29" name="Line 8"/>
          <p:cNvSpPr>
            <a:spLocks noChangeShapeType="1"/>
          </p:cNvSpPr>
          <p:nvPr/>
        </p:nvSpPr>
        <p:spPr bwMode="auto">
          <a:xfrm flipH="1">
            <a:off x="7467600" y="1350507"/>
            <a:ext cx="0" cy="794813"/>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30" name="Text Box 12"/>
          <p:cNvSpPr txBox="1">
            <a:spLocks noChangeArrowheads="1"/>
          </p:cNvSpPr>
          <p:nvPr/>
        </p:nvSpPr>
        <p:spPr bwMode="auto">
          <a:xfrm>
            <a:off x="4711678" y="1395206"/>
            <a:ext cx="2139179" cy="36933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a:solidFill>
                  <a:srgbClr val="0000CC"/>
                </a:solidFill>
                <a:latin typeface="Times New Roman" pitchFamily="18" charset="0"/>
              </a:rPr>
              <a:t>Hệ </a:t>
            </a:r>
            <a:r>
              <a:rPr lang="en-US" altLang="en-US" smtClean="0">
                <a:solidFill>
                  <a:srgbClr val="0000CC"/>
                </a:solidFill>
                <a:latin typeface="Times New Roman" pitchFamily="18" charset="0"/>
              </a:rPr>
              <a:t>thống chuyên chở</a:t>
            </a:r>
            <a:endParaRPr lang="en-US" altLang="en-US">
              <a:solidFill>
                <a:srgbClr val="0000CC"/>
              </a:solidFill>
              <a:latin typeface="Times New Roman" pitchFamily="18" charset="0"/>
            </a:endParaRPr>
          </a:p>
        </p:txBody>
      </p:sp>
      <p:sp>
        <p:nvSpPr>
          <p:cNvPr id="31" name="Line 8"/>
          <p:cNvSpPr>
            <a:spLocks noChangeShapeType="1"/>
          </p:cNvSpPr>
          <p:nvPr/>
        </p:nvSpPr>
        <p:spPr bwMode="auto">
          <a:xfrm>
            <a:off x="6005643" y="1764538"/>
            <a:ext cx="203726" cy="610147"/>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32" name="Line 8"/>
          <p:cNvSpPr>
            <a:spLocks noChangeShapeType="1"/>
          </p:cNvSpPr>
          <p:nvPr/>
        </p:nvSpPr>
        <p:spPr bwMode="auto">
          <a:xfrm flipH="1">
            <a:off x="5614207" y="1764539"/>
            <a:ext cx="367491" cy="89059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33" name="Line 8"/>
          <p:cNvSpPr>
            <a:spLocks noChangeShapeType="1"/>
          </p:cNvSpPr>
          <p:nvPr/>
        </p:nvSpPr>
        <p:spPr bwMode="auto">
          <a:xfrm>
            <a:off x="6005642" y="1764540"/>
            <a:ext cx="1614358" cy="76917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34" name="Line 8"/>
          <p:cNvSpPr>
            <a:spLocks noChangeShapeType="1"/>
          </p:cNvSpPr>
          <p:nvPr/>
        </p:nvSpPr>
        <p:spPr bwMode="auto">
          <a:xfrm>
            <a:off x="6305084" y="3420966"/>
            <a:ext cx="1715432" cy="98172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
        <p:nvSpPr>
          <p:cNvPr id="35" name="Text Box 12"/>
          <p:cNvSpPr txBox="1">
            <a:spLocks noChangeArrowheads="1"/>
          </p:cNvSpPr>
          <p:nvPr/>
        </p:nvSpPr>
        <p:spPr bwMode="auto">
          <a:xfrm>
            <a:off x="7834663" y="4407081"/>
            <a:ext cx="1219200" cy="36933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mtClean="0">
                <a:solidFill>
                  <a:srgbClr val="00B0F0"/>
                </a:solidFill>
                <a:latin typeface="Times New Roman" pitchFamily="18" charset="0"/>
              </a:rPr>
              <a:t>Chắn xích</a:t>
            </a:r>
            <a:endParaRPr lang="en-US" altLang="en-US">
              <a:solidFill>
                <a:srgbClr val="00B0F0"/>
              </a:solidFill>
              <a:latin typeface="Times New Roman" pitchFamily="18" charset="0"/>
            </a:endParaRPr>
          </a:p>
        </p:txBody>
      </p:sp>
      <p:sp>
        <p:nvSpPr>
          <p:cNvPr id="36" name="Line 8"/>
          <p:cNvSpPr>
            <a:spLocks noChangeShapeType="1"/>
          </p:cNvSpPr>
          <p:nvPr/>
        </p:nvSpPr>
        <p:spPr bwMode="auto">
          <a:xfrm flipH="1">
            <a:off x="5029200" y="3361674"/>
            <a:ext cx="2057400" cy="864825"/>
          </a:xfrm>
          <a:prstGeom prst="line">
            <a:avLst/>
          </a:prstGeom>
          <a:ln>
            <a:headEnd/>
            <a:tailEnd type="triangle" w="med" len="med"/>
          </a:ln>
        </p:spPr>
        <p:style>
          <a:lnRef idx="2">
            <a:schemeClr val="accent6"/>
          </a:lnRef>
          <a:fillRef idx="0">
            <a:schemeClr val="accent6"/>
          </a:fillRef>
          <a:effectRef idx="1">
            <a:schemeClr val="accent6"/>
          </a:effectRef>
          <a:fontRef idx="minor">
            <a:schemeClr val="tx1"/>
          </a:fontRef>
        </p:style>
        <p:txBody>
          <a:bodyPr/>
          <a:lstStyle/>
          <a:p>
            <a:endParaRPr lang="en-US"/>
          </a:p>
        </p:txBody>
      </p:sp>
      <p:sp>
        <p:nvSpPr>
          <p:cNvPr id="37" name="Line 8"/>
          <p:cNvSpPr>
            <a:spLocks noChangeShapeType="1"/>
          </p:cNvSpPr>
          <p:nvPr/>
        </p:nvSpPr>
        <p:spPr bwMode="auto">
          <a:xfrm flipH="1">
            <a:off x="5029199" y="2781523"/>
            <a:ext cx="152400" cy="1470159"/>
          </a:xfrm>
          <a:prstGeom prst="line">
            <a:avLst/>
          </a:prstGeom>
          <a:ln>
            <a:headEnd/>
            <a:tailEnd type="triangle" w="med" len="med"/>
          </a:ln>
        </p:spPr>
        <p:style>
          <a:lnRef idx="2">
            <a:schemeClr val="accent6"/>
          </a:lnRef>
          <a:fillRef idx="0">
            <a:schemeClr val="accent6"/>
          </a:fillRef>
          <a:effectRef idx="1">
            <a:schemeClr val="accent6"/>
          </a:effectRef>
          <a:fontRef idx="minor">
            <a:schemeClr val="tx1"/>
          </a:fontRef>
        </p:style>
        <p:txBody>
          <a:bodyPr/>
          <a:lstStyle/>
          <a:p>
            <a:endParaRPr lang="en-US"/>
          </a:p>
        </p:txBody>
      </p:sp>
      <p:sp>
        <p:nvSpPr>
          <p:cNvPr id="38" name="Text Box 12"/>
          <p:cNvSpPr txBox="1">
            <a:spLocks noChangeArrowheads="1"/>
          </p:cNvSpPr>
          <p:nvPr/>
        </p:nvSpPr>
        <p:spPr bwMode="auto">
          <a:xfrm>
            <a:off x="4397295" y="4251682"/>
            <a:ext cx="1219200" cy="36933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mtClean="0">
                <a:solidFill>
                  <a:schemeClr val="accent6">
                    <a:lumMod val="75000"/>
                  </a:schemeClr>
                </a:solidFill>
                <a:latin typeface="Times New Roman" pitchFamily="18" charset="0"/>
              </a:rPr>
              <a:t>Chắn bùn</a:t>
            </a:r>
            <a:endParaRPr lang="en-US" altLang="en-US">
              <a:solidFill>
                <a:schemeClr val="accent6">
                  <a:lumMod val="75000"/>
                </a:schemeClr>
              </a:solidFill>
              <a:latin typeface="Times New Roman" pitchFamily="18" charset="0"/>
            </a:endParaRPr>
          </a:p>
        </p:txBody>
      </p:sp>
      <p:sp>
        <p:nvSpPr>
          <p:cNvPr id="39" name="Text Box 4"/>
          <p:cNvSpPr txBox="1">
            <a:spLocks noChangeArrowheads="1"/>
          </p:cNvSpPr>
          <p:nvPr/>
        </p:nvSpPr>
        <p:spPr bwMode="auto">
          <a:xfrm>
            <a:off x="304460" y="3130877"/>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 Hệ thống  điều khiển: .... </a:t>
            </a:r>
            <a:endParaRPr lang="en-US" sz="2000" dirty="0">
              <a:latin typeface="Times New Roman" panose="02020603050405020304" pitchFamily="18" charset="0"/>
              <a:cs typeface="Times New Roman" panose="02020603050405020304" pitchFamily="18" charset="0"/>
            </a:endParaRPr>
          </a:p>
        </p:txBody>
      </p:sp>
      <p:sp>
        <p:nvSpPr>
          <p:cNvPr id="40" name="Text Box 4"/>
          <p:cNvSpPr txBox="1">
            <a:spLocks noChangeArrowheads="1"/>
          </p:cNvSpPr>
          <p:nvPr/>
        </p:nvSpPr>
        <p:spPr bwMode="auto">
          <a:xfrm>
            <a:off x="291450" y="3421415"/>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 Hệ thống  chuyên chở: .... </a:t>
            </a:r>
            <a:endParaRPr lang="en-US" sz="2000" dirty="0">
              <a:latin typeface="Times New Roman" panose="02020603050405020304" pitchFamily="18" charset="0"/>
              <a:cs typeface="Times New Roman" panose="02020603050405020304" pitchFamily="18" charset="0"/>
            </a:endParaRPr>
          </a:p>
        </p:txBody>
      </p:sp>
      <p:sp>
        <p:nvSpPr>
          <p:cNvPr id="41" name="Text Box 4"/>
          <p:cNvSpPr txBox="1">
            <a:spLocks noChangeArrowheads="1"/>
          </p:cNvSpPr>
          <p:nvPr/>
        </p:nvSpPr>
        <p:spPr bwMode="auto">
          <a:xfrm>
            <a:off x="304461" y="3716480"/>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 Các bộ phận phụ : .... </a:t>
            </a:r>
            <a:endParaRPr lang="en-US" sz="2000" dirty="0">
              <a:latin typeface="Times New Roman" panose="02020603050405020304" pitchFamily="18" charset="0"/>
              <a:cs typeface="Times New Roman" panose="02020603050405020304" pitchFamily="18" charset="0"/>
            </a:endParaRPr>
          </a:p>
        </p:txBody>
      </p:sp>
      <p:sp>
        <p:nvSpPr>
          <p:cNvPr id="42" name="Line 8"/>
          <p:cNvSpPr>
            <a:spLocks noChangeShapeType="1"/>
          </p:cNvSpPr>
          <p:nvPr/>
        </p:nvSpPr>
        <p:spPr bwMode="auto">
          <a:xfrm>
            <a:off x="7834663" y="2854263"/>
            <a:ext cx="661636" cy="16547"/>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43" name="Text Box 12"/>
          <p:cNvSpPr txBox="1">
            <a:spLocks noChangeArrowheads="1"/>
          </p:cNvSpPr>
          <p:nvPr/>
        </p:nvSpPr>
        <p:spPr bwMode="auto">
          <a:xfrm>
            <a:off x="8444263" y="2761545"/>
            <a:ext cx="609600" cy="3693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mtClean="0">
                <a:solidFill>
                  <a:srgbClr val="00B0F0"/>
                </a:solidFill>
                <a:latin typeface="Times New Roman" pitchFamily="18" charset="0"/>
              </a:rPr>
              <a:t>đèn</a:t>
            </a:r>
            <a:endParaRPr lang="en-US" altLang="en-US">
              <a:solidFill>
                <a:srgbClr val="00B0F0"/>
              </a:solidFill>
              <a:latin typeface="Times New Roman" pitchFamily="18" charset="0"/>
            </a:endParaRPr>
          </a:p>
        </p:txBody>
      </p:sp>
    </p:spTree>
    <p:extLst>
      <p:ext uri="{BB962C8B-B14F-4D97-AF65-F5344CB8AC3E}">
        <p14:creationId xmlns:p14="http://schemas.microsoft.com/office/powerpoint/2010/main" val="354051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
                                        </p:tgtEl>
                                        <p:attrNameLst>
                                          <p:attrName>fillcolor</p:attrName>
                                        </p:attrNameLst>
                                      </p:cBhvr>
                                      <p:tavLst>
                                        <p:tav tm="0">
                                          <p:val>
                                            <p:clrVal>
                                              <a:schemeClr val="accent2"/>
                                            </p:clrVal>
                                          </p:val>
                                        </p:tav>
                                        <p:tav tm="50000">
                                          <p:val>
                                            <p:clrVal>
                                              <a:schemeClr val="hlink"/>
                                            </p:clrVal>
                                          </p:val>
                                        </p:tav>
                                      </p:tavLst>
                                    </p:anim>
                                    <p:set>
                                      <p:cBhvr>
                                        <p:cTn id="9" dur="80"/>
                                        <p:tgtEl>
                                          <p:spTgt spid="2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4"/>
                                        </p:tgtEl>
                                        <p:attrNameLst>
                                          <p:attrName>style.visibility</p:attrName>
                                        </p:attrNameLst>
                                      </p:cBhvr>
                                      <p:to>
                                        <p:strVal val="visible"/>
                                      </p:to>
                                    </p:set>
                                    <p:anim calcmode="discrete" valueType="clr">
                                      <p:cBhvr override="childStyle">
                                        <p:cTn id="26"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4"/>
                                        </p:tgtEl>
                                        <p:attrNameLst>
                                          <p:attrName>fillcolor</p:attrName>
                                        </p:attrNameLst>
                                      </p:cBhvr>
                                      <p:tavLst>
                                        <p:tav tm="0">
                                          <p:val>
                                            <p:clrVal>
                                              <a:schemeClr val="accent2"/>
                                            </p:clrVal>
                                          </p:val>
                                        </p:tav>
                                        <p:tav tm="50000">
                                          <p:val>
                                            <p:clrVal>
                                              <a:schemeClr val="hlink"/>
                                            </p:clrVal>
                                          </p:val>
                                        </p:tav>
                                      </p:tavLst>
                                    </p:anim>
                                    <p:set>
                                      <p:cBhvr>
                                        <p:cTn id="28" dur="80"/>
                                        <p:tgtEl>
                                          <p:spTgt spid="24"/>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1000"/>
                                        <p:tgtEl>
                                          <p:spTgt spid="9"/>
                                        </p:tgtEl>
                                      </p:cBhvr>
                                    </p:animEffect>
                                    <p:anim calcmode="lin" valueType="num">
                                      <p:cBhvr>
                                        <p:cTn id="69" dur="1000" fill="hold"/>
                                        <p:tgtEl>
                                          <p:spTgt spid="9"/>
                                        </p:tgtEl>
                                        <p:attrNameLst>
                                          <p:attrName>ppt_x</p:attrName>
                                        </p:attrNameLst>
                                      </p:cBhvr>
                                      <p:tavLst>
                                        <p:tav tm="0">
                                          <p:val>
                                            <p:strVal val="#ppt_x"/>
                                          </p:val>
                                        </p:tav>
                                        <p:tav tm="100000">
                                          <p:val>
                                            <p:strVal val="#ppt_x"/>
                                          </p:val>
                                        </p:tav>
                                      </p:tavLst>
                                    </p:anim>
                                    <p:anim calcmode="lin" valueType="num">
                                      <p:cBhvr>
                                        <p:cTn id="7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1000"/>
                                        <p:tgtEl>
                                          <p:spTgt spid="11"/>
                                        </p:tgtEl>
                                      </p:cBhvr>
                                    </p:animEffect>
                                    <p:anim calcmode="lin" valueType="num">
                                      <p:cBhvr>
                                        <p:cTn id="83" dur="1000" fill="hold"/>
                                        <p:tgtEl>
                                          <p:spTgt spid="11"/>
                                        </p:tgtEl>
                                        <p:attrNameLst>
                                          <p:attrName>ppt_x</p:attrName>
                                        </p:attrNameLst>
                                      </p:cBhvr>
                                      <p:tavLst>
                                        <p:tav tm="0">
                                          <p:val>
                                            <p:strVal val="#ppt_x"/>
                                          </p:val>
                                        </p:tav>
                                        <p:tav tm="100000">
                                          <p:val>
                                            <p:strVal val="#ppt_x"/>
                                          </p:val>
                                        </p:tav>
                                      </p:tavLst>
                                    </p:anim>
                                    <p:anim calcmode="lin" valueType="num">
                                      <p:cBhvr>
                                        <p:cTn id="84" dur="1000" fill="hold"/>
                                        <p:tgtEl>
                                          <p:spTgt spid="11"/>
                                        </p:tgtEl>
                                        <p:attrNameLst>
                                          <p:attrName>ppt_y</p:attrName>
                                        </p:attrNameLst>
                                      </p:cBhvr>
                                      <p:tavLst>
                                        <p:tav tm="0">
                                          <p:val>
                                            <p:strVal val="#ppt_y+.1"/>
                                          </p:val>
                                        </p:tav>
                                        <p:tav tm="100000">
                                          <p:val>
                                            <p:strVal val="#ppt_y"/>
                                          </p:val>
                                        </p:tav>
                                      </p:tavLst>
                                    </p:anim>
                                  </p:childTnLst>
                                </p:cTn>
                              </p:par>
                            </p:childTnLst>
                          </p:cTn>
                        </p:par>
                        <p:par>
                          <p:cTn id="85" fill="hold">
                            <p:stCondLst>
                              <p:cond delay="1000"/>
                            </p:stCondLst>
                            <p:childTnLst>
                              <p:par>
                                <p:cTn id="86" presetID="42" presetClass="entr" presetSubtype="0"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1000"/>
                                        <p:tgtEl>
                                          <p:spTgt spid="12"/>
                                        </p:tgtEl>
                                      </p:cBhvr>
                                    </p:animEffect>
                                    <p:anim calcmode="lin" valueType="num">
                                      <p:cBhvr>
                                        <p:cTn id="89" dur="1000" fill="hold"/>
                                        <p:tgtEl>
                                          <p:spTgt spid="12"/>
                                        </p:tgtEl>
                                        <p:attrNameLst>
                                          <p:attrName>ppt_x</p:attrName>
                                        </p:attrNameLst>
                                      </p:cBhvr>
                                      <p:tavLst>
                                        <p:tav tm="0">
                                          <p:val>
                                            <p:strVal val="#ppt_x"/>
                                          </p:val>
                                        </p:tav>
                                        <p:tav tm="100000">
                                          <p:val>
                                            <p:strVal val="#ppt_x"/>
                                          </p:val>
                                        </p:tav>
                                      </p:tavLst>
                                    </p:anim>
                                    <p:anim calcmode="lin" valueType="num">
                                      <p:cBhvr>
                                        <p:cTn id="9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7" presetClass="entr" presetSubtype="0" fill="hold" grpId="0" nodeType="clickEffect">
                                  <p:stCondLst>
                                    <p:cond delay="0"/>
                                  </p:stCondLst>
                                  <p:iterate type="lt">
                                    <p:tmPct val="50000"/>
                                  </p:iterate>
                                  <p:childTnLst>
                                    <p:set>
                                      <p:cBhvr>
                                        <p:cTn id="94" dur="1" fill="hold">
                                          <p:stCondLst>
                                            <p:cond delay="0"/>
                                          </p:stCondLst>
                                        </p:cTn>
                                        <p:tgtEl>
                                          <p:spTgt spid="39"/>
                                        </p:tgtEl>
                                        <p:attrNameLst>
                                          <p:attrName>style.visibility</p:attrName>
                                        </p:attrNameLst>
                                      </p:cBhvr>
                                      <p:to>
                                        <p:strVal val="visible"/>
                                      </p:to>
                                    </p:set>
                                    <p:anim calcmode="discrete" valueType="clr">
                                      <p:cBhvr override="childStyle">
                                        <p:cTn id="95" dur="80"/>
                                        <p:tgtEl>
                                          <p:spTgt spid="39"/>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39"/>
                                        </p:tgtEl>
                                        <p:attrNameLst>
                                          <p:attrName>fillcolor</p:attrName>
                                        </p:attrNameLst>
                                      </p:cBhvr>
                                      <p:tavLst>
                                        <p:tav tm="0">
                                          <p:val>
                                            <p:clrVal>
                                              <a:schemeClr val="accent2"/>
                                            </p:clrVal>
                                          </p:val>
                                        </p:tav>
                                        <p:tav tm="50000">
                                          <p:val>
                                            <p:clrVal>
                                              <a:schemeClr val="hlink"/>
                                            </p:clrVal>
                                          </p:val>
                                        </p:tav>
                                      </p:tavLst>
                                    </p:anim>
                                    <p:set>
                                      <p:cBhvr>
                                        <p:cTn id="97" dur="80"/>
                                        <p:tgtEl>
                                          <p:spTgt spid="39"/>
                                        </p:tgtEl>
                                        <p:attrNameLst>
                                          <p:attrName>fill.type</p:attrName>
                                        </p:attrNameLst>
                                      </p:cBhvr>
                                      <p:to>
                                        <p:strVal val="solid"/>
                                      </p:to>
                                    </p:se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1000"/>
                                        <p:tgtEl>
                                          <p:spTgt spid="25"/>
                                        </p:tgtEl>
                                      </p:cBhvr>
                                    </p:animEffect>
                                    <p:anim calcmode="lin" valueType="num">
                                      <p:cBhvr>
                                        <p:cTn id="103" dur="1000" fill="hold"/>
                                        <p:tgtEl>
                                          <p:spTgt spid="25"/>
                                        </p:tgtEl>
                                        <p:attrNameLst>
                                          <p:attrName>ppt_x</p:attrName>
                                        </p:attrNameLst>
                                      </p:cBhvr>
                                      <p:tavLst>
                                        <p:tav tm="0">
                                          <p:val>
                                            <p:strVal val="#ppt_x"/>
                                          </p:val>
                                        </p:tav>
                                        <p:tav tm="100000">
                                          <p:val>
                                            <p:strVal val="#ppt_x"/>
                                          </p:val>
                                        </p:tav>
                                      </p:tavLst>
                                    </p:anim>
                                    <p:anim calcmode="lin" valueType="num">
                                      <p:cBhvr>
                                        <p:cTn id="10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fade">
                                      <p:cBhvr>
                                        <p:cTn id="116" dur="1000"/>
                                        <p:tgtEl>
                                          <p:spTgt spid="28"/>
                                        </p:tgtEl>
                                      </p:cBhvr>
                                    </p:animEffect>
                                    <p:anim calcmode="lin" valueType="num">
                                      <p:cBhvr>
                                        <p:cTn id="117" dur="1000" fill="hold"/>
                                        <p:tgtEl>
                                          <p:spTgt spid="28"/>
                                        </p:tgtEl>
                                        <p:attrNameLst>
                                          <p:attrName>ppt_x</p:attrName>
                                        </p:attrNameLst>
                                      </p:cBhvr>
                                      <p:tavLst>
                                        <p:tav tm="0">
                                          <p:val>
                                            <p:strVal val="#ppt_x"/>
                                          </p:val>
                                        </p:tav>
                                        <p:tav tm="100000">
                                          <p:val>
                                            <p:strVal val="#ppt_x"/>
                                          </p:val>
                                        </p:tav>
                                      </p:tavLst>
                                    </p:anim>
                                    <p:anim calcmode="lin" valueType="num">
                                      <p:cBhvr>
                                        <p:cTn id="11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1000"/>
                                        <p:tgtEl>
                                          <p:spTgt spid="29"/>
                                        </p:tgtEl>
                                      </p:cBhvr>
                                    </p:animEffect>
                                    <p:anim calcmode="lin" valueType="num">
                                      <p:cBhvr>
                                        <p:cTn id="124" dur="1000" fill="hold"/>
                                        <p:tgtEl>
                                          <p:spTgt spid="29"/>
                                        </p:tgtEl>
                                        <p:attrNameLst>
                                          <p:attrName>ppt_x</p:attrName>
                                        </p:attrNameLst>
                                      </p:cBhvr>
                                      <p:tavLst>
                                        <p:tav tm="0">
                                          <p:val>
                                            <p:strVal val="#ppt_x"/>
                                          </p:val>
                                        </p:tav>
                                        <p:tav tm="100000">
                                          <p:val>
                                            <p:strVal val="#ppt_x"/>
                                          </p:val>
                                        </p:tav>
                                      </p:tavLst>
                                    </p:anim>
                                    <p:anim calcmode="lin" valueType="num">
                                      <p:cBhvr>
                                        <p:cTn id="12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7" presetClass="entr" presetSubtype="0" fill="hold" grpId="0" nodeType="clickEffect">
                                  <p:stCondLst>
                                    <p:cond delay="0"/>
                                  </p:stCondLst>
                                  <p:iterate type="lt">
                                    <p:tmPct val="50000"/>
                                  </p:iterate>
                                  <p:childTnLst>
                                    <p:set>
                                      <p:cBhvr>
                                        <p:cTn id="129" dur="1" fill="hold">
                                          <p:stCondLst>
                                            <p:cond delay="0"/>
                                          </p:stCondLst>
                                        </p:cTn>
                                        <p:tgtEl>
                                          <p:spTgt spid="40"/>
                                        </p:tgtEl>
                                        <p:attrNameLst>
                                          <p:attrName>style.visibility</p:attrName>
                                        </p:attrNameLst>
                                      </p:cBhvr>
                                      <p:to>
                                        <p:strVal val="visible"/>
                                      </p:to>
                                    </p:set>
                                    <p:anim calcmode="discrete" valueType="clr">
                                      <p:cBhvr override="childStyle">
                                        <p:cTn id="130" dur="80"/>
                                        <p:tgtEl>
                                          <p:spTgt spid="40"/>
                                        </p:tgtEl>
                                        <p:attrNameLst>
                                          <p:attrName>style.color</p:attrName>
                                        </p:attrNameLst>
                                      </p:cBhvr>
                                      <p:tavLst>
                                        <p:tav tm="0">
                                          <p:val>
                                            <p:clrVal>
                                              <a:schemeClr val="accent2"/>
                                            </p:clrVal>
                                          </p:val>
                                        </p:tav>
                                        <p:tav tm="50000">
                                          <p:val>
                                            <p:clrVal>
                                              <a:schemeClr val="hlink"/>
                                            </p:clrVal>
                                          </p:val>
                                        </p:tav>
                                      </p:tavLst>
                                    </p:anim>
                                    <p:anim calcmode="discrete" valueType="clr">
                                      <p:cBhvr>
                                        <p:cTn id="131" dur="80"/>
                                        <p:tgtEl>
                                          <p:spTgt spid="40"/>
                                        </p:tgtEl>
                                        <p:attrNameLst>
                                          <p:attrName>fillcolor</p:attrName>
                                        </p:attrNameLst>
                                      </p:cBhvr>
                                      <p:tavLst>
                                        <p:tav tm="0">
                                          <p:val>
                                            <p:clrVal>
                                              <a:schemeClr val="accent2"/>
                                            </p:clrVal>
                                          </p:val>
                                        </p:tav>
                                        <p:tav tm="50000">
                                          <p:val>
                                            <p:clrVal>
                                              <a:schemeClr val="hlink"/>
                                            </p:clrVal>
                                          </p:val>
                                        </p:tav>
                                      </p:tavLst>
                                    </p:anim>
                                    <p:set>
                                      <p:cBhvr>
                                        <p:cTn id="132" dur="80"/>
                                        <p:tgtEl>
                                          <p:spTgt spid="40"/>
                                        </p:tgtEl>
                                        <p:attrNameLst>
                                          <p:attrName>fill.type</p:attrName>
                                        </p:attrNameLst>
                                      </p:cBhvr>
                                      <p:to>
                                        <p:strVal val="solid"/>
                                      </p:to>
                                    </p:set>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fade">
                                      <p:cBhvr>
                                        <p:cTn id="137" dur="1000"/>
                                        <p:tgtEl>
                                          <p:spTgt spid="30"/>
                                        </p:tgtEl>
                                      </p:cBhvr>
                                    </p:animEffect>
                                    <p:anim calcmode="lin" valueType="num">
                                      <p:cBhvr>
                                        <p:cTn id="138" dur="1000" fill="hold"/>
                                        <p:tgtEl>
                                          <p:spTgt spid="30"/>
                                        </p:tgtEl>
                                        <p:attrNameLst>
                                          <p:attrName>ppt_x</p:attrName>
                                        </p:attrNameLst>
                                      </p:cBhvr>
                                      <p:tavLst>
                                        <p:tav tm="0">
                                          <p:val>
                                            <p:strVal val="#ppt_x"/>
                                          </p:val>
                                        </p:tav>
                                        <p:tav tm="100000">
                                          <p:val>
                                            <p:strVal val="#ppt_x"/>
                                          </p:val>
                                        </p:tav>
                                      </p:tavLst>
                                    </p:anim>
                                    <p:anim calcmode="lin" valueType="num">
                                      <p:cBhvr>
                                        <p:cTn id="13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31"/>
                                        </p:tgtEl>
                                        <p:attrNameLst>
                                          <p:attrName>style.visibility</p:attrName>
                                        </p:attrNameLst>
                                      </p:cBhvr>
                                      <p:to>
                                        <p:strVal val="visible"/>
                                      </p:to>
                                    </p:set>
                                    <p:animEffect transition="in" filter="fade">
                                      <p:cBhvr>
                                        <p:cTn id="144" dur="1000"/>
                                        <p:tgtEl>
                                          <p:spTgt spid="31"/>
                                        </p:tgtEl>
                                      </p:cBhvr>
                                    </p:animEffect>
                                    <p:anim calcmode="lin" valueType="num">
                                      <p:cBhvr>
                                        <p:cTn id="145" dur="1000" fill="hold"/>
                                        <p:tgtEl>
                                          <p:spTgt spid="31"/>
                                        </p:tgtEl>
                                        <p:attrNameLst>
                                          <p:attrName>ppt_x</p:attrName>
                                        </p:attrNameLst>
                                      </p:cBhvr>
                                      <p:tavLst>
                                        <p:tav tm="0">
                                          <p:val>
                                            <p:strVal val="#ppt_x"/>
                                          </p:val>
                                        </p:tav>
                                        <p:tav tm="100000">
                                          <p:val>
                                            <p:strVal val="#ppt_x"/>
                                          </p:val>
                                        </p:tav>
                                      </p:tavLst>
                                    </p:anim>
                                    <p:anim calcmode="lin" valueType="num">
                                      <p:cBhvr>
                                        <p:cTn id="14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1000"/>
                                        <p:tgtEl>
                                          <p:spTgt spid="32"/>
                                        </p:tgtEl>
                                      </p:cBhvr>
                                    </p:animEffect>
                                    <p:anim calcmode="lin" valueType="num">
                                      <p:cBhvr>
                                        <p:cTn id="152" dur="1000" fill="hold"/>
                                        <p:tgtEl>
                                          <p:spTgt spid="32"/>
                                        </p:tgtEl>
                                        <p:attrNameLst>
                                          <p:attrName>ppt_x</p:attrName>
                                        </p:attrNameLst>
                                      </p:cBhvr>
                                      <p:tavLst>
                                        <p:tav tm="0">
                                          <p:val>
                                            <p:strVal val="#ppt_x"/>
                                          </p:val>
                                        </p:tav>
                                        <p:tav tm="100000">
                                          <p:val>
                                            <p:strVal val="#ppt_x"/>
                                          </p:val>
                                        </p:tav>
                                      </p:tavLst>
                                    </p:anim>
                                    <p:anim calcmode="lin" valueType="num">
                                      <p:cBhvr>
                                        <p:cTn id="15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33"/>
                                        </p:tgtEl>
                                        <p:attrNameLst>
                                          <p:attrName>style.visibility</p:attrName>
                                        </p:attrNameLst>
                                      </p:cBhvr>
                                      <p:to>
                                        <p:strVal val="visible"/>
                                      </p:to>
                                    </p:set>
                                    <p:animEffect transition="in" filter="fade">
                                      <p:cBhvr>
                                        <p:cTn id="158" dur="1000"/>
                                        <p:tgtEl>
                                          <p:spTgt spid="33"/>
                                        </p:tgtEl>
                                      </p:cBhvr>
                                    </p:animEffect>
                                    <p:anim calcmode="lin" valueType="num">
                                      <p:cBhvr>
                                        <p:cTn id="159" dur="1000" fill="hold"/>
                                        <p:tgtEl>
                                          <p:spTgt spid="33"/>
                                        </p:tgtEl>
                                        <p:attrNameLst>
                                          <p:attrName>ppt_x</p:attrName>
                                        </p:attrNameLst>
                                      </p:cBhvr>
                                      <p:tavLst>
                                        <p:tav tm="0">
                                          <p:val>
                                            <p:strVal val="#ppt_x"/>
                                          </p:val>
                                        </p:tav>
                                        <p:tav tm="100000">
                                          <p:val>
                                            <p:strVal val="#ppt_x"/>
                                          </p:val>
                                        </p:tav>
                                      </p:tavLst>
                                    </p:anim>
                                    <p:anim calcmode="lin" valueType="num">
                                      <p:cBhvr>
                                        <p:cTn id="16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7" presetClass="entr" presetSubtype="0" fill="hold" grpId="0" nodeType="clickEffect">
                                  <p:stCondLst>
                                    <p:cond delay="0"/>
                                  </p:stCondLst>
                                  <p:iterate type="lt">
                                    <p:tmPct val="50000"/>
                                  </p:iterate>
                                  <p:childTnLst>
                                    <p:set>
                                      <p:cBhvr>
                                        <p:cTn id="164" dur="1" fill="hold">
                                          <p:stCondLst>
                                            <p:cond delay="0"/>
                                          </p:stCondLst>
                                        </p:cTn>
                                        <p:tgtEl>
                                          <p:spTgt spid="41"/>
                                        </p:tgtEl>
                                        <p:attrNameLst>
                                          <p:attrName>style.visibility</p:attrName>
                                        </p:attrNameLst>
                                      </p:cBhvr>
                                      <p:to>
                                        <p:strVal val="visible"/>
                                      </p:to>
                                    </p:set>
                                    <p:anim calcmode="discrete" valueType="clr">
                                      <p:cBhvr override="childStyle">
                                        <p:cTn id="165" dur="8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166" dur="80"/>
                                        <p:tgtEl>
                                          <p:spTgt spid="41"/>
                                        </p:tgtEl>
                                        <p:attrNameLst>
                                          <p:attrName>fillcolor</p:attrName>
                                        </p:attrNameLst>
                                      </p:cBhvr>
                                      <p:tavLst>
                                        <p:tav tm="0">
                                          <p:val>
                                            <p:clrVal>
                                              <a:schemeClr val="accent2"/>
                                            </p:clrVal>
                                          </p:val>
                                        </p:tav>
                                        <p:tav tm="50000">
                                          <p:val>
                                            <p:clrVal>
                                              <a:schemeClr val="hlink"/>
                                            </p:clrVal>
                                          </p:val>
                                        </p:tav>
                                      </p:tavLst>
                                    </p:anim>
                                    <p:set>
                                      <p:cBhvr>
                                        <p:cTn id="167" dur="80"/>
                                        <p:tgtEl>
                                          <p:spTgt spid="41"/>
                                        </p:tgtEl>
                                        <p:attrNameLst>
                                          <p:attrName>fill.type</p:attrName>
                                        </p:attrNameLst>
                                      </p:cBhvr>
                                      <p:to>
                                        <p:strVal val="solid"/>
                                      </p:to>
                                    </p:set>
                                  </p:childTnLst>
                                </p:cTn>
                              </p:par>
                            </p:childTnLst>
                          </p:cTn>
                        </p:par>
                      </p:childTnLst>
                    </p:cTn>
                  </p:par>
                  <p:par>
                    <p:cTn id="168" fill="hold">
                      <p:stCondLst>
                        <p:cond delay="indefinite"/>
                      </p:stCondLst>
                      <p:childTnLst>
                        <p:par>
                          <p:cTn id="169" fill="hold">
                            <p:stCondLst>
                              <p:cond delay="0"/>
                            </p:stCondLst>
                            <p:childTnLst>
                              <p:par>
                                <p:cTn id="170" presetID="42" presetClass="entr" presetSubtype="0" fill="hold" grpId="0" nodeType="clickEffect">
                                  <p:stCondLst>
                                    <p:cond delay="0"/>
                                  </p:stCondLst>
                                  <p:childTnLst>
                                    <p:set>
                                      <p:cBhvr>
                                        <p:cTn id="171" dur="1" fill="hold">
                                          <p:stCondLst>
                                            <p:cond delay="0"/>
                                          </p:stCondLst>
                                        </p:cTn>
                                        <p:tgtEl>
                                          <p:spTgt spid="34"/>
                                        </p:tgtEl>
                                        <p:attrNameLst>
                                          <p:attrName>style.visibility</p:attrName>
                                        </p:attrNameLst>
                                      </p:cBhvr>
                                      <p:to>
                                        <p:strVal val="visible"/>
                                      </p:to>
                                    </p:set>
                                    <p:animEffect transition="in" filter="fade">
                                      <p:cBhvr>
                                        <p:cTn id="172" dur="1000"/>
                                        <p:tgtEl>
                                          <p:spTgt spid="34"/>
                                        </p:tgtEl>
                                      </p:cBhvr>
                                    </p:animEffect>
                                    <p:anim calcmode="lin" valueType="num">
                                      <p:cBhvr>
                                        <p:cTn id="173" dur="1000" fill="hold"/>
                                        <p:tgtEl>
                                          <p:spTgt spid="34"/>
                                        </p:tgtEl>
                                        <p:attrNameLst>
                                          <p:attrName>ppt_x</p:attrName>
                                        </p:attrNameLst>
                                      </p:cBhvr>
                                      <p:tavLst>
                                        <p:tav tm="0">
                                          <p:val>
                                            <p:strVal val="#ppt_x"/>
                                          </p:val>
                                        </p:tav>
                                        <p:tav tm="100000">
                                          <p:val>
                                            <p:strVal val="#ppt_x"/>
                                          </p:val>
                                        </p:tav>
                                      </p:tavLst>
                                    </p:anim>
                                    <p:anim calcmode="lin" valueType="num">
                                      <p:cBhvr>
                                        <p:cTn id="174" dur="1000" fill="hold"/>
                                        <p:tgtEl>
                                          <p:spTgt spid="34"/>
                                        </p:tgtEl>
                                        <p:attrNameLst>
                                          <p:attrName>ppt_y</p:attrName>
                                        </p:attrNameLst>
                                      </p:cBhvr>
                                      <p:tavLst>
                                        <p:tav tm="0">
                                          <p:val>
                                            <p:strVal val="#ppt_y+.1"/>
                                          </p:val>
                                        </p:tav>
                                        <p:tav tm="100000">
                                          <p:val>
                                            <p:strVal val="#ppt_y"/>
                                          </p:val>
                                        </p:tav>
                                      </p:tavLst>
                                    </p:anim>
                                  </p:childTnLst>
                                </p:cTn>
                              </p:par>
                            </p:childTnLst>
                          </p:cTn>
                        </p:par>
                        <p:par>
                          <p:cTn id="175" fill="hold">
                            <p:stCondLst>
                              <p:cond delay="1000"/>
                            </p:stCondLst>
                            <p:childTnLst>
                              <p:par>
                                <p:cTn id="176" presetID="42" presetClass="entr" presetSubtype="0" fill="hold" grpId="0" nodeType="afterEffect">
                                  <p:stCondLst>
                                    <p:cond delay="0"/>
                                  </p:stCondLst>
                                  <p:childTnLst>
                                    <p:set>
                                      <p:cBhvr>
                                        <p:cTn id="177" dur="1" fill="hold">
                                          <p:stCondLst>
                                            <p:cond delay="0"/>
                                          </p:stCondLst>
                                        </p:cTn>
                                        <p:tgtEl>
                                          <p:spTgt spid="35"/>
                                        </p:tgtEl>
                                        <p:attrNameLst>
                                          <p:attrName>style.visibility</p:attrName>
                                        </p:attrNameLst>
                                      </p:cBhvr>
                                      <p:to>
                                        <p:strVal val="visible"/>
                                      </p:to>
                                    </p:set>
                                    <p:animEffect transition="in" filter="fade">
                                      <p:cBhvr>
                                        <p:cTn id="178" dur="1000"/>
                                        <p:tgtEl>
                                          <p:spTgt spid="35"/>
                                        </p:tgtEl>
                                      </p:cBhvr>
                                    </p:animEffect>
                                    <p:anim calcmode="lin" valueType="num">
                                      <p:cBhvr>
                                        <p:cTn id="179" dur="1000" fill="hold"/>
                                        <p:tgtEl>
                                          <p:spTgt spid="35"/>
                                        </p:tgtEl>
                                        <p:attrNameLst>
                                          <p:attrName>ppt_x</p:attrName>
                                        </p:attrNameLst>
                                      </p:cBhvr>
                                      <p:tavLst>
                                        <p:tav tm="0">
                                          <p:val>
                                            <p:strVal val="#ppt_x"/>
                                          </p:val>
                                        </p:tav>
                                        <p:tav tm="100000">
                                          <p:val>
                                            <p:strVal val="#ppt_x"/>
                                          </p:val>
                                        </p:tav>
                                      </p:tavLst>
                                    </p:anim>
                                    <p:anim calcmode="lin" valueType="num">
                                      <p:cBhvr>
                                        <p:cTn id="18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grpId="0" nodeType="clickEffect">
                                  <p:stCondLst>
                                    <p:cond delay="0"/>
                                  </p:stCondLst>
                                  <p:childTnLst>
                                    <p:set>
                                      <p:cBhvr>
                                        <p:cTn id="184" dur="1" fill="hold">
                                          <p:stCondLst>
                                            <p:cond delay="0"/>
                                          </p:stCondLst>
                                        </p:cTn>
                                        <p:tgtEl>
                                          <p:spTgt spid="36"/>
                                        </p:tgtEl>
                                        <p:attrNameLst>
                                          <p:attrName>style.visibility</p:attrName>
                                        </p:attrNameLst>
                                      </p:cBhvr>
                                      <p:to>
                                        <p:strVal val="visible"/>
                                      </p:to>
                                    </p:set>
                                    <p:animEffect transition="in" filter="fade">
                                      <p:cBhvr>
                                        <p:cTn id="185" dur="1000"/>
                                        <p:tgtEl>
                                          <p:spTgt spid="36"/>
                                        </p:tgtEl>
                                      </p:cBhvr>
                                    </p:animEffect>
                                    <p:anim calcmode="lin" valueType="num">
                                      <p:cBhvr>
                                        <p:cTn id="186" dur="1000" fill="hold"/>
                                        <p:tgtEl>
                                          <p:spTgt spid="36"/>
                                        </p:tgtEl>
                                        <p:attrNameLst>
                                          <p:attrName>ppt_x</p:attrName>
                                        </p:attrNameLst>
                                      </p:cBhvr>
                                      <p:tavLst>
                                        <p:tav tm="0">
                                          <p:val>
                                            <p:strVal val="#ppt_x"/>
                                          </p:val>
                                        </p:tav>
                                        <p:tav tm="100000">
                                          <p:val>
                                            <p:strVal val="#ppt_x"/>
                                          </p:val>
                                        </p:tav>
                                      </p:tavLst>
                                    </p:anim>
                                    <p:anim calcmode="lin" valueType="num">
                                      <p:cBhvr>
                                        <p:cTn id="187" dur="1000" fill="hold"/>
                                        <p:tgtEl>
                                          <p:spTgt spid="36"/>
                                        </p:tgtEl>
                                        <p:attrNameLst>
                                          <p:attrName>ppt_y</p:attrName>
                                        </p:attrNameLst>
                                      </p:cBhvr>
                                      <p:tavLst>
                                        <p:tav tm="0">
                                          <p:val>
                                            <p:strVal val="#ppt_y+.1"/>
                                          </p:val>
                                        </p:tav>
                                        <p:tav tm="100000">
                                          <p:val>
                                            <p:strVal val="#ppt_y"/>
                                          </p:val>
                                        </p:tav>
                                      </p:tavLst>
                                    </p:anim>
                                  </p:childTnLst>
                                </p:cTn>
                              </p:par>
                            </p:childTnLst>
                          </p:cTn>
                        </p:par>
                        <p:par>
                          <p:cTn id="188" fill="hold">
                            <p:stCondLst>
                              <p:cond delay="1000"/>
                            </p:stCondLst>
                            <p:childTnLst>
                              <p:par>
                                <p:cTn id="189" presetID="42" presetClass="entr" presetSubtype="0" fill="hold" grpId="0" nodeType="afterEffect">
                                  <p:stCondLst>
                                    <p:cond delay="0"/>
                                  </p:stCondLst>
                                  <p:childTnLst>
                                    <p:set>
                                      <p:cBhvr>
                                        <p:cTn id="190" dur="1" fill="hold">
                                          <p:stCondLst>
                                            <p:cond delay="0"/>
                                          </p:stCondLst>
                                        </p:cTn>
                                        <p:tgtEl>
                                          <p:spTgt spid="37"/>
                                        </p:tgtEl>
                                        <p:attrNameLst>
                                          <p:attrName>style.visibility</p:attrName>
                                        </p:attrNameLst>
                                      </p:cBhvr>
                                      <p:to>
                                        <p:strVal val="visible"/>
                                      </p:to>
                                    </p:set>
                                    <p:animEffect transition="in" filter="fade">
                                      <p:cBhvr>
                                        <p:cTn id="191" dur="1000"/>
                                        <p:tgtEl>
                                          <p:spTgt spid="37"/>
                                        </p:tgtEl>
                                      </p:cBhvr>
                                    </p:animEffect>
                                    <p:anim calcmode="lin" valueType="num">
                                      <p:cBhvr>
                                        <p:cTn id="192" dur="1000" fill="hold"/>
                                        <p:tgtEl>
                                          <p:spTgt spid="37"/>
                                        </p:tgtEl>
                                        <p:attrNameLst>
                                          <p:attrName>ppt_x</p:attrName>
                                        </p:attrNameLst>
                                      </p:cBhvr>
                                      <p:tavLst>
                                        <p:tav tm="0">
                                          <p:val>
                                            <p:strVal val="#ppt_x"/>
                                          </p:val>
                                        </p:tav>
                                        <p:tav tm="100000">
                                          <p:val>
                                            <p:strVal val="#ppt_x"/>
                                          </p:val>
                                        </p:tav>
                                      </p:tavLst>
                                    </p:anim>
                                    <p:anim calcmode="lin" valueType="num">
                                      <p:cBhvr>
                                        <p:cTn id="193" dur="1000" fill="hold"/>
                                        <p:tgtEl>
                                          <p:spTgt spid="37"/>
                                        </p:tgtEl>
                                        <p:attrNameLst>
                                          <p:attrName>ppt_y</p:attrName>
                                        </p:attrNameLst>
                                      </p:cBhvr>
                                      <p:tavLst>
                                        <p:tav tm="0">
                                          <p:val>
                                            <p:strVal val="#ppt_y+.1"/>
                                          </p:val>
                                        </p:tav>
                                        <p:tav tm="100000">
                                          <p:val>
                                            <p:strVal val="#ppt_y"/>
                                          </p:val>
                                        </p:tav>
                                      </p:tavLst>
                                    </p:anim>
                                  </p:childTnLst>
                                </p:cTn>
                              </p:par>
                            </p:childTnLst>
                          </p:cTn>
                        </p:par>
                        <p:par>
                          <p:cTn id="194" fill="hold">
                            <p:stCondLst>
                              <p:cond delay="2000"/>
                            </p:stCondLst>
                            <p:childTnLst>
                              <p:par>
                                <p:cTn id="195" presetID="42" presetClass="entr" presetSubtype="0" fill="hold" grpId="0" nodeType="afterEffect">
                                  <p:stCondLst>
                                    <p:cond delay="0"/>
                                  </p:stCondLst>
                                  <p:childTnLst>
                                    <p:set>
                                      <p:cBhvr>
                                        <p:cTn id="196" dur="1" fill="hold">
                                          <p:stCondLst>
                                            <p:cond delay="0"/>
                                          </p:stCondLst>
                                        </p:cTn>
                                        <p:tgtEl>
                                          <p:spTgt spid="38"/>
                                        </p:tgtEl>
                                        <p:attrNameLst>
                                          <p:attrName>style.visibility</p:attrName>
                                        </p:attrNameLst>
                                      </p:cBhvr>
                                      <p:to>
                                        <p:strVal val="visible"/>
                                      </p:to>
                                    </p:set>
                                    <p:animEffect transition="in" filter="fade">
                                      <p:cBhvr>
                                        <p:cTn id="197" dur="1000"/>
                                        <p:tgtEl>
                                          <p:spTgt spid="38"/>
                                        </p:tgtEl>
                                      </p:cBhvr>
                                    </p:animEffect>
                                    <p:anim calcmode="lin" valueType="num">
                                      <p:cBhvr>
                                        <p:cTn id="198" dur="1000" fill="hold"/>
                                        <p:tgtEl>
                                          <p:spTgt spid="38"/>
                                        </p:tgtEl>
                                        <p:attrNameLst>
                                          <p:attrName>ppt_x</p:attrName>
                                        </p:attrNameLst>
                                      </p:cBhvr>
                                      <p:tavLst>
                                        <p:tav tm="0">
                                          <p:val>
                                            <p:strVal val="#ppt_x"/>
                                          </p:val>
                                        </p:tav>
                                        <p:tav tm="100000">
                                          <p:val>
                                            <p:strVal val="#ppt_x"/>
                                          </p:val>
                                        </p:tav>
                                      </p:tavLst>
                                    </p:anim>
                                    <p:anim calcmode="lin" valueType="num">
                                      <p:cBhvr>
                                        <p:cTn id="19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42" presetClass="entr" presetSubtype="0" fill="hold" grpId="0" nodeType="clickEffect">
                                  <p:stCondLst>
                                    <p:cond delay="0"/>
                                  </p:stCondLst>
                                  <p:childTnLst>
                                    <p:set>
                                      <p:cBhvr>
                                        <p:cTn id="203" dur="1" fill="hold">
                                          <p:stCondLst>
                                            <p:cond delay="0"/>
                                          </p:stCondLst>
                                        </p:cTn>
                                        <p:tgtEl>
                                          <p:spTgt spid="42"/>
                                        </p:tgtEl>
                                        <p:attrNameLst>
                                          <p:attrName>style.visibility</p:attrName>
                                        </p:attrNameLst>
                                      </p:cBhvr>
                                      <p:to>
                                        <p:strVal val="visible"/>
                                      </p:to>
                                    </p:set>
                                    <p:animEffect transition="in" filter="fade">
                                      <p:cBhvr>
                                        <p:cTn id="204" dur="1000"/>
                                        <p:tgtEl>
                                          <p:spTgt spid="42"/>
                                        </p:tgtEl>
                                      </p:cBhvr>
                                    </p:animEffect>
                                    <p:anim calcmode="lin" valueType="num">
                                      <p:cBhvr>
                                        <p:cTn id="205" dur="1000" fill="hold"/>
                                        <p:tgtEl>
                                          <p:spTgt spid="42"/>
                                        </p:tgtEl>
                                        <p:attrNameLst>
                                          <p:attrName>ppt_x</p:attrName>
                                        </p:attrNameLst>
                                      </p:cBhvr>
                                      <p:tavLst>
                                        <p:tav tm="0">
                                          <p:val>
                                            <p:strVal val="#ppt_x"/>
                                          </p:val>
                                        </p:tav>
                                        <p:tav tm="100000">
                                          <p:val>
                                            <p:strVal val="#ppt_x"/>
                                          </p:val>
                                        </p:tav>
                                      </p:tavLst>
                                    </p:anim>
                                    <p:anim calcmode="lin" valueType="num">
                                      <p:cBhvr>
                                        <p:cTn id="206" dur="1000" fill="hold"/>
                                        <p:tgtEl>
                                          <p:spTgt spid="42"/>
                                        </p:tgtEl>
                                        <p:attrNameLst>
                                          <p:attrName>ppt_y</p:attrName>
                                        </p:attrNameLst>
                                      </p:cBhvr>
                                      <p:tavLst>
                                        <p:tav tm="0">
                                          <p:val>
                                            <p:strVal val="#ppt_y+.1"/>
                                          </p:val>
                                        </p:tav>
                                        <p:tav tm="100000">
                                          <p:val>
                                            <p:strVal val="#ppt_y"/>
                                          </p:val>
                                        </p:tav>
                                      </p:tavLst>
                                    </p:anim>
                                  </p:childTnLst>
                                </p:cTn>
                              </p:par>
                            </p:childTnLst>
                          </p:cTn>
                        </p:par>
                        <p:par>
                          <p:cTn id="207" fill="hold">
                            <p:stCondLst>
                              <p:cond delay="1000"/>
                            </p:stCondLst>
                            <p:childTnLst>
                              <p:par>
                                <p:cTn id="208" presetID="42" presetClass="entr" presetSubtype="0" fill="hold" grpId="0" nodeType="afterEffect">
                                  <p:stCondLst>
                                    <p:cond delay="0"/>
                                  </p:stCondLst>
                                  <p:childTnLst>
                                    <p:set>
                                      <p:cBhvr>
                                        <p:cTn id="209" dur="1" fill="hold">
                                          <p:stCondLst>
                                            <p:cond delay="0"/>
                                          </p:stCondLst>
                                        </p:cTn>
                                        <p:tgtEl>
                                          <p:spTgt spid="43"/>
                                        </p:tgtEl>
                                        <p:attrNameLst>
                                          <p:attrName>style.visibility</p:attrName>
                                        </p:attrNameLst>
                                      </p:cBhvr>
                                      <p:to>
                                        <p:strVal val="visible"/>
                                      </p:to>
                                    </p:set>
                                    <p:animEffect transition="in" filter="fade">
                                      <p:cBhvr>
                                        <p:cTn id="210" dur="1000"/>
                                        <p:tgtEl>
                                          <p:spTgt spid="43"/>
                                        </p:tgtEl>
                                      </p:cBhvr>
                                    </p:animEffect>
                                    <p:anim calcmode="lin" valueType="num">
                                      <p:cBhvr>
                                        <p:cTn id="211" dur="1000" fill="hold"/>
                                        <p:tgtEl>
                                          <p:spTgt spid="43"/>
                                        </p:tgtEl>
                                        <p:attrNameLst>
                                          <p:attrName>ppt_x</p:attrName>
                                        </p:attrNameLst>
                                      </p:cBhvr>
                                      <p:tavLst>
                                        <p:tav tm="0">
                                          <p:val>
                                            <p:strVal val="#ppt_x"/>
                                          </p:val>
                                        </p:tav>
                                        <p:tav tm="100000">
                                          <p:val>
                                            <p:strVal val="#ppt_x"/>
                                          </p:val>
                                        </p:tav>
                                      </p:tavLst>
                                    </p:anim>
                                    <p:anim calcmode="lin" valueType="num">
                                      <p:cBhvr>
                                        <p:cTn id="21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xit" presetSubtype="0" fill="hold" grpId="1" nodeType="clickEffect">
                                  <p:stCondLst>
                                    <p:cond delay="0"/>
                                  </p:stCondLst>
                                  <p:childTnLst>
                                    <p:animEffect transition="out" filter="fade">
                                      <p:cBhvr>
                                        <p:cTn id="216" dur="1000"/>
                                        <p:tgtEl>
                                          <p:spTgt spid="23"/>
                                        </p:tgtEl>
                                      </p:cBhvr>
                                    </p:animEffect>
                                    <p:anim calcmode="lin" valueType="num">
                                      <p:cBhvr>
                                        <p:cTn id="217" dur="1000"/>
                                        <p:tgtEl>
                                          <p:spTgt spid="23"/>
                                        </p:tgtEl>
                                        <p:attrNameLst>
                                          <p:attrName>ppt_x</p:attrName>
                                        </p:attrNameLst>
                                      </p:cBhvr>
                                      <p:tavLst>
                                        <p:tav tm="0">
                                          <p:val>
                                            <p:strVal val="ppt_x"/>
                                          </p:val>
                                        </p:tav>
                                        <p:tav tm="100000">
                                          <p:val>
                                            <p:strVal val="ppt_x"/>
                                          </p:val>
                                        </p:tav>
                                      </p:tavLst>
                                    </p:anim>
                                    <p:anim calcmode="lin" valueType="num">
                                      <p:cBhvr>
                                        <p:cTn id="218" dur="1000"/>
                                        <p:tgtEl>
                                          <p:spTgt spid="23"/>
                                        </p:tgtEl>
                                        <p:attrNameLst>
                                          <p:attrName>ppt_y</p:attrName>
                                        </p:attrNameLst>
                                      </p:cBhvr>
                                      <p:tavLst>
                                        <p:tav tm="0">
                                          <p:val>
                                            <p:strVal val="ppt_y"/>
                                          </p:val>
                                        </p:tav>
                                        <p:tav tm="100000">
                                          <p:val>
                                            <p:strVal val="ppt_y+.1"/>
                                          </p:val>
                                        </p:tav>
                                      </p:tavLst>
                                    </p:anim>
                                    <p:set>
                                      <p:cBhvr>
                                        <p:cTn id="219"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22" grpId="0"/>
      <p:bldP spid="23" grpId="0" animBg="1"/>
      <p:bldP spid="23" grpId="1" animBg="1"/>
      <p:bldP spid="24" grpId="0"/>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p:bldP spid="40" grpId="0"/>
      <p:bldP spid="41" grpId="0"/>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254" y="461665"/>
            <a:ext cx="6363854"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I. </a:t>
            </a:r>
            <a:r>
              <a:rPr lang="en-US" sz="2000" b="1" smtClean="0">
                <a:solidFill>
                  <a:srgbClr val="FF0000"/>
                </a:solidFill>
                <a:latin typeface="Times New Roman" panose="02020603050405020304" pitchFamily="18" charset="0"/>
                <a:cs typeface="Times New Roman" panose="02020603050405020304" pitchFamily="18" charset="0"/>
              </a:rPr>
              <a:t>Đề văn thuyết minh và cách làm bài văn thuyết minh: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smtClean="0">
                <a:solidFill>
                  <a:srgbClr val="FF0000"/>
                </a:solidFill>
                <a:latin typeface="Times New Roman" pitchFamily="18" charset="0"/>
                <a:cs typeface="Times New Roman" pitchFamily="18" charset="0"/>
              </a:rPr>
              <a:t>     </a:t>
            </a:r>
            <a:r>
              <a:rPr lang="en-US" sz="2200" b="1" smtClean="0">
                <a:solidFill>
                  <a:srgbClr val="FF0000"/>
                </a:solidFill>
                <a:latin typeface="Times New Roman" pitchFamily="18" charset="0"/>
                <a:cs typeface="Times New Roman" pitchFamily="18" charset="0"/>
              </a:rPr>
              <a:t>ĐỀ VĂN THUYẾT MINH VÀ CÁCH LÀM BÀI VĂN THUYẾT MINH</a:t>
            </a:r>
            <a:endParaRPr lang="en-US" sz="2200" b="1">
              <a:solidFill>
                <a:srgbClr val="FF0000"/>
              </a:solidFill>
              <a:latin typeface="Times New Roman" pitchFamily="18" charset="0"/>
              <a:cs typeface="Times New Roman" pitchFamily="18" charset="0"/>
            </a:endParaRPr>
          </a:p>
        </p:txBody>
      </p:sp>
      <p:sp>
        <p:nvSpPr>
          <p:cNvPr id="4" name="Text Box 4"/>
          <p:cNvSpPr txBox="1">
            <a:spLocks noChangeArrowheads="1"/>
          </p:cNvSpPr>
          <p:nvPr/>
        </p:nvSpPr>
        <p:spPr bwMode="auto">
          <a:xfrm>
            <a:off x="96418" y="814120"/>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Đề văn thuyết minh: </a:t>
            </a:r>
            <a:r>
              <a:rPr lang="en-US" sz="2000" smtClean="0">
                <a:latin typeface="Times New Roman" panose="02020603050405020304" pitchFamily="18" charset="0"/>
                <a:cs typeface="Times New Roman" panose="02020603050405020304" pitchFamily="18" charset="0"/>
              </a:rPr>
              <a:t>(sgk/137,138)</a:t>
            </a:r>
            <a:endParaRPr lang="en-US" sz="2000" dirty="0">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62964" y="1150454"/>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Cách làm bài văn thuyết minh:</a:t>
            </a:r>
            <a:endParaRPr lang="en-US" sz="2000" dirty="0">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103852" y="1499736"/>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 Bài văn:  “Xe đạp”</a:t>
            </a:r>
            <a:endParaRPr lang="en-US" sz="2000" dirty="0">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239525" y="1841461"/>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a. Đối tượng thuyết minh: chiếc xe đạp</a:t>
            </a:r>
            <a:endParaRPr lang="en-US" sz="2000" dirty="0">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226514" y="2133600"/>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b. Bố cục: ba phần</a:t>
            </a:r>
            <a:endParaRPr lang="en-US" sz="2000" dirty="0">
              <a:latin typeface="Times New Roman" panose="02020603050405020304" pitchFamily="18" charset="0"/>
              <a:cs typeface="Times New Roman" panose="02020603050405020304" pitchFamily="18" charset="0"/>
            </a:endParaRPr>
          </a:p>
        </p:txBody>
      </p:sp>
      <p:sp>
        <p:nvSpPr>
          <p:cNvPr id="10" name="Text Box 4"/>
          <p:cNvSpPr txBox="1">
            <a:spLocks noChangeArrowheads="1"/>
          </p:cNvSpPr>
          <p:nvPr/>
        </p:nvSpPr>
        <p:spPr bwMode="auto">
          <a:xfrm>
            <a:off x="226514" y="2437607"/>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c. Các bộ phận của xe đạp:  </a:t>
            </a:r>
            <a:endParaRPr lang="en-US" sz="2000" dirty="0">
              <a:latin typeface="Times New Roman" panose="02020603050405020304" pitchFamily="18" charset="0"/>
              <a:cs typeface="Times New Roman" panose="02020603050405020304" pitchFamily="18" charset="0"/>
            </a:endParaRPr>
          </a:p>
        </p:txBody>
      </p:sp>
      <p:sp>
        <p:nvSpPr>
          <p:cNvPr id="11" name="Text Box 4"/>
          <p:cNvSpPr txBox="1">
            <a:spLocks noChangeArrowheads="1"/>
          </p:cNvSpPr>
          <p:nvPr/>
        </p:nvSpPr>
        <p:spPr bwMode="auto">
          <a:xfrm>
            <a:off x="304461" y="2781523"/>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 Hệ thống truyền động: .... </a:t>
            </a:r>
            <a:endParaRPr lang="en-US" sz="2000" dirty="0">
              <a:latin typeface="Times New Roman" panose="02020603050405020304" pitchFamily="18" charset="0"/>
              <a:cs typeface="Times New Roman" panose="02020603050405020304" pitchFamily="18" charset="0"/>
            </a:endParaRPr>
          </a:p>
        </p:txBody>
      </p:sp>
      <p:sp>
        <p:nvSpPr>
          <p:cNvPr id="12" name="Text Box 4"/>
          <p:cNvSpPr txBox="1">
            <a:spLocks noChangeArrowheads="1"/>
          </p:cNvSpPr>
          <p:nvPr/>
        </p:nvSpPr>
        <p:spPr bwMode="auto">
          <a:xfrm>
            <a:off x="304460" y="3130877"/>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 Hệ thống  điều khiển: .... </a:t>
            </a:r>
            <a:endParaRPr lang="en-US" sz="2000" dirty="0">
              <a:latin typeface="Times New Roman" panose="02020603050405020304" pitchFamily="18" charset="0"/>
              <a:cs typeface="Times New Roman" panose="02020603050405020304" pitchFamily="18" charset="0"/>
            </a:endParaRPr>
          </a:p>
        </p:txBody>
      </p:sp>
      <p:sp>
        <p:nvSpPr>
          <p:cNvPr id="13" name="Text Box 4"/>
          <p:cNvSpPr txBox="1">
            <a:spLocks noChangeArrowheads="1"/>
          </p:cNvSpPr>
          <p:nvPr/>
        </p:nvSpPr>
        <p:spPr bwMode="auto">
          <a:xfrm>
            <a:off x="291450" y="3421415"/>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 Hệ thống  chuyên chở: .... </a:t>
            </a:r>
            <a:endParaRPr lang="en-US" sz="2000" dirty="0">
              <a:latin typeface="Times New Roman" panose="02020603050405020304" pitchFamily="18" charset="0"/>
              <a:cs typeface="Times New Roman" panose="02020603050405020304" pitchFamily="18" charset="0"/>
            </a:endParaRPr>
          </a:p>
        </p:txBody>
      </p:sp>
      <p:sp>
        <p:nvSpPr>
          <p:cNvPr id="14" name="Text Box 4"/>
          <p:cNvSpPr txBox="1">
            <a:spLocks noChangeArrowheads="1"/>
          </p:cNvSpPr>
          <p:nvPr/>
        </p:nvSpPr>
        <p:spPr bwMode="auto">
          <a:xfrm>
            <a:off x="304461" y="3716480"/>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 Các bộ phận phụ : .... </a:t>
            </a:r>
            <a:endParaRPr lang="en-US" sz="2000" dirty="0">
              <a:latin typeface="Times New Roman" panose="02020603050405020304" pitchFamily="18" charset="0"/>
              <a:cs typeface="Times New Roman" panose="02020603050405020304" pitchFamily="18" charset="0"/>
            </a:endParaRPr>
          </a:p>
        </p:txBody>
      </p:sp>
      <p:cxnSp>
        <p:nvCxnSpPr>
          <p:cNvPr id="15" name="Straight Connector 14"/>
          <p:cNvCxnSpPr/>
          <p:nvPr/>
        </p:nvCxnSpPr>
        <p:spPr>
          <a:xfrm flipH="1">
            <a:off x="4724400" y="814120"/>
            <a:ext cx="45181" cy="6014811"/>
          </a:xfrm>
          <a:prstGeom prst="line">
            <a:avLst/>
          </a:prstGeom>
        </p:spPr>
        <p:style>
          <a:lnRef idx="2">
            <a:schemeClr val="accent2"/>
          </a:lnRef>
          <a:fillRef idx="0">
            <a:schemeClr val="accent2"/>
          </a:fillRef>
          <a:effectRef idx="1">
            <a:schemeClr val="accent2"/>
          </a:effectRef>
          <a:fontRef idx="minor">
            <a:schemeClr val="tx1"/>
          </a:fontRef>
        </p:style>
      </p:cxnSp>
      <p:sp>
        <p:nvSpPr>
          <p:cNvPr id="16" name="Text Box 4"/>
          <p:cNvSpPr txBox="1">
            <a:spLocks noChangeArrowheads="1"/>
          </p:cNvSpPr>
          <p:nvPr/>
        </p:nvSpPr>
        <p:spPr bwMode="auto">
          <a:xfrm>
            <a:off x="-216252" y="4041361"/>
            <a:ext cx="5056311" cy="1015663"/>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latin typeface="Times New Roman" panose="02020603050405020304" pitchFamily="18" charset="0"/>
                <a:cs typeface="Times New Roman" panose="02020603050405020304" pitchFamily="18" charset="0"/>
              </a:rPr>
              <a:t>       -&gt; Trình bày theo trình tự hợp lí (từ cấu tạo đến nguyên lí hoạt động và lợi ích của chiếc xe).</a:t>
            </a:r>
            <a:endParaRPr lang="en-US" sz="2000" dirty="0">
              <a:latin typeface="Times New Roman" panose="02020603050405020304" pitchFamily="18" charset="0"/>
              <a:cs typeface="Times New Roman" panose="02020603050405020304" pitchFamily="18" charset="0"/>
            </a:endParaRPr>
          </a:p>
        </p:txBody>
      </p:sp>
      <p:sp>
        <p:nvSpPr>
          <p:cNvPr id="17" name="Rounded Rectangle 16"/>
          <p:cNvSpPr>
            <a:spLocks noChangeArrowheads="1"/>
          </p:cNvSpPr>
          <p:nvPr/>
        </p:nvSpPr>
        <p:spPr bwMode="auto">
          <a:xfrm>
            <a:off x="5029200" y="5638800"/>
            <a:ext cx="4114800" cy="1190131"/>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a:lstStyle>
            <a:lvl1pPr>
              <a:defRPr sz="2400" b="1" i="1">
                <a:solidFill>
                  <a:schemeClr val="tx1"/>
                </a:solidFill>
                <a:latin typeface="Arial Narrow" panose="020B0606020202030204" pitchFamily="34" charset="0"/>
              </a:defRPr>
            </a:lvl1pPr>
            <a:lvl2pPr marL="742950" indent="-285750">
              <a:defRPr sz="2400" b="1" i="1">
                <a:solidFill>
                  <a:schemeClr val="tx1"/>
                </a:solidFill>
                <a:latin typeface="Arial Narrow" panose="020B0606020202030204" pitchFamily="34" charset="0"/>
              </a:defRPr>
            </a:lvl2pPr>
            <a:lvl3pPr marL="1143000" indent="-228600">
              <a:defRPr sz="2400" b="1" i="1">
                <a:solidFill>
                  <a:schemeClr val="tx1"/>
                </a:solidFill>
                <a:latin typeface="Arial Narrow" panose="020B0606020202030204" pitchFamily="34" charset="0"/>
              </a:defRPr>
            </a:lvl3pPr>
            <a:lvl4pPr marL="1600200" indent="-228600">
              <a:defRPr sz="2400" b="1" i="1">
                <a:solidFill>
                  <a:schemeClr val="tx1"/>
                </a:solidFill>
                <a:latin typeface="Arial Narrow" panose="020B0606020202030204" pitchFamily="34" charset="0"/>
              </a:defRPr>
            </a:lvl4pPr>
            <a:lvl5pPr marL="2057400" indent="-228600">
              <a:defRPr sz="2400" b="1"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b="1"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b="1"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b="1"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b="1" i="1">
                <a:solidFill>
                  <a:schemeClr val="tx1"/>
                </a:solidFill>
                <a:latin typeface="Arial Narrow" panose="020B0606020202030204" pitchFamily="34" charset="0"/>
              </a:defRPr>
            </a:lvl9pPr>
          </a:lstStyle>
          <a:p>
            <a:pPr eaLnBrk="1" hangingPunct="1"/>
            <a:r>
              <a:rPr lang="en-US" altLang="en-US" sz="2000" b="0" i="0" smtClean="0">
                <a:solidFill>
                  <a:srgbClr val="7030A0"/>
                </a:solidFill>
                <a:latin typeface="Times New Roman" panose="02020603050405020304" pitchFamily="18" charset="0"/>
                <a:cs typeface="Times New Roman" panose="02020603050405020304" pitchFamily="18" charset="0"/>
              </a:rPr>
              <a:t> Các bộ phận của chiếc xe được giới thiệu theo trình tự nào? Có hợp lí không, vì sao?</a:t>
            </a:r>
            <a:endParaRPr lang="en-US" altLang="en-US" sz="2000" b="0" dirty="0">
              <a:solidFill>
                <a:srgbClr val="7030A0"/>
              </a:solidFill>
              <a:latin typeface="Times New Roman" panose="02020603050405020304" pitchFamily="18" charset="0"/>
              <a:cs typeface="Times New Roman" panose="02020603050405020304" pitchFamily="18" charset="0"/>
            </a:endParaRPr>
          </a:p>
        </p:txBody>
      </p:sp>
      <p:sp>
        <p:nvSpPr>
          <p:cNvPr id="18" name="Rounded Rectangle 17"/>
          <p:cNvSpPr>
            <a:spLocks noChangeArrowheads="1"/>
          </p:cNvSpPr>
          <p:nvPr/>
        </p:nvSpPr>
        <p:spPr bwMode="auto">
          <a:xfrm>
            <a:off x="5029200" y="5412059"/>
            <a:ext cx="4114800" cy="1190131"/>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a:lstStyle>
            <a:lvl1pPr>
              <a:defRPr sz="2400" b="1" i="1">
                <a:solidFill>
                  <a:schemeClr val="tx1"/>
                </a:solidFill>
                <a:latin typeface="Arial Narrow" panose="020B0606020202030204" pitchFamily="34" charset="0"/>
              </a:defRPr>
            </a:lvl1pPr>
            <a:lvl2pPr marL="742950" indent="-285750">
              <a:defRPr sz="2400" b="1" i="1">
                <a:solidFill>
                  <a:schemeClr val="tx1"/>
                </a:solidFill>
                <a:latin typeface="Arial Narrow" panose="020B0606020202030204" pitchFamily="34" charset="0"/>
              </a:defRPr>
            </a:lvl2pPr>
            <a:lvl3pPr marL="1143000" indent="-228600">
              <a:defRPr sz="2400" b="1" i="1">
                <a:solidFill>
                  <a:schemeClr val="tx1"/>
                </a:solidFill>
                <a:latin typeface="Arial Narrow" panose="020B0606020202030204" pitchFamily="34" charset="0"/>
              </a:defRPr>
            </a:lvl3pPr>
            <a:lvl4pPr marL="1600200" indent="-228600">
              <a:defRPr sz="2400" b="1" i="1">
                <a:solidFill>
                  <a:schemeClr val="tx1"/>
                </a:solidFill>
                <a:latin typeface="Arial Narrow" panose="020B0606020202030204" pitchFamily="34" charset="0"/>
              </a:defRPr>
            </a:lvl4pPr>
            <a:lvl5pPr marL="2057400" indent="-228600">
              <a:defRPr sz="2400" b="1"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b="1"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b="1"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b="1"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b="1" i="1">
                <a:solidFill>
                  <a:schemeClr val="tx1"/>
                </a:solidFill>
                <a:latin typeface="Arial Narrow" panose="020B0606020202030204" pitchFamily="34" charset="0"/>
              </a:defRPr>
            </a:lvl9pPr>
          </a:lstStyle>
          <a:p>
            <a:r>
              <a:rPr lang="en-US" altLang="en-US" sz="2000" b="0" i="0" smtClean="0">
                <a:solidFill>
                  <a:srgbClr val="7030A0"/>
                </a:solidFill>
                <a:latin typeface="Times New Roman" pitchFamily="18" charset="0"/>
              </a:rPr>
              <a:t>Người </a:t>
            </a:r>
            <a:r>
              <a:rPr lang="en-US" altLang="en-US" sz="2000" b="0" i="0">
                <a:solidFill>
                  <a:srgbClr val="7030A0"/>
                </a:solidFill>
                <a:latin typeface="Times New Roman" pitchFamily="18" charset="0"/>
              </a:rPr>
              <a:t>viết đã sử dụng những phương pháp thuyết minh </a:t>
            </a:r>
            <a:r>
              <a:rPr lang="en-US" altLang="en-US" sz="2000" b="0" i="0" smtClean="0">
                <a:solidFill>
                  <a:srgbClr val="7030A0"/>
                </a:solidFill>
                <a:latin typeface="Times New Roman" pitchFamily="18" charset="0"/>
              </a:rPr>
              <a:t>nào để cung cấp tri thức về chiếc xe đạp?</a:t>
            </a:r>
            <a:endParaRPr lang="en-US" altLang="en-US" sz="2000" b="0" i="0">
              <a:solidFill>
                <a:srgbClr val="7030A0"/>
              </a:solidFill>
              <a:latin typeface="Times New Roman" pitchFamily="18" charset="0"/>
            </a:endParaRPr>
          </a:p>
          <a:p>
            <a:pPr eaLnBrk="1" hangingPunct="1"/>
            <a:endParaRPr lang="en-US" altLang="en-US" sz="2000" b="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50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
                                        </p:tgtEl>
                                        <p:attrNameLst>
                                          <p:attrName>style.visibility</p:attrName>
                                        </p:attrNameLst>
                                      </p:cBhvr>
                                      <p:to>
                                        <p:strVal val="visible"/>
                                      </p:to>
                                    </p:set>
                                    <p:anim calcmode="discrete" valueType="clr">
                                      <p:cBhvr override="childStyle">
                                        <p:cTn id="1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
                                        </p:tgtEl>
                                        <p:attrNameLst>
                                          <p:attrName>fillcolor</p:attrName>
                                        </p:attrNameLst>
                                      </p:cBhvr>
                                      <p:tavLst>
                                        <p:tav tm="0">
                                          <p:val>
                                            <p:clrVal>
                                              <a:schemeClr val="accent2"/>
                                            </p:clrVal>
                                          </p:val>
                                        </p:tav>
                                        <p:tav tm="50000">
                                          <p:val>
                                            <p:clrVal>
                                              <a:schemeClr val="hlink"/>
                                            </p:clrVal>
                                          </p:val>
                                        </p:tav>
                                      </p:tavLst>
                                    </p:anim>
                                    <p:set>
                                      <p:cBhvr>
                                        <p:cTn id="16" dur="80"/>
                                        <p:tgtEl>
                                          <p:spTgt spid="1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17"/>
                                        </p:tgtEl>
                                      </p:cBhvr>
                                    </p:animEffect>
                                    <p:anim calcmode="lin" valueType="num">
                                      <p:cBhvr>
                                        <p:cTn id="21" dur="1000"/>
                                        <p:tgtEl>
                                          <p:spTgt spid="17"/>
                                        </p:tgtEl>
                                        <p:attrNameLst>
                                          <p:attrName>ppt_x</p:attrName>
                                        </p:attrNameLst>
                                      </p:cBhvr>
                                      <p:tavLst>
                                        <p:tav tm="0">
                                          <p:val>
                                            <p:strVal val="ppt_x"/>
                                          </p:val>
                                        </p:tav>
                                        <p:tav tm="100000">
                                          <p:val>
                                            <p:strVal val="ppt_x"/>
                                          </p:val>
                                        </p:tav>
                                      </p:tavLst>
                                    </p:anim>
                                    <p:anim calcmode="lin" valueType="num">
                                      <p:cBhvr>
                                        <p:cTn id="22" dur="1000"/>
                                        <p:tgtEl>
                                          <p:spTgt spid="17"/>
                                        </p:tgtEl>
                                        <p:attrNameLst>
                                          <p:attrName>ppt_y</p:attrName>
                                        </p:attrNameLst>
                                      </p:cBhvr>
                                      <p:tavLst>
                                        <p:tav tm="0">
                                          <p:val>
                                            <p:strVal val="ppt_y"/>
                                          </p:val>
                                        </p:tav>
                                        <p:tav tm="100000">
                                          <p:val>
                                            <p:strVal val="ppt_y+.1"/>
                                          </p:val>
                                        </p:tav>
                                      </p:tavLst>
                                    </p:anim>
                                    <p:set>
                                      <p:cBhvr>
                                        <p:cTn id="23" dur="1" fill="hold">
                                          <p:stCondLst>
                                            <p:cond delay="999"/>
                                          </p:stCondLst>
                                        </p:cTn>
                                        <p:tgtEl>
                                          <p:spTgt spid="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18"/>
                                        </p:tgtEl>
                                      </p:cBhvr>
                                    </p:animEffect>
                                    <p:anim calcmode="lin" valueType="num">
                                      <p:cBhvr>
                                        <p:cTn id="35" dur="1000"/>
                                        <p:tgtEl>
                                          <p:spTgt spid="18"/>
                                        </p:tgtEl>
                                        <p:attrNameLst>
                                          <p:attrName>ppt_x</p:attrName>
                                        </p:attrNameLst>
                                      </p:cBhvr>
                                      <p:tavLst>
                                        <p:tav tm="0">
                                          <p:val>
                                            <p:strVal val="ppt_x"/>
                                          </p:val>
                                        </p:tav>
                                        <p:tav tm="100000">
                                          <p:val>
                                            <p:strVal val="ppt_x"/>
                                          </p:val>
                                        </p:tav>
                                      </p:tavLst>
                                    </p:anim>
                                    <p:anim calcmode="lin" valueType="num">
                                      <p:cBhvr>
                                        <p:cTn id="36" dur="1000"/>
                                        <p:tgtEl>
                                          <p:spTgt spid="18"/>
                                        </p:tgtEl>
                                        <p:attrNameLst>
                                          <p:attrName>ppt_y</p:attrName>
                                        </p:attrNameLst>
                                      </p:cBhvr>
                                      <p:tavLst>
                                        <p:tav tm="0">
                                          <p:val>
                                            <p:strVal val="ppt_y"/>
                                          </p:val>
                                        </p:tav>
                                        <p:tav tm="100000">
                                          <p:val>
                                            <p:strVal val="ppt_y+.1"/>
                                          </p:val>
                                        </p:tav>
                                      </p:tavLst>
                                    </p:anim>
                                    <p:set>
                                      <p:cBhvr>
                                        <p:cTn id="37"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7" grpId="1" animBg="1"/>
      <p:bldP spid="1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254" y="461665"/>
            <a:ext cx="6363854"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I. </a:t>
            </a:r>
            <a:r>
              <a:rPr lang="en-US" sz="2000" b="1" smtClean="0">
                <a:solidFill>
                  <a:srgbClr val="FF0000"/>
                </a:solidFill>
                <a:latin typeface="Times New Roman" panose="02020603050405020304" pitchFamily="18" charset="0"/>
                <a:cs typeface="Times New Roman" panose="02020603050405020304" pitchFamily="18" charset="0"/>
              </a:rPr>
              <a:t>Đề văn thuyết minh và cách làm bài văn thuyết minh: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0" y="0"/>
            <a:ext cx="9144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smtClean="0">
                <a:solidFill>
                  <a:srgbClr val="FF0000"/>
                </a:solidFill>
                <a:latin typeface="Times New Roman" pitchFamily="18" charset="0"/>
                <a:cs typeface="Times New Roman" pitchFamily="18" charset="0"/>
              </a:rPr>
              <a:t>     </a:t>
            </a:r>
            <a:r>
              <a:rPr lang="en-US" sz="2200" b="1" smtClean="0">
                <a:solidFill>
                  <a:srgbClr val="FF0000"/>
                </a:solidFill>
                <a:latin typeface="Times New Roman" pitchFamily="18" charset="0"/>
                <a:cs typeface="Times New Roman" pitchFamily="18" charset="0"/>
              </a:rPr>
              <a:t>ĐỀ VĂN THUYẾT MINH VÀ CÁCH LÀM BÀI VĂN THUYẾT MINH</a:t>
            </a:r>
            <a:endParaRPr lang="en-US" sz="2200" b="1">
              <a:solidFill>
                <a:srgbClr val="FF0000"/>
              </a:solidFill>
              <a:latin typeface="Times New Roman" pitchFamily="18" charset="0"/>
              <a:cs typeface="Times New Roman" pitchFamily="18" charset="0"/>
            </a:endParaRPr>
          </a:p>
        </p:txBody>
      </p:sp>
      <p:sp>
        <p:nvSpPr>
          <p:cNvPr id="4" name="Text Box 4"/>
          <p:cNvSpPr txBox="1">
            <a:spLocks noChangeArrowheads="1"/>
          </p:cNvSpPr>
          <p:nvPr/>
        </p:nvSpPr>
        <p:spPr bwMode="auto">
          <a:xfrm>
            <a:off x="62964" y="1150454"/>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Cách làm bài văn thuyết minh:</a:t>
            </a:r>
            <a:endParaRPr lang="en-US" sz="2000" dirty="0">
              <a:latin typeface="Times New Roman" panose="02020603050405020304" pitchFamily="18" charset="0"/>
              <a:cs typeface="Times New Roman" panose="02020603050405020304" pitchFamily="18" charset="0"/>
            </a:endParaRPr>
          </a:p>
        </p:txBody>
      </p:sp>
      <p:sp>
        <p:nvSpPr>
          <p:cNvPr id="5" name="Text Box 4"/>
          <p:cNvSpPr txBox="1">
            <a:spLocks noChangeArrowheads="1"/>
          </p:cNvSpPr>
          <p:nvPr/>
        </p:nvSpPr>
        <p:spPr bwMode="auto">
          <a:xfrm>
            <a:off x="96418" y="814120"/>
            <a:ext cx="4170781" cy="400110"/>
          </a:xfrm>
          <a:prstGeom prst="rect">
            <a:avLst/>
          </a:prstGeom>
          <a:noFill/>
          <a:ln>
            <a:noFill/>
          </a:ln>
          <a:effec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000" smtClean="0">
                <a:solidFill>
                  <a:srgbClr val="FF0000"/>
                </a:solidFill>
                <a:latin typeface="Times New Roman" panose="02020603050405020304" pitchFamily="18" charset="0"/>
                <a:cs typeface="Times New Roman" panose="02020603050405020304" pitchFamily="18" charset="0"/>
              </a:rPr>
              <a:t>1. Đề văn thuyết minh: </a:t>
            </a:r>
            <a:r>
              <a:rPr lang="en-US" sz="2000" smtClean="0">
                <a:latin typeface="Times New Roman" panose="02020603050405020304" pitchFamily="18" charset="0"/>
                <a:cs typeface="Times New Roman" panose="02020603050405020304" pitchFamily="18" charset="0"/>
              </a:rPr>
              <a:t>(sgk/137,138)</a:t>
            </a:r>
            <a:endParaRPr lang="en-US" sz="2000" dirty="0">
              <a:latin typeface="Times New Roman" panose="02020603050405020304" pitchFamily="18" charset="0"/>
              <a:cs typeface="Times New Roman" panose="02020603050405020304" pitchFamily="18" charset="0"/>
            </a:endParaRPr>
          </a:p>
        </p:txBody>
      </p:sp>
      <p:sp>
        <p:nvSpPr>
          <p:cNvPr id="6" name="Text Box 50"/>
          <p:cNvSpPr txBox="1">
            <a:spLocks noChangeArrowheads="1"/>
          </p:cNvSpPr>
          <p:nvPr/>
        </p:nvSpPr>
        <p:spPr bwMode="auto">
          <a:xfrm>
            <a:off x="2743201" y="1981200"/>
            <a:ext cx="762000" cy="4001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b="1" smtClean="0">
                <a:solidFill>
                  <a:srgbClr val="FF0000"/>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MB</a:t>
            </a:r>
            <a:r>
              <a:rPr lang="en-US" altLang="en-US" sz="2000" b="1" smtClean="0">
                <a:solidFill>
                  <a:srgbClr val="FF0000"/>
                </a:solidFill>
                <a:latin typeface="Times New Roman" pitchFamily="18" charset="0"/>
                <a:cs typeface="Times New Roman" pitchFamily="18" charset="0"/>
              </a:rPr>
              <a:t> </a:t>
            </a:r>
            <a:endParaRPr lang="en-US" altLang="en-US" sz="2000" b="1">
              <a:solidFill>
                <a:srgbClr val="FF0000"/>
              </a:solidFill>
              <a:latin typeface="Times New Roman" pitchFamily="18" charset="0"/>
              <a:cs typeface="Times New Roman" pitchFamily="18" charset="0"/>
            </a:endParaRPr>
          </a:p>
        </p:txBody>
      </p:sp>
      <p:sp>
        <p:nvSpPr>
          <p:cNvPr id="7" name="Text Box 50"/>
          <p:cNvSpPr txBox="1">
            <a:spLocks noChangeArrowheads="1"/>
          </p:cNvSpPr>
          <p:nvPr/>
        </p:nvSpPr>
        <p:spPr bwMode="auto">
          <a:xfrm>
            <a:off x="2804962" y="2895600"/>
            <a:ext cx="700239" cy="4001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b="1" smtClean="0">
                <a:solidFill>
                  <a:srgbClr val="FF0000"/>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TB</a:t>
            </a:r>
            <a:endParaRPr lang="en-US" altLang="en-US" sz="2000" b="1">
              <a:solidFill>
                <a:srgbClr val="0000CC"/>
              </a:solidFill>
              <a:latin typeface="Times New Roman" pitchFamily="18" charset="0"/>
              <a:cs typeface="Times New Roman" pitchFamily="18" charset="0"/>
            </a:endParaRPr>
          </a:p>
        </p:txBody>
      </p:sp>
      <p:sp>
        <p:nvSpPr>
          <p:cNvPr id="8" name="Text Box 50"/>
          <p:cNvSpPr txBox="1">
            <a:spLocks noChangeArrowheads="1"/>
          </p:cNvSpPr>
          <p:nvPr/>
        </p:nvSpPr>
        <p:spPr bwMode="auto">
          <a:xfrm>
            <a:off x="2819400" y="4439235"/>
            <a:ext cx="685801" cy="4001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b="1" smtClean="0">
                <a:solidFill>
                  <a:srgbClr val="FF0000"/>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KB</a:t>
            </a:r>
            <a:endParaRPr lang="en-US" altLang="en-US" sz="2000" b="1">
              <a:solidFill>
                <a:srgbClr val="0000CC"/>
              </a:solidFill>
              <a:latin typeface="Times New Roman" pitchFamily="18" charset="0"/>
              <a:cs typeface="Times New Roman" pitchFamily="18" charset="0"/>
            </a:endParaRPr>
          </a:p>
        </p:txBody>
      </p:sp>
      <p:sp>
        <p:nvSpPr>
          <p:cNvPr id="9" name="Text Box 50"/>
          <p:cNvSpPr txBox="1">
            <a:spLocks noChangeArrowheads="1"/>
          </p:cNvSpPr>
          <p:nvPr/>
        </p:nvSpPr>
        <p:spPr bwMode="auto">
          <a:xfrm>
            <a:off x="4409349" y="1827312"/>
            <a:ext cx="1676400" cy="40011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b="1" smtClean="0">
                <a:solidFill>
                  <a:srgbClr val="FF0000"/>
                </a:solidFill>
                <a:latin typeface="Times New Roman" pitchFamily="18" charset="0"/>
                <a:cs typeface="Times New Roman" pitchFamily="18" charset="0"/>
              </a:rPr>
              <a:t> </a:t>
            </a:r>
            <a:r>
              <a:rPr lang="en-US" altLang="en-US" sz="2000" b="1" smtClean="0">
                <a:solidFill>
                  <a:srgbClr val="0000CC"/>
                </a:solidFill>
                <a:latin typeface="Times New Roman" pitchFamily="18" charset="0"/>
                <a:cs typeface="Times New Roman" pitchFamily="18" charset="0"/>
              </a:rPr>
              <a:t>Giới thiệu </a:t>
            </a:r>
            <a:endParaRPr lang="en-US" altLang="en-US" sz="2000" b="1">
              <a:solidFill>
                <a:srgbClr val="0000CC"/>
              </a:solidFill>
              <a:latin typeface="Times New Roman" pitchFamily="18" charset="0"/>
              <a:cs typeface="Times New Roman" pitchFamily="18" charset="0"/>
            </a:endParaRPr>
          </a:p>
        </p:txBody>
      </p:sp>
      <p:sp>
        <p:nvSpPr>
          <p:cNvPr id="10" name="Text Box 50"/>
          <p:cNvSpPr txBox="1">
            <a:spLocks noChangeArrowheads="1"/>
          </p:cNvSpPr>
          <p:nvPr/>
        </p:nvSpPr>
        <p:spPr bwMode="auto">
          <a:xfrm>
            <a:off x="4426017" y="2624263"/>
            <a:ext cx="1669983" cy="70788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b="1" smtClean="0">
                <a:solidFill>
                  <a:srgbClr val="0000CC"/>
                </a:solidFill>
                <a:latin typeface="Times New Roman" pitchFamily="18" charset="0"/>
                <a:cs typeface="Times New Roman" pitchFamily="18" charset="0"/>
              </a:rPr>
              <a:t> Các bộ phận của xe đạp </a:t>
            </a:r>
            <a:endParaRPr lang="en-US" altLang="en-US" sz="2000" b="1">
              <a:solidFill>
                <a:srgbClr val="0000CC"/>
              </a:solidFill>
              <a:latin typeface="Times New Roman" pitchFamily="18" charset="0"/>
              <a:cs typeface="Times New Roman" pitchFamily="18" charset="0"/>
            </a:endParaRPr>
          </a:p>
        </p:txBody>
      </p:sp>
      <p:sp>
        <p:nvSpPr>
          <p:cNvPr id="11" name="Text Box 50"/>
          <p:cNvSpPr txBox="1">
            <a:spLocks noChangeArrowheads="1"/>
          </p:cNvSpPr>
          <p:nvPr/>
        </p:nvSpPr>
        <p:spPr bwMode="auto">
          <a:xfrm>
            <a:off x="762000" y="3040759"/>
            <a:ext cx="1116867" cy="40011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b="1" smtClean="0">
                <a:solidFill>
                  <a:srgbClr val="FF0000"/>
                </a:solidFill>
                <a:latin typeface="Times New Roman" pitchFamily="18" charset="0"/>
                <a:cs typeface="Times New Roman" pitchFamily="18" charset="0"/>
              </a:rPr>
              <a:t> Xe </a:t>
            </a:r>
            <a:r>
              <a:rPr lang="en-US" altLang="en-US" sz="2000" b="1">
                <a:solidFill>
                  <a:srgbClr val="FF0000"/>
                </a:solidFill>
                <a:latin typeface="Times New Roman" pitchFamily="18" charset="0"/>
                <a:cs typeface="Times New Roman" pitchFamily="18" charset="0"/>
              </a:rPr>
              <a:t>đạp </a:t>
            </a:r>
          </a:p>
        </p:txBody>
      </p:sp>
      <p:sp>
        <p:nvSpPr>
          <p:cNvPr id="12" name="Text Box 50"/>
          <p:cNvSpPr txBox="1">
            <a:spLocks noChangeArrowheads="1"/>
          </p:cNvSpPr>
          <p:nvPr/>
        </p:nvSpPr>
        <p:spPr bwMode="auto">
          <a:xfrm>
            <a:off x="4492083" y="4441618"/>
            <a:ext cx="2133600" cy="40011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b="1" smtClean="0">
                <a:solidFill>
                  <a:srgbClr val="0000CC"/>
                </a:solidFill>
                <a:latin typeface="Times New Roman" pitchFamily="18" charset="0"/>
                <a:cs typeface="Times New Roman" pitchFamily="18" charset="0"/>
              </a:rPr>
              <a:t> Vị trí của xe </a:t>
            </a:r>
            <a:r>
              <a:rPr lang="en-US" altLang="en-US" sz="2000" b="1">
                <a:solidFill>
                  <a:srgbClr val="0000CC"/>
                </a:solidFill>
                <a:latin typeface="Times New Roman" pitchFamily="18" charset="0"/>
                <a:cs typeface="Times New Roman" pitchFamily="18" charset="0"/>
              </a:rPr>
              <a:t>đạp </a:t>
            </a:r>
          </a:p>
        </p:txBody>
      </p:sp>
      <p:sp>
        <p:nvSpPr>
          <p:cNvPr id="13" name="Line 8"/>
          <p:cNvSpPr>
            <a:spLocks noChangeShapeType="1"/>
          </p:cNvSpPr>
          <p:nvPr/>
        </p:nvSpPr>
        <p:spPr bwMode="auto">
          <a:xfrm flipV="1">
            <a:off x="1884483" y="2362957"/>
            <a:ext cx="858718" cy="877858"/>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14" name="Line 8"/>
          <p:cNvSpPr>
            <a:spLocks noChangeShapeType="1"/>
          </p:cNvSpPr>
          <p:nvPr/>
        </p:nvSpPr>
        <p:spPr bwMode="auto">
          <a:xfrm flipV="1">
            <a:off x="1884483" y="3095655"/>
            <a:ext cx="920479" cy="165213"/>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15" name="Line 8"/>
          <p:cNvSpPr>
            <a:spLocks noChangeShapeType="1"/>
          </p:cNvSpPr>
          <p:nvPr/>
        </p:nvSpPr>
        <p:spPr bwMode="auto">
          <a:xfrm>
            <a:off x="1899854" y="3295709"/>
            <a:ext cx="905108" cy="1143525"/>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16" name="Line 8"/>
          <p:cNvSpPr>
            <a:spLocks noChangeShapeType="1"/>
          </p:cNvSpPr>
          <p:nvPr/>
        </p:nvSpPr>
        <p:spPr bwMode="auto">
          <a:xfrm flipV="1">
            <a:off x="3518704" y="2027367"/>
            <a:ext cx="890645" cy="167474"/>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17" name="Line 8"/>
          <p:cNvSpPr>
            <a:spLocks noChangeShapeType="1"/>
          </p:cNvSpPr>
          <p:nvPr/>
        </p:nvSpPr>
        <p:spPr bwMode="auto">
          <a:xfrm>
            <a:off x="3505201" y="3077208"/>
            <a:ext cx="914399" cy="18448"/>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18" name="Line 8"/>
          <p:cNvSpPr>
            <a:spLocks noChangeShapeType="1"/>
          </p:cNvSpPr>
          <p:nvPr/>
        </p:nvSpPr>
        <p:spPr bwMode="auto">
          <a:xfrm>
            <a:off x="3518704" y="4685998"/>
            <a:ext cx="914399" cy="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19" name="Line 8"/>
          <p:cNvSpPr>
            <a:spLocks noChangeShapeType="1"/>
          </p:cNvSpPr>
          <p:nvPr/>
        </p:nvSpPr>
        <p:spPr bwMode="auto">
          <a:xfrm flipV="1">
            <a:off x="6072739" y="2015085"/>
            <a:ext cx="632861" cy="10333"/>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20" name="Line 8"/>
          <p:cNvSpPr>
            <a:spLocks noChangeShapeType="1"/>
          </p:cNvSpPr>
          <p:nvPr/>
        </p:nvSpPr>
        <p:spPr bwMode="auto">
          <a:xfrm>
            <a:off x="6096000" y="2989825"/>
            <a:ext cx="709061" cy="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22" name="Text Box 50"/>
          <p:cNvSpPr txBox="1">
            <a:spLocks noChangeArrowheads="1"/>
          </p:cNvSpPr>
          <p:nvPr/>
        </p:nvSpPr>
        <p:spPr bwMode="auto">
          <a:xfrm>
            <a:off x="6705600" y="1781145"/>
            <a:ext cx="2362200" cy="40011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b="1" smtClean="0">
                <a:solidFill>
                  <a:srgbClr val="FF0000"/>
                </a:solidFill>
                <a:latin typeface="Times New Roman" pitchFamily="18" charset="0"/>
                <a:cs typeface="Times New Roman" pitchFamily="18" charset="0"/>
              </a:rPr>
              <a:t> PP nêu định nghĩa</a:t>
            </a:r>
            <a:endParaRPr lang="en-US" altLang="en-US" sz="2000" b="1">
              <a:solidFill>
                <a:srgbClr val="0000CC"/>
              </a:solidFill>
              <a:latin typeface="Times New Roman" pitchFamily="18" charset="0"/>
              <a:cs typeface="Times New Roman" pitchFamily="18" charset="0"/>
            </a:endParaRPr>
          </a:p>
        </p:txBody>
      </p:sp>
      <p:sp>
        <p:nvSpPr>
          <p:cNvPr id="23" name="Text Box 50"/>
          <p:cNvSpPr txBox="1">
            <a:spLocks noChangeArrowheads="1"/>
          </p:cNvSpPr>
          <p:nvPr/>
        </p:nvSpPr>
        <p:spPr bwMode="auto">
          <a:xfrm>
            <a:off x="6781800" y="2778151"/>
            <a:ext cx="1802331" cy="40011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b="1" smtClean="0">
                <a:solidFill>
                  <a:srgbClr val="FF0000"/>
                </a:solidFill>
                <a:latin typeface="Times New Roman" pitchFamily="18" charset="0"/>
                <a:cs typeface="Times New Roman" pitchFamily="18" charset="0"/>
              </a:rPr>
              <a:t> PP phân loại</a:t>
            </a:r>
            <a:endParaRPr lang="en-US" altLang="en-US" sz="2000" b="1">
              <a:solidFill>
                <a:srgbClr val="0000CC"/>
              </a:solidFill>
              <a:latin typeface="Times New Roman" pitchFamily="18" charset="0"/>
              <a:cs typeface="Times New Roman" pitchFamily="18" charset="0"/>
            </a:endParaRPr>
          </a:p>
        </p:txBody>
      </p:sp>
      <p:sp>
        <p:nvSpPr>
          <p:cNvPr id="24" name="Rounded Rectangle 23"/>
          <p:cNvSpPr>
            <a:spLocks noChangeArrowheads="1"/>
          </p:cNvSpPr>
          <p:nvPr/>
        </p:nvSpPr>
        <p:spPr bwMode="auto">
          <a:xfrm>
            <a:off x="4953000" y="5315415"/>
            <a:ext cx="3810000" cy="1190131"/>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a:lstStyle>
            <a:lvl1pPr>
              <a:defRPr sz="2400" b="1" i="1">
                <a:solidFill>
                  <a:schemeClr val="tx1"/>
                </a:solidFill>
                <a:latin typeface="Arial Narrow" panose="020B0606020202030204" pitchFamily="34" charset="0"/>
              </a:defRPr>
            </a:lvl1pPr>
            <a:lvl2pPr marL="742950" indent="-285750">
              <a:defRPr sz="2400" b="1" i="1">
                <a:solidFill>
                  <a:schemeClr val="tx1"/>
                </a:solidFill>
                <a:latin typeface="Arial Narrow" panose="020B0606020202030204" pitchFamily="34" charset="0"/>
              </a:defRPr>
            </a:lvl2pPr>
            <a:lvl3pPr marL="1143000" indent="-228600">
              <a:defRPr sz="2400" b="1" i="1">
                <a:solidFill>
                  <a:schemeClr val="tx1"/>
                </a:solidFill>
                <a:latin typeface="Arial Narrow" panose="020B0606020202030204" pitchFamily="34" charset="0"/>
              </a:defRPr>
            </a:lvl3pPr>
            <a:lvl4pPr marL="1600200" indent="-228600">
              <a:defRPr sz="2400" b="1" i="1">
                <a:solidFill>
                  <a:schemeClr val="tx1"/>
                </a:solidFill>
                <a:latin typeface="Arial Narrow" panose="020B0606020202030204" pitchFamily="34" charset="0"/>
              </a:defRPr>
            </a:lvl4pPr>
            <a:lvl5pPr marL="2057400" indent="-228600">
              <a:defRPr sz="2400" b="1" i="1">
                <a:solidFill>
                  <a:schemeClr val="tx1"/>
                </a:solidFill>
                <a:latin typeface="Arial Narrow" panose="020B0606020202030204" pitchFamily="34" charset="0"/>
              </a:defRPr>
            </a:lvl5pPr>
            <a:lvl6pPr marL="2514600" indent="-228600" eaLnBrk="0" fontAlgn="base" hangingPunct="0">
              <a:spcBef>
                <a:spcPct val="0"/>
              </a:spcBef>
              <a:spcAft>
                <a:spcPct val="0"/>
              </a:spcAft>
              <a:defRPr sz="2400" b="1" i="1">
                <a:solidFill>
                  <a:schemeClr val="tx1"/>
                </a:solidFill>
                <a:latin typeface="Arial Narrow" panose="020B0606020202030204" pitchFamily="34" charset="0"/>
              </a:defRPr>
            </a:lvl6pPr>
            <a:lvl7pPr marL="2971800" indent="-228600" eaLnBrk="0" fontAlgn="base" hangingPunct="0">
              <a:spcBef>
                <a:spcPct val="0"/>
              </a:spcBef>
              <a:spcAft>
                <a:spcPct val="0"/>
              </a:spcAft>
              <a:defRPr sz="2400" b="1" i="1">
                <a:solidFill>
                  <a:schemeClr val="tx1"/>
                </a:solidFill>
                <a:latin typeface="Arial Narrow" panose="020B0606020202030204" pitchFamily="34" charset="0"/>
              </a:defRPr>
            </a:lvl7pPr>
            <a:lvl8pPr marL="3429000" indent="-228600" eaLnBrk="0" fontAlgn="base" hangingPunct="0">
              <a:spcBef>
                <a:spcPct val="0"/>
              </a:spcBef>
              <a:spcAft>
                <a:spcPct val="0"/>
              </a:spcAft>
              <a:defRPr sz="2400" b="1" i="1">
                <a:solidFill>
                  <a:schemeClr val="tx1"/>
                </a:solidFill>
                <a:latin typeface="Arial Narrow" panose="020B0606020202030204" pitchFamily="34" charset="0"/>
              </a:defRPr>
            </a:lvl8pPr>
            <a:lvl9pPr marL="3886200" indent="-228600" eaLnBrk="0" fontAlgn="base" hangingPunct="0">
              <a:spcBef>
                <a:spcPct val="0"/>
              </a:spcBef>
              <a:spcAft>
                <a:spcPct val="0"/>
              </a:spcAft>
              <a:defRPr sz="2400" b="1" i="1">
                <a:solidFill>
                  <a:schemeClr val="tx1"/>
                </a:solidFill>
                <a:latin typeface="Arial Narrow" panose="020B0606020202030204" pitchFamily="34" charset="0"/>
              </a:defRPr>
            </a:lvl9pPr>
          </a:lstStyle>
          <a:p>
            <a:r>
              <a:rPr lang="en-US" altLang="en-US" sz="2000" b="0" i="0" smtClean="0">
                <a:solidFill>
                  <a:srgbClr val="7030A0"/>
                </a:solidFill>
                <a:latin typeface="Times New Roman" pitchFamily="18" charset="0"/>
              </a:rPr>
              <a:t>Người </a:t>
            </a:r>
            <a:r>
              <a:rPr lang="en-US" altLang="en-US" sz="2000" b="0" i="0">
                <a:solidFill>
                  <a:srgbClr val="7030A0"/>
                </a:solidFill>
                <a:latin typeface="Times New Roman" pitchFamily="18" charset="0"/>
              </a:rPr>
              <a:t>viết đã sử dụng những phương pháp thuyết minh </a:t>
            </a:r>
            <a:r>
              <a:rPr lang="en-US" altLang="en-US" sz="2000" b="0" i="0" smtClean="0">
                <a:solidFill>
                  <a:srgbClr val="7030A0"/>
                </a:solidFill>
                <a:latin typeface="Times New Roman" pitchFamily="18" charset="0"/>
              </a:rPr>
              <a:t>nào để cung cấp tri thức về chiếc xe đạp?</a:t>
            </a:r>
            <a:endParaRPr lang="en-US" altLang="en-US" sz="2000" b="0" i="0">
              <a:solidFill>
                <a:srgbClr val="7030A0"/>
              </a:solidFill>
              <a:latin typeface="Times New Roman" pitchFamily="18" charset="0"/>
            </a:endParaRPr>
          </a:p>
          <a:p>
            <a:pPr eaLnBrk="1" hangingPunct="1"/>
            <a:endParaRPr lang="en-US" altLang="en-US" sz="2000" b="0" dirty="0">
              <a:solidFill>
                <a:srgbClr val="7030A0"/>
              </a:solidFill>
              <a:latin typeface="Times New Roman" panose="02020603050405020304" pitchFamily="18" charset="0"/>
              <a:cs typeface="Times New Roman" panose="02020603050405020304" pitchFamily="18" charset="0"/>
            </a:endParaRPr>
          </a:p>
        </p:txBody>
      </p:sp>
      <p:sp>
        <p:nvSpPr>
          <p:cNvPr id="25" name="Line 8"/>
          <p:cNvSpPr>
            <a:spLocks noChangeShapeType="1"/>
          </p:cNvSpPr>
          <p:nvPr/>
        </p:nvSpPr>
        <p:spPr bwMode="auto">
          <a:xfrm>
            <a:off x="3518704" y="3095656"/>
            <a:ext cx="900895" cy="656592"/>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26" name="Text Box 50"/>
          <p:cNvSpPr txBox="1">
            <a:spLocks noChangeArrowheads="1"/>
          </p:cNvSpPr>
          <p:nvPr/>
        </p:nvSpPr>
        <p:spPr bwMode="auto">
          <a:xfrm>
            <a:off x="4419600" y="3552193"/>
            <a:ext cx="1676400" cy="70788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b="1" smtClean="0">
                <a:solidFill>
                  <a:srgbClr val="0000CC"/>
                </a:solidFill>
                <a:latin typeface="Times New Roman" pitchFamily="18" charset="0"/>
                <a:cs typeface="Times New Roman" pitchFamily="18" charset="0"/>
              </a:rPr>
              <a:t>Lợi ích của xe </a:t>
            </a:r>
            <a:r>
              <a:rPr lang="en-US" altLang="en-US" sz="2000" b="1">
                <a:solidFill>
                  <a:srgbClr val="0000CC"/>
                </a:solidFill>
                <a:latin typeface="Times New Roman" pitchFamily="18" charset="0"/>
                <a:cs typeface="Times New Roman" pitchFamily="18" charset="0"/>
              </a:rPr>
              <a:t>đạp </a:t>
            </a:r>
          </a:p>
        </p:txBody>
      </p:sp>
      <p:sp>
        <p:nvSpPr>
          <p:cNvPr id="27" name="Line 8"/>
          <p:cNvSpPr>
            <a:spLocks noChangeShapeType="1"/>
          </p:cNvSpPr>
          <p:nvPr/>
        </p:nvSpPr>
        <p:spPr bwMode="auto">
          <a:xfrm>
            <a:off x="6106642" y="3906136"/>
            <a:ext cx="709061" cy="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28" name="Text Box 50"/>
          <p:cNvSpPr txBox="1">
            <a:spLocks noChangeArrowheads="1"/>
          </p:cNvSpPr>
          <p:nvPr/>
        </p:nvSpPr>
        <p:spPr bwMode="auto">
          <a:xfrm>
            <a:off x="6761131" y="3667416"/>
            <a:ext cx="2362200" cy="40011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2000" b="1" smtClean="0">
                <a:solidFill>
                  <a:srgbClr val="FF0000"/>
                </a:solidFill>
                <a:latin typeface="Times New Roman" pitchFamily="18" charset="0"/>
                <a:cs typeface="Times New Roman" pitchFamily="18" charset="0"/>
              </a:rPr>
              <a:t> PP nêu định nghĩa</a:t>
            </a:r>
            <a:endParaRPr lang="en-US" altLang="en-US" sz="20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47941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plus(i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plus(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plus(in)">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13" presetClass="entr" presetSubtype="16"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plus(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13" presetClass="entr" presetSubtype="16"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plus(in)">
                                      <p:cBhvr>
                                        <p:cTn id="58" dur="2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13" presetClass="entr" presetSubtype="16"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plus(in)">
                                      <p:cBhvr>
                                        <p:cTn id="69" dur="20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13" presetClass="entr" presetSubtype="16"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plus(in)">
                                      <p:cBhvr>
                                        <p:cTn id="80" dur="20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13" presetClass="entr" presetSubtype="16"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plus(in)">
                                      <p:cBhvr>
                                        <p:cTn id="91" dur="20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0"/>
                                        <p:tgtEl>
                                          <p:spTgt spid="20"/>
                                        </p:tgtEl>
                                      </p:cBhvr>
                                    </p:animEffect>
                                    <p:anim calcmode="lin" valueType="num">
                                      <p:cBhvr>
                                        <p:cTn id="97" dur="1000" fill="hold"/>
                                        <p:tgtEl>
                                          <p:spTgt spid="20"/>
                                        </p:tgtEl>
                                        <p:attrNameLst>
                                          <p:attrName>ppt_x</p:attrName>
                                        </p:attrNameLst>
                                      </p:cBhvr>
                                      <p:tavLst>
                                        <p:tav tm="0">
                                          <p:val>
                                            <p:strVal val="#ppt_x"/>
                                          </p:val>
                                        </p:tav>
                                        <p:tav tm="100000">
                                          <p:val>
                                            <p:strVal val="#ppt_x"/>
                                          </p:val>
                                        </p:tav>
                                      </p:tavLst>
                                    </p:anim>
                                    <p:anim calcmode="lin" valueType="num">
                                      <p:cBhvr>
                                        <p:cTn id="98" dur="1000" fill="hold"/>
                                        <p:tgtEl>
                                          <p:spTgt spid="20"/>
                                        </p:tgtEl>
                                        <p:attrNameLst>
                                          <p:attrName>ppt_y</p:attrName>
                                        </p:attrNameLst>
                                      </p:cBhvr>
                                      <p:tavLst>
                                        <p:tav tm="0">
                                          <p:val>
                                            <p:strVal val="#ppt_y+.1"/>
                                          </p:val>
                                        </p:tav>
                                        <p:tav tm="100000">
                                          <p:val>
                                            <p:strVal val="#ppt_y"/>
                                          </p:val>
                                        </p:tav>
                                      </p:tavLst>
                                    </p:anim>
                                  </p:childTnLst>
                                </p:cTn>
                              </p:par>
                            </p:childTnLst>
                          </p:cTn>
                        </p:par>
                        <p:par>
                          <p:cTn id="99" fill="hold">
                            <p:stCondLst>
                              <p:cond delay="1000"/>
                            </p:stCondLst>
                            <p:childTnLst>
                              <p:par>
                                <p:cTn id="100" presetID="13" presetClass="entr" presetSubtype="16"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plus(in)">
                                      <p:cBhvr>
                                        <p:cTn id="102" dur="20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1000"/>
                                        <p:tgtEl>
                                          <p:spTgt spid="25"/>
                                        </p:tgtEl>
                                      </p:cBhvr>
                                    </p:animEffect>
                                    <p:anim calcmode="lin" valueType="num">
                                      <p:cBhvr>
                                        <p:cTn id="108" dur="1000" fill="hold"/>
                                        <p:tgtEl>
                                          <p:spTgt spid="25"/>
                                        </p:tgtEl>
                                        <p:attrNameLst>
                                          <p:attrName>ppt_x</p:attrName>
                                        </p:attrNameLst>
                                      </p:cBhvr>
                                      <p:tavLst>
                                        <p:tav tm="0">
                                          <p:val>
                                            <p:strVal val="#ppt_x"/>
                                          </p:val>
                                        </p:tav>
                                        <p:tav tm="100000">
                                          <p:val>
                                            <p:strVal val="#ppt_x"/>
                                          </p:val>
                                        </p:tav>
                                      </p:tavLst>
                                    </p:anim>
                                    <p:anim calcmode="lin" valueType="num">
                                      <p:cBhvr>
                                        <p:cTn id="109" dur="1000" fill="hold"/>
                                        <p:tgtEl>
                                          <p:spTgt spid="25"/>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13" presetClass="entr" presetSubtype="16" fill="hold" grpId="0" nodeType="after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plus(in)">
                                      <p:cBhvr>
                                        <p:cTn id="113" dur="2000"/>
                                        <p:tgtEl>
                                          <p:spTgt spid="26"/>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1000"/>
                                        <p:tgtEl>
                                          <p:spTgt spid="27"/>
                                        </p:tgtEl>
                                      </p:cBhvr>
                                    </p:animEffect>
                                    <p:anim calcmode="lin" valueType="num">
                                      <p:cBhvr>
                                        <p:cTn id="119" dur="1000" fill="hold"/>
                                        <p:tgtEl>
                                          <p:spTgt spid="27"/>
                                        </p:tgtEl>
                                        <p:attrNameLst>
                                          <p:attrName>ppt_x</p:attrName>
                                        </p:attrNameLst>
                                      </p:cBhvr>
                                      <p:tavLst>
                                        <p:tav tm="0">
                                          <p:val>
                                            <p:strVal val="#ppt_x"/>
                                          </p:val>
                                        </p:tav>
                                        <p:tav tm="100000">
                                          <p:val>
                                            <p:strVal val="#ppt_x"/>
                                          </p:val>
                                        </p:tav>
                                      </p:tavLst>
                                    </p:anim>
                                    <p:anim calcmode="lin" valueType="num">
                                      <p:cBhvr>
                                        <p:cTn id="120" dur="1000" fill="hold"/>
                                        <p:tgtEl>
                                          <p:spTgt spid="27"/>
                                        </p:tgtEl>
                                        <p:attrNameLst>
                                          <p:attrName>ppt_y</p:attrName>
                                        </p:attrNameLst>
                                      </p:cBhvr>
                                      <p:tavLst>
                                        <p:tav tm="0">
                                          <p:val>
                                            <p:strVal val="#ppt_y+.1"/>
                                          </p:val>
                                        </p:tav>
                                        <p:tav tm="100000">
                                          <p:val>
                                            <p:strVal val="#ppt_y"/>
                                          </p:val>
                                        </p:tav>
                                      </p:tavLst>
                                    </p:anim>
                                  </p:childTnLst>
                                </p:cTn>
                              </p:par>
                            </p:childTnLst>
                          </p:cTn>
                        </p:par>
                        <p:par>
                          <p:cTn id="121" fill="hold">
                            <p:stCondLst>
                              <p:cond delay="1000"/>
                            </p:stCondLst>
                            <p:childTnLst>
                              <p:par>
                                <p:cTn id="122" presetID="13" presetClass="entr" presetSubtype="16"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plus(in)">
                                      <p:cBhvr>
                                        <p:cTn id="12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2530</Words>
  <Application>Microsoft Office PowerPoint</Application>
  <PresentationFormat>On-screen Show (4:3)</PresentationFormat>
  <Paragraphs>227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Hồ Thành Kiệt</cp:lastModifiedBy>
  <cp:revision>83</cp:revision>
  <dcterms:created xsi:type="dcterms:W3CDTF">2021-12-13T02:54:00Z</dcterms:created>
  <dcterms:modified xsi:type="dcterms:W3CDTF">2022-07-27T00:03:07Z</dcterms:modified>
</cp:coreProperties>
</file>