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1" r:id="rId1"/>
  </p:sldMasterIdLst>
  <p:notesMasterIdLst>
    <p:notesMasterId r:id="rId21"/>
  </p:notesMasterIdLst>
  <p:sldIdLst>
    <p:sldId id="535" r:id="rId2"/>
    <p:sldId id="499" r:id="rId3"/>
    <p:sldId id="500" r:id="rId4"/>
    <p:sldId id="516" r:id="rId5"/>
    <p:sldId id="519" r:id="rId6"/>
    <p:sldId id="520" r:id="rId7"/>
    <p:sldId id="521" r:id="rId8"/>
    <p:sldId id="522" r:id="rId9"/>
    <p:sldId id="523" r:id="rId10"/>
    <p:sldId id="527" r:id="rId11"/>
    <p:sldId id="524" r:id="rId12"/>
    <p:sldId id="530" r:id="rId13"/>
    <p:sldId id="534" r:id="rId14"/>
    <p:sldId id="531" r:id="rId15"/>
    <p:sldId id="525" r:id="rId16"/>
    <p:sldId id="526" r:id="rId17"/>
    <p:sldId id="528" r:id="rId18"/>
    <p:sldId id="529" r:id="rId19"/>
    <p:sldId id="532" r:id="rId2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12F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2" autoAdjust="0"/>
    <p:restoredTop sz="94103" autoAdjust="0"/>
  </p:normalViewPr>
  <p:slideViewPr>
    <p:cSldViewPr snapToGrid="0" snapToObjects="1">
      <p:cViewPr varScale="1">
        <p:scale>
          <a:sx n="66" d="100"/>
          <a:sy n="66" d="100"/>
        </p:scale>
        <p:origin x="4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BEB5A7-AA2A-46C2-BF0E-8FF0F6984056}" type="datetimeFigureOut">
              <a:rPr lang="vi-VN" smtClean="0"/>
              <a:t>25/07/2022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328E0-9DA1-42B8-A842-34FCF2B3A8C8}" type="slidenum">
              <a:rPr lang="vi-VN" smtClean="0"/>
              <a:t>‹#›</a:t>
            </a:fld>
            <a:endParaRPr lang="vi-VN"/>
          </a:p>
        </p:txBody>
      </p:sp>
    </p:spTree>
    <p:extLst>
      <p:ext uri="{BB962C8B-B14F-4D97-AF65-F5344CB8AC3E}">
        <p14:creationId xmlns:p14="http://schemas.microsoft.com/office/powerpoint/2010/main" val="30704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3</a:t>
            </a:fld>
            <a:endParaRPr lang="vi-VN"/>
          </a:p>
        </p:txBody>
      </p:sp>
    </p:spTree>
    <p:extLst>
      <p:ext uri="{BB962C8B-B14F-4D97-AF65-F5344CB8AC3E}">
        <p14:creationId xmlns:p14="http://schemas.microsoft.com/office/powerpoint/2010/main" val="322842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15</a:t>
            </a:fld>
            <a:endParaRPr lang="vi-VN"/>
          </a:p>
        </p:txBody>
      </p:sp>
    </p:spTree>
    <p:extLst>
      <p:ext uri="{BB962C8B-B14F-4D97-AF65-F5344CB8AC3E}">
        <p14:creationId xmlns:p14="http://schemas.microsoft.com/office/powerpoint/2010/main" val="51019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16</a:t>
            </a:fld>
            <a:endParaRPr lang="vi-VN"/>
          </a:p>
        </p:txBody>
      </p:sp>
    </p:spTree>
    <p:extLst>
      <p:ext uri="{BB962C8B-B14F-4D97-AF65-F5344CB8AC3E}">
        <p14:creationId xmlns:p14="http://schemas.microsoft.com/office/powerpoint/2010/main" val="2213495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17</a:t>
            </a:fld>
            <a:endParaRPr lang="vi-VN"/>
          </a:p>
        </p:txBody>
      </p:sp>
    </p:spTree>
    <p:extLst>
      <p:ext uri="{BB962C8B-B14F-4D97-AF65-F5344CB8AC3E}">
        <p14:creationId xmlns:p14="http://schemas.microsoft.com/office/powerpoint/2010/main" val="170371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18</a:t>
            </a:fld>
            <a:endParaRPr lang="vi-VN"/>
          </a:p>
        </p:txBody>
      </p:sp>
    </p:spTree>
    <p:extLst>
      <p:ext uri="{BB962C8B-B14F-4D97-AF65-F5344CB8AC3E}">
        <p14:creationId xmlns:p14="http://schemas.microsoft.com/office/powerpoint/2010/main" val="77836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4</a:t>
            </a:fld>
            <a:endParaRPr lang="vi-VN"/>
          </a:p>
        </p:txBody>
      </p:sp>
    </p:spTree>
    <p:extLst>
      <p:ext uri="{BB962C8B-B14F-4D97-AF65-F5344CB8AC3E}">
        <p14:creationId xmlns:p14="http://schemas.microsoft.com/office/powerpoint/2010/main" val="8541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6</a:t>
            </a:fld>
            <a:endParaRPr lang="vi-VN"/>
          </a:p>
        </p:txBody>
      </p:sp>
    </p:spTree>
    <p:extLst>
      <p:ext uri="{BB962C8B-B14F-4D97-AF65-F5344CB8AC3E}">
        <p14:creationId xmlns:p14="http://schemas.microsoft.com/office/powerpoint/2010/main" val="158055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7</a:t>
            </a:fld>
            <a:endParaRPr lang="vi-VN"/>
          </a:p>
        </p:txBody>
      </p:sp>
    </p:spTree>
    <p:extLst>
      <p:ext uri="{BB962C8B-B14F-4D97-AF65-F5344CB8AC3E}">
        <p14:creationId xmlns:p14="http://schemas.microsoft.com/office/powerpoint/2010/main" val="373976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8</a:t>
            </a:fld>
            <a:endParaRPr lang="vi-VN"/>
          </a:p>
        </p:txBody>
      </p:sp>
    </p:spTree>
    <p:extLst>
      <p:ext uri="{BB962C8B-B14F-4D97-AF65-F5344CB8AC3E}">
        <p14:creationId xmlns:p14="http://schemas.microsoft.com/office/powerpoint/2010/main" val="135033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9</a:t>
            </a:fld>
            <a:endParaRPr lang="vi-VN"/>
          </a:p>
        </p:txBody>
      </p:sp>
    </p:spTree>
    <p:extLst>
      <p:ext uri="{BB962C8B-B14F-4D97-AF65-F5344CB8AC3E}">
        <p14:creationId xmlns:p14="http://schemas.microsoft.com/office/powerpoint/2010/main" val="390750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10</a:t>
            </a:fld>
            <a:endParaRPr lang="vi-VN"/>
          </a:p>
        </p:txBody>
      </p:sp>
    </p:spTree>
    <p:extLst>
      <p:ext uri="{BB962C8B-B14F-4D97-AF65-F5344CB8AC3E}">
        <p14:creationId xmlns:p14="http://schemas.microsoft.com/office/powerpoint/2010/main" val="68865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11</a:t>
            </a:fld>
            <a:endParaRPr lang="vi-VN"/>
          </a:p>
        </p:txBody>
      </p:sp>
    </p:spTree>
    <p:extLst>
      <p:ext uri="{BB962C8B-B14F-4D97-AF65-F5344CB8AC3E}">
        <p14:creationId xmlns:p14="http://schemas.microsoft.com/office/powerpoint/2010/main" val="131571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6328E0-9DA1-42B8-A842-34FCF2B3A8C8}" type="slidenum">
              <a:rPr lang="vi-VN" smtClean="0"/>
              <a:t>13</a:t>
            </a:fld>
            <a:endParaRPr lang="vi-VN"/>
          </a:p>
        </p:txBody>
      </p:sp>
    </p:spTree>
    <p:extLst>
      <p:ext uri="{BB962C8B-B14F-4D97-AF65-F5344CB8AC3E}">
        <p14:creationId xmlns:p14="http://schemas.microsoft.com/office/powerpoint/2010/main" val="53104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283613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69917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82020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0DF93-E1A2-E14A-A7A1-82E4BDFCCC9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8559ED71-ACDD-1E49-891A-595314ED05C1}"/>
              </a:ext>
            </a:extLst>
          </p:cNvPr>
          <p:cNvSpPr>
            <a:spLocks noGrp="1"/>
          </p:cNvSpPr>
          <p:nvPr>
            <p:ph type="dt" sz="half" idx="10"/>
          </p:nvPr>
        </p:nvSpPr>
        <p:spPr/>
        <p:txBody>
          <a:bodyPr/>
          <a:lstStyle/>
          <a:p>
            <a:fld id="{DCABFE86-5F1F-6946-9818-B4D877E6DEA8}" type="datetimeFigureOut">
              <a:rPr lang="x-none" smtClean="0"/>
              <a:t>25/07/2022</a:t>
            </a:fld>
            <a:endParaRPr lang="x-none"/>
          </a:p>
        </p:txBody>
      </p:sp>
      <p:sp>
        <p:nvSpPr>
          <p:cNvPr id="4" name="Footer Placeholder 3">
            <a:extLst>
              <a:ext uri="{FF2B5EF4-FFF2-40B4-BE49-F238E27FC236}">
                <a16:creationId xmlns="" xmlns:a16="http://schemas.microsoft.com/office/drawing/2014/main" id="{253C2FA7-214C-054C-AAF0-D6CC10A5C36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78A03578-2E4F-9D40-9BAC-3E0B4A52B78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347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24092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ABFE86-5F1F-6946-9818-B4D877E6DEA8}" type="datetimeFigureOut">
              <a:rPr lang="x-none" smtClean="0"/>
              <a:t>25/07/2022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61983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736326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ABFE86-5F1F-6946-9818-B4D877E6DEA8}" type="datetimeFigureOut">
              <a:rPr lang="x-none" smtClean="0"/>
              <a:t>25/07/2022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2967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ABFE86-5F1F-6946-9818-B4D877E6DEA8}" type="datetimeFigureOut">
              <a:rPr lang="x-none" smtClean="0"/>
              <a:t>25/07/2022</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72043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ABFE86-5F1F-6946-9818-B4D877E6DEA8}" type="datetimeFigureOut">
              <a:rPr lang="x-none" smtClean="0"/>
              <a:t>25/07/2022</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52244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094869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ABFE86-5F1F-6946-9818-B4D877E6DEA8}" type="datetimeFigureOut">
              <a:rPr lang="x-none" smtClean="0"/>
              <a:t>25/07/2022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41937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FE86-5F1F-6946-9818-B4D877E6DEA8}" type="datetimeFigureOut">
              <a:rPr lang="x-none" smtClean="0"/>
              <a:t>25/07/2022</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207E-C5CA-3246-A3D1-75505BB9440F}" type="slidenum">
              <a:rPr lang="x-none" smtClean="0"/>
              <a:t>‹#›</a:t>
            </a:fld>
            <a:endParaRPr lang="x-none"/>
          </a:p>
        </p:txBody>
      </p:sp>
      <p:pic>
        <p:nvPicPr>
          <p:cNvPr id="7" name="Picture 6">
            <a:extLst>
              <a:ext uri="{FF2B5EF4-FFF2-40B4-BE49-F238E27FC236}">
                <a16:creationId xmlns="" xmlns:a16="http://schemas.microsoft.com/office/drawing/2014/main" id="{B21EF569-66CE-E748-A5A4-7F4F2940D70B}"/>
              </a:ext>
            </a:extLst>
          </p:cNvPr>
          <p:cNvPicPr>
            <a:picLocks noChangeAspect="1"/>
          </p:cNvPicPr>
          <p:nvPr userDrawn="1"/>
        </p:nvPicPr>
        <p:blipFill rotWithShape="1">
          <a:blip r:embed="rId14"/>
          <a:srcRect t="7789" b="7789"/>
          <a:stretch/>
        </p:blipFill>
        <p:spPr>
          <a:xfrm>
            <a:off x="0" y="0"/>
            <a:ext cx="12192000" cy="6858000"/>
          </a:xfrm>
          <a:prstGeom prst="rect">
            <a:avLst/>
          </a:prstGeom>
        </p:spPr>
      </p:pic>
    </p:spTree>
    <p:extLst>
      <p:ext uri="{BB962C8B-B14F-4D97-AF65-F5344CB8AC3E}">
        <p14:creationId xmlns:p14="http://schemas.microsoft.com/office/powerpoint/2010/main" val="236802750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600" y="76200"/>
            <a:ext cx="12496799" cy="6629400"/>
          </a:xfrm>
          <a:prstGeom prst="rect">
            <a:avLst/>
          </a:prstGeom>
        </p:spPr>
      </p:pic>
    </p:spTree>
    <p:extLst>
      <p:ext uri="{BB962C8B-B14F-4D97-AF65-F5344CB8AC3E}">
        <p14:creationId xmlns:p14="http://schemas.microsoft.com/office/powerpoint/2010/main" val="342969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910" y="149610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5" name="Rectangle 4"/>
          <p:cNvSpPr/>
          <p:nvPr/>
        </p:nvSpPr>
        <p:spPr>
          <a:xfrm>
            <a:off x="507040" y="2313603"/>
            <a:ext cx="6096000" cy="4031873"/>
          </a:xfrm>
          <a:prstGeom prst="rect">
            <a:avLst/>
          </a:prstGeom>
          <a:solidFill>
            <a:schemeClr val="accent2">
              <a:lumMod val="20000"/>
              <a:lumOff val="80000"/>
            </a:schemeClr>
          </a:solidFill>
        </p:spPr>
        <p:txBody>
          <a:bodyPr>
            <a:spAutoFit/>
          </a:bodyPr>
          <a:lstStyle/>
          <a:p>
            <a:r>
              <a:rPr lang="vi-VN" sz="3200" dirty="0">
                <a:latin typeface="Times New Roman" panose="02020603050405020304" pitchFamily="18" charset="0"/>
                <a:cs typeface="Times New Roman" panose="02020603050405020304" pitchFamily="18" charset="0"/>
              </a:rPr>
              <a:t>Chữ viết: chữ Phạn được truyền bá sang Đông Nam Á từ những thế kỉ đầu công nguyên. Ban đầu nhiều dân tộc sử dụng chữ Phạn làm chữ viết của mình, về sau nhiều nước sáng tạo ra chữ viết riêng trên cơ sở chữ Phạn: chữ Chăm cổ, chữ Khơ-me, chữ Mi-an-ma, chữ Lào…</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440082" y="1655132"/>
            <a:ext cx="3522777" cy="5052857"/>
          </a:xfrm>
          <a:prstGeom prst="rect">
            <a:avLst/>
          </a:prstGeom>
        </p:spPr>
      </p:pic>
    </p:spTree>
    <p:extLst>
      <p:ext uri="{BB962C8B-B14F-4D97-AF65-F5344CB8AC3E}">
        <p14:creationId xmlns:p14="http://schemas.microsoft.com/office/powerpoint/2010/main" val="470176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08" y="1120193"/>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pic>
        <p:nvPicPr>
          <p:cNvPr id="5" name="Picture 4"/>
          <p:cNvPicPr>
            <a:picLocks noChangeAspect="1"/>
          </p:cNvPicPr>
          <p:nvPr/>
        </p:nvPicPr>
        <p:blipFill>
          <a:blip r:embed="rId3"/>
          <a:stretch>
            <a:fillRect/>
          </a:stretch>
        </p:blipFill>
        <p:spPr>
          <a:xfrm>
            <a:off x="6171420" y="1590261"/>
            <a:ext cx="6020580" cy="4840357"/>
          </a:xfrm>
          <a:prstGeom prst="rect">
            <a:avLst/>
          </a:prstGeom>
        </p:spPr>
      </p:pic>
      <p:sp>
        <p:nvSpPr>
          <p:cNvPr id="8" name="TextBox 7"/>
          <p:cNvSpPr txBox="1"/>
          <p:nvPr/>
        </p:nvSpPr>
        <p:spPr>
          <a:xfrm>
            <a:off x="7898226" y="1590261"/>
            <a:ext cx="2388987" cy="707886"/>
          </a:xfrm>
          <a:prstGeom prst="rect">
            <a:avLst/>
          </a:prstGeom>
          <a:noFill/>
        </p:spPr>
        <p:txBody>
          <a:bodyPr wrap="non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Nam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07030" y="1788494"/>
            <a:ext cx="5708374" cy="3416320"/>
          </a:xfrm>
          <a:prstGeom prst="rect">
            <a:avLst/>
          </a:prstGeom>
          <a:solidFill>
            <a:schemeClr val="accent4">
              <a:lumMod val="20000"/>
              <a:lumOff val="80000"/>
            </a:schemeClr>
          </a:solidFill>
        </p:spPr>
        <p:txBody>
          <a:bodyPr wrap="square">
            <a:spAutoFit/>
          </a:bodyPr>
          <a:lstStyle/>
          <a:p>
            <a:r>
              <a:rPr lang="en-US" sz="2400" dirty="0" smtClean="0">
                <a:latin typeface="+mj-lt"/>
              </a:rPr>
              <a:t>	</a:t>
            </a:r>
            <a:r>
              <a:rPr lang="vi-VN" sz="2400" dirty="0" smtClean="0">
                <a:latin typeface="+mj-lt"/>
              </a:rPr>
              <a:t>Theo </a:t>
            </a:r>
            <a:r>
              <a:rPr lang="vi-VN" sz="2400" dirty="0">
                <a:latin typeface="+mj-lt"/>
              </a:rPr>
              <a:t>đường biển, các nhà sư Ấn Độ đã đến Việt Nam ngay từ đầu Công nguyên và trung tâm Phật giáo lớn nhất thời bấy giờ là Luy Lâu (nay thuộc huyện Thuận Thành,tỉnh Bắc Ninh).</a:t>
            </a:r>
          </a:p>
          <a:p>
            <a:r>
              <a:rPr lang="vi-VN" sz="2400" dirty="0" smtClean="0">
                <a:latin typeface="+mj-lt"/>
              </a:rPr>
              <a:t>-</a:t>
            </a:r>
            <a:r>
              <a:rPr lang="vi-VN" sz="2400" dirty="0">
                <a:latin typeface="+mj-lt"/>
              </a:rPr>
              <a:t>Ở Việt Nam di tích cho thấy rõ ràng nhất về sự tồn tại của Ấn Độ giáo là thánh địa Mỹ Sơn của quốc gia Champa cổ, một công trình kiến trúc vĩ đại còn tồn tại đến ngày nay.</a:t>
            </a:r>
            <a:endParaRPr lang="en-US" sz="2400" dirty="0">
              <a:latin typeface="+mj-lt"/>
            </a:endParaRPr>
          </a:p>
        </p:txBody>
      </p:sp>
      <p:pic>
        <p:nvPicPr>
          <p:cNvPr id="11" name="Picture 10"/>
          <p:cNvPicPr>
            <a:picLocks noChangeAspect="1"/>
          </p:cNvPicPr>
          <p:nvPr/>
        </p:nvPicPr>
        <p:blipFill>
          <a:blip r:embed="rId4"/>
          <a:stretch>
            <a:fillRect/>
          </a:stretch>
        </p:blipFill>
        <p:spPr>
          <a:xfrm>
            <a:off x="6225633" y="2459834"/>
            <a:ext cx="5912154" cy="3970784"/>
          </a:xfrm>
          <a:prstGeom prst="rect">
            <a:avLst/>
          </a:prstGeom>
        </p:spPr>
      </p:pic>
      <p:sp>
        <p:nvSpPr>
          <p:cNvPr id="3" name="Rectangle 2"/>
          <p:cNvSpPr/>
          <p:nvPr/>
        </p:nvSpPr>
        <p:spPr>
          <a:xfrm>
            <a:off x="170304" y="5187833"/>
            <a:ext cx="6001116" cy="1569660"/>
          </a:xfrm>
          <a:prstGeom prst="rect">
            <a:avLst/>
          </a:prstGeom>
          <a:solidFill>
            <a:schemeClr val="bg1">
              <a:lumMod val="85000"/>
            </a:schemeClr>
          </a:solidFill>
        </p:spPr>
        <p:txBody>
          <a:bodyPr wrap="square">
            <a:spAutoFit/>
          </a:bodyPr>
          <a:lstStyle/>
          <a:p>
            <a:r>
              <a:rPr lang="en-US" sz="2400" dirty="0" smtClean="0">
                <a:solidFill>
                  <a:srgbClr val="000000"/>
                </a:solidFill>
                <a:latin typeface="+mj-lt"/>
              </a:rPr>
              <a:t>	</a:t>
            </a:r>
            <a:r>
              <a:rPr lang="vi-VN" sz="2400" dirty="0" smtClean="0">
                <a:solidFill>
                  <a:srgbClr val="000000"/>
                </a:solidFill>
                <a:latin typeface="+mj-lt"/>
              </a:rPr>
              <a:t>Đây </a:t>
            </a:r>
            <a:r>
              <a:rPr lang="vi-VN" sz="2400" dirty="0">
                <a:solidFill>
                  <a:srgbClr val="000000"/>
                </a:solidFill>
                <a:latin typeface="+mj-lt"/>
              </a:rPr>
              <a:t>là tổ hợp gồm nhiều đền đài của </a:t>
            </a:r>
            <a:r>
              <a:rPr lang="vi-VN" sz="2400" dirty="0">
                <a:latin typeface="+mj-lt"/>
              </a:rPr>
              <a:t>vương</a:t>
            </a:r>
            <a:r>
              <a:rPr lang="vi-VN" dirty="0">
                <a:solidFill>
                  <a:srgbClr val="000000"/>
                </a:solidFill>
                <a:latin typeface="+mj-lt"/>
              </a:rPr>
              <a:t> </a:t>
            </a:r>
            <a:r>
              <a:rPr lang="vi-VN" sz="2400" dirty="0">
                <a:solidFill>
                  <a:srgbClr val="000000"/>
                </a:solidFill>
                <a:latin typeface="+mj-lt"/>
              </a:rPr>
              <a:t>quốc Champa, nằm lọt trong một thung lũng nhỏ có đường kính khoảng 2 km, được bao quanh bởi núi đồi.</a:t>
            </a:r>
            <a:endParaRPr lang="en-US" sz="2400" dirty="0">
              <a:latin typeface="+mj-lt"/>
            </a:endParaRPr>
          </a:p>
        </p:txBody>
      </p:sp>
    </p:spTree>
    <p:extLst>
      <p:ext uri="{BB962C8B-B14F-4D97-AF65-F5344CB8AC3E}">
        <p14:creationId xmlns:p14="http://schemas.microsoft.com/office/powerpoint/2010/main" val="143415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7192" y="80664"/>
            <a:ext cx="6470374" cy="6401753"/>
          </a:xfrm>
          <a:prstGeom prst="rect">
            <a:avLst/>
          </a:prstGeom>
        </p:spPr>
        <p:txBody>
          <a:bodyPr wrap="square">
            <a:spAutoFit/>
          </a:bodyPr>
          <a:lstStyle/>
          <a:p>
            <a:r>
              <a:rPr lang="vi-VN" dirty="0">
                <a:solidFill>
                  <a:srgbClr val="000000"/>
                </a:solidFill>
                <a:latin typeface="OpenSans"/>
              </a:rPr>
              <a:t> </a:t>
            </a:r>
            <a:r>
              <a:rPr lang="vi-VN" sz="2800" dirty="0">
                <a:latin typeface="+mj-lt"/>
              </a:rPr>
              <a:t> - Lưu ý khi tham quan:</a:t>
            </a:r>
          </a:p>
          <a:p>
            <a:r>
              <a:rPr lang="vi-VN" sz="2800" dirty="0">
                <a:latin typeface="+mj-lt"/>
              </a:rPr>
              <a:t>+ Khoảng thời gian lí tưởng để tham quan là khoảng sau tết, thời tiết khá mát mẻ, không quá nắng gắt.</a:t>
            </a:r>
          </a:p>
          <a:p>
            <a:r>
              <a:rPr lang="vi-VN" sz="2800" dirty="0">
                <a:latin typeface="+mj-lt"/>
              </a:rPr>
              <a:t>+ Hạn chế tham quan vào những thời gian cuối năm, vì thời tiết tại khu vực thánh địa Mỹ Sơn vào mùa mưa.</a:t>
            </a:r>
          </a:p>
          <a:p>
            <a:r>
              <a:rPr lang="vi-VN" sz="2800" dirty="0">
                <a:latin typeface="+mj-lt"/>
              </a:rPr>
              <a:t>- Lí do lựa chọn điểm </a:t>
            </a:r>
            <a:r>
              <a:rPr lang="vi-VN" sz="2800" dirty="0" smtClean="0">
                <a:latin typeface="+mj-lt"/>
              </a:rPr>
              <a:t>đến</a:t>
            </a:r>
            <a:r>
              <a:rPr lang="en-US" sz="2800" dirty="0" smtClean="0">
                <a:latin typeface="+mj-lt"/>
              </a:rPr>
              <a:t>: </a:t>
            </a:r>
            <a:r>
              <a:rPr lang="vi-VN" sz="2800" dirty="0">
                <a:latin typeface="+mj-lt"/>
              </a:rPr>
              <a:t> </a:t>
            </a:r>
          </a:p>
          <a:p>
            <a:r>
              <a:rPr lang="vi-VN" sz="2800" dirty="0">
                <a:latin typeface="+mj-lt"/>
              </a:rPr>
              <a:t>Nơi đây, với hơn 70 công trình kiến trúc đền tháp của nền văn minh Chămpa được kết tinh trong những di chứng vật chất trường tồn, chứa đựng những giá trị về lịch sử, văn hóa, kiến trúc, nghệ thuật được tạo lập trong một thời gian dài suốt 9 thế </a:t>
            </a:r>
            <a:r>
              <a:rPr lang="vi-VN" sz="2800" dirty="0" smtClean="0">
                <a:latin typeface="+mj-lt"/>
              </a:rPr>
              <a:t>kỷ</a:t>
            </a:r>
            <a:r>
              <a:rPr lang="vi-VN" dirty="0">
                <a:solidFill>
                  <a:srgbClr val="000000"/>
                </a:solidFill>
                <a:latin typeface="OpenSans"/>
              </a:rPr>
              <a:t/>
            </a:r>
            <a:br>
              <a:rPr lang="vi-VN" dirty="0">
                <a:solidFill>
                  <a:srgbClr val="000000"/>
                </a:solidFill>
                <a:latin typeface="OpenSans"/>
              </a:rPr>
            </a:br>
            <a:endParaRPr lang="en-US" dirty="0"/>
          </a:p>
        </p:txBody>
      </p:sp>
      <p:pic>
        <p:nvPicPr>
          <p:cNvPr id="3" name="Picture 2"/>
          <p:cNvPicPr>
            <a:picLocks noChangeAspect="1"/>
          </p:cNvPicPr>
          <p:nvPr/>
        </p:nvPicPr>
        <p:blipFill>
          <a:blip r:embed="rId2"/>
          <a:stretch>
            <a:fillRect/>
          </a:stretch>
        </p:blipFill>
        <p:spPr>
          <a:xfrm>
            <a:off x="103130" y="1267138"/>
            <a:ext cx="5157430" cy="3463888"/>
          </a:xfrm>
          <a:prstGeom prst="rect">
            <a:avLst/>
          </a:prstGeom>
        </p:spPr>
      </p:pic>
    </p:spTree>
    <p:extLst>
      <p:ext uri="{BB962C8B-B14F-4D97-AF65-F5344CB8AC3E}">
        <p14:creationId xmlns:p14="http://schemas.microsoft.com/office/powerpoint/2010/main" val="332509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81" y="1203719"/>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8" name="TextBox 7"/>
          <p:cNvSpPr txBox="1"/>
          <p:nvPr/>
        </p:nvSpPr>
        <p:spPr>
          <a:xfrm>
            <a:off x="8090597" y="1496107"/>
            <a:ext cx="2380780" cy="707886"/>
          </a:xfrm>
          <a:prstGeom prst="rect">
            <a:avLst/>
          </a:prstGeom>
          <a:noFill/>
        </p:spPr>
        <p:txBody>
          <a:bodyPr wrap="non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Inđônêxia</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6493566" y="2313603"/>
            <a:ext cx="5989058" cy="4673757"/>
          </a:xfrm>
          <a:prstGeom prst="rect">
            <a:avLst/>
          </a:prstGeom>
        </p:spPr>
      </p:pic>
      <p:sp>
        <p:nvSpPr>
          <p:cNvPr id="3" name="Rectangle 2"/>
          <p:cNvSpPr/>
          <p:nvPr/>
        </p:nvSpPr>
        <p:spPr>
          <a:xfrm>
            <a:off x="62950" y="1850050"/>
            <a:ext cx="6096000" cy="2308324"/>
          </a:xfrm>
          <a:prstGeom prst="rect">
            <a:avLst/>
          </a:prstGeom>
          <a:solidFill>
            <a:schemeClr val="accent4">
              <a:lumMod val="20000"/>
              <a:lumOff val="80000"/>
            </a:schemeClr>
          </a:solidFill>
        </p:spPr>
        <p:txBody>
          <a:bodyPr>
            <a:spAutoFit/>
          </a:bodyPr>
          <a:lstStyle/>
          <a:p>
            <a:pPr algn="just"/>
            <a:r>
              <a:rPr lang="vi-VN" sz="2400" dirty="0">
                <a:solidFill>
                  <a:srgbClr val="000000"/>
                </a:solidFill>
                <a:latin typeface="Times New Roman" panose="02020603050405020304" pitchFamily="18" charset="0"/>
                <a:cs typeface="Times New Roman" panose="02020603050405020304" pitchFamily="18" charset="0"/>
              </a:rPr>
              <a:t>Quần thể Chùa Borobudur nằm tại vùng đất thiêng liêng, bao gồm 3 ngôi chùa: Chùa Borobudur; Chùa Mendut và Chùa Pawon, có vị trí cùng nằm trên một đường thẳng, như là biểu tượng của 3 giai đoạn đạt được tới Niết bàn (sự giải thoát, theo giáo lý nhà Phật).</a:t>
            </a:r>
          </a:p>
        </p:txBody>
      </p:sp>
      <p:sp>
        <p:nvSpPr>
          <p:cNvPr id="13" name="Rectangle 12"/>
          <p:cNvSpPr/>
          <p:nvPr/>
        </p:nvSpPr>
        <p:spPr>
          <a:xfrm>
            <a:off x="62950" y="4345947"/>
            <a:ext cx="6096000" cy="2308324"/>
          </a:xfrm>
          <a:prstGeom prst="rect">
            <a:avLst/>
          </a:prstGeom>
          <a:solidFill>
            <a:schemeClr val="bg1">
              <a:lumMod val="95000"/>
            </a:schemeClr>
          </a:solidFill>
        </p:spPr>
        <p:txBody>
          <a:bodyPr>
            <a:spAutoFit/>
          </a:bodyPr>
          <a:lstStyle/>
          <a:p>
            <a:r>
              <a:rPr lang="vi-VN" sz="2400" dirty="0">
                <a:solidFill>
                  <a:srgbClr val="000000"/>
                </a:solidFill>
                <a:latin typeface="+mj-lt"/>
              </a:rPr>
              <a:t>. Borobudur có hình dạng kim tự tháp dạng bậc như một gò núi (dạng xây dựng này còn được gọi là “chùa núi”, là sự kết hợp giữa bảo tháp, chùa và núi). Kiến trúc của chùa thể hiện sự giao hòa giữa kiến trúc Phật giáo và giáo phái bản địa thờ cúng tổ tiên tại Indonesia.</a:t>
            </a:r>
          </a:p>
        </p:txBody>
      </p:sp>
    </p:spTree>
    <p:extLst>
      <p:ext uri="{BB962C8B-B14F-4D97-AF65-F5344CB8AC3E}">
        <p14:creationId xmlns:p14="http://schemas.microsoft.com/office/powerpoint/2010/main" val="33371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44350" y="-160890"/>
            <a:ext cx="8150085" cy="7386638"/>
          </a:xfrm>
          <a:prstGeom prst="rect">
            <a:avLst/>
          </a:prstGeom>
        </p:spPr>
        <p:txBody>
          <a:bodyPr wrap="square">
            <a:spAutoFit/>
          </a:bodyPr>
          <a:lstStyle/>
          <a:p>
            <a:pPr algn="just"/>
            <a:r>
              <a:rPr lang="vi-VN" dirty="0">
                <a:solidFill>
                  <a:srgbClr val="000000"/>
                </a:solidFill>
                <a:latin typeface="OpenSans"/>
              </a:rPr>
              <a:t> </a:t>
            </a:r>
            <a:r>
              <a:rPr lang="vi-VN" sz="2400" dirty="0">
                <a:solidFill>
                  <a:srgbClr val="000000"/>
                </a:solidFill>
                <a:latin typeface="OpenSans"/>
              </a:rPr>
              <a:t/>
            </a:r>
            <a:br>
              <a:rPr lang="vi-VN" sz="2400"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r>
              <a:rPr lang="vi-VN" sz="2800" dirty="0">
                <a:solidFill>
                  <a:srgbClr val="000000"/>
                </a:solidFill>
                <a:latin typeface="Times New Roman" panose="02020603050405020304" pitchFamily="18" charset="0"/>
                <a:cs typeface="Times New Roman" panose="02020603050405020304" pitchFamily="18" charset="0"/>
              </a:rPr>
              <a:t>- Lưu ý khi tham quan:</a:t>
            </a:r>
          </a:p>
          <a:p>
            <a:pPr algn="just"/>
            <a:r>
              <a:rPr lang="vi-VN" sz="2800" dirty="0">
                <a:solidFill>
                  <a:srgbClr val="000000"/>
                </a:solidFill>
                <a:latin typeface="Times New Roman" panose="02020603050405020304" pitchFamily="18" charset="0"/>
                <a:cs typeface="Times New Roman" panose="02020603050405020304" pitchFamily="18" charset="0"/>
              </a:rPr>
              <a:t>+ Cách tốt nhất để khám phá chùa Borobudur là đi bộ. Khi leo lên đỉnh của ngôi đền, bạn sẽ được chiêm ngưỡng các bản khắc đá phức tạp được trưng bày trên các bức tường của đền. Tìm hiểu một ít về lịch sử của chùa để có thể hiểu hết ý nghĩa của các di tích cổ tại đây.</a:t>
            </a:r>
          </a:p>
          <a:p>
            <a:pPr algn="just"/>
            <a:r>
              <a:rPr lang="vi-VN" sz="2800" dirty="0">
                <a:solidFill>
                  <a:srgbClr val="000000"/>
                </a:solidFill>
                <a:latin typeface="Times New Roman" panose="02020603050405020304" pitchFamily="18" charset="0"/>
                <a:cs typeface="Times New Roman" panose="02020603050405020304" pitchFamily="18" charset="0"/>
              </a:rPr>
              <a:t>+ Thời gian tốt nhất để đến đây là khi bình minh, </a:t>
            </a:r>
            <a:r>
              <a:rPr lang="vi-VN" sz="2800" dirty="0" smtClean="0">
                <a:solidFill>
                  <a:srgbClr val="000000"/>
                </a:solidFill>
                <a:latin typeface="Times New Roman" panose="02020603050405020304" pitchFamily="18" charset="0"/>
                <a:cs typeface="Times New Roman" panose="02020603050405020304" pitchFamily="18" charset="0"/>
              </a:rPr>
              <a:t>hầu </a:t>
            </a:r>
            <a:r>
              <a:rPr lang="vi-VN" sz="2800" dirty="0">
                <a:solidFill>
                  <a:srgbClr val="000000"/>
                </a:solidFill>
                <a:latin typeface="Times New Roman" panose="02020603050405020304" pitchFamily="18" charset="0"/>
                <a:cs typeface="Times New Roman" panose="02020603050405020304" pitchFamily="18" charset="0"/>
              </a:rPr>
              <a:t>hết khách du lịch Borobudur đều đi vào sáng sớm khoảng 7h sáng. </a:t>
            </a:r>
          </a:p>
          <a:p>
            <a:pPr algn="just"/>
            <a:r>
              <a:rPr lang="vi-VN" sz="2800" dirty="0">
                <a:solidFill>
                  <a:srgbClr val="000000"/>
                </a:solidFill>
                <a:latin typeface="Times New Roman" panose="02020603050405020304" pitchFamily="18" charset="0"/>
                <a:cs typeface="Times New Roman" panose="02020603050405020304" pitchFamily="18" charset="0"/>
              </a:rPr>
              <a:t>- Lí do lựa chọn điểm đến: Chùa Borobudur là một trong những ngôi chùa Phật giáo lớn nhất và hoàn chỉnh nhất trên thế giới. Chùa Borobudur là điểm thu hút khách du lịch được ghé thăm nhiều nhất ở Indonesia.</a:t>
            </a:r>
          </a:p>
          <a:p>
            <a:pPr algn="just"/>
            <a:endParaRPr lang="en-US" dirty="0"/>
          </a:p>
        </p:txBody>
      </p:sp>
      <p:pic>
        <p:nvPicPr>
          <p:cNvPr id="5" name="Picture 4"/>
          <p:cNvPicPr>
            <a:picLocks noChangeAspect="1"/>
          </p:cNvPicPr>
          <p:nvPr/>
        </p:nvPicPr>
        <p:blipFill>
          <a:blip r:embed="rId2"/>
          <a:stretch>
            <a:fillRect/>
          </a:stretch>
        </p:blipFill>
        <p:spPr>
          <a:xfrm>
            <a:off x="76202" y="1697378"/>
            <a:ext cx="3568148" cy="2784521"/>
          </a:xfrm>
          <a:prstGeom prst="rect">
            <a:avLst/>
          </a:prstGeom>
        </p:spPr>
      </p:pic>
    </p:spTree>
    <p:extLst>
      <p:ext uri="{BB962C8B-B14F-4D97-AF65-F5344CB8AC3E}">
        <p14:creationId xmlns:p14="http://schemas.microsoft.com/office/powerpoint/2010/main" val="176781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910" y="149610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069466" y="1968791"/>
            <a:ext cx="7042512" cy="4769095"/>
          </a:xfrm>
          <a:prstGeom prst="rect">
            <a:avLst/>
          </a:prstGeom>
        </p:spPr>
      </p:pic>
      <p:sp>
        <p:nvSpPr>
          <p:cNvPr id="8" name="TextBox 7"/>
          <p:cNvSpPr txBox="1"/>
          <p:nvPr/>
        </p:nvSpPr>
        <p:spPr>
          <a:xfrm>
            <a:off x="1005176" y="2080882"/>
            <a:ext cx="2978701" cy="707886"/>
          </a:xfrm>
          <a:prstGeom prst="rect">
            <a:avLst/>
          </a:prstGeom>
          <a:noFill/>
        </p:spPr>
        <p:txBody>
          <a:bodyPr wrap="non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Cam </a:t>
            </a:r>
            <a:r>
              <a:rPr lang="en-US" sz="4000" b="1" dirty="0" err="1" smtClean="0">
                <a:solidFill>
                  <a:srgbClr val="FF0000"/>
                </a:solidFill>
                <a:latin typeface="Times New Roman" panose="02020603050405020304" pitchFamily="18" charset="0"/>
                <a:cs typeface="Times New Roman" panose="02020603050405020304" pitchFamily="18" charset="0"/>
              </a:rPr>
              <a:t>pu</a:t>
            </a:r>
            <a:r>
              <a:rPr lang="en-US" sz="4000" b="1" dirty="0" smtClean="0">
                <a:solidFill>
                  <a:srgbClr val="FF0000"/>
                </a:solidFill>
                <a:latin typeface="Times New Roman" panose="02020603050405020304" pitchFamily="18" charset="0"/>
                <a:cs typeface="Times New Roman" panose="02020603050405020304" pitchFamily="18" charset="0"/>
              </a:rPr>
              <a:t> chia</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85531" y="3335204"/>
            <a:ext cx="4883935" cy="2677656"/>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Đ</a:t>
            </a:r>
            <a:r>
              <a:rPr lang="vi-VN" sz="2800" dirty="0" smtClean="0">
                <a:latin typeface="Times New Roman" panose="02020603050405020304" pitchFamily="18" charset="0"/>
                <a:cs typeface="Times New Roman" panose="02020603050405020304" pitchFamily="18" charset="0"/>
              </a:rPr>
              <a:t>ặc </a:t>
            </a:r>
            <a:r>
              <a:rPr lang="vi-VN" sz="2800" dirty="0">
                <a:latin typeface="Times New Roman" panose="02020603050405020304" pitchFamily="18" charset="0"/>
                <a:cs typeface="Times New Roman" panose="02020603050405020304" pitchFamily="18" charset="0"/>
              </a:rPr>
              <a:t>sắc nhất trong kiến trúc Ấn Độ nằm trên đất Campuchia đó là Angkor Wat. Đền Angkor Wat ngự trị tại Campuchia được ví như cung điện - nơi linh hồn quốc vương thường ngao du.</a:t>
            </a:r>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Tree>
    <p:extLst>
      <p:ext uri="{BB962C8B-B14F-4D97-AF65-F5344CB8AC3E}">
        <p14:creationId xmlns:p14="http://schemas.microsoft.com/office/powerpoint/2010/main" val="207316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910" y="149610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8" name="TextBox 7"/>
          <p:cNvSpPr txBox="1"/>
          <p:nvPr/>
        </p:nvSpPr>
        <p:spPr>
          <a:xfrm>
            <a:off x="1005176" y="2080882"/>
            <a:ext cx="2408032" cy="707886"/>
          </a:xfrm>
          <a:prstGeom prst="rect">
            <a:avLst/>
          </a:prstGeom>
          <a:noFill/>
        </p:spPr>
        <p:txBody>
          <a:bodyPr wrap="non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My an ma</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162189" y="2133357"/>
            <a:ext cx="7029811" cy="4724643"/>
          </a:xfrm>
          <a:prstGeom prst="rect">
            <a:avLst/>
          </a:prstGeom>
        </p:spPr>
      </p:pic>
      <p:sp>
        <p:nvSpPr>
          <p:cNvPr id="11" name="Rectangle 10"/>
          <p:cNvSpPr/>
          <p:nvPr/>
        </p:nvSpPr>
        <p:spPr>
          <a:xfrm>
            <a:off x="0" y="3265509"/>
            <a:ext cx="4899991" cy="2862322"/>
          </a:xfrm>
          <a:prstGeom prst="rect">
            <a:avLst/>
          </a:prstGeom>
        </p:spPr>
        <p:txBody>
          <a:bodyPr wrap="square">
            <a:spAutoFit/>
          </a:bodyPr>
          <a:lstStyle/>
          <a:p>
            <a:r>
              <a:rPr lang="vi-VN" sz="3600" dirty="0">
                <a:latin typeface="+mj-lt"/>
              </a:rPr>
              <a:t>Văn hóa Myanmar chịu ảnh hưởng rõ nét nhất bởi Phật giáo Ấn Độ khi có đến 55 triệu người với 89% theo đạo Phật.</a:t>
            </a:r>
            <a:endParaRPr lang="en-US" sz="3600" dirty="0">
              <a:latin typeface="+mj-lt"/>
            </a:endParaRPr>
          </a:p>
        </p:txBody>
      </p:sp>
    </p:spTree>
    <p:extLst>
      <p:ext uri="{BB962C8B-B14F-4D97-AF65-F5344CB8AC3E}">
        <p14:creationId xmlns:p14="http://schemas.microsoft.com/office/powerpoint/2010/main" val="2287795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910" y="149610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4" name="Rectangle 3"/>
          <p:cNvSpPr/>
          <p:nvPr/>
        </p:nvSpPr>
        <p:spPr>
          <a:xfrm>
            <a:off x="119270" y="2080882"/>
            <a:ext cx="12072730" cy="5693866"/>
          </a:xfrm>
          <a:prstGeom prst="rect">
            <a:avLst/>
          </a:prstGeom>
          <a:solidFill>
            <a:schemeClr val="bg1"/>
          </a:solidFill>
        </p:spPr>
        <p:txBody>
          <a:bodyPr wrap="square">
            <a:spAutoFit/>
          </a:bodyPr>
          <a:lstStyle/>
          <a:p>
            <a:r>
              <a:rPr lang="en-US" dirty="0" smtClean="0"/>
              <a:t>	</a:t>
            </a:r>
            <a:r>
              <a:rPr lang="vi-VN" sz="2800" dirty="0" smtClean="0">
                <a:latin typeface="+mj-lt"/>
              </a:rPr>
              <a:t>Từ </a:t>
            </a:r>
            <a:r>
              <a:rPr lang="vi-VN" sz="2800" dirty="0">
                <a:latin typeface="+mj-lt"/>
              </a:rPr>
              <a:t>thế kỉ III, người Ấn đã chiếm ưu thế trong buôn bán và truyền bá văn hoá Ấn Độ vào khu vực này. Văn hoá Ấn Độ ảnh hưởng trên nhiều lĩnh vực khác nhau</a:t>
            </a:r>
            <a:r>
              <a:rPr lang="vi-VN" dirty="0" smtClean="0"/>
              <a:t>.</a:t>
            </a:r>
            <a:r>
              <a:rPr lang="en-US"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Phù Nam, các vương quốc trên đảo Su-ma-tra, đảo Gia-va và vương quốc Pa-gan của người Miến chịu ảnh hưởng từ Phật giáo. </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Hin-đu giáo lại khá phổ biến ở Champa, Chân Lạp.</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Chữ viết</a:t>
            </a:r>
            <a:r>
              <a:rPr lang="vi-VN" sz="2800" b="1"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trên </a:t>
            </a:r>
            <a:r>
              <a:rPr lang="vi-VN" sz="2800" dirty="0">
                <a:latin typeface="Times New Roman" panose="02020603050405020304" pitchFamily="18" charset="0"/>
                <a:cs typeface="Times New Roman" panose="02020603050405020304" pitchFamily="18" charset="0"/>
              </a:rPr>
              <a:t>cơ sở chữ </a:t>
            </a:r>
            <a:r>
              <a:rPr lang="vi-VN" sz="2800" dirty="0" smtClean="0">
                <a:latin typeface="Times New Roman" panose="02020603050405020304" pitchFamily="18" charset="0"/>
                <a:cs typeface="Times New Roman" panose="02020603050405020304" pitchFamily="18" charset="0"/>
              </a:rPr>
              <a:t>Phạn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sáng tạo ra chữ viết </a:t>
            </a:r>
            <a:r>
              <a:rPr lang="vi-VN" sz="2800" dirty="0" smtClean="0">
                <a:latin typeface="Times New Roman" panose="02020603050405020304" pitchFamily="18" charset="0"/>
                <a:cs typeface="Times New Roman" panose="02020603050405020304" pitchFamily="18" charset="0"/>
              </a:rPr>
              <a:t>riêng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chữ Chăm cổ, chữ Khơ-me, chữ Mi-an-ma, chữ Lào</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r>
              <a:rPr lang="en-US" sz="2800" b="1" dirty="0" err="1" smtClean="0">
                <a:latin typeface="Times New Roman" panose="02020603050405020304" pitchFamily="18" charset="0"/>
                <a:cs typeface="Times New Roman" panose="02020603050405020304" pitchFamily="18" charset="0"/>
              </a:rPr>
              <a:t>Kiến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cs typeface="Times New Roman" panose="02020603050405020304" pitchFamily="18" charset="0"/>
              </a:rPr>
              <a:t>:</a:t>
            </a:r>
          </a:p>
          <a:p>
            <a:r>
              <a:rPr lang="en-US" sz="2800" dirty="0" err="1" smtClean="0"/>
              <a:t>Lan</a:t>
            </a:r>
            <a:r>
              <a:rPr lang="en-US" sz="2800" dirty="0" smtClean="0"/>
              <a:t> </a:t>
            </a:r>
            <a:r>
              <a:rPr lang="en-US" sz="2800" dirty="0" err="1"/>
              <a:t>toả</a:t>
            </a:r>
            <a:r>
              <a:rPr lang="en-US" sz="2800" dirty="0"/>
              <a:t> </a:t>
            </a:r>
            <a:r>
              <a:rPr lang="en-US" sz="2800" dirty="0" err="1"/>
              <a:t>đến</a:t>
            </a:r>
            <a:r>
              <a:rPr lang="en-US" sz="2800" dirty="0"/>
              <a:t> </a:t>
            </a:r>
            <a:r>
              <a:rPr lang="en-US" sz="2800" dirty="0" err="1"/>
              <a:t>Đông</a:t>
            </a:r>
            <a:r>
              <a:rPr lang="en-US" sz="2800" dirty="0"/>
              <a:t> Nam Á </a:t>
            </a:r>
            <a:r>
              <a:rPr lang="en-US" sz="2800" dirty="0" err="1"/>
              <a:t>đã</a:t>
            </a:r>
            <a:r>
              <a:rPr lang="en-US" sz="2800" dirty="0"/>
              <a:t> </a:t>
            </a:r>
            <a:r>
              <a:rPr lang="en-US" sz="2800" dirty="0" err="1"/>
              <a:t>góp</a:t>
            </a:r>
            <a:r>
              <a:rPr lang="en-US" sz="2800" dirty="0"/>
              <a:t> </a:t>
            </a:r>
            <a:r>
              <a:rPr lang="en-US" sz="2800" dirty="0" err="1"/>
              <a:t>phần</a:t>
            </a:r>
            <a:r>
              <a:rPr lang="en-US" sz="2800" dirty="0"/>
              <a:t> </a:t>
            </a:r>
            <a:r>
              <a:rPr lang="en-US" sz="2800" dirty="0" err="1"/>
              <a:t>tạo</a:t>
            </a:r>
            <a:r>
              <a:rPr lang="en-US" sz="2800" dirty="0"/>
              <a:t> </a:t>
            </a:r>
            <a:r>
              <a:rPr lang="en-US" sz="2800" dirty="0" err="1"/>
              <a:t>nên</a:t>
            </a:r>
            <a:r>
              <a:rPr lang="en-US" sz="2800" dirty="0"/>
              <a:t> </a:t>
            </a:r>
            <a:r>
              <a:rPr lang="en-US" sz="2800" dirty="0" err="1"/>
              <a:t>một</a:t>
            </a:r>
            <a:r>
              <a:rPr lang="en-US" sz="2800" dirty="0"/>
              <a:t> </a:t>
            </a:r>
            <a:r>
              <a:rPr lang="en-US" sz="2800" dirty="0" err="1"/>
              <a:t>nền</a:t>
            </a:r>
            <a:r>
              <a:rPr lang="en-US" sz="2800" dirty="0"/>
              <a:t> </a:t>
            </a:r>
            <a:r>
              <a:rPr lang="en-US" sz="2800" dirty="0" err="1"/>
              <a:t>nghệ</a:t>
            </a:r>
            <a:r>
              <a:rPr lang="en-US" sz="2800" dirty="0"/>
              <a:t> </a:t>
            </a:r>
            <a:r>
              <a:rPr lang="en-US" sz="2800" dirty="0" err="1"/>
              <a:t>thuật</a:t>
            </a:r>
            <a:r>
              <a:rPr lang="en-US" sz="2800" dirty="0"/>
              <a:t> </a:t>
            </a:r>
            <a:r>
              <a:rPr lang="en-US" sz="2800" dirty="0" err="1"/>
              <a:t>độc</a:t>
            </a:r>
            <a:r>
              <a:rPr lang="en-US" sz="2800" dirty="0"/>
              <a:t> </a:t>
            </a:r>
            <a:r>
              <a:rPr lang="en-US" sz="2800" dirty="0" err="1"/>
              <a:t>đáo</a:t>
            </a:r>
            <a:r>
              <a:rPr lang="en-US" sz="2800" dirty="0"/>
              <a:t> </a:t>
            </a:r>
            <a:r>
              <a:rPr lang="en-US" sz="2800" dirty="0" err="1"/>
              <a:t>của</a:t>
            </a:r>
            <a:r>
              <a:rPr lang="en-US" sz="2800" dirty="0"/>
              <a:t> </a:t>
            </a:r>
            <a:r>
              <a:rPr lang="en-US" sz="2800" dirty="0" err="1"/>
              <a:t>khu</a:t>
            </a:r>
            <a:r>
              <a:rPr lang="en-US" sz="2800" dirty="0"/>
              <a:t> </a:t>
            </a:r>
            <a:r>
              <a:rPr lang="en-US" sz="2800" dirty="0" err="1" smtClean="0"/>
              <a:t>vực</a:t>
            </a:r>
            <a:r>
              <a:rPr lang="en-US" sz="2800" dirty="0" smtClean="0"/>
              <a:t>.</a:t>
            </a:r>
            <a:endParaRPr lang="en-US" sz="2800" b="1" dirty="0" smtClean="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4302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778" y="998199"/>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III</a:t>
            </a: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tập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dụng</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45178" y="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3" name="Rectangle 2"/>
          <p:cNvSpPr/>
          <p:nvPr/>
        </p:nvSpPr>
        <p:spPr>
          <a:xfrm>
            <a:off x="5794513" y="2887572"/>
            <a:ext cx="6397487" cy="3970318"/>
          </a:xfrm>
          <a:prstGeom prst="rect">
            <a:avLst/>
          </a:prstGeom>
        </p:spPr>
        <p:txBody>
          <a:bodyPr wrap="square">
            <a:spAutoFit/>
          </a:bodyPr>
          <a:lstStyle/>
          <a:p>
            <a:r>
              <a:rPr lang="vi-VN" sz="2800" dirty="0" smtClean="0">
                <a:latin typeface="+mj-lt"/>
              </a:rPr>
              <a:t>- Con </a:t>
            </a:r>
            <a:r>
              <a:rPr lang="vi-VN" sz="2800" dirty="0">
                <a:latin typeface="+mj-lt"/>
              </a:rPr>
              <a:t>đường thương mại ở Đông Nam Á đi qua những vùng biển, đại dương ngày nay: </a:t>
            </a:r>
            <a:endParaRPr lang="en-US" sz="2800" dirty="0" smtClean="0">
              <a:latin typeface="+mj-lt"/>
            </a:endParaRPr>
          </a:p>
          <a:p>
            <a:r>
              <a:rPr lang="en-US" sz="2800" dirty="0" smtClean="0">
                <a:latin typeface="+mj-lt"/>
              </a:rPr>
              <a:t>-B</a:t>
            </a:r>
            <a:r>
              <a:rPr lang="vi-VN" sz="2800" dirty="0" smtClean="0">
                <a:latin typeface="+mj-lt"/>
              </a:rPr>
              <a:t>iển </a:t>
            </a:r>
            <a:r>
              <a:rPr lang="vi-VN" sz="2800" dirty="0">
                <a:latin typeface="+mj-lt"/>
              </a:rPr>
              <a:t>An-da-man ở Đông nam vịnh Ben-ga-, miền Nam Mi-an-ma, miền Tây Thái Lan và miền Đông quần đảo An-da-man thuộc Ấn Độ Dương. Vịnh Ben-gan là điểm bắt đầu của con đường biển nối miền Nam Ấn Độ với eo Kra và bán đảo Ma-lai-xi-a.</a:t>
            </a:r>
          </a:p>
        </p:txBody>
      </p:sp>
      <p:sp>
        <p:nvSpPr>
          <p:cNvPr id="5" name="Rectangle 4"/>
          <p:cNvSpPr/>
          <p:nvPr/>
        </p:nvSpPr>
        <p:spPr>
          <a:xfrm>
            <a:off x="410415" y="1750176"/>
            <a:ext cx="10846905" cy="830997"/>
          </a:xfrm>
          <a:prstGeom prst="rect">
            <a:avLst/>
          </a:prstGeom>
          <a:solidFill>
            <a:schemeClr val="accent2">
              <a:lumMod val="40000"/>
              <a:lumOff val="60000"/>
            </a:schemeClr>
          </a:solidFill>
        </p:spPr>
        <p:txBody>
          <a:bodyPr wrap="square">
            <a:spAutoFit/>
          </a:bodyPr>
          <a:lstStyle/>
          <a:p>
            <a:r>
              <a:rPr lang="vi-VN" sz="2400" dirty="0">
                <a:latin typeface="+mj-lt"/>
              </a:rPr>
              <a:t>Dựa vào lược đồ 13.4, đối chiếu với bản đồ 12.1, em hãy cho biết con đường thương</a:t>
            </a:r>
          </a:p>
          <a:p>
            <a:r>
              <a:rPr lang="vi-VN" sz="2400" dirty="0">
                <a:latin typeface="+mj-lt"/>
              </a:rPr>
              <a:t>mại ở ĐôngNam A đi qua những vùng biến, đại dương nào ngày nay</a:t>
            </a:r>
            <a:endParaRPr lang="en-US" sz="2400" dirty="0">
              <a:latin typeface="+mj-lt"/>
            </a:endParaRPr>
          </a:p>
        </p:txBody>
      </p:sp>
      <p:pic>
        <p:nvPicPr>
          <p:cNvPr id="7" name="Picture 5" descr="20526659_684991958366288_984150484_n"/>
          <p:cNvPicPr>
            <a:picLocks noChangeAspect="1" noChangeArrowheads="1"/>
          </p:cNvPicPr>
          <p:nvPr/>
        </p:nvPicPr>
        <p:blipFill>
          <a:blip r:embed="rId3" cstate="print"/>
          <a:srcRect/>
          <a:stretch>
            <a:fillRect/>
          </a:stretch>
        </p:blipFill>
        <p:spPr bwMode="auto">
          <a:xfrm>
            <a:off x="258417" y="2581173"/>
            <a:ext cx="4140291" cy="4223269"/>
          </a:xfrm>
          <a:prstGeom prst="rect">
            <a:avLst/>
          </a:prstGeom>
          <a:noFill/>
        </p:spPr>
      </p:pic>
    </p:spTree>
    <p:extLst>
      <p:ext uri="{BB962C8B-B14F-4D97-AF65-F5344CB8AC3E}">
        <p14:creationId xmlns:p14="http://schemas.microsoft.com/office/powerpoint/2010/main" val="1770591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692" y="0"/>
            <a:ext cx="11075407" cy="7248138"/>
          </a:xfrm>
          <a:prstGeom prst="rect">
            <a:avLst/>
          </a:prstGeom>
        </p:spPr>
        <p:txBody>
          <a:bodyPr wrap="square">
            <a:spAutoFit/>
          </a:bodyPr>
          <a:lstStyle/>
          <a:p>
            <a:pPr>
              <a:lnSpc>
                <a:spcPct val="150000"/>
              </a:lnSpc>
            </a:pPr>
            <a:r>
              <a:rPr lang="en-US"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Nam Á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9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9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Á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buôn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9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90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D</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pPr>
            <a:endParaRPr lang="en-US" sz="2000" dirty="0" smtClean="0">
              <a:latin typeface="Times New Roman" panose="02020603050405020304" pitchFamily="18" charset="0"/>
              <a:cs typeface="Times New Roman" panose="02020603050405020304" pitchFamily="18" charset="0"/>
            </a:endParaRPr>
          </a:p>
          <a:p>
            <a:pPr>
              <a:lnSpc>
                <a:spcPct val="150000"/>
              </a:lnSpc>
            </a:pPr>
            <a:endParaRPr lang="en-US" sz="2000" dirty="0">
              <a:latin typeface="Times New Roman" panose="02020603050405020304" pitchFamily="18" charset="0"/>
              <a:cs typeface="Times New Roman" panose="02020603050405020304" pitchFamily="18" charset="0"/>
            </a:endParaRPr>
          </a:p>
          <a:p>
            <a:pPr>
              <a:lnSpc>
                <a:spcPct val="150000"/>
              </a:lnSpc>
            </a:pPr>
            <a:r>
              <a:rPr lang="en-US" sz="2000" dirty="0" err="1" smtClean="0">
                <a:solidFill>
                  <a:srgbClr val="C00000"/>
                </a:solidFill>
                <a:latin typeface="Times New Roman" panose="02020603050405020304" pitchFamily="18" charset="0"/>
                <a:cs typeface="Times New Roman" panose="02020603050405020304" pitchFamily="18" charset="0"/>
              </a:rPr>
              <a:t>Câu</a:t>
            </a:r>
            <a:r>
              <a:rPr lang="en-US" sz="2000" dirty="0" smtClean="0">
                <a:solidFill>
                  <a:srgbClr val="C00000"/>
                </a:solidFill>
                <a:latin typeface="Times New Roman" panose="02020603050405020304" pitchFamily="18" charset="0"/>
                <a:cs typeface="Times New Roman" panose="02020603050405020304" pitchFamily="18" charset="0"/>
              </a:rPr>
              <a:t> 2: </a:t>
            </a:r>
            <a:r>
              <a:rPr lang="en-US" sz="2000" dirty="0" err="1" smtClean="0">
                <a:solidFill>
                  <a:srgbClr val="C00000"/>
                </a:solidFill>
                <a:latin typeface="Times New Roman" panose="02020603050405020304" pitchFamily="18" charset="0"/>
                <a:cs typeface="Times New Roman" panose="02020603050405020304" pitchFamily="18" charset="0"/>
              </a:rPr>
              <a:t>Những</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mặt</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hàng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chủ</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yếu</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nào</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được</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dùng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trong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trao</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đổi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và</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buôn</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bán</a:t>
            </a:r>
            <a:r>
              <a:rPr lang="en-US" sz="2000" dirty="0">
                <a:solidFill>
                  <a:srgbClr val="C00000"/>
                </a:solidFill>
                <a:latin typeface="Times New Roman" panose="02020603050405020304" pitchFamily="18" charset="0"/>
                <a:cs typeface="Times New Roman" panose="02020603050405020304" pitchFamily="18" charset="0"/>
              </a:rPr>
              <a:t> ở </a:t>
            </a:r>
            <a:r>
              <a:rPr lang="en-US" sz="2000" dirty="0" err="1">
                <a:solidFill>
                  <a:srgbClr val="C00000"/>
                </a:solidFill>
                <a:latin typeface="Times New Roman" panose="02020603050405020304" pitchFamily="18" charset="0"/>
                <a:cs typeface="Times New Roman" panose="02020603050405020304" pitchFamily="18" charset="0"/>
              </a:rPr>
              <a:t>Đông</a:t>
            </a:r>
            <a:r>
              <a:rPr lang="en-US" sz="2000" dirty="0">
                <a:solidFill>
                  <a:srgbClr val="C00000"/>
                </a:solidFill>
                <a:latin typeface="Times New Roman" panose="02020603050405020304" pitchFamily="18" charset="0"/>
                <a:cs typeface="Times New Roman" panose="02020603050405020304" pitchFamily="18" charset="0"/>
              </a:rPr>
              <a:t> Nam Á </a:t>
            </a:r>
            <a:r>
              <a:rPr lang="en-US" sz="2000" dirty="0" err="1">
                <a:solidFill>
                  <a:srgbClr val="C00000"/>
                </a:solidFill>
                <a:latin typeface="Times New Roman" panose="02020603050405020304" pitchFamily="18" charset="0"/>
                <a:cs typeface="Times New Roman" panose="02020603050405020304" pitchFamily="18" charset="0"/>
              </a:rPr>
              <a:t>mười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thế</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kỉ</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đầu</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Công</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nguyên</a:t>
            </a:r>
            <a:r>
              <a:rPr lang="en-US" sz="2000" dirty="0">
                <a:solidFill>
                  <a:srgbClr val="C00000"/>
                </a:solidFill>
                <a:latin typeface="Times New Roman" panose="02020603050405020304" pitchFamily="18" charset="0"/>
                <a:cs typeface="Times New Roman" panose="02020603050405020304" pitchFamily="18" charset="0"/>
              </a:rPr>
              <a:t>?</a:t>
            </a:r>
          </a:p>
          <a:p>
            <a:pPr>
              <a:lnSpc>
                <a:spcPct val="150000"/>
              </a:lnSpc>
            </a:pPr>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Dầu</a:t>
            </a:r>
            <a:r>
              <a:rPr lang="en-US" sz="2000" dirty="0">
                <a:latin typeface="Times New Roman" panose="02020603050405020304" pitchFamily="18" charset="0"/>
                <a:cs typeface="Times New Roman" panose="02020603050405020304" pitchFamily="18" charset="0"/>
              </a:rPr>
              <a:t> ô </a:t>
            </a:r>
            <a:r>
              <a:rPr lang="en-US" sz="2000" dirty="0" err="1">
                <a:latin typeface="Times New Roman" panose="02020603050405020304" pitchFamily="18" charset="0"/>
                <a:cs typeface="Times New Roman" panose="02020603050405020304" pitchFamily="18" charset="0"/>
              </a:rPr>
              <a:t>liu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rượu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nho</a:t>
            </a:r>
            <a:r>
              <a:rPr lang="en-US" sz="2000" dirty="0">
                <a:latin typeface="Times New Roman" panose="02020603050405020304" pitchFamily="18" charset="0"/>
                <a:cs typeface="Times New Roman" panose="02020603050405020304" pitchFamily="18" charset="0"/>
              </a:rPr>
              <a:t>.</a:t>
            </a:r>
          </a:p>
          <a:p>
            <a:pPr>
              <a:lnSpc>
                <a:spcPct val="150000"/>
              </a:lnSpc>
            </a:pPr>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gốm</a:t>
            </a:r>
            <a:r>
              <a:rPr lang="en-US" sz="2000" dirty="0">
                <a:latin typeface="Times New Roman" panose="02020603050405020304" pitchFamily="18" charset="0"/>
                <a:cs typeface="Times New Roman" panose="02020603050405020304" pitchFamily="18" charset="0"/>
              </a:rPr>
              <a:t>.	</a:t>
            </a:r>
          </a:p>
          <a:p>
            <a:pPr>
              <a:lnSpc>
                <a:spcPct val="150000"/>
              </a:lnSpc>
            </a:pPr>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san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trai</a:t>
            </a:r>
            <a:r>
              <a:rPr lang="en-US" sz="2000" dirty="0">
                <a:latin typeface="Times New Roman" panose="02020603050405020304" pitchFamily="18" charset="0"/>
                <a:cs typeface="Times New Roman" panose="02020603050405020304" pitchFamily="18" charset="0"/>
              </a:rPr>
              <a:t>.</a:t>
            </a:r>
          </a:p>
          <a:p>
            <a:pPr>
              <a:lnSpc>
                <a:spcPct val="150000"/>
              </a:lnSpc>
            </a:pPr>
            <a:r>
              <a:rPr lang="en-US" sz="2000" dirty="0">
                <a:latin typeface="Times New Roman" panose="02020603050405020304" pitchFamily="18" charset="0"/>
                <a:cs typeface="Times New Roman" panose="02020603050405020304" pitchFamily="18" charset="0"/>
              </a:rPr>
              <a:t>D. </a:t>
            </a:r>
            <a:r>
              <a:rPr lang="en-US" sz="2000" dirty="0" err="1">
                <a:latin typeface="Times New Roman" panose="02020603050405020304" pitchFamily="18" charset="0"/>
                <a:cs typeface="Times New Roman" panose="02020603050405020304" pitchFamily="18" charset="0"/>
              </a:rPr>
              <a:t>Trầm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mắm</a:t>
            </a:r>
            <a:r>
              <a:rPr lang="en-US" sz="2000" dirty="0" smtClean="0">
                <a:latin typeface="Times New Roman" panose="02020603050405020304" pitchFamily="18" charset="0"/>
                <a:cs typeface="Times New Roman" panose="02020603050405020304" pitchFamily="18" charset="0"/>
              </a:rPr>
              <a:t>.</a:t>
            </a:r>
          </a:p>
          <a:p>
            <a:pPr>
              <a:lnSpc>
                <a:spcPct val="150000"/>
              </a:lnSpc>
            </a:pPr>
            <a:endParaRPr lang="en-US" sz="2000" dirty="0">
              <a:latin typeface="Times New Roman" panose="02020603050405020304" pitchFamily="18" charset="0"/>
              <a:cs typeface="Times New Roman" panose="02020603050405020304" pitchFamily="18" charset="0"/>
            </a:endParaRPr>
          </a:p>
          <a:p>
            <a:pPr>
              <a:lnSpc>
                <a:spcPct val="150000"/>
              </a:lnSpc>
              <a:spcAft>
                <a:spcPts val="9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5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iterate type="lt">
                                    <p:tmPct val="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mph" presetSubtype="0" fill="hold" nodeType="clickEffect">
                                  <p:stCondLst>
                                    <p:cond delay="0"/>
                                  </p:stCondLst>
                                  <p:iterate type="lt">
                                    <p:tmPct val="4000"/>
                                  </p:iterate>
                                  <p:childTnLst>
                                    <p:set>
                                      <p:cBhvr override="childStyle">
                                        <p:cTn id="23" dur="500" fill="hold"/>
                                        <p:tgtEl>
                                          <p:spTgt spid="3">
                                            <p:txEl>
                                              <p:pRg st="4" end="4"/>
                                            </p:txEl>
                                          </p:spTgt>
                                        </p:tgtEl>
                                        <p:attrNameLst>
                                          <p:attrName>style.color</p:attrName>
                                        </p:attrNameLst>
                                      </p:cBhvr>
                                      <p:to>
                                        <p:clrVal>
                                          <a:schemeClr val="accent2"/>
                                        </p:clrVal>
                                      </p:to>
                                    </p:set>
                                    <p:set>
                                      <p:cBhvr>
                                        <p:cTn id="24" dur="500" fill="hold"/>
                                        <p:tgtEl>
                                          <p:spTgt spid="3">
                                            <p:txEl>
                                              <p:pRg st="4" end="4"/>
                                            </p:txEl>
                                          </p:spTgt>
                                        </p:tgtEl>
                                        <p:attrNameLst>
                                          <p:attrName>fillcolor</p:attrName>
                                        </p:attrNameLst>
                                      </p:cBhvr>
                                      <p:to>
                                        <p:clrVal>
                                          <a:schemeClr val="accent2"/>
                                        </p:clrVal>
                                      </p:to>
                                    </p:set>
                                    <p:set>
                                      <p:cBhvr>
                                        <p:cTn id="25" dur="500" fill="hold"/>
                                        <p:tgtEl>
                                          <p:spTgt spid="3">
                                            <p:txEl>
                                              <p:pRg st="4" end="4"/>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left)">
                                      <p:cBhvr>
                                        <p:cTn id="36" dur="500"/>
                                        <p:tgtEl>
                                          <p:spTgt spid="3">
                                            <p:txEl>
                                              <p:pRg st="9" end="9"/>
                                            </p:txEl>
                                          </p:spTgt>
                                        </p:tgtEl>
                                      </p:cBhvr>
                                    </p:animEffect>
                                  </p:childTnLst>
                                </p:cTn>
                              </p:par>
                              <p:par>
                                <p:cTn id="37" presetID="22" presetClass="entr" presetSubtype="8" fill="hold" nodeType="withEffect">
                                  <p:stCondLst>
                                    <p:cond delay="0"/>
                                  </p:stCondLst>
                                  <p:iterate type="lt">
                                    <p:tmPct val="0"/>
                                  </p:iterate>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left)">
                                      <p:cBhvr>
                                        <p:cTn id="39" dur="500"/>
                                        <p:tgtEl>
                                          <p:spTgt spid="3">
                                            <p:txEl>
                                              <p:pRg st="10" end="1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ipe(left)">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iterate type="lt">
                                    <p:tmPct val="0"/>
                                  </p:iterate>
                                  <p:childTnLst>
                                    <p:animClr clrSpc="rgb" dir="cw">
                                      <p:cBhvr override="childStyle">
                                        <p:cTn id="46" dur="2000" fill="hold"/>
                                        <p:tgtEl>
                                          <p:spTgt spid="3">
                                            <p:txEl>
                                              <p:pRg st="10" end="10"/>
                                            </p:txEl>
                                          </p:spTgt>
                                        </p:tgtEl>
                                        <p:attrNameLst>
                                          <p:attrName>style.color</p:attrName>
                                        </p:attrNameLst>
                                      </p:cBhvr>
                                      <p:to>
                                        <a:schemeClr val="accent2"/>
                                      </p:to>
                                    </p:animClr>
                                  </p:childTnLst>
                                </p:cTn>
                              </p:par>
                            </p:childTnLst>
                          </p:cTn>
                        </p:par>
                      </p:childTnLst>
                    </p:cTn>
                  </p:par>
                  <p:par>
                    <p:cTn id="47" fill="hold">
                      <p:stCondLst>
                        <p:cond delay="indefinite"/>
                      </p:stCondLst>
                      <p:childTnLst>
                        <p:par>
                          <p:cTn id="48" fill="hold">
                            <p:stCondLst>
                              <p:cond delay="0"/>
                            </p:stCondLst>
                            <p:childTnLst>
                              <p:par>
                                <p:cTn id="49" presetID="16" presetClass="emph" presetSubtype="0" fill="hold" nodeType="clickEffect">
                                  <p:stCondLst>
                                    <p:cond delay="0"/>
                                  </p:stCondLst>
                                  <p:iterate type="lt">
                                    <p:tmPct val="4000"/>
                                  </p:iterate>
                                  <p:childTnLst>
                                    <p:set>
                                      <p:cBhvr override="childStyle">
                                        <p:cTn id="50" dur="500" fill="hold"/>
                                        <p:tgtEl>
                                          <p:spTgt spid="3">
                                            <p:txEl>
                                              <p:pRg st="10" end="10"/>
                                            </p:txEl>
                                          </p:spTgt>
                                        </p:tgtEl>
                                        <p:attrNameLst>
                                          <p:attrName>style.color</p:attrName>
                                        </p:attrNameLst>
                                      </p:cBhvr>
                                      <p:to>
                                        <p:clrVal>
                                          <a:schemeClr val="accent2"/>
                                        </p:clrVal>
                                      </p:to>
                                    </p:set>
                                    <p:set>
                                      <p:cBhvr>
                                        <p:cTn id="51" dur="500" fill="hold"/>
                                        <p:tgtEl>
                                          <p:spTgt spid="3">
                                            <p:txEl>
                                              <p:pRg st="10" end="10"/>
                                            </p:txEl>
                                          </p:spTgt>
                                        </p:tgtEl>
                                        <p:attrNameLst>
                                          <p:attrName>fillcolor</p:attrName>
                                        </p:attrNameLst>
                                      </p:cBhvr>
                                      <p:to>
                                        <p:clrVal>
                                          <a:schemeClr val="accent2"/>
                                        </p:clrVal>
                                      </p:to>
                                    </p:set>
                                    <p:set>
                                      <p:cBhvr>
                                        <p:cTn id="52" dur="500" fill="hold"/>
                                        <p:tgtEl>
                                          <p:spTgt spid="3">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4531" y="0"/>
            <a:ext cx="4458584" cy="6871669"/>
          </a:xfrm>
          <a:prstGeom prst="rect">
            <a:avLst/>
          </a:prstGeom>
        </p:spPr>
      </p:pic>
      <p:sp>
        <p:nvSpPr>
          <p:cNvPr id="2" name="Rectangle 1"/>
          <p:cNvSpPr/>
          <p:nvPr/>
        </p:nvSpPr>
        <p:spPr>
          <a:xfrm>
            <a:off x="5211777" y="195239"/>
            <a:ext cx="6621101" cy="6740307"/>
          </a:xfrm>
          <a:prstGeom prst="rect">
            <a:avLst/>
          </a:prstGeom>
          <a:solidFill>
            <a:schemeClr val="bg2">
              <a:lumMod val="90000"/>
            </a:schemeClr>
          </a:solidFill>
        </p:spPr>
        <p:txBody>
          <a:bodyPr wrap="square">
            <a:spAutoFit/>
          </a:bodyPr>
          <a:lstStyle/>
          <a:p>
            <a:r>
              <a:rPr lang="en-US" sz="3600" dirty="0" smtClean="0">
                <a:latin typeface="+mj-lt"/>
              </a:rPr>
              <a:t>	</a:t>
            </a:r>
            <a:r>
              <a:rPr lang="vi-VN" sz="3600" dirty="0" smtClean="0">
                <a:latin typeface="+mj-lt"/>
              </a:rPr>
              <a:t>Vào </a:t>
            </a:r>
            <a:r>
              <a:rPr lang="vi-VN" sz="3600" dirty="0">
                <a:latin typeface="+mj-lt"/>
              </a:rPr>
              <a:t>những thế </a:t>
            </a:r>
            <a:r>
              <a:rPr lang="vi-VN" sz="3600" dirty="0" smtClean="0">
                <a:latin typeface="+mj-lt"/>
              </a:rPr>
              <a:t>kì</a:t>
            </a:r>
            <a:r>
              <a:rPr lang="en-US" sz="3600" dirty="0" smtClean="0">
                <a:latin typeface="+mj-lt"/>
              </a:rPr>
              <a:t> </a:t>
            </a:r>
            <a:r>
              <a:rPr lang="vi-VN" sz="3600" dirty="0" smtClean="0">
                <a:latin typeface="+mj-lt"/>
              </a:rPr>
              <a:t>đầu </a:t>
            </a:r>
            <a:r>
              <a:rPr lang="vi-VN" sz="3600" dirty="0">
                <a:latin typeface="+mj-lt"/>
              </a:rPr>
              <a:t>Công nguyên, thuyền bè của nhiều nước đã qua lại trên vùng biên Đông Nam </a:t>
            </a:r>
            <a:r>
              <a:rPr lang="en-US" sz="3600" dirty="0" smtClean="0">
                <a:latin typeface="+mj-lt"/>
              </a:rPr>
              <a:t>Á </a:t>
            </a:r>
            <a:r>
              <a:rPr lang="vi-VN" sz="3600" dirty="0" smtClean="0">
                <a:latin typeface="+mj-lt"/>
              </a:rPr>
              <a:t>đ</a:t>
            </a:r>
            <a:r>
              <a:rPr lang="en-US" sz="3600" dirty="0" smtClean="0">
                <a:latin typeface="+mj-lt"/>
              </a:rPr>
              <a:t>ể</a:t>
            </a:r>
            <a:r>
              <a:rPr lang="vi-VN" sz="3600" dirty="0" smtClean="0">
                <a:latin typeface="+mj-lt"/>
              </a:rPr>
              <a:t> </a:t>
            </a:r>
            <a:r>
              <a:rPr lang="vi-VN" sz="3600" dirty="0">
                <a:latin typeface="+mj-lt"/>
              </a:rPr>
              <a:t>buôn bán và trao đôi </a:t>
            </a:r>
            <a:r>
              <a:rPr lang="vi-VN" sz="3600" dirty="0" smtClean="0">
                <a:latin typeface="+mj-lt"/>
              </a:rPr>
              <a:t>s</a:t>
            </a:r>
            <a:r>
              <a:rPr lang="en-US" sz="3600" dirty="0">
                <a:latin typeface="+mj-lt"/>
              </a:rPr>
              <a:t>ả</a:t>
            </a:r>
            <a:r>
              <a:rPr lang="vi-VN" sz="3600" dirty="0" smtClean="0">
                <a:latin typeface="+mj-lt"/>
              </a:rPr>
              <a:t>n </a:t>
            </a:r>
            <a:r>
              <a:rPr lang="vi-VN" sz="3600" dirty="0">
                <a:latin typeface="+mj-lt"/>
              </a:rPr>
              <a:t>vật. Con đường giao thương trên </a:t>
            </a:r>
            <a:r>
              <a:rPr lang="vi-VN" sz="3600" dirty="0" smtClean="0">
                <a:latin typeface="+mj-lt"/>
              </a:rPr>
              <a:t>bi</a:t>
            </a:r>
            <a:r>
              <a:rPr lang="en-US" sz="3600" dirty="0" smtClean="0">
                <a:latin typeface="+mj-lt"/>
              </a:rPr>
              <a:t>ể</a:t>
            </a:r>
            <a:r>
              <a:rPr lang="vi-VN" sz="3600" dirty="0" smtClean="0">
                <a:latin typeface="+mj-lt"/>
              </a:rPr>
              <a:t>n d</a:t>
            </a:r>
            <a:r>
              <a:rPr lang="en-US" sz="3600" dirty="0" smtClean="0">
                <a:latin typeface="+mj-lt"/>
              </a:rPr>
              <a:t>ầ</a:t>
            </a:r>
            <a:r>
              <a:rPr lang="vi-VN" sz="3600" dirty="0" smtClean="0">
                <a:latin typeface="+mj-lt"/>
              </a:rPr>
              <a:t>n </a:t>
            </a:r>
            <a:r>
              <a:rPr lang="vi-VN" sz="3600" dirty="0">
                <a:latin typeface="+mj-lt"/>
              </a:rPr>
              <a:t>hình thành. </a:t>
            </a:r>
            <a:endParaRPr lang="en-US" sz="3600" dirty="0" smtClean="0">
              <a:latin typeface="+mj-lt"/>
            </a:endParaRPr>
          </a:p>
          <a:p>
            <a:r>
              <a:rPr lang="en-US" sz="3600" dirty="0" smtClean="0">
                <a:latin typeface="+mj-lt"/>
              </a:rPr>
              <a:t>	</a:t>
            </a:r>
            <a:r>
              <a:rPr lang="vi-VN" sz="3600" dirty="0" smtClean="0">
                <a:latin typeface="+mj-lt"/>
              </a:rPr>
              <a:t>Từ </a:t>
            </a:r>
            <a:r>
              <a:rPr lang="vi-VN" sz="3600" dirty="0">
                <a:latin typeface="+mj-lt"/>
              </a:rPr>
              <a:t>giao lưu thương mại </a:t>
            </a:r>
            <a:r>
              <a:rPr lang="vi-VN" sz="3600" dirty="0" smtClean="0">
                <a:latin typeface="+mj-lt"/>
              </a:rPr>
              <a:t>d</a:t>
            </a:r>
            <a:r>
              <a:rPr lang="en-US" sz="3600" dirty="0" smtClean="0">
                <a:latin typeface="+mj-lt"/>
              </a:rPr>
              <a:t>ẫ</a:t>
            </a:r>
            <a:r>
              <a:rPr lang="vi-VN" sz="3600" dirty="0" smtClean="0">
                <a:latin typeface="+mj-lt"/>
              </a:rPr>
              <a:t>n </a:t>
            </a:r>
            <a:r>
              <a:rPr lang="vi-VN" sz="3600" dirty="0">
                <a:latin typeface="+mj-lt"/>
              </a:rPr>
              <a:t>đến giao lưu văn </a:t>
            </a:r>
            <a:r>
              <a:rPr lang="vi-VN" sz="3600" dirty="0" smtClean="0">
                <a:latin typeface="+mj-lt"/>
              </a:rPr>
              <a:t>ho</a:t>
            </a:r>
            <a:r>
              <a:rPr lang="en-US" sz="3600" dirty="0" smtClean="0">
                <a:latin typeface="+mj-lt"/>
              </a:rPr>
              <a:t>á. </a:t>
            </a:r>
            <a:r>
              <a:rPr lang="vi-VN" sz="3600" dirty="0" smtClean="0">
                <a:latin typeface="+mj-lt"/>
              </a:rPr>
              <a:t>Quá </a:t>
            </a:r>
            <a:r>
              <a:rPr lang="vi-VN" sz="3600" dirty="0">
                <a:latin typeface="+mj-lt"/>
              </a:rPr>
              <a:t>trình giao lưu này đã </a:t>
            </a:r>
            <a:r>
              <a:rPr lang="vi-VN" sz="3600" dirty="0" smtClean="0">
                <a:latin typeface="+mj-lt"/>
              </a:rPr>
              <a:t>đ</a:t>
            </a:r>
            <a:r>
              <a:rPr lang="en-US" sz="3600" dirty="0" smtClean="0">
                <a:latin typeface="+mj-lt"/>
              </a:rPr>
              <a:t>ể</a:t>
            </a:r>
            <a:r>
              <a:rPr lang="vi-VN" sz="3600" dirty="0" smtClean="0">
                <a:latin typeface="+mj-lt"/>
              </a:rPr>
              <a:t> </a:t>
            </a:r>
            <a:r>
              <a:rPr lang="vi-VN" sz="3600" dirty="0">
                <a:latin typeface="+mj-lt"/>
              </a:rPr>
              <a:t>lại những dấu ấn quan trọng trong </a:t>
            </a:r>
            <a:r>
              <a:rPr lang="vi-VN" sz="3600" dirty="0" smtClean="0">
                <a:latin typeface="+mj-lt"/>
              </a:rPr>
              <a:t>sự</a:t>
            </a:r>
            <a:r>
              <a:rPr lang="en-US" sz="3600" dirty="0" smtClean="0">
                <a:latin typeface="+mj-lt"/>
              </a:rPr>
              <a:t> </a:t>
            </a:r>
            <a:r>
              <a:rPr lang="vi-VN" sz="3600" dirty="0" smtClean="0">
                <a:latin typeface="+mj-lt"/>
              </a:rPr>
              <a:t>phát </a:t>
            </a:r>
            <a:r>
              <a:rPr lang="vi-VN" sz="3600" dirty="0">
                <a:latin typeface="+mj-lt"/>
              </a:rPr>
              <a:t>triển của Đông Nam A mười thế kì đầu Công nguyên</a:t>
            </a:r>
            <a:endParaRPr lang="en-US" sz="3600" dirty="0">
              <a:latin typeface="+mj-lt"/>
            </a:endParaRPr>
          </a:p>
        </p:txBody>
      </p:sp>
    </p:spTree>
    <p:extLst>
      <p:ext uri="{BB962C8B-B14F-4D97-AF65-F5344CB8AC3E}">
        <p14:creationId xmlns:p14="http://schemas.microsoft.com/office/powerpoint/2010/main" val="1149360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5859" y="2080882"/>
            <a:ext cx="10366745" cy="2554545"/>
          </a:xfrm>
          <a:prstGeom prst="rect">
            <a:avLst/>
          </a:prstGeom>
          <a:noFill/>
        </p:spPr>
        <p:txBody>
          <a:bodyPr wrap="square" rtlCol="0">
            <a:spAutoFit/>
          </a:bodyPr>
          <a:lstStyle/>
          <a:p>
            <a:r>
              <a:rPr lang="en-US" sz="3200" b="1" dirty="0" smtClean="0">
                <a:latin typeface="Times New Roman"/>
                <a:ea typeface="Times New Roman"/>
              </a:rPr>
              <a:t>I</a:t>
            </a:r>
            <a:r>
              <a:rPr lang="vi-VN" sz="3200" b="1" dirty="0" smtClean="0">
                <a:latin typeface="Times New Roman"/>
                <a:ea typeface="Times New Roman"/>
              </a:rPr>
              <a:t>. </a:t>
            </a:r>
            <a:r>
              <a:rPr lang="nl-NL" sz="3200" b="1" dirty="0">
                <a:latin typeface="Times New Roman"/>
                <a:ea typeface="Calibri"/>
              </a:rPr>
              <a:t>Quá trình giao lưu thương mại</a:t>
            </a:r>
            <a:endParaRPr lang="x-none"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hóa</a:t>
            </a:r>
          </a:p>
          <a:p>
            <a:endParaRPr lang="en-US" sz="3200" b="1" dirty="0" smtClean="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rPr>
              <a:t>III. </a:t>
            </a:r>
            <a:r>
              <a:rPr lang="en-US" sz="3200" b="1" dirty="0" err="1" smtClean="0">
                <a:latin typeface="Times New Roman" panose="02020603050405020304" pitchFamily="18" charset="0"/>
                <a:cs typeface="Times New Roman" panose="02020603050405020304" pitchFamily="18" charset="0"/>
              </a:rPr>
              <a:t>Luyện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tập</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Tree>
    <p:extLst>
      <p:ext uri="{BB962C8B-B14F-4D97-AF65-F5344CB8AC3E}">
        <p14:creationId xmlns:p14="http://schemas.microsoft.com/office/powerpoint/2010/main" val="325483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left)">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ản đồ các châu l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3" y="2075629"/>
            <a:ext cx="8575567" cy="466939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BDC22644-CAFB-4E4A-96B7-CA9D0F764B11}"/>
              </a:ext>
            </a:extLst>
          </p:cNvPr>
          <p:cNvSpPr/>
          <p:nvPr/>
        </p:nvSpPr>
        <p:spPr>
          <a:xfrm>
            <a:off x="6104145" y="3885118"/>
            <a:ext cx="1605517" cy="12585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633504">
            <a:off x="7560704" y="3517320"/>
            <a:ext cx="1083977" cy="1015663"/>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Thái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Dương</a:t>
            </a:r>
            <a:endParaRPr lang="en-US"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197757" y="4953132"/>
            <a:ext cx="1259958"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Ấn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Dương</a:t>
            </a:r>
            <a:endParaRPr lang="en-US" sz="2400" b="1" dirty="0">
              <a:latin typeface="Times New Roman" panose="02020603050405020304" pitchFamily="18" charset="0"/>
              <a:cs typeface="Times New Roman" panose="02020603050405020304" pitchFamily="18" charset="0"/>
            </a:endParaRPr>
          </a:p>
        </p:txBody>
      </p:sp>
      <p:sp>
        <p:nvSpPr>
          <p:cNvPr id="15" name="Rectangle 14"/>
          <p:cNvSpPr/>
          <p:nvPr/>
        </p:nvSpPr>
        <p:spPr>
          <a:xfrm>
            <a:off x="5698253" y="3478202"/>
            <a:ext cx="1338211" cy="338554"/>
          </a:xfrm>
          <a:prstGeom prst="rect">
            <a:avLst/>
          </a:prstGeom>
          <a:solidFill>
            <a:schemeClr val="accent4">
              <a:lumMod val="60000"/>
              <a:lumOff val="40000"/>
            </a:schemeClr>
          </a:solidFill>
        </p:spPr>
        <p:txBody>
          <a:bodyPr wrap="square">
            <a:spAutoFit/>
          </a:bodyPr>
          <a:lstStyle/>
          <a:p>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Quốc</a:t>
            </a:r>
            <a:r>
              <a:rPr lang="en-US" sz="1600" dirty="0">
                <a:latin typeface="Times New Roman" panose="02020603050405020304" pitchFamily="18" charset="0"/>
                <a:cs typeface="Times New Roman" panose="02020603050405020304" pitchFamily="18" charset="0"/>
              </a:rPr>
              <a:t>, </a:t>
            </a:r>
            <a:endParaRPr lang="en-US" sz="1600" dirty="0"/>
          </a:p>
        </p:txBody>
      </p:sp>
      <p:sp>
        <p:nvSpPr>
          <p:cNvPr id="16" name="Rectangle 15"/>
          <p:cNvSpPr/>
          <p:nvPr/>
        </p:nvSpPr>
        <p:spPr>
          <a:xfrm>
            <a:off x="5628796" y="3885118"/>
            <a:ext cx="389208" cy="461665"/>
          </a:xfrm>
          <a:prstGeom prst="rect">
            <a:avLst/>
          </a:prstGeom>
          <a:solidFill>
            <a:srgbClr val="92D050"/>
          </a:solidFill>
        </p:spPr>
        <p:txBody>
          <a:bodyPr wrap="square">
            <a:spAutoFit/>
          </a:bodyPr>
          <a:lstStyle/>
          <a:p>
            <a:r>
              <a:rPr lang="en-US" sz="1200" dirty="0" err="1" smtClean="0">
                <a:solidFill>
                  <a:srgbClr val="FF0000"/>
                </a:solidFill>
                <a:latin typeface="Times New Roman" panose="02020603050405020304" pitchFamily="18" charset="0"/>
                <a:cs typeface="Times New Roman" panose="02020603050405020304" pitchFamily="18" charset="0"/>
              </a:rPr>
              <a:t>Ấn</a:t>
            </a:r>
            <a:r>
              <a:rPr lang="en-US" sz="1200" dirty="0" smtClean="0">
                <a:solidFill>
                  <a:srgbClr val="FF0000"/>
                </a:solidFill>
                <a:latin typeface="Times New Roman" panose="02020603050405020304" pitchFamily="18" charset="0"/>
                <a:cs typeface="Times New Roman" panose="02020603050405020304" pitchFamily="18" charset="0"/>
              </a:rPr>
              <a:t> </a:t>
            </a:r>
            <a:r>
              <a:rPr lang="en-US" sz="1200" dirty="0" err="1" smtClean="0">
                <a:solidFill>
                  <a:srgbClr val="FF0000"/>
                </a:solidFill>
                <a:latin typeface="Times New Roman" panose="02020603050405020304" pitchFamily="18" charset="0"/>
                <a:cs typeface="Times New Roman" panose="02020603050405020304" pitchFamily="18" charset="0"/>
              </a:rPr>
              <a:t>Độ</a:t>
            </a:r>
            <a:endParaRPr lang="en-US" sz="1200" dirty="0">
              <a:solidFill>
                <a:srgbClr val="FF0000"/>
              </a:solidFill>
            </a:endParaRPr>
          </a:p>
        </p:txBody>
      </p:sp>
      <p:sp>
        <p:nvSpPr>
          <p:cNvPr id="17" name="Rectangle 16"/>
          <p:cNvSpPr/>
          <p:nvPr/>
        </p:nvSpPr>
        <p:spPr>
          <a:xfrm>
            <a:off x="8566519" y="2275819"/>
            <a:ext cx="3653715" cy="3046988"/>
          </a:xfrm>
          <a:prstGeom prst="rect">
            <a:avLst/>
          </a:prstGeom>
          <a:solidFill>
            <a:schemeClr val="accent4">
              <a:lumMod val="60000"/>
              <a:lumOff val="40000"/>
            </a:schemeClr>
          </a:solidFill>
        </p:spPr>
        <p:txBody>
          <a:bodyPr wrap="square">
            <a:spAutoFit/>
          </a:bodyPr>
          <a:lstStyle/>
          <a:p>
            <a:r>
              <a:rPr lang="vi-VN" sz="3200" b="1" dirty="0">
                <a:latin typeface="+mj-lt"/>
              </a:rPr>
              <a:t>Đông Nam Á </a:t>
            </a:r>
            <a:r>
              <a:rPr lang="en-US" sz="3200" b="1" dirty="0" err="1" smtClean="0">
                <a:latin typeface="+mj-lt"/>
                <a:cs typeface="Times New Roman" panose="02020603050405020304" pitchFamily="18" charset="0"/>
              </a:rPr>
              <a:t>là</a:t>
            </a:r>
            <a:r>
              <a:rPr lang="en-US" sz="3200" b="1" dirty="0" smtClean="0">
                <a:latin typeface="+mj-lt"/>
                <a:cs typeface="Times New Roman" panose="02020603050405020304" pitchFamily="18" charset="0"/>
              </a:rPr>
              <a:t> </a:t>
            </a:r>
            <a:r>
              <a:rPr lang="vi-VN" sz="3200" b="1" dirty="0" smtClean="0">
                <a:latin typeface="+mj-lt"/>
              </a:rPr>
              <a:t>cầu </a:t>
            </a:r>
            <a:r>
              <a:rPr lang="vi-VN" sz="3200" b="1" dirty="0">
                <a:latin typeface="+mj-lt"/>
              </a:rPr>
              <a:t>nối giữa Ấn Độ Dương với Thái Bình Dương; là cầu nối giữa Trung </a:t>
            </a:r>
            <a:r>
              <a:rPr lang="vi-VN" sz="3200" b="1" dirty="0" smtClean="0">
                <a:latin typeface="+mj-lt"/>
              </a:rPr>
              <a:t>Quốc</a:t>
            </a:r>
            <a:r>
              <a:rPr lang="en-US" sz="3200" b="1" dirty="0">
                <a:latin typeface="+mj-lt"/>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Ấn</a:t>
            </a:r>
            <a:r>
              <a:rPr lang="vi-VN" sz="3200" b="1" dirty="0" smtClean="0">
                <a:latin typeface="Times New Roman" panose="02020603050405020304" pitchFamily="18" charset="0"/>
                <a:cs typeface="Times New Roman" panose="02020603050405020304" pitchFamily="18" charset="0"/>
              </a:rPr>
              <a:t> </a:t>
            </a:r>
            <a:r>
              <a:rPr lang="vi-VN" sz="3200" b="1" dirty="0">
                <a:latin typeface="+mj-lt"/>
              </a:rPr>
              <a:t>Độ, </a:t>
            </a:r>
            <a:endParaRPr lang="vi-VN" sz="3200" b="1" dirty="0">
              <a:latin typeface="Times New Roman" panose="02020603050405020304" pitchFamily="18" charset="0"/>
              <a:cs typeface="Times New Roman" panose="02020603050405020304" pitchFamily="18" charset="0"/>
            </a:endParaRPr>
          </a:p>
        </p:txBody>
      </p:sp>
      <p:sp>
        <p:nvSpPr>
          <p:cNvPr id="4" name="Block Arc 3"/>
          <p:cNvSpPr/>
          <p:nvPr/>
        </p:nvSpPr>
        <p:spPr>
          <a:xfrm rot="20245236">
            <a:off x="4908366" y="3944571"/>
            <a:ext cx="3562399" cy="791755"/>
          </a:xfrm>
          <a:prstGeom prst="blockArc">
            <a:avLst>
              <a:gd name="adj1" fmla="val 10766225"/>
              <a:gd name="adj2" fmla="val 103428"/>
              <a:gd name="adj3" fmla="val 15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406905" y="1411402"/>
            <a:ext cx="6594986" cy="3970318"/>
          </a:xfrm>
          <a:prstGeom prst="rect">
            <a:avLst/>
          </a:prstGeom>
          <a:solidFill>
            <a:schemeClr val="bg2">
              <a:lumMod val="90000"/>
            </a:schemeClr>
          </a:solidFill>
        </p:spPr>
        <p:txBody>
          <a:bodyPr wrap="square">
            <a:spAutoFit/>
          </a:bodyPr>
          <a:lstStyle/>
          <a:p>
            <a:r>
              <a:rPr lang="en-US" sz="2800" dirty="0" smtClean="0">
                <a:latin typeface="+mj-lt"/>
              </a:rPr>
              <a:t>	</a:t>
            </a:r>
            <a:r>
              <a:rPr lang="vi-VN" sz="2800" dirty="0" smtClean="0">
                <a:latin typeface="+mj-lt"/>
              </a:rPr>
              <a:t>Vào </a:t>
            </a:r>
            <a:r>
              <a:rPr lang="vi-VN" sz="2800" dirty="0">
                <a:latin typeface="+mj-lt"/>
              </a:rPr>
              <a:t>những thế kỉ đầu Công nguyên nhu cầu trao đổi hàng hóa giữa Trung Quốc, Ấn Độ và xa hơn là Địa Trung Hải đã mở ra tuyến đường thương mại quan trọng trên vùng biển Đông Nam Á. </a:t>
            </a:r>
            <a:endParaRPr lang="en-US" sz="2800" dirty="0" smtClean="0">
              <a:latin typeface="+mj-lt"/>
            </a:endParaRPr>
          </a:p>
          <a:p>
            <a:r>
              <a:rPr lang="en-US" sz="2800" dirty="0" smtClean="0">
                <a:latin typeface="+mj-lt"/>
              </a:rPr>
              <a:t>	</a:t>
            </a:r>
            <a:r>
              <a:rPr lang="vi-VN" sz="2800" dirty="0" smtClean="0">
                <a:latin typeface="+mj-lt"/>
              </a:rPr>
              <a:t>Thuyền </a:t>
            </a:r>
            <a:r>
              <a:rPr lang="vi-VN" sz="2800" dirty="0">
                <a:latin typeface="+mj-lt"/>
              </a:rPr>
              <a:t>buôn của nhiều nước trên thế giới đã có mặt tại đây, mở ra quá </a:t>
            </a:r>
            <a:r>
              <a:rPr lang="vi-VN" sz="2800" dirty="0" smtClean="0">
                <a:latin typeface="+mj-lt"/>
              </a:rPr>
              <a:t>trìn</a:t>
            </a:r>
            <a:r>
              <a:rPr lang="en-US" sz="2800" dirty="0" smtClean="0">
                <a:latin typeface="+mj-lt"/>
              </a:rPr>
              <a:t>h </a:t>
            </a:r>
            <a:r>
              <a:rPr lang="vi-VN" sz="2800" dirty="0" smtClean="0">
                <a:latin typeface="+mj-lt"/>
              </a:rPr>
              <a:t>giao </a:t>
            </a:r>
            <a:r>
              <a:rPr lang="vi-VN" sz="2800" dirty="0">
                <a:latin typeface="+mj-lt"/>
              </a:rPr>
              <a:t>lưu thương mại giữa Đông Nam Á với thế giới bên ngoài.</a:t>
            </a:r>
          </a:p>
        </p:txBody>
      </p:sp>
      <p:sp>
        <p:nvSpPr>
          <p:cNvPr id="24" name="TextBox 23"/>
          <p:cNvSpPr txBox="1"/>
          <p:nvPr/>
        </p:nvSpPr>
        <p:spPr>
          <a:xfrm>
            <a:off x="51860" y="918144"/>
            <a:ext cx="6721697" cy="1077218"/>
          </a:xfrm>
          <a:prstGeom prst="rect">
            <a:avLst/>
          </a:prstGeom>
          <a:noFill/>
        </p:spPr>
        <p:txBody>
          <a:bodyPr wrap="square" rtlCol="0">
            <a:spAutoFit/>
          </a:bodyPr>
          <a:lstStyle/>
          <a:p>
            <a:r>
              <a:rPr lang="en-US" sz="3200" b="1" dirty="0">
                <a:solidFill>
                  <a:srgbClr val="002060"/>
                </a:solidFill>
                <a:latin typeface="Times New Roman"/>
                <a:ea typeface="Times New Roman"/>
              </a:rPr>
              <a:t>I</a:t>
            </a:r>
            <a:r>
              <a:rPr lang="vi-VN" sz="3200" b="1" dirty="0">
                <a:solidFill>
                  <a:srgbClr val="002060"/>
                </a:solidFill>
                <a:latin typeface="Times New Roman"/>
                <a:ea typeface="Times New Roman"/>
              </a:rPr>
              <a:t>. </a:t>
            </a:r>
            <a:r>
              <a:rPr lang="nl-NL" sz="3200" b="1" dirty="0">
                <a:solidFill>
                  <a:srgbClr val="002060"/>
                </a:solidFill>
                <a:latin typeface="Times New Roman"/>
                <a:ea typeface="Calibri"/>
              </a:rPr>
              <a:t>Quá trình giao lưu thương mại</a:t>
            </a:r>
            <a:endParaRPr lang="x-none" sz="3200" b="1" dirty="0">
              <a:solidFill>
                <a:srgbClr val="002060"/>
              </a:solidFill>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58C39CCC-1777-0643-880D-86EB4F8E01C1}"/>
              </a:ext>
            </a:extLst>
          </p:cNvPr>
          <p:cNvSpPr txBox="1"/>
          <p:nvPr/>
        </p:nvSpPr>
        <p:spPr>
          <a:xfrm>
            <a:off x="795207" y="-8565"/>
            <a:ext cx="9624645" cy="1052596"/>
          </a:xfrm>
          <a:prstGeom prst="rect">
            <a:avLst/>
          </a:prstGeom>
          <a:noFill/>
        </p:spPr>
        <p:txBody>
          <a:bodyPr wrap="square" rtlCol="0">
            <a:spAutoFit/>
          </a:bodyPr>
          <a:lstStyle/>
          <a:p>
            <a:pPr marL="63500" algn="ctr">
              <a:lnSpc>
                <a:spcPct val="130000"/>
              </a:lnSpc>
              <a:spcAft>
                <a:spcPts val="0"/>
              </a:spcAft>
            </a:pPr>
            <a:r>
              <a:rPr lang="en-US" sz="2400" b="1" dirty="0" smtClean="0">
                <a:solidFill>
                  <a:srgbClr val="FF0000"/>
                </a:solidFill>
                <a:latin typeface="Times New Roman"/>
                <a:ea typeface="Arial"/>
              </a:rPr>
              <a:t>BÀI 13. GIAO LƯU THƯƠNG MẠI VÀ VĂN HOÁ Ở ĐÔNG NAM Á</a:t>
            </a:r>
            <a:endParaRPr lang="en-US" sz="4000" b="1" dirty="0" smtClean="0">
              <a:solidFill>
                <a:srgbClr val="FF0000"/>
              </a:solidFill>
              <a:latin typeface="Arial"/>
              <a:ea typeface="Arial"/>
            </a:endParaRPr>
          </a:p>
          <a:p>
            <a:pPr marL="63500" indent="622300" algn="ctr">
              <a:lnSpc>
                <a:spcPct val="130000"/>
              </a:lnSpc>
              <a:spcAft>
                <a:spcPts val="0"/>
              </a:spcAft>
            </a:pPr>
            <a:r>
              <a:rPr lang="en-US" sz="2400" b="1" dirty="0" smtClean="0">
                <a:solidFill>
                  <a:srgbClr val="FF0000"/>
                </a:solidFill>
                <a:latin typeface="Times New Roman"/>
                <a:ea typeface="Arial"/>
              </a:rPr>
              <a:t>(TỪ ĐẦU CÔNG NGUYÊN ĐẾN THÊ KỈ X)</a:t>
            </a:r>
            <a:endParaRPr lang="en-US" sz="4000" b="1" dirty="0">
              <a:solidFill>
                <a:srgbClr val="FF0000"/>
              </a:solidFill>
              <a:effectLst/>
              <a:latin typeface="Arial"/>
              <a:ea typeface="Arial"/>
            </a:endParaRPr>
          </a:p>
        </p:txBody>
      </p:sp>
      <p:pic>
        <p:nvPicPr>
          <p:cNvPr id="8" name="Picture 7"/>
          <p:cNvPicPr>
            <a:picLocks noChangeAspect="1"/>
          </p:cNvPicPr>
          <p:nvPr/>
        </p:nvPicPr>
        <p:blipFill>
          <a:blip r:embed="rId4"/>
          <a:stretch>
            <a:fillRect/>
          </a:stretch>
        </p:blipFill>
        <p:spPr>
          <a:xfrm>
            <a:off x="-83529" y="2055862"/>
            <a:ext cx="5499083" cy="4569172"/>
          </a:xfrm>
          <a:prstGeom prst="rect">
            <a:avLst/>
          </a:prstGeom>
        </p:spPr>
      </p:pic>
      <p:sp>
        <p:nvSpPr>
          <p:cNvPr id="26" name="Rectangle 25"/>
          <p:cNvSpPr/>
          <p:nvPr/>
        </p:nvSpPr>
        <p:spPr>
          <a:xfrm rot="3455098">
            <a:off x="-439137" y="2757322"/>
            <a:ext cx="1492890" cy="338554"/>
          </a:xfrm>
          <a:prstGeom prst="rect">
            <a:avLst/>
          </a:prstGeom>
          <a:solidFill>
            <a:srgbClr val="00B0F0"/>
          </a:solidFill>
        </p:spPr>
        <p:txBody>
          <a:bodyPr wrap="square">
            <a:spAutoFit/>
          </a:bodyPr>
          <a:lstStyle/>
          <a:p>
            <a:r>
              <a:rPr lang="en-US" sz="1600" dirty="0" err="1" smtClean="0">
                <a:latin typeface="Times New Roman" panose="02020603050405020304" pitchFamily="18" charset="0"/>
                <a:cs typeface="Times New Roman" panose="02020603050405020304" pitchFamily="18" charset="0"/>
              </a:rPr>
              <a:t>Địa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Trung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Hải</a:t>
            </a:r>
            <a:r>
              <a:rPr lang="en-US" sz="1600" dirty="0" smtClean="0">
                <a:latin typeface="Times New Roman" panose="02020603050405020304" pitchFamily="18" charset="0"/>
                <a:cs typeface="Times New Roman" panose="02020603050405020304" pitchFamily="18" charset="0"/>
              </a:rPr>
              <a:t>, </a:t>
            </a:r>
            <a:endParaRPr lang="en-US" sz="1600" dirty="0"/>
          </a:p>
        </p:txBody>
      </p:sp>
      <p:sp>
        <p:nvSpPr>
          <p:cNvPr id="27" name="Rectangle 26"/>
          <p:cNvSpPr/>
          <p:nvPr/>
        </p:nvSpPr>
        <p:spPr>
          <a:xfrm flipH="1">
            <a:off x="2190942" y="4208699"/>
            <a:ext cx="457271" cy="461665"/>
          </a:xfrm>
          <a:prstGeom prst="rect">
            <a:avLst/>
          </a:prstGeom>
          <a:solidFill>
            <a:srgbClr val="92D050"/>
          </a:solidFill>
        </p:spPr>
        <p:txBody>
          <a:bodyPr wrap="square">
            <a:spAutoFit/>
          </a:bodyPr>
          <a:lstStyle/>
          <a:p>
            <a:r>
              <a:rPr lang="en-US" sz="1200" dirty="0" err="1" smtClean="0">
                <a:solidFill>
                  <a:srgbClr val="FF0000"/>
                </a:solidFill>
                <a:latin typeface="Times New Roman" panose="02020603050405020304" pitchFamily="18" charset="0"/>
                <a:cs typeface="Times New Roman" panose="02020603050405020304" pitchFamily="18" charset="0"/>
              </a:rPr>
              <a:t>Ấn</a:t>
            </a:r>
            <a:r>
              <a:rPr lang="en-US" sz="1200" dirty="0" smtClean="0">
                <a:solidFill>
                  <a:srgbClr val="FF0000"/>
                </a:solidFill>
                <a:latin typeface="Times New Roman" panose="02020603050405020304" pitchFamily="18" charset="0"/>
                <a:cs typeface="Times New Roman" panose="02020603050405020304" pitchFamily="18" charset="0"/>
              </a:rPr>
              <a:t> </a:t>
            </a:r>
            <a:r>
              <a:rPr lang="en-US" sz="1200" dirty="0" err="1" smtClean="0">
                <a:solidFill>
                  <a:srgbClr val="FF0000"/>
                </a:solidFill>
                <a:latin typeface="Times New Roman" panose="02020603050405020304" pitchFamily="18" charset="0"/>
                <a:cs typeface="Times New Roman" panose="02020603050405020304" pitchFamily="18" charset="0"/>
              </a:rPr>
              <a:t>Độ</a:t>
            </a:r>
            <a:endParaRPr lang="en-US" sz="1200" dirty="0">
              <a:solidFill>
                <a:srgbClr val="FF0000"/>
              </a:solidFill>
            </a:endParaRPr>
          </a:p>
        </p:txBody>
      </p:sp>
      <p:sp>
        <p:nvSpPr>
          <p:cNvPr id="28" name="Rectangle 27"/>
          <p:cNvSpPr/>
          <p:nvPr/>
        </p:nvSpPr>
        <p:spPr>
          <a:xfrm>
            <a:off x="2476817" y="3515568"/>
            <a:ext cx="1338211" cy="338554"/>
          </a:xfrm>
          <a:prstGeom prst="rect">
            <a:avLst/>
          </a:prstGeom>
          <a:solidFill>
            <a:schemeClr val="accent4">
              <a:lumMod val="60000"/>
              <a:lumOff val="40000"/>
            </a:schemeClr>
          </a:solidFill>
        </p:spPr>
        <p:txBody>
          <a:bodyPr wrap="square">
            <a:spAutoFit/>
          </a:bodyPr>
          <a:lstStyle/>
          <a:p>
            <a:r>
              <a:rPr lang="en-US" sz="1600" dirty="0" err="1">
                <a:latin typeface="Times New Roman" panose="02020603050405020304" pitchFamily="18" charset="0"/>
                <a:cs typeface="Times New Roman" panose="02020603050405020304" pitchFamily="18" charset="0"/>
              </a:rPr>
              <a:t>Trung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Quốc</a:t>
            </a:r>
            <a:r>
              <a:rPr lang="en-US" sz="1600" dirty="0">
                <a:latin typeface="Times New Roman" panose="02020603050405020304" pitchFamily="18" charset="0"/>
                <a:cs typeface="Times New Roman" panose="02020603050405020304" pitchFamily="18" charset="0"/>
              </a:rPr>
              <a:t>, </a:t>
            </a:r>
            <a:endParaRPr lang="en-US" sz="1600" dirty="0"/>
          </a:p>
        </p:txBody>
      </p:sp>
      <p:sp>
        <p:nvSpPr>
          <p:cNvPr id="29" name="Oval 28">
            <a:extLst>
              <a:ext uri="{FF2B5EF4-FFF2-40B4-BE49-F238E27FC236}">
                <a16:creationId xmlns="" xmlns:a16="http://schemas.microsoft.com/office/drawing/2014/main" id="{BDC22644-CAFB-4E4A-96B7-CA9D0F764B11}"/>
              </a:ext>
            </a:extLst>
          </p:cNvPr>
          <p:cNvSpPr/>
          <p:nvPr/>
        </p:nvSpPr>
        <p:spPr>
          <a:xfrm>
            <a:off x="2553071" y="4475960"/>
            <a:ext cx="2325638" cy="21220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45074" y="5376230"/>
            <a:ext cx="6746925" cy="1477328"/>
          </a:xfrm>
          <a:prstGeom prst="rect">
            <a:avLst/>
          </a:prstGeom>
          <a:solidFill>
            <a:schemeClr val="accent2"/>
          </a:solidFill>
        </p:spPr>
        <p:txBody>
          <a:bodyPr wrap="square">
            <a:spAutoFit/>
          </a:bodyPr>
          <a:lstStyle/>
          <a:p>
            <a:pPr>
              <a:lnSpc>
                <a:spcPct val="150000"/>
              </a:lnSpc>
            </a:pPr>
            <a:r>
              <a:rPr lang="en-US" sz="2000" b="1" dirty="0" smtClean="0">
                <a:latin typeface="Times New Roman" panose="02020603050405020304" pitchFamily="18" charset="0"/>
                <a:cs typeface="Times New Roman" panose="02020603050405020304" pitchFamily="18" charset="0"/>
              </a:rPr>
              <a:t>	=&gt; </a:t>
            </a:r>
            <a:r>
              <a:rPr lang="en-US" sz="2000" b="1" dirty="0" err="1" smtClean="0">
                <a:latin typeface="Times New Roman" panose="02020603050405020304" pitchFamily="18" charset="0"/>
                <a:cs typeface="Times New Roman" panose="02020603050405020304" pitchFamily="18" charset="0"/>
              </a:rPr>
              <a:t>Giao</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thuyền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buôn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Ấn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cảng</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Nam Á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45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ircle(in)">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3" presetClass="exit" presetSubtype="32" fill="hold" grpId="1" nodeType="clickEffect">
                                  <p:stCondLst>
                                    <p:cond delay="0"/>
                                  </p:stCondLst>
                                  <p:childTnLst>
                                    <p:animEffect transition="out" filter="plus(out)">
                                      <p:cBhvr>
                                        <p:cTn id="54" dur="2000"/>
                                        <p:tgtEl>
                                          <p:spTgt spid="13"/>
                                        </p:tgtEl>
                                      </p:cBhvr>
                                    </p:animEffect>
                                    <p:set>
                                      <p:cBhvr>
                                        <p:cTn id="55" dur="1" fill="hold">
                                          <p:stCondLst>
                                            <p:cond delay="1999"/>
                                          </p:stCondLst>
                                        </p:cTn>
                                        <p:tgtEl>
                                          <p:spTgt spid="13"/>
                                        </p:tgtEl>
                                        <p:attrNameLst>
                                          <p:attrName>style.visibility</p:attrName>
                                        </p:attrNameLst>
                                      </p:cBhvr>
                                      <p:to>
                                        <p:strVal val="hidden"/>
                                      </p:to>
                                    </p:set>
                                  </p:childTnLst>
                                </p:cTn>
                              </p:par>
                              <p:par>
                                <p:cTn id="56" presetID="13" presetClass="exit" presetSubtype="32" fill="hold" grpId="1" nodeType="withEffect">
                                  <p:stCondLst>
                                    <p:cond delay="0"/>
                                  </p:stCondLst>
                                  <p:childTnLst>
                                    <p:animEffect transition="out" filter="plus(out)">
                                      <p:cBhvr>
                                        <p:cTn id="57" dur="2000"/>
                                        <p:tgtEl>
                                          <p:spTgt spid="14"/>
                                        </p:tgtEl>
                                      </p:cBhvr>
                                    </p:animEffect>
                                    <p:set>
                                      <p:cBhvr>
                                        <p:cTn id="58" dur="1" fill="hold">
                                          <p:stCondLst>
                                            <p:cond delay="19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0"/>
                                  </p:stCondLst>
                                  <p:childTnLst>
                                    <p:animEffect transition="out" filter="dissolv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17"/>
                                        </p:tgtEl>
                                        <p:attrNameLst>
                                          <p:attrName>ppt_x</p:attrName>
                                        </p:attrNameLst>
                                      </p:cBhvr>
                                      <p:tavLst>
                                        <p:tav tm="0">
                                          <p:val>
                                            <p:strVal val="ppt_x"/>
                                          </p:val>
                                        </p:tav>
                                        <p:tav tm="100000">
                                          <p:val>
                                            <p:strVal val="ppt_x"/>
                                          </p:val>
                                        </p:tav>
                                      </p:tavLst>
                                    </p:anim>
                                    <p:anim calcmode="lin" valueType="num">
                                      <p:cBhvr additive="base">
                                        <p:cTn id="68" dur="500"/>
                                        <p:tgtEl>
                                          <p:spTgt spid="17"/>
                                        </p:tgtEl>
                                        <p:attrNameLst>
                                          <p:attrName>ppt_y</p:attrName>
                                        </p:attrNameLst>
                                      </p:cBhvr>
                                      <p:tavLst>
                                        <p:tav tm="0">
                                          <p:val>
                                            <p:strVal val="ppt_y"/>
                                          </p:val>
                                        </p:tav>
                                        <p:tav tm="100000">
                                          <p:val>
                                            <p:strVal val="1+ppt_h/2"/>
                                          </p:val>
                                        </p:tav>
                                      </p:tavLst>
                                    </p:anim>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circle(in)">
                                      <p:cBhvr>
                                        <p:cTn id="74" dur="2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circle(in)">
                                      <p:cBhvr>
                                        <p:cTn id="84" dur="20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circle(in)">
                                      <p:cBhvr>
                                        <p:cTn id="89" dur="20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circle(in)">
                                      <p:cBhvr>
                                        <p:cTn id="9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3" grpId="1"/>
      <p:bldP spid="14" grpId="0"/>
      <p:bldP spid="14" grpId="1"/>
      <p:bldP spid="15" grpId="0" animBg="1"/>
      <p:bldP spid="16" grpId="0" animBg="1"/>
      <p:bldP spid="17" grpId="0" animBg="1"/>
      <p:bldP spid="17" grpId="1" animBg="1"/>
      <p:bldP spid="4" grpId="0" animBg="1"/>
      <p:bldP spid="4" grpId="1" animBg="1"/>
      <p:bldP spid="19" grpId="0" animBg="1"/>
      <p:bldP spid="26" grpId="0" animBg="1"/>
      <p:bldP spid="27" grpId="0" animBg="1"/>
      <p:bldP spid="28" grpId="0" animBg="1"/>
      <p:bldP spid="29"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0526659_684991958366288_984150484_n"/>
          <p:cNvPicPr>
            <a:picLocks noChangeAspect="1" noChangeArrowheads="1"/>
          </p:cNvPicPr>
          <p:nvPr/>
        </p:nvPicPr>
        <p:blipFill>
          <a:blip r:embed="rId2" cstate="print"/>
          <a:srcRect/>
          <a:stretch>
            <a:fillRect/>
          </a:stretch>
        </p:blipFill>
        <p:spPr bwMode="auto">
          <a:xfrm>
            <a:off x="0" y="1700453"/>
            <a:ext cx="4816572" cy="4913104"/>
          </a:xfrm>
          <a:prstGeom prst="rect">
            <a:avLst/>
          </a:prstGeom>
          <a:noFill/>
        </p:spPr>
      </p:pic>
      <p:sp>
        <p:nvSpPr>
          <p:cNvPr id="3" name="TextBox 2">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4" name="TextBox 3"/>
          <p:cNvSpPr txBox="1"/>
          <p:nvPr/>
        </p:nvSpPr>
        <p:spPr>
          <a:xfrm>
            <a:off x="62144" y="1063464"/>
            <a:ext cx="6721697" cy="1077218"/>
          </a:xfrm>
          <a:prstGeom prst="rect">
            <a:avLst/>
          </a:prstGeom>
          <a:noFill/>
        </p:spPr>
        <p:txBody>
          <a:bodyPr wrap="square" rtlCol="0">
            <a:spAutoFit/>
          </a:bodyPr>
          <a:lstStyle/>
          <a:p>
            <a:r>
              <a:rPr lang="en-US" sz="3200" b="1" dirty="0">
                <a:solidFill>
                  <a:srgbClr val="002060"/>
                </a:solidFill>
                <a:latin typeface="Times New Roman"/>
                <a:ea typeface="Times New Roman"/>
              </a:rPr>
              <a:t>I</a:t>
            </a:r>
            <a:r>
              <a:rPr lang="vi-VN" sz="3200" b="1" dirty="0">
                <a:solidFill>
                  <a:srgbClr val="002060"/>
                </a:solidFill>
                <a:latin typeface="Times New Roman"/>
                <a:ea typeface="Times New Roman"/>
              </a:rPr>
              <a:t>. </a:t>
            </a:r>
            <a:r>
              <a:rPr lang="nl-NL" sz="3200" b="1" dirty="0">
                <a:solidFill>
                  <a:srgbClr val="002060"/>
                </a:solidFill>
                <a:latin typeface="Times New Roman"/>
                <a:ea typeface="Calibri"/>
              </a:rPr>
              <a:t>Quá trình giao lưu thương mại</a:t>
            </a:r>
            <a:endParaRPr lang="x-none" sz="3200" b="1" dirty="0">
              <a:solidFill>
                <a:srgbClr val="002060"/>
              </a:solidFill>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4939449" y="1681961"/>
            <a:ext cx="6623366" cy="830997"/>
          </a:xfrm>
          <a:prstGeom prst="rect">
            <a:avLst/>
          </a:prstGeom>
          <a:solidFill>
            <a:schemeClr val="accent2">
              <a:lumMod val="40000"/>
              <a:lumOff val="60000"/>
            </a:schemeClr>
          </a:solidFill>
        </p:spPr>
        <p:txBody>
          <a:bodyPr wrap="square">
            <a:spAutoFit/>
          </a:bodyPr>
          <a:lstStyle/>
          <a:p>
            <a:r>
              <a:rPr lang="vi-VN" sz="2400" dirty="0">
                <a:latin typeface="+mj-lt"/>
              </a:rPr>
              <a:t>Trên con đường giao thương qua vùng biển lúc bấy giờ, Đông Nam Á </a:t>
            </a:r>
            <a:r>
              <a:rPr lang="en-US" sz="2400" dirty="0" err="1" smtClean="0">
                <a:latin typeface="+mj-lt"/>
              </a:rPr>
              <a:t>có</a:t>
            </a:r>
            <a:r>
              <a:rPr lang="en-US" sz="2400" dirty="0" smtClean="0">
                <a:latin typeface="+mj-lt"/>
              </a:rPr>
              <a:t> </a:t>
            </a:r>
            <a:r>
              <a:rPr lang="en-US" sz="2400" dirty="0" err="1" smtClean="0">
                <a:latin typeface="+mj-lt"/>
              </a:rPr>
              <a:t>nhưng</a:t>
            </a:r>
            <a:r>
              <a:rPr lang="en-US" sz="2400" dirty="0" smtClean="0">
                <a:latin typeface="+mj-lt"/>
              </a:rPr>
              <a:t> </a:t>
            </a:r>
            <a:r>
              <a:rPr lang="en-US" sz="2400" dirty="0" err="1" smtClean="0">
                <a:latin typeface="+mj-lt"/>
              </a:rPr>
              <a:t>hoạt</a:t>
            </a:r>
            <a:r>
              <a:rPr lang="en-US" sz="2400" dirty="0" smtClean="0">
                <a:latin typeface="+mj-lt"/>
              </a:rPr>
              <a:t> </a:t>
            </a:r>
            <a:r>
              <a:rPr lang="en-US" sz="2400" dirty="0" err="1" smtClean="0">
                <a:latin typeface="+mj-lt"/>
              </a:rPr>
              <a:t>động</a:t>
            </a:r>
            <a:r>
              <a:rPr lang="en-US" sz="2400" dirty="0" smtClean="0">
                <a:latin typeface="+mj-lt"/>
              </a:rPr>
              <a:t> </a:t>
            </a:r>
            <a:r>
              <a:rPr lang="en-US" sz="2400" dirty="0" err="1" smtClean="0">
                <a:latin typeface="+mj-lt"/>
              </a:rPr>
              <a:t>nào</a:t>
            </a:r>
            <a:r>
              <a:rPr lang="en-US" sz="2400" dirty="0" smtClean="0">
                <a:latin typeface="+mj-lt"/>
              </a:rPr>
              <a:t>? </a:t>
            </a:r>
            <a:endParaRPr lang="en-US" sz="2400" dirty="0">
              <a:latin typeface="+mj-lt"/>
            </a:endParaRPr>
          </a:p>
        </p:txBody>
      </p:sp>
      <p:sp>
        <p:nvSpPr>
          <p:cNvPr id="6" name="Rectangle 5"/>
          <p:cNvSpPr/>
          <p:nvPr/>
        </p:nvSpPr>
        <p:spPr>
          <a:xfrm>
            <a:off x="5017119" y="2512958"/>
            <a:ext cx="6545695" cy="461665"/>
          </a:xfrm>
          <a:prstGeom prst="rect">
            <a:avLst/>
          </a:prstGeom>
          <a:solidFill>
            <a:schemeClr val="bg1"/>
          </a:solidFill>
        </p:spPr>
        <p:txBody>
          <a:bodyPr wrap="square">
            <a:spAutoFit/>
          </a:bodyPr>
          <a:lstStyle/>
          <a:p>
            <a:r>
              <a:rPr lang="en-US" dirty="0" smtClean="0"/>
              <a:t>      </a:t>
            </a:r>
            <a:r>
              <a:rPr lang="en-US" sz="2400" dirty="0" smtClean="0">
                <a:latin typeface="Times New Roman" panose="02020603050405020304" pitchFamily="18" charset="0"/>
                <a:cs typeface="Times New Roman" panose="02020603050405020304" pitchFamily="18" charset="0"/>
              </a:rPr>
              <a:t>L</a:t>
            </a:r>
            <a:r>
              <a:rPr lang="vi-VN" sz="2400" dirty="0" smtClean="0">
                <a:latin typeface="Times New Roman" panose="02020603050405020304" pitchFamily="18" charset="0"/>
                <a:cs typeface="Times New Roman" panose="02020603050405020304" pitchFamily="18" charset="0"/>
              </a:rPr>
              <a:t>à </a:t>
            </a:r>
            <a:r>
              <a:rPr lang="vi-VN" sz="2400" dirty="0">
                <a:latin typeface="Times New Roman" panose="02020603050405020304" pitchFamily="18" charset="0"/>
                <a:cs typeface="Times New Roman" panose="02020603050405020304" pitchFamily="18" charset="0"/>
              </a:rPr>
              <a:t>nơi cung cấp nước ngọt, lương thực </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367479" y="3110593"/>
            <a:ext cx="5389331" cy="2853175"/>
          </a:xfrm>
          <a:prstGeom prst="rect">
            <a:avLst/>
          </a:prstGeom>
        </p:spPr>
      </p:pic>
      <p:sp>
        <p:nvSpPr>
          <p:cNvPr id="13" name="Rectangle 12"/>
          <p:cNvSpPr/>
          <p:nvPr/>
        </p:nvSpPr>
        <p:spPr>
          <a:xfrm>
            <a:off x="4993183" y="3048668"/>
            <a:ext cx="6593565" cy="1200329"/>
          </a:xfrm>
          <a:prstGeom prst="rect">
            <a:avLst/>
          </a:prstGeom>
          <a:solidFill>
            <a:schemeClr val="bg1"/>
          </a:solidFill>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t>
            </a:r>
            <a:r>
              <a:rPr lang="vi-VN" sz="2400" dirty="0">
                <a:latin typeface="Times New Roman" panose="02020603050405020304" pitchFamily="18" charset="0"/>
                <a:cs typeface="Times New Roman" panose="02020603050405020304" pitchFamily="18" charset="0"/>
              </a:rPr>
              <a:t>ao đổi những sản vật có giá trị như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tiêu, đậu khấu, ngọc trai, san hô..., đặc biệt là trầm hương, một mặt hàng có giá trị cao.</a:t>
            </a:r>
            <a:endParaRPr lang="en-US" sz="2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5391095" y="4183231"/>
            <a:ext cx="2714582" cy="17125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a:blip r:embed="rId5"/>
          <a:stretch>
            <a:fillRect/>
          </a:stretch>
        </p:blipFill>
        <p:spPr>
          <a:xfrm>
            <a:off x="8161051" y="4248997"/>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6"/>
          <a:stretch>
            <a:fillRect/>
          </a:stretch>
        </p:blipFill>
        <p:spPr>
          <a:xfrm>
            <a:off x="8184667" y="4929086"/>
            <a:ext cx="2641522"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p:cNvPicPr>
            <a:picLocks noChangeAspect="1"/>
          </p:cNvPicPr>
          <p:nvPr/>
        </p:nvPicPr>
        <p:blipFill>
          <a:blip r:embed="rId7"/>
          <a:stretch>
            <a:fillRect/>
          </a:stretch>
        </p:blipFill>
        <p:spPr>
          <a:xfrm>
            <a:off x="5414711" y="5026058"/>
            <a:ext cx="2667350" cy="1731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p:cNvPicPr>
            <a:picLocks noChangeAspect="1"/>
          </p:cNvPicPr>
          <p:nvPr/>
        </p:nvPicPr>
        <p:blipFill>
          <a:blip r:embed="rId8"/>
          <a:stretch>
            <a:fillRect/>
          </a:stretch>
        </p:blipFill>
        <p:spPr>
          <a:xfrm>
            <a:off x="5378720" y="4456574"/>
            <a:ext cx="2595183" cy="1730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Các cơ sở nuôi cấy ngọc trai uy tín tại Phú Quố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1668" y="4492225"/>
            <a:ext cx="2657475" cy="1724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a:stretch>
            <a:fillRect/>
          </a:stretch>
        </p:blipFill>
        <p:spPr>
          <a:xfrm>
            <a:off x="5414711" y="4393790"/>
            <a:ext cx="5542326" cy="25746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Rectangle 20"/>
          <p:cNvSpPr/>
          <p:nvPr/>
        </p:nvSpPr>
        <p:spPr>
          <a:xfrm>
            <a:off x="4993182" y="4264016"/>
            <a:ext cx="6593565" cy="2246769"/>
          </a:xfrm>
          <a:prstGeom prst="rect">
            <a:avLst/>
          </a:prstGeom>
          <a:solidFill>
            <a:schemeClr val="accent4">
              <a:lumMod val="60000"/>
              <a:lumOff val="40000"/>
            </a:schemeClr>
          </a:solidFill>
        </p:spPr>
        <p:txBody>
          <a:bodyPr wrap="square">
            <a:spAutoFit/>
          </a:bodyPr>
          <a:lstStyle/>
          <a:p>
            <a:r>
              <a:rPr lang="vi-VN" sz="2800" dirty="0">
                <a:latin typeface="+mj-lt"/>
              </a:rPr>
              <a:t>Trâm hương là một sản vật có giá trị dùng để làm cống phẩm và trao đổi, mua bán với nước ngoài. Xưa kia, vùng Kau-tha-ra (Kauthara) (Khánh Hoà) vẫn được gọi là "</a:t>
            </a:r>
            <a:r>
              <a:rPr lang="vi-VN" sz="2800" dirty="0" smtClean="0">
                <a:latin typeface="+mj-lt"/>
              </a:rPr>
              <a:t>xứ</a:t>
            </a:r>
            <a:r>
              <a:rPr lang="en-US" sz="2800" dirty="0" smtClean="0">
                <a:latin typeface="+mj-lt"/>
              </a:rPr>
              <a:t> </a:t>
            </a:r>
            <a:r>
              <a:rPr lang="vi-VN" sz="2800" dirty="0" smtClean="0">
                <a:latin typeface="+mj-lt"/>
              </a:rPr>
              <a:t>trâm </a:t>
            </a:r>
            <a:r>
              <a:rPr lang="vi-VN" sz="2800" dirty="0">
                <a:latin typeface="+mj-lt"/>
              </a:rPr>
              <a:t>hương". </a:t>
            </a:r>
            <a:endParaRPr lang="en-US" sz="2800" dirty="0">
              <a:latin typeface="+mj-lt"/>
            </a:endParaRPr>
          </a:p>
        </p:txBody>
      </p:sp>
    </p:spTree>
    <p:extLst>
      <p:ext uri="{BB962C8B-B14F-4D97-AF65-F5344CB8AC3E}">
        <p14:creationId xmlns:p14="http://schemas.microsoft.com/office/powerpoint/2010/main" val="215088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2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nodeType="clickEffect">
                                  <p:stCondLst>
                                    <p:cond delay="0"/>
                                  </p:stCondLst>
                                  <p:childTnLst>
                                    <p:animEffect transition="out" filter="randombar(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2000"/>
                                        <p:tgtEl>
                                          <p:spTgt spid="19"/>
                                        </p:tgtEl>
                                      </p:cBhvr>
                                    </p:animEffect>
                                  </p:childTnLst>
                                </p:cTn>
                              </p:par>
                              <p:par>
                                <p:cTn id="65" presetID="6" presetClass="entr" presetSubtype="16"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animEffect transition="in" filter="circle(in)">
                                      <p:cBhvr>
                                        <p:cTn id="67" dur="2000"/>
                                        <p:tgtEl>
                                          <p:spTgt spid="1028"/>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xit" presetSubtype="10" fill="hold" nodeType="clickEffect">
                                  <p:stCondLst>
                                    <p:cond delay="0"/>
                                  </p:stCondLst>
                                  <p:childTnLst>
                                    <p:animEffect transition="out" filter="checkerboard(across)">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5" presetClass="exit" presetSubtype="10" fill="hold" nodeType="withEffect">
                                  <p:stCondLst>
                                    <p:cond delay="0"/>
                                  </p:stCondLst>
                                  <p:childTnLst>
                                    <p:animEffect transition="out" filter="checkerboard(across)">
                                      <p:cBhvr>
                                        <p:cTn id="74" dur="500"/>
                                        <p:tgtEl>
                                          <p:spTgt spid="1028"/>
                                        </p:tgtEl>
                                      </p:cBhvr>
                                    </p:animEffect>
                                    <p:set>
                                      <p:cBhvr>
                                        <p:cTn id="75" dur="1" fill="hold">
                                          <p:stCondLst>
                                            <p:cond delay="499"/>
                                          </p:stCondLst>
                                        </p:cTn>
                                        <p:tgtEl>
                                          <p:spTgt spid="102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circle(in)">
                                      <p:cBhvr>
                                        <p:cTn id="80" dur="20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xit" presetSubtype="10" fill="hold" nodeType="clickEffect">
                                  <p:stCondLst>
                                    <p:cond delay="0"/>
                                  </p:stCondLst>
                                  <p:childTnLst>
                                    <p:animEffect transition="out" filter="checkerboard(across)">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626" y="1362425"/>
            <a:ext cx="5925721" cy="1077218"/>
          </a:xfrm>
          <a:prstGeom prst="rect">
            <a:avLst/>
          </a:prstGeom>
          <a:noFill/>
        </p:spPr>
        <p:txBody>
          <a:bodyPr wrap="square" rtlCol="0">
            <a:spAutoFit/>
          </a:bodyPr>
          <a:lstStyle/>
          <a:p>
            <a:r>
              <a:rPr lang="en-US" sz="3200" b="1" dirty="0" smtClean="0">
                <a:solidFill>
                  <a:srgbClr val="002060"/>
                </a:solidFill>
                <a:latin typeface="Times New Roman"/>
                <a:ea typeface="Times New Roman"/>
              </a:rPr>
              <a:t>I</a:t>
            </a:r>
            <a:r>
              <a:rPr lang="vi-VN" sz="3200" b="1" dirty="0" smtClean="0">
                <a:solidFill>
                  <a:srgbClr val="002060"/>
                </a:solidFill>
                <a:latin typeface="Times New Roman"/>
                <a:ea typeface="Times New Roman"/>
              </a:rPr>
              <a:t>. </a:t>
            </a:r>
            <a:r>
              <a:rPr lang="nl-NL" sz="3200" b="1" dirty="0">
                <a:solidFill>
                  <a:srgbClr val="002060"/>
                </a:solidFill>
                <a:latin typeface="Times New Roman"/>
                <a:ea typeface="Calibri"/>
              </a:rPr>
              <a:t>Quá trình giao lưu thương mại</a:t>
            </a:r>
            <a:endParaRPr lang="x-none" sz="3200" b="1" dirty="0">
              <a:solidFill>
                <a:srgbClr val="002060"/>
              </a:solidFill>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4" name="Rectangle 3"/>
          <p:cNvSpPr/>
          <p:nvPr/>
        </p:nvSpPr>
        <p:spPr>
          <a:xfrm>
            <a:off x="463419" y="1905387"/>
            <a:ext cx="11299372" cy="830997"/>
          </a:xfrm>
          <a:prstGeom prst="rect">
            <a:avLst/>
          </a:prstGeom>
          <a:solidFill>
            <a:schemeClr val="bg1"/>
          </a:solidFill>
        </p:spPr>
        <p:txBody>
          <a:bodyPr wrap="square">
            <a:spAutoFit/>
          </a:bodyPr>
          <a:lstStyle/>
          <a:p>
            <a:r>
              <a:rPr lang="en-US" dirty="0" smtClean="0"/>
              <a:t>	</a:t>
            </a:r>
            <a:r>
              <a:rPr lang="vi-VN" sz="2400" dirty="0" smtClean="0">
                <a:latin typeface="+mj-lt"/>
              </a:rPr>
              <a:t>Vào những thế kỉ đầu Công nguyên nhu cầu trao đổi hàng hóa đã mở ra tuyến đường thương mại quan trọng trên vùng biển Đông Nam Á.</a:t>
            </a:r>
            <a:endParaRPr lang="vi-VN" sz="2400" dirty="0">
              <a:latin typeface="+mj-lt"/>
            </a:endParaRPr>
          </a:p>
        </p:txBody>
      </p:sp>
      <p:sp>
        <p:nvSpPr>
          <p:cNvPr id="5" name="Rectangle 4"/>
          <p:cNvSpPr/>
          <p:nvPr/>
        </p:nvSpPr>
        <p:spPr>
          <a:xfrm>
            <a:off x="463419" y="2736384"/>
            <a:ext cx="10876027" cy="1569660"/>
          </a:xfrm>
          <a:prstGeom prst="rect">
            <a:avLst/>
          </a:prstGeom>
          <a:solidFill>
            <a:schemeClr val="bg1"/>
          </a:solidFill>
        </p:spPr>
        <p:txBody>
          <a:bodyPr wrap="square">
            <a:spAutoFit/>
          </a:bodyPr>
          <a:lstStyle/>
          <a:p>
            <a:r>
              <a:rPr lang="vi-VN" sz="2400" dirty="0">
                <a:latin typeface="+mj-lt"/>
              </a:rPr>
              <a:t>- Hoạt động giao lưu thương mại ở Đông Nam Á trong mười thế kỉ đầu Công nguyên:</a:t>
            </a:r>
          </a:p>
          <a:p>
            <a:r>
              <a:rPr lang="vi-VN" sz="2400" dirty="0">
                <a:latin typeface="+mj-lt"/>
              </a:rPr>
              <a:t>+ Là nơi cung cấp nước ngọt, lương thực.</a:t>
            </a:r>
          </a:p>
          <a:p>
            <a:r>
              <a:rPr lang="vi-VN" sz="2400" dirty="0">
                <a:latin typeface="+mj-lt"/>
              </a:rPr>
              <a:t>+ Là nơi trao đổi những sản vật có giá trị như: hồ tiêu, đậu khấu, ngọc trai, san hô, đặc biệt là trầm hương – một mặt hàng có giá trị cao. </a:t>
            </a:r>
          </a:p>
        </p:txBody>
      </p:sp>
    </p:spTree>
    <p:extLst>
      <p:ext uri="{BB962C8B-B14F-4D97-AF65-F5344CB8AC3E}">
        <p14:creationId xmlns:p14="http://schemas.microsoft.com/office/powerpoint/2010/main" val="1778614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626" y="1362425"/>
            <a:ext cx="5925721" cy="1077218"/>
          </a:xfrm>
          <a:prstGeom prst="rect">
            <a:avLst/>
          </a:prstGeom>
          <a:noFill/>
        </p:spPr>
        <p:txBody>
          <a:bodyPr wrap="square" rtlCol="0">
            <a:spAutoFit/>
          </a:bodyPr>
          <a:lstStyle/>
          <a:p>
            <a:r>
              <a:rPr lang="en-US" sz="3200" b="1" dirty="0" smtClean="0">
                <a:solidFill>
                  <a:srgbClr val="002060"/>
                </a:solidFill>
                <a:latin typeface="Times New Roman"/>
                <a:ea typeface="Times New Roman"/>
              </a:rPr>
              <a:t>I</a:t>
            </a:r>
            <a:r>
              <a:rPr lang="vi-VN" sz="3200" b="1" dirty="0" smtClean="0">
                <a:solidFill>
                  <a:srgbClr val="002060"/>
                </a:solidFill>
                <a:latin typeface="Times New Roman"/>
                <a:ea typeface="Times New Roman"/>
              </a:rPr>
              <a:t>. </a:t>
            </a:r>
            <a:r>
              <a:rPr lang="nl-NL" sz="3200" b="1" dirty="0">
                <a:solidFill>
                  <a:srgbClr val="002060"/>
                </a:solidFill>
                <a:latin typeface="Times New Roman"/>
                <a:ea typeface="Calibri"/>
              </a:rPr>
              <a:t>Quá trình giao lưu thương mại</a:t>
            </a:r>
            <a:endParaRPr lang="x-none" sz="3200" b="1" dirty="0">
              <a:solidFill>
                <a:srgbClr val="002060"/>
              </a:solidFill>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pic>
        <p:nvPicPr>
          <p:cNvPr id="7" name="Picture 6"/>
          <p:cNvPicPr>
            <a:picLocks noChangeAspect="1"/>
          </p:cNvPicPr>
          <p:nvPr/>
        </p:nvPicPr>
        <p:blipFill>
          <a:blip r:embed="rId3"/>
          <a:stretch>
            <a:fillRect/>
          </a:stretch>
        </p:blipFill>
        <p:spPr>
          <a:xfrm>
            <a:off x="6526347" y="4555694"/>
            <a:ext cx="2600931" cy="2240268"/>
          </a:xfrm>
          <a:prstGeom prst="rect">
            <a:avLst/>
          </a:prstGeom>
        </p:spPr>
      </p:pic>
      <p:pic>
        <p:nvPicPr>
          <p:cNvPr id="8" name="Picture 2" descr="khu-di-chi-van-hoa-oc-eo-khamphadis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69" y="4255476"/>
            <a:ext cx="2690723" cy="251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escription: http://baotanglichsu.vn/DataFiles/asset/upload/data_hung_/thang_1_nam_2018/di_tich_ba_the_oc_eo/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3273" y="4555694"/>
            <a:ext cx="2787833" cy="243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3753899" y="4208867"/>
            <a:ext cx="2288041" cy="2603634"/>
          </a:xfrm>
          <a:prstGeom prst="rect">
            <a:avLst/>
          </a:prstGeom>
        </p:spPr>
      </p:pic>
      <p:pic>
        <p:nvPicPr>
          <p:cNvPr id="12" name="Picture 11"/>
          <p:cNvPicPr>
            <a:picLocks noChangeAspect="1"/>
          </p:cNvPicPr>
          <p:nvPr/>
        </p:nvPicPr>
        <p:blipFill>
          <a:blip r:embed="rId7"/>
          <a:stretch>
            <a:fillRect/>
          </a:stretch>
        </p:blipFill>
        <p:spPr>
          <a:xfrm>
            <a:off x="8343945" y="1613740"/>
            <a:ext cx="3272981" cy="2221142"/>
          </a:xfrm>
          <a:prstGeom prst="rect">
            <a:avLst/>
          </a:prstGeom>
        </p:spPr>
      </p:pic>
      <p:pic>
        <p:nvPicPr>
          <p:cNvPr id="13" name="Picture 12"/>
          <p:cNvPicPr>
            <a:picLocks noChangeAspect="1"/>
          </p:cNvPicPr>
          <p:nvPr/>
        </p:nvPicPr>
        <p:blipFill>
          <a:blip r:embed="rId8"/>
          <a:stretch>
            <a:fillRect/>
          </a:stretch>
        </p:blipFill>
        <p:spPr>
          <a:xfrm>
            <a:off x="174364" y="2037740"/>
            <a:ext cx="3791145" cy="1797142"/>
          </a:xfrm>
          <a:prstGeom prst="rect">
            <a:avLst/>
          </a:prstGeom>
        </p:spPr>
      </p:pic>
      <p:sp>
        <p:nvSpPr>
          <p:cNvPr id="14" name="Rectangle 13"/>
          <p:cNvSpPr/>
          <p:nvPr/>
        </p:nvSpPr>
        <p:spPr>
          <a:xfrm>
            <a:off x="4117494" y="2147551"/>
            <a:ext cx="4009469" cy="1477328"/>
          </a:xfrm>
          <a:prstGeom prst="rect">
            <a:avLst/>
          </a:prstGeom>
          <a:solidFill>
            <a:schemeClr val="accent2">
              <a:lumMod val="20000"/>
              <a:lumOff val="80000"/>
            </a:schemeClr>
          </a:solidFill>
        </p:spPr>
        <p:txBody>
          <a:bodyPr wrap="square">
            <a:spAutoFit/>
          </a:bodyPr>
          <a:lstStyle/>
          <a:p>
            <a:r>
              <a:rPr lang="vi-VN" dirty="0"/>
              <a:t>Nhiều nơi ở khu vực Đông Nam </a:t>
            </a:r>
            <a:r>
              <a:rPr lang="vi-VN" dirty="0" smtClean="0"/>
              <a:t>Á</a:t>
            </a:r>
            <a:r>
              <a:rPr lang="en-US" dirty="0" smtClean="0"/>
              <a:t> </a:t>
            </a:r>
            <a:r>
              <a:rPr lang="vi-VN" dirty="0" smtClean="0"/>
              <a:t>trở</a:t>
            </a:r>
            <a:r>
              <a:rPr lang="en-US" dirty="0" smtClean="0"/>
              <a:t> </a:t>
            </a:r>
            <a:r>
              <a:rPr lang="vi-VN" dirty="0" smtClean="0"/>
              <a:t>thành </a:t>
            </a:r>
            <a:r>
              <a:rPr lang="vi-VN" dirty="0"/>
              <a:t>trung tâm buôn bán và trao đổi sản vật, </a:t>
            </a:r>
            <a:r>
              <a:rPr lang="vi-VN" dirty="0" smtClean="0"/>
              <a:t>hang</a:t>
            </a:r>
            <a:r>
              <a:rPr lang="en-US" dirty="0" smtClean="0"/>
              <a:t> </a:t>
            </a:r>
            <a:r>
              <a:rPr lang="vi-VN" dirty="0" smtClean="0"/>
              <a:t>hoá </a:t>
            </a:r>
            <a:r>
              <a:rPr lang="vi-VN" dirty="0"/>
              <a:t>nổi tiếng </a:t>
            </a:r>
            <a:r>
              <a:rPr lang="vi-VN" dirty="0" smtClean="0"/>
              <a:t>như</a:t>
            </a:r>
            <a:r>
              <a:rPr lang="en-US" dirty="0" smtClean="0"/>
              <a:t>: </a:t>
            </a:r>
            <a:r>
              <a:rPr lang="vi-VN" dirty="0" smtClean="0"/>
              <a:t> </a:t>
            </a:r>
            <a:r>
              <a:rPr lang="vi-VN" dirty="0"/>
              <a:t>óc Eo (Phù Nam), Pa-lem-bang (Sri Vi-giay-a),Trà Kiệu (Champa),...</a:t>
            </a:r>
          </a:p>
        </p:txBody>
      </p:sp>
    </p:spTree>
    <p:extLst>
      <p:ext uri="{BB962C8B-B14F-4D97-AF65-F5344CB8AC3E}">
        <p14:creationId xmlns:p14="http://schemas.microsoft.com/office/powerpoint/2010/main" val="30817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910" y="149610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Quá trình giao lưu văn </a:t>
            </a:r>
            <a:r>
              <a:rPr lang="vi-VN" sz="3200" b="1" dirty="0" smtClean="0">
                <a:latin typeface="Times New Roman" panose="02020603050405020304" pitchFamily="18" charset="0"/>
                <a:cs typeface="Times New Roman" panose="02020603050405020304" pitchFamily="18" charset="0"/>
              </a:rPr>
              <a:t>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3" name="Rectangle 2"/>
          <p:cNvSpPr/>
          <p:nvPr/>
        </p:nvSpPr>
        <p:spPr>
          <a:xfrm>
            <a:off x="3048000" y="2828836"/>
            <a:ext cx="6096000" cy="3416320"/>
          </a:xfrm>
          <a:prstGeom prst="rect">
            <a:avLst/>
          </a:prstGeom>
          <a:solidFill>
            <a:schemeClr val="accent4">
              <a:lumMod val="60000"/>
              <a:lumOff val="40000"/>
            </a:schemeClr>
          </a:solidFill>
        </p:spPr>
        <p:txBody>
          <a:bodyPr>
            <a:spAutoFit/>
          </a:bodyPr>
          <a:lstStyle/>
          <a:p>
            <a:r>
              <a:rPr lang="vi-VN" sz="3600" dirty="0">
                <a:latin typeface="+mj-lt"/>
              </a:rPr>
              <a:t>Giao lưu thương mại đã thúc đẩy giao lưu văn hoá, tác động trực tiếp đến sự ra đời và</a:t>
            </a:r>
          </a:p>
          <a:p>
            <a:r>
              <a:rPr lang="vi-VN" sz="3600" dirty="0">
                <a:latin typeface="+mj-lt"/>
              </a:rPr>
              <a:t>phát triển của các vương quốc cổ Đông Nam Á từ </a:t>
            </a:r>
            <a:r>
              <a:rPr lang="vi-VN" sz="3600" dirty="0" smtClean="0">
                <a:latin typeface="+mj-lt"/>
              </a:rPr>
              <a:t>Đầu </a:t>
            </a:r>
            <a:r>
              <a:rPr lang="vi-VN" sz="3600" dirty="0">
                <a:latin typeface="+mj-lt"/>
              </a:rPr>
              <a:t>Công nguyên đến thế kỉ X.</a:t>
            </a:r>
          </a:p>
        </p:txBody>
      </p:sp>
    </p:spTree>
    <p:extLst>
      <p:ext uri="{BB962C8B-B14F-4D97-AF65-F5344CB8AC3E}">
        <p14:creationId xmlns:p14="http://schemas.microsoft.com/office/powerpoint/2010/main" val="37805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animBg="1"/>
      <p:bldP spid="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52" y="1079647"/>
            <a:ext cx="1048218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II</a:t>
            </a:r>
            <a:r>
              <a:rPr lang="vi-VN" sz="3200" b="1" dirty="0" smtClean="0">
                <a:latin typeface="Times New Roman" panose="02020603050405020304" pitchFamily="18" charset="0"/>
                <a:cs typeface="Times New Roman" panose="02020603050405020304" pitchFamily="18" charset="0"/>
              </a:rPr>
              <a:t>. Quá trình giao lưu văn hóa</a:t>
            </a:r>
            <a:endParaRPr lang="vi-VN"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58C39CCC-1777-0643-880D-86EB4F8E01C1}"/>
              </a:ext>
            </a:extLst>
          </p:cNvPr>
          <p:cNvSpPr txBox="1"/>
          <p:nvPr/>
        </p:nvSpPr>
        <p:spPr>
          <a:xfrm>
            <a:off x="750276" y="210790"/>
            <a:ext cx="9624645" cy="1052596"/>
          </a:xfrm>
          <a:prstGeom prst="rect">
            <a:avLst/>
          </a:prstGeom>
          <a:noFill/>
        </p:spPr>
        <p:txBody>
          <a:bodyPr wrap="square" rtlCol="0">
            <a:spAutoFit/>
          </a:bodyPr>
          <a:lstStyle/>
          <a:p>
            <a:pPr marL="63500" algn="ctr">
              <a:lnSpc>
                <a:spcPct val="130000"/>
              </a:lnSpc>
              <a:spcAft>
                <a:spcPts val="0"/>
              </a:spcAft>
            </a:pPr>
            <a:r>
              <a:rPr lang="en-US" sz="2400" b="1" dirty="0">
                <a:solidFill>
                  <a:srgbClr val="FF0000"/>
                </a:solidFill>
                <a:latin typeface="Times New Roman"/>
                <a:ea typeface="Arial"/>
              </a:rPr>
              <a:t>BÀI 13. GIAO LƯU THƯƠNG MẠI VÀ </a:t>
            </a:r>
            <a:r>
              <a:rPr lang="en-US" sz="2400" b="1" dirty="0" smtClean="0">
                <a:solidFill>
                  <a:srgbClr val="FF0000"/>
                </a:solidFill>
                <a:latin typeface="Times New Roman"/>
                <a:ea typeface="Arial"/>
              </a:rPr>
              <a:t>VĂN </a:t>
            </a:r>
            <a:r>
              <a:rPr lang="en-US" sz="2400" b="1" dirty="0">
                <a:solidFill>
                  <a:srgbClr val="FF0000"/>
                </a:solidFill>
                <a:latin typeface="Times New Roman"/>
                <a:ea typeface="Arial"/>
              </a:rPr>
              <a:t>HOÁ Ở ĐÔNG NAM Á</a:t>
            </a:r>
            <a:endParaRPr lang="en-US" sz="4000" b="1" dirty="0">
              <a:solidFill>
                <a:srgbClr val="FF0000"/>
              </a:solidFill>
              <a:latin typeface="Arial"/>
              <a:ea typeface="Arial"/>
            </a:endParaRPr>
          </a:p>
          <a:p>
            <a:pPr marL="63500" indent="622300" algn="ctr">
              <a:lnSpc>
                <a:spcPct val="130000"/>
              </a:lnSpc>
              <a:spcAft>
                <a:spcPts val="0"/>
              </a:spcAft>
            </a:pPr>
            <a:r>
              <a:rPr lang="en-US" sz="2400" b="1" dirty="0">
                <a:solidFill>
                  <a:srgbClr val="FF0000"/>
                </a:solidFill>
                <a:latin typeface="Times New Roman"/>
                <a:ea typeface="Arial"/>
              </a:rPr>
              <a:t>(TỪ </a:t>
            </a:r>
            <a:r>
              <a:rPr lang="en-US" sz="2400" b="1" dirty="0" smtClean="0">
                <a:solidFill>
                  <a:srgbClr val="FF0000"/>
                </a:solidFill>
                <a:latin typeface="Times New Roman"/>
                <a:ea typeface="Arial"/>
              </a:rPr>
              <a:t>ĐẦU </a:t>
            </a:r>
            <a:r>
              <a:rPr lang="en-US" sz="2400" b="1" dirty="0">
                <a:solidFill>
                  <a:srgbClr val="FF0000"/>
                </a:solidFill>
                <a:latin typeface="Times New Roman"/>
                <a:ea typeface="Arial"/>
              </a:rPr>
              <a:t>CÔNG NGUYÊN ĐẾN THÊ KỈ X)</a:t>
            </a:r>
            <a:endParaRPr lang="en-US" sz="4000" b="1" dirty="0">
              <a:solidFill>
                <a:srgbClr val="FF0000"/>
              </a:solidFill>
              <a:effectLst/>
              <a:latin typeface="Arial"/>
              <a:ea typeface="Arial"/>
            </a:endParaRPr>
          </a:p>
        </p:txBody>
      </p:sp>
      <p:sp>
        <p:nvSpPr>
          <p:cNvPr id="4" name="Rectangle 3"/>
          <p:cNvSpPr/>
          <p:nvPr/>
        </p:nvSpPr>
        <p:spPr>
          <a:xfrm>
            <a:off x="5447289" y="2132243"/>
            <a:ext cx="6096000" cy="3970318"/>
          </a:xfrm>
          <a:prstGeom prst="rect">
            <a:avLst/>
          </a:prstGeom>
          <a:solidFill>
            <a:schemeClr val="bg1"/>
          </a:solidFill>
        </p:spPr>
        <p:txBody>
          <a:bodyPr>
            <a:spAutoFit/>
          </a:bodyPr>
          <a:lstStyle/>
          <a:p>
            <a:endParaRPr lang="en-US" dirty="0" smtClean="0"/>
          </a:p>
          <a:p>
            <a:endParaRPr lang="en-US" dirty="0"/>
          </a:p>
          <a:p>
            <a:pPr algn="just"/>
            <a:r>
              <a:rPr lang="en-US" dirty="0" smtClean="0"/>
              <a:t>	</a:t>
            </a:r>
            <a:r>
              <a:rPr lang="vi-VN" b="1" dirty="0" smtClean="0"/>
              <a:t>Từ </a:t>
            </a:r>
            <a:r>
              <a:rPr lang="vi-VN" b="1" dirty="0"/>
              <a:t>thế kỉ III, người Ấn đã chiếm ưu thế trong buôn bán và truyền bá văn hoá Ấn Độ </a:t>
            </a:r>
            <a:r>
              <a:rPr lang="vi-VN" b="1" dirty="0" smtClean="0"/>
              <a:t>vào</a:t>
            </a:r>
            <a:r>
              <a:rPr lang="en-US" b="1" dirty="0" smtClean="0"/>
              <a:t> </a:t>
            </a:r>
            <a:r>
              <a:rPr lang="vi-VN" b="1" dirty="0" smtClean="0"/>
              <a:t>khu </a:t>
            </a:r>
            <a:r>
              <a:rPr lang="vi-VN" b="1" dirty="0"/>
              <a:t>vực này. Văn hoá Ấn Độ ảnh hưởng trên nhiều lĩnh vực khác nhau.</a:t>
            </a:r>
          </a:p>
          <a:p>
            <a:pPr algn="just"/>
            <a:r>
              <a:rPr lang="en-US" b="1" dirty="0" smtClean="0"/>
              <a:t>	</a:t>
            </a:r>
            <a:r>
              <a:rPr lang="vi-VN" b="1" dirty="0" smtClean="0"/>
              <a:t>Tôn </a:t>
            </a:r>
            <a:r>
              <a:rPr lang="vi-VN" b="1" dirty="0"/>
              <a:t>giáo Ấn </a:t>
            </a:r>
            <a:r>
              <a:rPr lang="en-US" b="1" dirty="0" err="1" smtClean="0"/>
              <a:t>Độ</a:t>
            </a:r>
            <a:r>
              <a:rPr lang="en-US" b="1" dirty="0" smtClean="0"/>
              <a:t> </a:t>
            </a:r>
            <a:r>
              <a:rPr lang="vi-VN" b="1" dirty="0" smtClean="0"/>
              <a:t>là </a:t>
            </a:r>
            <a:r>
              <a:rPr lang="vi-VN" b="1" dirty="0"/>
              <a:t>Hin-đu giáo và Phật giáo nhanh chóng hoà quyện với tín ngưỡng bản </a:t>
            </a:r>
            <a:r>
              <a:rPr lang="vi-VN" b="1" dirty="0" smtClean="0"/>
              <a:t>địa</a:t>
            </a:r>
            <a:r>
              <a:rPr lang="en-US" b="1" dirty="0" smtClean="0"/>
              <a:t> </a:t>
            </a:r>
            <a:r>
              <a:rPr lang="vi-VN" b="1" dirty="0" smtClean="0"/>
              <a:t>và </a:t>
            </a:r>
            <a:r>
              <a:rPr lang="vi-VN" b="1" dirty="0"/>
              <a:t>đã ảnh hưởng lớn đến nền văn hoá của các vương quốc trong khu vực.</a:t>
            </a:r>
          </a:p>
          <a:p>
            <a:pPr algn="just"/>
            <a:r>
              <a:rPr lang="en-US" b="1" dirty="0" smtClean="0"/>
              <a:t>	</a:t>
            </a:r>
            <a:r>
              <a:rPr lang="vi-VN" b="1" dirty="0" smtClean="0"/>
              <a:t>Phù </a:t>
            </a:r>
            <a:r>
              <a:rPr lang="vi-VN" b="1" dirty="0"/>
              <a:t>Nam, các vương quốc trên đảo Su-ma-tra, đảo Gia-va và vương quốc Pa-gan </a:t>
            </a:r>
            <a:r>
              <a:rPr lang="vi-VN" b="1" dirty="0" smtClean="0"/>
              <a:t>của</a:t>
            </a:r>
            <a:r>
              <a:rPr lang="en-US" b="1" dirty="0" smtClean="0"/>
              <a:t> </a:t>
            </a:r>
            <a:r>
              <a:rPr lang="vi-VN" b="1" dirty="0" smtClean="0"/>
              <a:t>người </a:t>
            </a:r>
            <a:r>
              <a:rPr lang="vi-VN" b="1" dirty="0"/>
              <a:t>Miến chịu ảnh hưởng từ Phật giáo. Trong khi đó, Hin-đu giáo lại khá phổ biến </a:t>
            </a:r>
            <a:r>
              <a:rPr lang="vi-VN" b="1" dirty="0" smtClean="0"/>
              <a:t>ở</a:t>
            </a:r>
            <a:r>
              <a:rPr lang="en-US" b="1" dirty="0" smtClean="0"/>
              <a:t> </a:t>
            </a:r>
            <a:r>
              <a:rPr lang="vi-VN" b="1" dirty="0" smtClean="0"/>
              <a:t>Champa</a:t>
            </a:r>
            <a:r>
              <a:rPr lang="vi-VN" b="1" dirty="0"/>
              <a:t>, Chân Lạp.</a:t>
            </a:r>
            <a:endParaRPr lang="en-US" b="1" dirty="0"/>
          </a:p>
        </p:txBody>
      </p:sp>
      <p:sp>
        <p:nvSpPr>
          <p:cNvPr id="5" name="Rectangle 4"/>
          <p:cNvSpPr/>
          <p:nvPr/>
        </p:nvSpPr>
        <p:spPr>
          <a:xfrm>
            <a:off x="5340633" y="1802510"/>
            <a:ext cx="6501300" cy="830997"/>
          </a:xfrm>
          <a:prstGeom prst="rect">
            <a:avLst/>
          </a:prstGeom>
          <a:solidFill>
            <a:schemeClr val="accent2">
              <a:lumMod val="40000"/>
              <a:lumOff val="60000"/>
            </a:schemeClr>
          </a:solidFill>
        </p:spPr>
        <p:txBody>
          <a:bodyPr wrap="square">
            <a:spAutoFit/>
          </a:bodyPr>
          <a:lstStyle/>
          <a:p>
            <a:r>
              <a:rPr lang="vi-VN" sz="2400" dirty="0">
                <a:latin typeface="+mj-lt"/>
              </a:rPr>
              <a:t>Theo con đường giao lưu thương mại, các nền văn hoá ngoài khu vực đã lan toả đến</a:t>
            </a:r>
            <a:r>
              <a:rPr lang="en-US" sz="2400" dirty="0">
                <a:latin typeface="+mj-lt"/>
              </a:rPr>
              <a:t> </a:t>
            </a:r>
            <a:r>
              <a:rPr lang="vi-VN" sz="2400" dirty="0">
                <a:latin typeface="+mj-lt"/>
              </a:rPr>
              <a:t>Đông Nam Á.</a:t>
            </a:r>
          </a:p>
        </p:txBody>
      </p:sp>
      <p:pic>
        <p:nvPicPr>
          <p:cNvPr id="8" name="Picture 7"/>
          <p:cNvPicPr>
            <a:picLocks noChangeAspect="1"/>
          </p:cNvPicPr>
          <p:nvPr/>
        </p:nvPicPr>
        <p:blipFill>
          <a:blip r:embed="rId3"/>
          <a:stretch>
            <a:fillRect/>
          </a:stretch>
        </p:blipFill>
        <p:spPr>
          <a:xfrm>
            <a:off x="-228718" y="1754885"/>
            <a:ext cx="5499083" cy="4569172"/>
          </a:xfrm>
          <a:prstGeom prst="rect">
            <a:avLst/>
          </a:prstGeom>
        </p:spPr>
      </p:pic>
      <p:sp>
        <p:nvSpPr>
          <p:cNvPr id="9" name="TextBox 8"/>
          <p:cNvSpPr txBox="1"/>
          <p:nvPr/>
        </p:nvSpPr>
        <p:spPr>
          <a:xfrm>
            <a:off x="1952843" y="3992578"/>
            <a:ext cx="1176951" cy="400110"/>
          </a:xfrm>
          <a:prstGeom prst="rect">
            <a:avLst/>
          </a:prstGeom>
          <a:noFill/>
        </p:spPr>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Ấn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Độ</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29794" y="4530776"/>
            <a:ext cx="966587" cy="276999"/>
          </a:xfrm>
          <a:prstGeom prst="rect">
            <a:avLst/>
          </a:prstGeom>
          <a:noFill/>
        </p:spPr>
        <p:txBody>
          <a:bodyPr wrap="square" rtlCol="0">
            <a:spAutoFit/>
          </a:bodyPr>
          <a:lstStyle/>
          <a:p>
            <a:r>
              <a:rPr lang="en-US" sz="1200" b="1" dirty="0" err="1" smtClean="0">
                <a:solidFill>
                  <a:srgbClr val="00B050"/>
                </a:solidFill>
                <a:latin typeface="Times New Roman" panose="02020603050405020304" pitchFamily="18" charset="0"/>
                <a:cs typeface="Times New Roman" panose="02020603050405020304" pitchFamily="18" charset="0"/>
              </a:rPr>
              <a:t>Phù</a:t>
            </a:r>
            <a:r>
              <a:rPr lang="en-US" sz="1200" b="1" dirty="0" smtClean="0">
                <a:solidFill>
                  <a:srgbClr val="00B050"/>
                </a:solidFill>
                <a:latin typeface="Times New Roman" panose="02020603050405020304" pitchFamily="18" charset="0"/>
                <a:cs typeface="Times New Roman" panose="02020603050405020304" pitchFamily="18" charset="0"/>
              </a:rPr>
              <a:t> Nam </a:t>
            </a:r>
            <a:endParaRPr lang="en-US" sz="1100" b="1"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rot="2131926">
            <a:off x="3130354" y="5451229"/>
            <a:ext cx="966587" cy="307777"/>
          </a:xfrm>
          <a:prstGeom prst="rect">
            <a:avLst/>
          </a:prstGeom>
          <a:noFill/>
        </p:spPr>
        <p:txBody>
          <a:bodyPr wrap="square" rtlCol="0">
            <a:spAutoFit/>
          </a:bodyPr>
          <a:lstStyle/>
          <a:p>
            <a:r>
              <a:rPr lang="en-US" sz="1400" b="1" dirty="0" err="1" smtClean="0">
                <a:solidFill>
                  <a:srgbClr val="00B050"/>
                </a:solidFill>
                <a:latin typeface="Times New Roman" panose="02020603050405020304" pitchFamily="18" charset="0"/>
                <a:cs typeface="Times New Roman" panose="02020603050405020304" pitchFamily="18" charset="0"/>
              </a:rPr>
              <a:t>Stumara</a:t>
            </a:r>
            <a:endParaRPr lang="en-US" sz="1200" b="1" dirty="0">
              <a:solidFill>
                <a:srgbClr val="00B05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rot="19084956">
            <a:off x="2646500" y="3968446"/>
            <a:ext cx="966587" cy="307777"/>
          </a:xfrm>
          <a:prstGeom prst="rect">
            <a:avLst/>
          </a:prstGeom>
          <a:noFill/>
        </p:spPr>
        <p:txBody>
          <a:bodyPr wrap="square" rtlCol="0">
            <a:spAutoFit/>
          </a:bodyPr>
          <a:lstStyle/>
          <a:p>
            <a:r>
              <a:rPr lang="en-US" sz="1400" b="1" dirty="0" smtClean="0">
                <a:solidFill>
                  <a:srgbClr val="00B050"/>
                </a:solidFill>
                <a:latin typeface="Times New Roman" panose="02020603050405020304" pitchFamily="18" charset="0"/>
                <a:cs typeface="Times New Roman" panose="02020603050405020304" pitchFamily="18" charset="0"/>
              </a:rPr>
              <a:t>Pagan</a:t>
            </a:r>
            <a:endParaRPr lang="en-US" sz="1200" b="1"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rot="3571932">
            <a:off x="3309067" y="4333277"/>
            <a:ext cx="966587" cy="307777"/>
          </a:xfrm>
          <a:prstGeom prst="rect">
            <a:avLst/>
          </a:prstGeom>
          <a:noFill/>
        </p:spPr>
        <p:txBody>
          <a:bodyPr wrap="square" rtlCol="0">
            <a:spAutoFit/>
          </a:bodyPr>
          <a:lstStyle/>
          <a:p>
            <a:r>
              <a:rPr lang="en-US" sz="1400" b="1" dirty="0" err="1" smtClean="0">
                <a:solidFill>
                  <a:schemeClr val="tx1">
                    <a:lumMod val="85000"/>
                    <a:lumOff val="15000"/>
                  </a:schemeClr>
                </a:solidFill>
                <a:latin typeface="Times New Roman" panose="02020603050405020304" pitchFamily="18" charset="0"/>
                <a:cs typeface="Times New Roman" panose="02020603050405020304" pitchFamily="18" charset="0"/>
              </a:rPr>
              <a:t>Chămpa</a:t>
            </a:r>
            <a:endParaRPr lang="en-US" sz="1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rot="21043788">
            <a:off x="2828929" y="4326387"/>
            <a:ext cx="966587" cy="307777"/>
          </a:xfrm>
          <a:prstGeom prst="rect">
            <a:avLst/>
          </a:prstGeom>
          <a:noFill/>
        </p:spPr>
        <p:txBody>
          <a:bodyPr wrap="square" rtlCol="0">
            <a:spAutoFit/>
          </a:bodyPr>
          <a:lstStyle/>
          <a:p>
            <a:r>
              <a:rPr lang="en-US" sz="1400" b="1" dirty="0" err="1" smtClean="0">
                <a:solidFill>
                  <a:schemeClr val="tx1">
                    <a:lumMod val="85000"/>
                    <a:lumOff val="15000"/>
                  </a:schemeClr>
                </a:solidFill>
                <a:latin typeface="Times New Roman" panose="02020603050405020304" pitchFamily="18" charset="0"/>
                <a:cs typeface="Times New Roman" panose="02020603050405020304" pitchFamily="18" charset="0"/>
              </a:rPr>
              <a:t>Chân</a:t>
            </a:r>
            <a:r>
              <a:rPr lang="en-US" sz="14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1400" b="1" dirty="0" err="1" smtClean="0">
                <a:solidFill>
                  <a:schemeClr val="tx1">
                    <a:lumMod val="85000"/>
                    <a:lumOff val="15000"/>
                  </a:schemeClr>
                </a:solidFill>
                <a:latin typeface="Times New Roman" panose="02020603050405020304" pitchFamily="18" charset="0"/>
                <a:cs typeface="Times New Roman" panose="02020603050405020304" pitchFamily="18" charset="0"/>
              </a:rPr>
              <a:t>Lạp</a:t>
            </a:r>
            <a:r>
              <a:rPr lang="en-US" sz="14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1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26" name="Picture 2" descr="Phật Giáo Ấn Đ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25" y="4300585"/>
            <a:ext cx="3105753" cy="171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Đặc điểm của các tôn giáo lớn ở châu 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288" y="4353362"/>
            <a:ext cx="2949278" cy="16062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5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nodeType="clickEffect">
                                  <p:stCondLst>
                                    <p:cond delay="0"/>
                                  </p:stCondLst>
                                  <p:childTnLst>
                                    <p:animEffect transition="out" filter="diamond(out)">
                                      <p:cBhvr>
                                        <p:cTn id="26" dur="2000"/>
                                        <p:tgtEl>
                                          <p:spTgt spid="4">
                                            <p:txEl>
                                              <p:pRg st="2" end="2"/>
                                            </p:txEl>
                                          </p:spTgt>
                                        </p:tgtEl>
                                      </p:cBhvr>
                                    </p:animEffect>
                                    <p:set>
                                      <p:cBhvr>
                                        <p:cTn id="27" dur="1" fill="hold">
                                          <p:stCondLst>
                                            <p:cond delay="1999"/>
                                          </p:stCondLst>
                                        </p:cTn>
                                        <p:tgtEl>
                                          <p:spTgt spid="4">
                                            <p:txEl>
                                              <p:pRg st="2" end="2"/>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4">
                                            <p:txEl>
                                              <p:pRg st="3" end="3"/>
                                            </p:txEl>
                                          </p:spTgt>
                                        </p:tgtEl>
                                      </p:cBhvr>
                                    </p:animEffect>
                                    <p:set>
                                      <p:cBhvr>
                                        <p:cTn id="4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circle(in)">
                                      <p:cBhvr>
                                        <p:cTn id="47" dur="2000"/>
                                        <p:tgtEl>
                                          <p:spTgt spid="1026"/>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xit" presetSubtype="10" fill="hold" nodeType="clickEffect">
                                  <p:stCondLst>
                                    <p:cond delay="0"/>
                                  </p:stCondLst>
                                  <p:childTnLst>
                                    <p:animEffect transition="out" filter="checkerboard(across)">
                                      <p:cBhvr>
                                        <p:cTn id="60" dur="500"/>
                                        <p:tgtEl>
                                          <p:spTgt spid="1026"/>
                                        </p:tgtEl>
                                      </p:cBhvr>
                                    </p:animEffect>
                                    <p:set>
                                      <p:cBhvr>
                                        <p:cTn id="61" dur="1" fill="hold">
                                          <p:stCondLst>
                                            <p:cond delay="499"/>
                                          </p:stCondLst>
                                        </p:cTn>
                                        <p:tgtEl>
                                          <p:spTgt spid="1026"/>
                                        </p:tgtEl>
                                        <p:attrNameLst>
                                          <p:attrName>style.visibility</p:attrName>
                                        </p:attrNameLst>
                                      </p:cBhvr>
                                      <p:to>
                                        <p:strVal val="hidden"/>
                                      </p:to>
                                    </p:set>
                                  </p:childTnLst>
                                </p:cTn>
                              </p:par>
                              <p:par>
                                <p:cTn id="62" presetID="5" presetClass="exit" presetSubtype="10" fill="hold" grpId="1" nodeType="withEffect">
                                  <p:stCondLst>
                                    <p:cond delay="0"/>
                                  </p:stCondLst>
                                  <p:childTnLst>
                                    <p:animEffect transition="out" filter="checkerboard(across)">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5" presetClass="exit" presetSubtype="10" fill="hold" grpId="1" nodeType="withEffect">
                                  <p:stCondLst>
                                    <p:cond delay="0"/>
                                  </p:stCondLst>
                                  <p:childTnLst>
                                    <p:animEffect transition="out" filter="checkerboard(across)">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5" presetClass="exit" presetSubtype="10" fill="hold" grpId="1" nodeType="withEffect">
                                  <p:stCondLst>
                                    <p:cond delay="0"/>
                                  </p:stCondLst>
                                  <p:childTnLst>
                                    <p:animEffect transition="out" filter="checkerboard(across)">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1028"/>
                                        </p:tgtEl>
                                        <p:attrNameLst>
                                          <p:attrName>style.visibility</p:attrName>
                                        </p:attrNameLst>
                                      </p:cBhvr>
                                      <p:to>
                                        <p:strVal val="visible"/>
                                      </p:to>
                                    </p:set>
                                    <p:animEffect transition="in" filter="circle(in)">
                                      <p:cBhvr>
                                        <p:cTn id="75" dur="2000"/>
                                        <p:tgtEl>
                                          <p:spTgt spid="1028"/>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circle(in)">
                                      <p:cBhvr>
                                        <p:cTn id="78" dur="2000"/>
                                        <p:tgtEl>
                                          <p:spTgt spid="14"/>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circle(in)">
                                      <p:cBhvr>
                                        <p:cTn id="81" dur="20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xit" presetSubtype="32" fill="hold" nodeType="clickEffect">
                                  <p:stCondLst>
                                    <p:cond delay="0"/>
                                  </p:stCondLst>
                                  <p:childTnLst>
                                    <p:animEffect transition="out" filter="diamond(out)">
                                      <p:cBhvr>
                                        <p:cTn id="85" dur="2000"/>
                                        <p:tgtEl>
                                          <p:spTgt spid="1028"/>
                                        </p:tgtEl>
                                      </p:cBhvr>
                                    </p:animEffect>
                                    <p:set>
                                      <p:cBhvr>
                                        <p:cTn id="86" dur="1" fill="hold">
                                          <p:stCondLst>
                                            <p:cond delay="1999"/>
                                          </p:stCondLst>
                                        </p:cTn>
                                        <p:tgtEl>
                                          <p:spTgt spid="1028"/>
                                        </p:tgtEl>
                                        <p:attrNameLst>
                                          <p:attrName>style.visibility</p:attrName>
                                        </p:attrNameLst>
                                      </p:cBhvr>
                                      <p:to>
                                        <p:strVal val="hidden"/>
                                      </p:to>
                                    </p:set>
                                  </p:childTnLst>
                                </p:cTn>
                              </p:par>
                              <p:par>
                                <p:cTn id="87" presetID="8" presetClass="exit" presetSubtype="32" fill="hold" grpId="1" nodeType="withEffect">
                                  <p:stCondLst>
                                    <p:cond delay="0"/>
                                  </p:stCondLst>
                                  <p:childTnLst>
                                    <p:animEffect transition="out" filter="diamond(out)">
                                      <p:cBhvr>
                                        <p:cTn id="88" dur="2000"/>
                                        <p:tgtEl>
                                          <p:spTgt spid="14"/>
                                        </p:tgtEl>
                                      </p:cBhvr>
                                    </p:animEffect>
                                    <p:set>
                                      <p:cBhvr>
                                        <p:cTn id="89" dur="1" fill="hold">
                                          <p:stCondLst>
                                            <p:cond delay="1999"/>
                                          </p:stCondLst>
                                        </p:cTn>
                                        <p:tgtEl>
                                          <p:spTgt spid="14"/>
                                        </p:tgtEl>
                                        <p:attrNameLst>
                                          <p:attrName>style.visibility</p:attrName>
                                        </p:attrNameLst>
                                      </p:cBhvr>
                                      <p:to>
                                        <p:strVal val="hidden"/>
                                      </p:to>
                                    </p:set>
                                  </p:childTnLst>
                                </p:cTn>
                              </p:par>
                              <p:par>
                                <p:cTn id="90" presetID="8" presetClass="exit" presetSubtype="32" fill="hold" grpId="1" nodeType="withEffect">
                                  <p:stCondLst>
                                    <p:cond delay="0"/>
                                  </p:stCondLst>
                                  <p:childTnLst>
                                    <p:animEffect transition="out" filter="diamond(out)">
                                      <p:cBhvr>
                                        <p:cTn id="91" dur="2000"/>
                                        <p:tgtEl>
                                          <p:spTgt spid="13"/>
                                        </p:tgtEl>
                                      </p:cBhvr>
                                    </p:animEffect>
                                    <p:set>
                                      <p:cBhvr>
                                        <p:cTn id="9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0" grpId="1"/>
      <p:bldP spid="11" grpId="0"/>
      <p:bldP spid="11" grpId="1"/>
      <p:bldP spid="12" grpId="0"/>
      <p:bldP spid="12" grpId="1"/>
      <p:bldP spid="13" grpId="0"/>
      <p:bldP spid="13" grpId="1"/>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2224</TotalTime>
  <Words>1313</Words>
  <Application>Microsoft Office PowerPoint</Application>
  <PresentationFormat>Widescreen</PresentationFormat>
  <Paragraphs>138</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acer</cp:lastModifiedBy>
  <cp:revision>191</cp:revision>
  <dcterms:created xsi:type="dcterms:W3CDTF">2021-07-16T02:46:11Z</dcterms:created>
  <dcterms:modified xsi:type="dcterms:W3CDTF">2022-07-24T23:53:23Z</dcterms:modified>
</cp:coreProperties>
</file>