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4"/>
  </p:notesMasterIdLst>
  <p:sldIdLst>
    <p:sldId id="330" r:id="rId2"/>
    <p:sldId id="310" r:id="rId3"/>
    <p:sldId id="295" r:id="rId4"/>
    <p:sldId id="258" r:id="rId5"/>
    <p:sldId id="307" r:id="rId6"/>
    <p:sldId id="309" r:id="rId7"/>
    <p:sldId id="292" r:id="rId8"/>
    <p:sldId id="293" r:id="rId9"/>
    <p:sldId id="312" r:id="rId10"/>
    <p:sldId id="297" r:id="rId11"/>
    <p:sldId id="317" r:id="rId12"/>
    <p:sldId id="321" r:id="rId13"/>
    <p:sldId id="313" r:id="rId14"/>
    <p:sldId id="311" r:id="rId15"/>
    <p:sldId id="300" r:id="rId16"/>
    <p:sldId id="314" r:id="rId17"/>
    <p:sldId id="323" r:id="rId18"/>
    <p:sldId id="265" r:id="rId19"/>
    <p:sldId id="315" r:id="rId20"/>
    <p:sldId id="305" r:id="rId21"/>
    <p:sldId id="275" r:id="rId22"/>
    <p:sldId id="304" r:id="rId23"/>
    <p:sldId id="316" r:id="rId24"/>
    <p:sldId id="280" r:id="rId25"/>
    <p:sldId id="277" r:id="rId26"/>
    <p:sldId id="324" r:id="rId27"/>
    <p:sldId id="303" r:id="rId28"/>
    <p:sldId id="325" r:id="rId29"/>
    <p:sldId id="326" r:id="rId30"/>
    <p:sldId id="327" r:id="rId31"/>
    <p:sldId id="329" r:id="rId32"/>
    <p:sldId id="32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4E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60"/>
  </p:normalViewPr>
  <p:slideViewPr>
    <p:cSldViewPr snapToGrid="0">
      <p:cViewPr varScale="1">
        <p:scale>
          <a:sx n="66" d="100"/>
          <a:sy n="66" d="100"/>
        </p:scale>
        <p:origin x="4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23D4B-76F0-4A84-B7B8-A629C12B4FE3}" type="datetimeFigureOut">
              <a:rPr lang="en-US" smtClean="0"/>
              <a:t>25/07/2022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50633-06A7-4692-A5B9-5505C60F9AD4}" type="slidenum">
              <a:rPr lang="en-US" smtClean="0"/>
              <a:t>‹#›</a:t>
            </a:fld>
            <a:endParaRPr lang="en-US"/>
          </a:p>
        </p:txBody>
      </p:sp>
    </p:spTree>
    <p:extLst>
      <p:ext uri="{BB962C8B-B14F-4D97-AF65-F5344CB8AC3E}">
        <p14:creationId xmlns:p14="http://schemas.microsoft.com/office/powerpoint/2010/main" val="194683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3</a:t>
            </a:fld>
            <a:endParaRPr lang="zh-CN" altLang="en-US"/>
          </a:p>
        </p:txBody>
      </p:sp>
    </p:spTree>
    <p:extLst>
      <p:ext uri="{BB962C8B-B14F-4D97-AF65-F5344CB8AC3E}">
        <p14:creationId xmlns:p14="http://schemas.microsoft.com/office/powerpoint/2010/main" val="896774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13</a:t>
            </a:fld>
            <a:endParaRPr lang="zh-CN" altLang="en-US"/>
          </a:p>
        </p:txBody>
      </p:sp>
    </p:spTree>
    <p:extLst>
      <p:ext uri="{BB962C8B-B14F-4D97-AF65-F5344CB8AC3E}">
        <p14:creationId xmlns:p14="http://schemas.microsoft.com/office/powerpoint/2010/main" val="3739000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14</a:t>
            </a:fld>
            <a:endParaRPr lang="zh-CN" altLang="en-US"/>
          </a:p>
        </p:txBody>
      </p:sp>
    </p:spTree>
    <p:extLst>
      <p:ext uri="{BB962C8B-B14F-4D97-AF65-F5344CB8AC3E}">
        <p14:creationId xmlns:p14="http://schemas.microsoft.com/office/powerpoint/2010/main" val="74589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16</a:t>
            </a:fld>
            <a:endParaRPr lang="zh-CN" altLang="en-US"/>
          </a:p>
        </p:txBody>
      </p:sp>
    </p:spTree>
    <p:extLst>
      <p:ext uri="{BB962C8B-B14F-4D97-AF65-F5344CB8AC3E}">
        <p14:creationId xmlns:p14="http://schemas.microsoft.com/office/powerpoint/2010/main" val="177142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17</a:t>
            </a:fld>
            <a:endParaRPr lang="zh-CN" altLang="en-US"/>
          </a:p>
        </p:txBody>
      </p:sp>
    </p:spTree>
    <p:extLst>
      <p:ext uri="{BB962C8B-B14F-4D97-AF65-F5344CB8AC3E}">
        <p14:creationId xmlns:p14="http://schemas.microsoft.com/office/powerpoint/2010/main" val="395729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18</a:t>
            </a:fld>
            <a:endParaRPr lang="zh-CN" altLang="en-US"/>
          </a:p>
        </p:txBody>
      </p:sp>
    </p:spTree>
    <p:extLst>
      <p:ext uri="{BB962C8B-B14F-4D97-AF65-F5344CB8AC3E}">
        <p14:creationId xmlns:p14="http://schemas.microsoft.com/office/powerpoint/2010/main" val="1850662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19</a:t>
            </a:fld>
            <a:endParaRPr lang="zh-CN" altLang="en-US"/>
          </a:p>
        </p:txBody>
      </p:sp>
    </p:spTree>
    <p:extLst>
      <p:ext uri="{BB962C8B-B14F-4D97-AF65-F5344CB8AC3E}">
        <p14:creationId xmlns:p14="http://schemas.microsoft.com/office/powerpoint/2010/main" val="745715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21</a:t>
            </a:fld>
            <a:endParaRPr lang="zh-CN" altLang="en-US"/>
          </a:p>
        </p:txBody>
      </p:sp>
    </p:spTree>
    <p:extLst>
      <p:ext uri="{BB962C8B-B14F-4D97-AF65-F5344CB8AC3E}">
        <p14:creationId xmlns:p14="http://schemas.microsoft.com/office/powerpoint/2010/main" val="2489247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23</a:t>
            </a:fld>
            <a:endParaRPr lang="zh-CN" altLang="en-US"/>
          </a:p>
        </p:txBody>
      </p:sp>
    </p:spTree>
    <p:extLst>
      <p:ext uri="{BB962C8B-B14F-4D97-AF65-F5344CB8AC3E}">
        <p14:creationId xmlns:p14="http://schemas.microsoft.com/office/powerpoint/2010/main" val="3080952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24</a:t>
            </a:fld>
            <a:endParaRPr lang="zh-CN" altLang="en-US"/>
          </a:p>
        </p:txBody>
      </p:sp>
    </p:spTree>
    <p:extLst>
      <p:ext uri="{BB962C8B-B14F-4D97-AF65-F5344CB8AC3E}">
        <p14:creationId xmlns:p14="http://schemas.microsoft.com/office/powerpoint/2010/main" val="2331098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25</a:t>
            </a:fld>
            <a:endParaRPr lang="zh-CN" altLang="en-US"/>
          </a:p>
        </p:txBody>
      </p:sp>
    </p:spTree>
    <p:extLst>
      <p:ext uri="{BB962C8B-B14F-4D97-AF65-F5344CB8AC3E}">
        <p14:creationId xmlns:p14="http://schemas.microsoft.com/office/powerpoint/2010/main" val="3417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4</a:t>
            </a:fld>
            <a:endParaRPr lang="zh-CN" altLang="en-US"/>
          </a:p>
        </p:txBody>
      </p:sp>
    </p:spTree>
    <p:extLst>
      <p:ext uri="{BB962C8B-B14F-4D97-AF65-F5344CB8AC3E}">
        <p14:creationId xmlns:p14="http://schemas.microsoft.com/office/powerpoint/2010/main" val="1905050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27</a:t>
            </a:fld>
            <a:endParaRPr lang="zh-CN" altLang="en-US"/>
          </a:p>
        </p:txBody>
      </p:sp>
    </p:spTree>
    <p:extLst>
      <p:ext uri="{BB962C8B-B14F-4D97-AF65-F5344CB8AC3E}">
        <p14:creationId xmlns:p14="http://schemas.microsoft.com/office/powerpoint/2010/main" val="3302033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5</a:t>
            </a:fld>
            <a:endParaRPr lang="zh-CN" altLang="en-US"/>
          </a:p>
        </p:txBody>
      </p:sp>
    </p:spTree>
    <p:extLst>
      <p:ext uri="{BB962C8B-B14F-4D97-AF65-F5344CB8AC3E}">
        <p14:creationId xmlns:p14="http://schemas.microsoft.com/office/powerpoint/2010/main" val="162176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6</a:t>
            </a:fld>
            <a:endParaRPr lang="zh-CN" altLang="en-US"/>
          </a:p>
        </p:txBody>
      </p:sp>
    </p:spTree>
    <p:extLst>
      <p:ext uri="{BB962C8B-B14F-4D97-AF65-F5344CB8AC3E}">
        <p14:creationId xmlns:p14="http://schemas.microsoft.com/office/powerpoint/2010/main" val="2661312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7</a:t>
            </a:fld>
            <a:endParaRPr lang="zh-CN" altLang="en-US"/>
          </a:p>
        </p:txBody>
      </p:sp>
    </p:spTree>
    <p:extLst>
      <p:ext uri="{BB962C8B-B14F-4D97-AF65-F5344CB8AC3E}">
        <p14:creationId xmlns:p14="http://schemas.microsoft.com/office/powerpoint/2010/main" val="80319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8</a:t>
            </a:fld>
            <a:endParaRPr lang="zh-CN" altLang="en-US"/>
          </a:p>
        </p:txBody>
      </p:sp>
    </p:spTree>
    <p:extLst>
      <p:ext uri="{BB962C8B-B14F-4D97-AF65-F5344CB8AC3E}">
        <p14:creationId xmlns:p14="http://schemas.microsoft.com/office/powerpoint/2010/main" val="264489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9</a:t>
            </a:fld>
            <a:endParaRPr lang="zh-CN" altLang="en-US"/>
          </a:p>
        </p:txBody>
      </p:sp>
    </p:spTree>
    <p:extLst>
      <p:ext uri="{BB962C8B-B14F-4D97-AF65-F5344CB8AC3E}">
        <p14:creationId xmlns:p14="http://schemas.microsoft.com/office/powerpoint/2010/main" val="2066002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10</a:t>
            </a:fld>
            <a:endParaRPr lang="zh-CN" altLang="en-US"/>
          </a:p>
        </p:txBody>
      </p:sp>
    </p:spTree>
    <p:extLst>
      <p:ext uri="{BB962C8B-B14F-4D97-AF65-F5344CB8AC3E}">
        <p14:creationId xmlns:p14="http://schemas.microsoft.com/office/powerpoint/2010/main" val="2816743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12</a:t>
            </a:fld>
            <a:endParaRPr lang="zh-CN" altLang="en-US"/>
          </a:p>
        </p:txBody>
      </p:sp>
    </p:spTree>
    <p:extLst>
      <p:ext uri="{BB962C8B-B14F-4D97-AF65-F5344CB8AC3E}">
        <p14:creationId xmlns:p14="http://schemas.microsoft.com/office/powerpoint/2010/main" val="27953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93831F-F900-4FE2-B637-1FD95140D677}"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171743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93831F-F900-4FE2-B637-1FD95140D677}"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3545288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93831F-F900-4FE2-B637-1FD95140D677}"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1192626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矩形 2"/>
          <p:cNvSpPr/>
          <p:nvPr userDrawn="1"/>
        </p:nvSpPr>
        <p:spPr>
          <a:xfrm>
            <a:off x="0" y="6474372"/>
            <a:ext cx="12192000" cy="383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718945" y="343726"/>
            <a:ext cx="333464" cy="343213"/>
            <a:chOff x="1827622" y="1343919"/>
            <a:chExt cx="2304000" cy="2304000"/>
          </a:xfrm>
          <a:solidFill>
            <a:schemeClr val="accent1"/>
          </a:solidFill>
        </p:grpSpPr>
        <p:sp>
          <p:nvSpPr>
            <p:cNvPr id="7" name="椭圆 6"/>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558" b="1">
                <a:solidFill>
                  <a:prstClr val="white"/>
                </a:solidFill>
              </a:endParaRPr>
            </a:p>
          </p:txBody>
        </p:sp>
        <p:sp>
          <p:nvSpPr>
            <p:cNvPr id="8" name="椭圆 7"/>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558" b="1">
                <a:solidFill>
                  <a:prstClr val="white"/>
                </a:solidFill>
              </a:endParaRPr>
            </a:p>
          </p:txBody>
        </p:sp>
      </p:grpSp>
      <p:cxnSp>
        <p:nvCxnSpPr>
          <p:cNvPr id="10" name="直接连接符 9"/>
          <p:cNvCxnSpPr/>
          <p:nvPr userDrawn="1"/>
        </p:nvCxnSpPr>
        <p:spPr>
          <a:xfrm>
            <a:off x="738254" y="795185"/>
            <a:ext cx="1069700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1504" y="256489"/>
            <a:ext cx="1127502" cy="1077391"/>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7551" y="5859516"/>
            <a:ext cx="1275407" cy="998484"/>
          </a:xfrm>
          <a:prstGeom prst="rect">
            <a:avLst/>
          </a:prstGeom>
        </p:spPr>
      </p:pic>
      <p:pic>
        <p:nvPicPr>
          <p:cNvPr id="13" name="图片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7631" y="4580043"/>
            <a:ext cx="3088280" cy="3088280"/>
          </a:xfrm>
          <a:prstGeom prst="rect">
            <a:avLst/>
          </a:prstGeom>
        </p:spPr>
      </p:pic>
    </p:spTree>
    <p:extLst>
      <p:ext uri="{BB962C8B-B14F-4D97-AF65-F5344CB8AC3E}">
        <p14:creationId xmlns:p14="http://schemas.microsoft.com/office/powerpoint/2010/main" val="2861534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6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100"/>
                            </p:stCondLst>
                            <p:childTnLst>
                              <p:par>
                                <p:cTn id="19" presetID="2"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93831F-F900-4FE2-B637-1FD95140D677}"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3210113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93831F-F900-4FE2-B637-1FD95140D677}"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4152129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93831F-F900-4FE2-B637-1FD95140D677}"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3911348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93831F-F900-4FE2-B637-1FD95140D677}" type="datetimeFigureOut">
              <a:rPr lang="en-US" smtClean="0"/>
              <a:t>25/07/2022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1871265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93831F-F900-4FE2-B637-1FD95140D677}" type="datetimeFigureOut">
              <a:rPr lang="en-US" smtClean="0"/>
              <a:t>25/07/2022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1721575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3831F-F900-4FE2-B637-1FD95140D677}" type="datetimeFigureOut">
              <a:rPr lang="en-US" smtClean="0"/>
              <a:t>25/07/2022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1654021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93831F-F900-4FE2-B637-1FD95140D677}"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2260102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93831F-F900-4FE2-B637-1FD95140D677}"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3593185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3831F-F900-4FE2-B637-1FD95140D677}" type="datetimeFigureOut">
              <a:rPr lang="en-US" smtClean="0"/>
              <a:t>25/07/2022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F7C8A-76C1-4314-8F03-EAB2AB2F5605}" type="slidenum">
              <a:rPr lang="en-US" smtClean="0"/>
              <a:t>‹#›</a:t>
            </a:fld>
            <a:endParaRPr lang="en-US"/>
          </a:p>
        </p:txBody>
      </p:sp>
    </p:spTree>
    <p:extLst>
      <p:ext uri="{BB962C8B-B14F-4D97-AF65-F5344CB8AC3E}">
        <p14:creationId xmlns:p14="http://schemas.microsoft.com/office/powerpoint/2010/main" val="328319744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vi.wikipedia.org/wiki/N%E1%BB%8F_li%C3%AAn_ch%C3%A2u" TargetMode="External"/><Relationship Id="rId7" Type="http://schemas.openxmlformats.org/officeDocument/2006/relationships/image" Target="../media/image22.png"/><Relationship Id="rId2" Type="http://schemas.openxmlformats.org/officeDocument/2006/relationships/image" Target="../media/image20.jp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hyperlink" Target="https://vi.wikipedia.org/wiki/C%E1%BB%95_Loa" TargetMode="External"/><Relationship Id="rId4" Type="http://schemas.openxmlformats.org/officeDocument/2006/relationships/hyperlink" Target="https://vi.wikipedia.org/wiki/An_D%C6%B0%C6%A1ng_V%C6%B0%C6%A1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octailieu.com/trac-nghiem/vao-khoang-the-ki-vii-tcn-nha-nuoc-nao-da-ra-doi-tren-lanh-tho-viet-nam-hien-98329"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600" y="76200"/>
            <a:ext cx="12496799" cy="6629400"/>
          </a:xfrm>
          <a:prstGeom prst="rect">
            <a:avLst/>
          </a:prstGeom>
        </p:spPr>
      </p:pic>
    </p:spTree>
    <p:extLst>
      <p:ext uri="{BB962C8B-B14F-4D97-AF65-F5344CB8AC3E}">
        <p14:creationId xmlns:p14="http://schemas.microsoft.com/office/powerpoint/2010/main" val="696943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4716" y="833614"/>
            <a:ext cx="3421213" cy="1569660"/>
            <a:chOff x="527195" y="1197127"/>
            <a:chExt cx="3430255" cy="1569660"/>
          </a:xfrm>
        </p:grpSpPr>
        <p:sp>
          <p:nvSpPr>
            <p:cNvPr id="41" name="1"/>
            <p:cNvSpPr/>
            <p:nvPr/>
          </p:nvSpPr>
          <p:spPr>
            <a:xfrm>
              <a:off x="527195" y="1678146"/>
              <a:ext cx="499730" cy="4997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mn-ea"/>
                </a:rPr>
                <a:t>1</a:t>
              </a:r>
            </a:p>
          </p:txBody>
        </p:sp>
        <p:sp>
          <p:nvSpPr>
            <p:cNvPr id="42" name="1"/>
            <p:cNvSpPr txBox="1"/>
            <p:nvPr/>
          </p:nvSpPr>
          <p:spPr>
            <a:xfrm>
              <a:off x="1133330" y="1197127"/>
              <a:ext cx="2824120" cy="1569660"/>
            </a:xfrm>
            <a:prstGeom prst="rect">
              <a:avLst/>
            </a:prstGeom>
            <a:solidFill>
              <a:schemeClr val="accent4">
                <a:lumMod val="20000"/>
                <a:lumOff val="80000"/>
              </a:schemeClr>
            </a:solidFill>
            <a:ln>
              <a:solidFill>
                <a:schemeClr val="accent1"/>
              </a:solidFill>
            </a:ln>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Đứng đầu nhà nước là Hùng Vương</a:t>
              </a:r>
            </a:p>
            <a:p>
              <a:r>
                <a:rPr lang="en-US" altLang="zh-CN" sz="2400" dirty="0">
                  <a:latin typeface="Times New Roman" panose="02020603050405020304" pitchFamily="18" charset="0"/>
                  <a:cs typeface="Times New Roman" panose="02020603050405020304" pitchFamily="18" charset="0"/>
                </a:rPr>
                <a:t>Hùng vương chia nước thành 15 bộ.</a:t>
              </a:r>
            </a:p>
          </p:txBody>
        </p:sp>
      </p:grpSp>
      <p:grpSp>
        <p:nvGrpSpPr>
          <p:cNvPr id="4" name="组合 3"/>
          <p:cNvGrpSpPr/>
          <p:nvPr/>
        </p:nvGrpSpPr>
        <p:grpSpPr>
          <a:xfrm>
            <a:off x="94610" y="2480863"/>
            <a:ext cx="3522087" cy="1542975"/>
            <a:chOff x="790750" y="3722233"/>
            <a:chExt cx="3531395" cy="1542975"/>
          </a:xfrm>
        </p:grpSpPr>
        <p:sp>
          <p:nvSpPr>
            <p:cNvPr id="43" name="1"/>
            <p:cNvSpPr/>
            <p:nvPr/>
          </p:nvSpPr>
          <p:spPr>
            <a:xfrm>
              <a:off x="790750" y="4765478"/>
              <a:ext cx="499730" cy="4997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mn-ea"/>
                </a:rPr>
                <a:t>2</a:t>
              </a:r>
            </a:p>
          </p:txBody>
        </p:sp>
        <p:sp>
          <p:nvSpPr>
            <p:cNvPr id="44" name="1"/>
            <p:cNvSpPr txBox="1"/>
            <p:nvPr/>
          </p:nvSpPr>
          <p:spPr>
            <a:xfrm>
              <a:off x="1374629" y="3722233"/>
              <a:ext cx="2947516" cy="830997"/>
            </a:xfrm>
            <a:prstGeom prst="rect">
              <a:avLst/>
            </a:prstGeom>
            <a:solidFill>
              <a:schemeClr val="accent4">
                <a:lumMod val="20000"/>
                <a:lumOff val="80000"/>
              </a:schemeClr>
            </a:solidFill>
          </p:spPr>
          <p:txBody>
            <a:bodyPr wrap="square" rtlCol="0">
              <a:spAutoFit/>
            </a:bodyPr>
            <a:lstStyle/>
            <a:p>
              <a:r>
                <a:rPr lang="en-US" altLang="zh-CN" sz="2400" dirty="0" err="1" smtClean="0">
                  <a:latin typeface="Times New Roman" panose="02020603050405020304" pitchFamily="18" charset="0"/>
                  <a:cs typeface="Times New Roman" panose="02020603050405020304" pitchFamily="18" charset="0"/>
                </a:rPr>
                <a:t>Giúp</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việc</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cho</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vua</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là</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Lạc</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hầu</a:t>
              </a:r>
              <a:endParaRPr lang="en-US" altLang="zh-CN" sz="2400" dirty="0">
                <a:latin typeface="Times New Roman" panose="02020603050405020304" pitchFamily="18" charset="0"/>
                <a:cs typeface="Times New Roman" panose="02020603050405020304" pitchFamily="18" charset="0"/>
              </a:endParaRPr>
            </a:p>
          </p:txBody>
        </p:sp>
      </p:grpSp>
      <p:grpSp>
        <p:nvGrpSpPr>
          <p:cNvPr id="6" name="组合 5"/>
          <p:cNvGrpSpPr/>
          <p:nvPr/>
        </p:nvGrpSpPr>
        <p:grpSpPr>
          <a:xfrm>
            <a:off x="46171" y="4305581"/>
            <a:ext cx="3607738" cy="1200329"/>
            <a:chOff x="-419995" y="4271160"/>
            <a:chExt cx="3607738" cy="1200329"/>
          </a:xfrm>
        </p:grpSpPr>
        <p:sp>
          <p:nvSpPr>
            <p:cNvPr id="45" name="1"/>
            <p:cNvSpPr/>
            <p:nvPr/>
          </p:nvSpPr>
          <p:spPr>
            <a:xfrm>
              <a:off x="-419995" y="4675119"/>
              <a:ext cx="499730" cy="49973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latin typeface="+mn-ea"/>
                </a:rPr>
                <a:t>3</a:t>
              </a:r>
              <a:endParaRPr lang="en-US" dirty="0">
                <a:solidFill>
                  <a:schemeClr val="bg1">
                    <a:lumMod val="95000"/>
                  </a:schemeClr>
                </a:solidFill>
                <a:latin typeface="+mn-ea"/>
              </a:endParaRPr>
            </a:p>
          </p:txBody>
        </p:sp>
        <p:sp>
          <p:nvSpPr>
            <p:cNvPr id="46" name="1"/>
            <p:cNvSpPr txBox="1"/>
            <p:nvPr/>
          </p:nvSpPr>
          <p:spPr>
            <a:xfrm>
              <a:off x="235104" y="4271160"/>
              <a:ext cx="2952639" cy="1200329"/>
            </a:xfrm>
            <a:prstGeom prst="rect">
              <a:avLst/>
            </a:prstGeom>
            <a:solidFill>
              <a:schemeClr val="accent4">
                <a:lumMod val="20000"/>
                <a:lumOff val="80000"/>
              </a:schemeClr>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Bồ Chính đứng đầu các chiềng, chạ ( làng, bản).</a:t>
              </a:r>
            </a:p>
          </p:txBody>
        </p:sp>
      </p:grpSp>
      <p:sp>
        <p:nvSpPr>
          <p:cNvPr id="48" name="1"/>
          <p:cNvSpPr txBox="1"/>
          <p:nvPr/>
        </p:nvSpPr>
        <p:spPr>
          <a:xfrm>
            <a:off x="8740444" y="911203"/>
            <a:ext cx="2726455" cy="1569660"/>
          </a:xfrm>
          <a:prstGeom prst="rect">
            <a:avLst/>
          </a:prstGeom>
          <a:solidFill>
            <a:schemeClr val="accent2">
              <a:lumMod val="40000"/>
              <a:lumOff val="6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Con trai vua gọi </a:t>
            </a:r>
            <a:r>
              <a:rPr lang="en-US" altLang="zh-CN" sz="2400" dirty="0" err="1">
                <a:latin typeface="Times New Roman" panose="02020603050405020304" pitchFamily="18" charset="0"/>
                <a:cs typeface="Times New Roman" panose="02020603050405020304" pitchFamily="18" charset="0"/>
              </a:rPr>
              <a:t>là</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Quan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lang</a:t>
            </a:r>
            <a:r>
              <a:rPr lang="en-US" altLang="zh-CN" sz="2400" dirty="0">
                <a:latin typeface="Times New Roman" panose="02020603050405020304" pitchFamily="18" charset="0"/>
                <a:cs typeface="Times New Roman" panose="02020603050405020304" pitchFamily="18" charset="0"/>
              </a:rPr>
              <a:t>, </a:t>
            </a:r>
            <a:endParaRPr lang="en-US" altLang="zh-CN" sz="2400" dirty="0" smtClean="0">
              <a:latin typeface="Times New Roman" panose="02020603050405020304" pitchFamily="18" charset="0"/>
              <a:cs typeface="Times New Roman" panose="02020603050405020304" pitchFamily="18" charset="0"/>
            </a:endParaRPr>
          </a:p>
          <a:p>
            <a:pPr algn="ctr"/>
            <a:r>
              <a:rPr lang="en-US" altLang="zh-CN" sz="2400" dirty="0" smtClean="0">
                <a:latin typeface="Times New Roman" panose="02020603050405020304" pitchFamily="18" charset="0"/>
                <a:cs typeface="Times New Roman" panose="02020603050405020304" pitchFamily="18" charset="0"/>
              </a:rPr>
              <a:t>Con </a:t>
            </a:r>
            <a:r>
              <a:rPr lang="en-US" altLang="zh-CN" sz="2400" dirty="0">
                <a:latin typeface="Times New Roman" panose="02020603050405020304" pitchFamily="18" charset="0"/>
                <a:cs typeface="Times New Roman" panose="02020603050405020304" pitchFamily="18" charset="0"/>
              </a:rPr>
              <a:t>gái vua gọi là Mị nương</a:t>
            </a:r>
            <a:endParaRPr lang="en-US" sz="2400" dirty="0">
              <a:latin typeface="Times New Roman" panose="02020603050405020304" pitchFamily="18" charset="0"/>
              <a:cs typeface="Times New Roman" panose="02020603050405020304" pitchFamily="18" charset="0"/>
            </a:endParaRPr>
          </a:p>
        </p:txBody>
      </p:sp>
      <p:sp>
        <p:nvSpPr>
          <p:cNvPr id="50" name="1"/>
          <p:cNvSpPr txBox="1"/>
          <p:nvPr/>
        </p:nvSpPr>
        <p:spPr>
          <a:xfrm>
            <a:off x="677879" y="3355912"/>
            <a:ext cx="2999423" cy="830997"/>
          </a:xfrm>
          <a:prstGeom prst="rect">
            <a:avLst/>
          </a:prstGeom>
          <a:solidFill>
            <a:schemeClr val="accent4">
              <a:lumMod val="20000"/>
              <a:lumOff val="80000"/>
            </a:schemeClr>
          </a:solidFill>
        </p:spPr>
        <p:txBody>
          <a:bodyPr wrap="square" rtlCol="0">
            <a:spAutoFit/>
          </a:bodyPr>
          <a:lstStyle/>
          <a:p>
            <a:r>
              <a:rPr lang="en-US" altLang="zh-CN" sz="2400" dirty="0" err="1" smtClean="0">
                <a:latin typeface="Times New Roman" panose="02020603050405020304" pitchFamily="18" charset="0"/>
                <a:cs typeface="Times New Roman" panose="02020603050405020304" pitchFamily="18" charset="0"/>
              </a:rPr>
              <a:t>Lạc</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tướng</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đứng</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đầu</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các</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bộ</a:t>
            </a:r>
            <a:endParaRPr lang="en-US" sz="2400" dirty="0">
              <a:latin typeface="Times New Roman" panose="02020603050405020304" pitchFamily="18" charset="0"/>
              <a:cs typeface="Times New Roman" panose="02020603050405020304" pitchFamily="18" charset="0"/>
            </a:endParaRPr>
          </a:p>
        </p:txBody>
      </p:sp>
      <p:sp>
        <p:nvSpPr>
          <p:cNvPr id="52" name="1"/>
          <p:cNvSpPr txBox="1"/>
          <p:nvPr/>
        </p:nvSpPr>
        <p:spPr>
          <a:xfrm>
            <a:off x="8740444" y="3311860"/>
            <a:ext cx="2726455" cy="1200329"/>
          </a:xfrm>
          <a:prstGeom prst="rect">
            <a:avLst/>
          </a:prstGeom>
          <a:solidFill>
            <a:schemeClr val="accent2">
              <a:lumMod val="40000"/>
              <a:lumOff val="60000"/>
            </a:schemeClr>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Xã hội gồm người quyền quý, dân tự do và nô </a:t>
            </a:r>
            <a:r>
              <a:rPr lang="en-US" altLang="zh-CN" sz="2400" dirty="0" err="1">
                <a:latin typeface="Times New Roman" panose="02020603050405020304" pitchFamily="18" charset="0"/>
                <a:cs typeface="Times New Roman" panose="02020603050405020304" pitchFamily="18" charset="0"/>
              </a:rPr>
              <a:t>tỳ</a:t>
            </a:r>
            <a:endParaRPr lang="en-US" sz="2400" dirty="0">
              <a:latin typeface="Times New Roman" panose="02020603050405020304" pitchFamily="18" charset="0"/>
              <a:cs typeface="Times New Roman" panose="02020603050405020304" pitchFamily="18" charset="0"/>
            </a:endParaRPr>
          </a:p>
        </p:txBody>
      </p:sp>
      <p:sp>
        <p:nvSpPr>
          <p:cNvPr id="37" name="矩形 19"/>
          <p:cNvSpPr/>
          <p:nvPr/>
        </p:nvSpPr>
        <p:spPr>
          <a:xfrm>
            <a:off x="636840" y="229238"/>
            <a:ext cx="5424370" cy="553998"/>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algn="ctr"/>
            <a:r>
              <a:rPr lang="en-US" altLang="zh-CN" sz="3000" dirty="0">
                <a:solidFill>
                  <a:srgbClr val="FF0000"/>
                </a:solidFill>
                <a:latin typeface="+mn-ea"/>
              </a:rPr>
              <a:t>2. Tổ chức nhà nước </a:t>
            </a:r>
            <a:r>
              <a:rPr lang="en-US" altLang="zh-CN" sz="3000" dirty="0">
                <a:solidFill>
                  <a:srgbClr val="FF0000"/>
                </a:solidFill>
                <a:latin typeface="Times New Roman" panose="02020603050405020304" pitchFamily="18" charset="0"/>
                <a:cs typeface="Times New Roman" panose="02020603050405020304" pitchFamily="18" charset="0"/>
              </a:rPr>
              <a:t>Văn Lang</a:t>
            </a:r>
            <a:endParaRPr lang="zh-CN" altLang="en-US" sz="30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45901" y="5524986"/>
            <a:ext cx="11284928" cy="738664"/>
          </a:xfrm>
          <a:prstGeom prst="rect">
            <a:avLst/>
          </a:prstGeom>
          <a:solidFill>
            <a:schemeClr val="bg1"/>
          </a:solidFill>
        </p:spPr>
        <p:txBody>
          <a:bodyPr wrap="square">
            <a:spAutoFit/>
          </a:bodyPr>
          <a:lstStyle/>
          <a:p>
            <a:pPr algn="ctr"/>
            <a:r>
              <a:rPr lang="en-US" sz="2100" b="1" dirty="0">
                <a:ln/>
                <a:latin typeface="Times New Roman" panose="02020603050405020304" pitchFamily="18" charset="0"/>
                <a:cs typeface="Times New Roman" panose="02020603050405020304" pitchFamily="18" charset="0"/>
              </a:rPr>
              <a:t>Nhà nước Văn Lang chưa có luật pháp và quân đội, khi có chiến tranh nhà nước sẽ huy động thanh niên ở các chiềng, chạ tập hợp lại chiến đấu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053" y="885973"/>
            <a:ext cx="4822850" cy="4533979"/>
          </a:xfrm>
          <a:prstGeom prst="rect">
            <a:avLst/>
          </a:prstGeom>
        </p:spPr>
      </p:pic>
      <p:cxnSp>
        <p:nvCxnSpPr>
          <p:cNvPr id="7" name="Straight Arrow Connector 6"/>
          <p:cNvCxnSpPr>
            <a:stCxn id="42" idx="3"/>
          </p:cNvCxnSpPr>
          <p:nvPr/>
        </p:nvCxnSpPr>
        <p:spPr>
          <a:xfrm>
            <a:off x="3585929" y="1618444"/>
            <a:ext cx="24412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726070" y="2438220"/>
            <a:ext cx="2301123" cy="68094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0" idx="3"/>
          </p:cNvCxnSpPr>
          <p:nvPr/>
        </p:nvCxnSpPr>
        <p:spPr>
          <a:xfrm flipV="1">
            <a:off x="3677302" y="3119593"/>
            <a:ext cx="1827205" cy="65181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6" idx="3"/>
          </p:cNvCxnSpPr>
          <p:nvPr/>
        </p:nvCxnSpPr>
        <p:spPr>
          <a:xfrm flipV="1">
            <a:off x="3653909" y="4407379"/>
            <a:ext cx="1298337" cy="4983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855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circle(in)">
                                      <p:cBhvr>
                                        <p:cTn id="32" dur="20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circle(in)">
                                      <p:cBhvr>
                                        <p:cTn id="52" dur="20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circle(in)">
                                      <p:cBhvr>
                                        <p:cTn id="57" dur="20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circle(in)">
                                      <p:cBhvr>
                                        <p:cTn id="6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754" y="2537983"/>
            <a:ext cx="10778245" cy="3416320"/>
          </a:xfrm>
          <a:prstGeom prst="rect">
            <a:avLst/>
          </a:prstGeom>
        </p:spPr>
        <p:txBody>
          <a:bodyPr wrap="square">
            <a:spAutoFit/>
          </a:bodyPr>
          <a:lstStyle/>
          <a:p>
            <a:pPr algn="just">
              <a:lnSpc>
                <a:spcPct val="150000"/>
              </a:lnSpc>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VII TCN,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Lang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Lang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Thọ</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15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tướng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Bồ</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Lang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chiềng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chạ</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1673157" y="145914"/>
            <a:ext cx="6745757" cy="707886"/>
          </a:xfrm>
          <a:prstGeom prst="rect">
            <a:avLst/>
          </a:prstGeom>
          <a:noFill/>
        </p:spPr>
        <p:txBody>
          <a:bodyPr wrap="none" rtlCol="0">
            <a:spAutoFit/>
          </a:bodyPr>
          <a:lstStyle/>
          <a:p>
            <a:r>
              <a:rPr lang="en-US" sz="4000" dirty="0" err="1" smtClean="0">
                <a:solidFill>
                  <a:srgbClr val="FF0000"/>
                </a:solidFill>
                <a:latin typeface="Times New Roman" panose="02020603050405020304" pitchFamily="18" charset="0"/>
                <a:cs typeface="Times New Roman" panose="02020603050405020304" pitchFamily="18" charset="0"/>
              </a:rPr>
              <a:t>Điền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từ</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thích</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hợp</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vào</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chỗ</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trống</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878420" y="2737070"/>
            <a:ext cx="1502925" cy="369332"/>
          </a:xfrm>
          <a:prstGeom prst="rect">
            <a:avLst/>
          </a:prstGeom>
          <a:solidFill>
            <a:schemeClr val="accent1">
              <a:lumMod val="40000"/>
              <a:lumOff val="60000"/>
            </a:schemeClr>
          </a:solid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6" name="TextBox 5"/>
          <p:cNvSpPr txBox="1"/>
          <p:nvPr/>
        </p:nvSpPr>
        <p:spPr>
          <a:xfrm>
            <a:off x="1421858" y="3317487"/>
            <a:ext cx="1502925" cy="369332"/>
          </a:xfrm>
          <a:prstGeom prst="rect">
            <a:avLst/>
          </a:prstGeom>
          <a:solidFill>
            <a:schemeClr val="accent1">
              <a:lumMod val="40000"/>
              <a:lumOff val="60000"/>
            </a:schemeClr>
          </a:solid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7" name="TextBox 6"/>
          <p:cNvSpPr txBox="1"/>
          <p:nvPr/>
        </p:nvSpPr>
        <p:spPr>
          <a:xfrm>
            <a:off x="4294572" y="3317487"/>
            <a:ext cx="1775488" cy="369332"/>
          </a:xfrm>
          <a:prstGeom prst="rect">
            <a:avLst/>
          </a:prstGeom>
          <a:solidFill>
            <a:schemeClr val="accent1">
              <a:lumMod val="40000"/>
              <a:lumOff val="60000"/>
            </a:schemeClr>
          </a:solid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8" name="TextBox 7"/>
          <p:cNvSpPr txBox="1"/>
          <p:nvPr/>
        </p:nvSpPr>
        <p:spPr>
          <a:xfrm>
            <a:off x="1042479" y="3803869"/>
            <a:ext cx="1720175" cy="369332"/>
          </a:xfrm>
          <a:prstGeom prst="rect">
            <a:avLst/>
          </a:prstGeom>
          <a:solidFill>
            <a:schemeClr val="accent1">
              <a:lumMod val="40000"/>
              <a:lumOff val="60000"/>
            </a:schemeClr>
          </a:solid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9" name="TextBox 8"/>
          <p:cNvSpPr txBox="1"/>
          <p:nvPr/>
        </p:nvSpPr>
        <p:spPr>
          <a:xfrm>
            <a:off x="5954949" y="3885906"/>
            <a:ext cx="1262976" cy="369332"/>
          </a:xfrm>
          <a:prstGeom prst="rect">
            <a:avLst/>
          </a:prstGeom>
          <a:solidFill>
            <a:schemeClr val="accent1">
              <a:lumMod val="40000"/>
              <a:lumOff val="60000"/>
            </a:schemeClr>
          </a:solid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10" name="TextBox 9"/>
          <p:cNvSpPr txBox="1"/>
          <p:nvPr/>
        </p:nvSpPr>
        <p:spPr>
          <a:xfrm>
            <a:off x="2452990" y="4378798"/>
            <a:ext cx="1502925" cy="369332"/>
          </a:xfrm>
          <a:prstGeom prst="rect">
            <a:avLst/>
          </a:prstGeom>
          <a:solidFill>
            <a:schemeClr val="accent1">
              <a:lumMod val="40000"/>
              <a:lumOff val="60000"/>
            </a:schemeClr>
          </a:solid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11" name="TextBox 10"/>
          <p:cNvSpPr txBox="1"/>
          <p:nvPr/>
        </p:nvSpPr>
        <p:spPr>
          <a:xfrm>
            <a:off x="7453007" y="4391804"/>
            <a:ext cx="1502925" cy="369332"/>
          </a:xfrm>
          <a:prstGeom prst="rect">
            <a:avLst/>
          </a:prstGeom>
          <a:solidFill>
            <a:schemeClr val="accent1">
              <a:lumMod val="40000"/>
              <a:lumOff val="60000"/>
            </a:schemeClr>
          </a:solid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12" name="TextBox 11"/>
          <p:cNvSpPr txBox="1"/>
          <p:nvPr/>
        </p:nvSpPr>
        <p:spPr>
          <a:xfrm>
            <a:off x="2011191" y="4929071"/>
            <a:ext cx="1502925" cy="369332"/>
          </a:xfrm>
          <a:prstGeom prst="rect">
            <a:avLst/>
          </a:prstGeom>
          <a:solidFill>
            <a:schemeClr val="accent1">
              <a:lumMod val="40000"/>
              <a:lumOff val="60000"/>
            </a:schemeClr>
          </a:solid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13" name="TextBox 12"/>
          <p:cNvSpPr txBox="1"/>
          <p:nvPr/>
        </p:nvSpPr>
        <p:spPr>
          <a:xfrm>
            <a:off x="6119511" y="4960223"/>
            <a:ext cx="1205418" cy="369332"/>
          </a:xfrm>
          <a:prstGeom prst="rect">
            <a:avLst/>
          </a:prstGeom>
          <a:solidFill>
            <a:schemeClr val="accent1">
              <a:lumMod val="40000"/>
              <a:lumOff val="60000"/>
            </a:schemeClr>
          </a:solid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14" name="TextBox 13"/>
          <p:cNvSpPr txBox="1"/>
          <p:nvPr/>
        </p:nvSpPr>
        <p:spPr>
          <a:xfrm>
            <a:off x="5203486" y="5457263"/>
            <a:ext cx="1502925" cy="369332"/>
          </a:xfrm>
          <a:prstGeom prst="rect">
            <a:avLst/>
          </a:prstGeom>
          <a:solidFill>
            <a:schemeClr val="accent1">
              <a:lumMod val="40000"/>
              <a:lumOff val="60000"/>
            </a:schemeClr>
          </a:solidFill>
        </p:spPr>
        <p:txBody>
          <a:bodyPr wrap="square" rtlCol="0">
            <a:spAutoFit/>
          </a:bodyPr>
          <a:lstStyle/>
          <a:p>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667484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0" nodeType="clickEffect">
                                  <p:stCondLst>
                                    <p:cond delay="0"/>
                                  </p:stCondLst>
                                  <p:childTnLst>
                                    <p:animEffect transition="out" filter="checkerboard(across)">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0" nodeType="clickEffect">
                                  <p:stCondLst>
                                    <p:cond delay="0"/>
                                  </p:stCondLst>
                                  <p:childTnLst>
                                    <p:animEffect transition="out" filter="checkerboard(across)">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 presetClass="exit" presetSubtype="10" fill="hold" grpId="0" nodeType="clickEffect">
                                  <p:stCondLst>
                                    <p:cond delay="0"/>
                                  </p:stCondLst>
                                  <p:childTnLst>
                                    <p:animEffect transition="out" filter="checkerboard(across)">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xit" presetSubtype="10" fill="hold" grpId="0" nodeType="clickEffect">
                                  <p:stCondLst>
                                    <p:cond delay="0"/>
                                  </p:stCondLst>
                                  <p:childTnLst>
                                    <p:animEffect transition="out" filter="checkerboard(across)">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184826" y="-159565"/>
            <a:ext cx="12376826" cy="13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BÀI </a:t>
            </a:r>
            <a:r>
              <a:rPr lang="en-US" altLang="zh-CN" sz="48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14: NHÀ </a:t>
            </a:r>
            <a:r>
              <a:rPr lang="en-US" altLang="zh-CN"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NƯỚC VĂN LANG, ÂU LẠC</a:t>
            </a:r>
            <a:endParaRPr lang="zh-CN" altLang="en-US"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10"/>
          <p:cNvSpPr/>
          <p:nvPr/>
        </p:nvSpPr>
        <p:spPr>
          <a:xfrm>
            <a:off x="372691" y="902379"/>
            <a:ext cx="5528501" cy="769441"/>
          </a:xfrm>
          <a:prstGeom prst="rect">
            <a:avLst/>
          </a:prstGeom>
        </p:spPr>
        <p:txBody>
          <a:bodyPr wrap="none">
            <a:spAutoFit/>
          </a:bodyPr>
          <a:lstStyle/>
          <a:p>
            <a:pPr fontAlgn="auto">
              <a:spcBef>
                <a:spcPts val="0"/>
              </a:spcBef>
              <a:spcAft>
                <a:spcPts val="0"/>
              </a:spcAft>
              <a:defRPr/>
            </a:pP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Nhà</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Nước</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Văn</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Lang</a:t>
            </a:r>
            <a:endParaRPr kumimoji="0" lang="zh-CN" altLang="en-US" sz="4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19"/>
          <p:cNvSpPr/>
          <p:nvPr/>
        </p:nvSpPr>
        <p:spPr>
          <a:xfrm>
            <a:off x="372691" y="1587519"/>
            <a:ext cx="5466048" cy="553998"/>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algn="ctr"/>
            <a:r>
              <a:rPr lang="en-US" altLang="zh-CN" sz="3000" b="1" dirty="0">
                <a:solidFill>
                  <a:srgbClr val="FF0000"/>
                </a:solidFill>
                <a:latin typeface="Times New Roman" panose="02020603050405020304" pitchFamily="18" charset="0"/>
                <a:cs typeface="Times New Roman" panose="02020603050405020304" pitchFamily="18" charset="0"/>
              </a:rPr>
              <a:t>1. </a:t>
            </a:r>
            <a:r>
              <a:rPr lang="en-US" altLang="zh-CN" sz="3000" b="1" dirty="0" err="1">
                <a:solidFill>
                  <a:srgbClr val="FF0000"/>
                </a:solidFill>
                <a:latin typeface="Times New Roman" panose="02020603050405020304" pitchFamily="18" charset="0"/>
                <a:cs typeface="Times New Roman" panose="02020603050405020304" pitchFamily="18" charset="0"/>
              </a:rPr>
              <a:t>Sự</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ra</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đời</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nhà</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nước</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Văn</a:t>
            </a:r>
            <a:r>
              <a:rPr lang="en-US" altLang="zh-CN" sz="3000" b="1" dirty="0">
                <a:solidFill>
                  <a:srgbClr val="FF0000"/>
                </a:solidFill>
                <a:latin typeface="Times New Roman" panose="02020603050405020304" pitchFamily="18" charset="0"/>
                <a:cs typeface="Times New Roman" panose="02020603050405020304" pitchFamily="18" charset="0"/>
              </a:rPr>
              <a:t> Lang</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2256711"/>
            <a:ext cx="5901192" cy="4708981"/>
          </a:xfrm>
          <a:prstGeom prst="rect">
            <a:avLst/>
          </a:prstGeom>
          <a:solidFill>
            <a:schemeClr val="bg1"/>
          </a:solidFill>
        </p:spPr>
        <p:txBody>
          <a:bodyPr wrap="square">
            <a:spAutoFit/>
          </a:bodyPr>
          <a:lstStyle/>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15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tướng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chiềng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Bồ</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Lang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chiềng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đấu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2021-08-19-100522_3.png"/>
          <p:cNvPicPr/>
          <p:nvPr/>
        </p:nvPicPr>
        <p:blipFill>
          <a:blip r:embed="rId3">
            <a:extLst>
              <a:ext uri="{28A0092B-C50C-407E-A947-70E740481C1C}">
                <a14:useLocalDpi xmlns:a14="http://schemas.microsoft.com/office/drawing/2010/main" val="0"/>
              </a:ext>
            </a:extLst>
          </a:blip>
          <a:srcRect/>
          <a:stretch>
            <a:fillRect/>
          </a:stretch>
        </p:blipFill>
        <p:spPr bwMode="auto">
          <a:xfrm>
            <a:off x="6003587" y="2019448"/>
            <a:ext cx="5943600" cy="5183505"/>
          </a:xfrm>
          <a:prstGeom prst="rect">
            <a:avLst/>
          </a:prstGeom>
          <a:noFill/>
          <a:ln>
            <a:noFill/>
          </a:ln>
        </p:spPr>
      </p:pic>
    </p:spTree>
    <p:extLst>
      <p:ext uri="{BB962C8B-B14F-4D97-AF65-F5344CB8AC3E}">
        <p14:creationId xmlns:p14="http://schemas.microsoft.com/office/powerpoint/2010/main" val="2860068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486383" y="20710"/>
            <a:ext cx="10700426" cy="63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BÀI </a:t>
            </a:r>
            <a:r>
              <a:rPr lang="en-US" altLang="zh-CN" sz="40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14: NHÀ </a:t>
            </a:r>
            <a:r>
              <a:rPr lang="en-US" altLang="zh-CN"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NƯỚC VĂN LANG, </a:t>
            </a:r>
            <a:r>
              <a:rPr lang="en-US" altLang="zh-CN" sz="40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ÂU LẠC</a:t>
            </a:r>
            <a:endParaRPr lang="zh-CN" altLang="en-US"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10"/>
          <p:cNvSpPr/>
          <p:nvPr/>
        </p:nvSpPr>
        <p:spPr>
          <a:xfrm>
            <a:off x="596427" y="468502"/>
            <a:ext cx="4555734" cy="646331"/>
          </a:xfrm>
          <a:prstGeom prst="rect">
            <a:avLst/>
          </a:prstGeom>
        </p:spPr>
        <p:txBody>
          <a:bodyPr wrap="none">
            <a:spAutoFit/>
          </a:bodyPr>
          <a:lstStyle/>
          <a:p>
            <a:pPr fontAlgn="auto">
              <a:spcBef>
                <a:spcPts val="0"/>
              </a:spcBef>
              <a:spcAft>
                <a:spcPts val="0"/>
              </a:spcAft>
              <a:defRPr/>
            </a:pPr>
            <a:r>
              <a:rPr lang="en-US" altLang="zh-CN" sz="36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36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Nhà</a:t>
            </a:r>
            <a:r>
              <a:rPr lang="en-US" altLang="zh-CN" sz="36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Nước</a:t>
            </a:r>
            <a:r>
              <a:rPr lang="en-US" altLang="zh-CN" sz="36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Văn</a:t>
            </a:r>
            <a:r>
              <a:rPr lang="en-US" altLang="zh-CN" sz="36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Lang</a:t>
            </a:r>
            <a:endParaRPr kumimoji="0" lang="zh-CN" altLang="en-US" sz="3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19"/>
          <p:cNvSpPr/>
          <p:nvPr/>
        </p:nvSpPr>
        <p:spPr>
          <a:xfrm>
            <a:off x="390003" y="921957"/>
            <a:ext cx="5466048" cy="553998"/>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algn="ctr"/>
            <a:r>
              <a:rPr lang="en-US" altLang="zh-CN" sz="3000" b="1" dirty="0">
                <a:solidFill>
                  <a:srgbClr val="FF0000"/>
                </a:solidFill>
                <a:latin typeface="Times New Roman" panose="02020603050405020304" pitchFamily="18" charset="0"/>
                <a:cs typeface="Times New Roman" panose="02020603050405020304" pitchFamily="18" charset="0"/>
              </a:rPr>
              <a:t>1. </a:t>
            </a:r>
            <a:r>
              <a:rPr lang="en-US" altLang="zh-CN" sz="3000" b="1" dirty="0" err="1">
                <a:solidFill>
                  <a:srgbClr val="FF0000"/>
                </a:solidFill>
                <a:latin typeface="Times New Roman" panose="02020603050405020304" pitchFamily="18" charset="0"/>
                <a:cs typeface="Times New Roman" panose="02020603050405020304" pitchFamily="18" charset="0"/>
              </a:rPr>
              <a:t>Sự</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ra</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đời</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nhà</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nước</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Văn</a:t>
            </a:r>
            <a:r>
              <a:rPr lang="en-US" altLang="zh-CN" sz="3000" b="1" dirty="0">
                <a:solidFill>
                  <a:srgbClr val="FF0000"/>
                </a:solidFill>
                <a:latin typeface="Times New Roman" panose="02020603050405020304" pitchFamily="18" charset="0"/>
                <a:cs typeface="Times New Roman" panose="02020603050405020304" pitchFamily="18" charset="0"/>
              </a:rPr>
              <a:t> Lang</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13588" y="1560825"/>
            <a:ext cx="4921411" cy="523220"/>
          </a:xfrm>
          <a:prstGeom prst="rect">
            <a:avLst/>
          </a:prstGeom>
        </p:spPr>
        <p:txBody>
          <a:bodyPr wrap="none">
            <a:sp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2. </a:t>
            </a:r>
            <a:r>
              <a:rPr lang="en-US" altLang="zh-CN" sz="2800" b="1" dirty="0" err="1">
                <a:solidFill>
                  <a:srgbClr val="FF0000"/>
                </a:solidFill>
                <a:latin typeface="Times New Roman" panose="02020603050405020304" pitchFamily="18" charset="0"/>
                <a:cs typeface="Times New Roman" panose="02020603050405020304" pitchFamily="18" charset="0"/>
              </a:rPr>
              <a:t>Tổ</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chức</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nhà</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nước</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Văn</a:t>
            </a:r>
            <a:r>
              <a:rPr lang="en-US" altLang="zh-CN" sz="2800" b="1" dirty="0">
                <a:solidFill>
                  <a:srgbClr val="FF0000"/>
                </a:solidFill>
                <a:latin typeface="Times New Roman" panose="02020603050405020304" pitchFamily="18" charset="0"/>
                <a:cs typeface="Times New Roman" panose="02020603050405020304" pitchFamily="18" charset="0"/>
              </a:rPr>
              <a:t> Lang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781526" y="2247702"/>
            <a:ext cx="2250588" cy="923330"/>
          </a:xfrm>
          <a:prstGeom prst="rect">
            <a:avLst/>
          </a:prstGeom>
          <a:solidFill>
            <a:schemeClr val="bg1"/>
          </a:solidFill>
        </p:spPr>
        <p:txBody>
          <a:bodyPr wrap="square" rtlCol="0">
            <a:spAutoFit/>
          </a:bodyPr>
          <a:lstStyle/>
          <a:p>
            <a:pPr algn="ctr"/>
            <a:r>
              <a:rPr lang="en-US" dirty="0" err="1" smtClean="0">
                <a:latin typeface="Times New Roman" panose="02020603050405020304" pitchFamily="18" charset="0"/>
                <a:cs typeface="Times New Roman" panose="02020603050405020304" pitchFamily="18" charset="0"/>
              </a:rPr>
              <a:t>Hùng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Vương</a:t>
            </a:r>
            <a:endParaRPr lang="en-US" dirty="0" smtClean="0">
              <a:latin typeface="Times New Roman" panose="02020603050405020304" pitchFamily="18" charset="0"/>
              <a:cs typeface="Times New Roman" panose="02020603050405020304" pitchFamily="18" charset="0"/>
            </a:endParaRPr>
          </a:p>
          <a:p>
            <a:pPr algn="ctr"/>
            <a:r>
              <a:rPr lang="en-US" dirty="0" err="1" smtClean="0">
                <a:latin typeface="Times New Roman" panose="02020603050405020304" pitchFamily="18" charset="0"/>
                <a:cs typeface="Times New Roman" panose="02020603050405020304" pitchFamily="18" charset="0"/>
              </a:rPr>
              <a:t>Giúp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vua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Hầu</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916118" y="3575655"/>
            <a:ext cx="1916349" cy="646331"/>
          </a:xfrm>
          <a:prstGeom prst="rect">
            <a:avLst/>
          </a:prstGeom>
          <a:solidFill>
            <a:schemeClr val="bg1"/>
          </a:solid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15 </a:t>
            </a:r>
            <a:r>
              <a:rPr lang="en-US" dirty="0" err="1" smtClean="0">
                <a:latin typeface="Times New Roman" panose="02020603050405020304" pitchFamily="18" charset="0"/>
                <a:cs typeface="Times New Roman" panose="02020603050405020304" pitchFamily="18" charset="0"/>
              </a:rPr>
              <a:t>Bộ</a:t>
            </a:r>
            <a:endParaRPr lang="en-US"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Lạc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Tướng</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cxnSp>
        <p:nvCxnSpPr>
          <p:cNvPr id="14" name="Straight Arrow Connector 13"/>
          <p:cNvCxnSpPr>
            <a:stCxn id="2" idx="2"/>
          </p:cNvCxnSpPr>
          <p:nvPr/>
        </p:nvCxnSpPr>
        <p:spPr>
          <a:xfrm flipH="1">
            <a:off x="2906819" y="3171032"/>
            <a:ext cx="1" cy="4674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48644" y="4907970"/>
            <a:ext cx="1916349" cy="646331"/>
          </a:xfrm>
          <a:prstGeom prst="rect">
            <a:avLst/>
          </a:prstGeom>
          <a:solidFill>
            <a:schemeClr val="bg1"/>
          </a:solidFill>
        </p:spPr>
        <p:txBody>
          <a:bodyPr wrap="square" rtlCol="0">
            <a:spAutoFit/>
          </a:bodyPr>
          <a:lstStyle/>
          <a:p>
            <a:pPr algn="ctr"/>
            <a:r>
              <a:rPr lang="en-US" dirty="0" err="1" smtClean="0">
                <a:latin typeface="Times New Roman" panose="02020603050405020304" pitchFamily="18" charset="0"/>
                <a:cs typeface="Times New Roman" panose="02020603050405020304" pitchFamily="18" charset="0"/>
              </a:rPr>
              <a:t>Chiềng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a:t>
            </a:r>
            <a:endParaRPr lang="en-US"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2954935" y="4378557"/>
            <a:ext cx="1" cy="5371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Right Brace 22"/>
          <p:cNvSpPr/>
          <p:nvPr/>
        </p:nvSpPr>
        <p:spPr>
          <a:xfrm>
            <a:off x="4300123" y="2790491"/>
            <a:ext cx="778213" cy="244064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5378121" y="3687647"/>
            <a:ext cx="2603744" cy="646331"/>
          </a:xfrm>
          <a:prstGeom prst="rect">
            <a:avLst/>
          </a:prstGeom>
          <a:solidFill>
            <a:schemeClr val="bg1"/>
          </a:solidFill>
        </p:spPr>
        <p:txBody>
          <a:bodyPr wrap="square" rtlCol="0">
            <a:spAutoFit/>
          </a:bodyPr>
          <a:lstStyle/>
          <a:p>
            <a:pPr algn="ctr"/>
            <a:r>
              <a:rPr lang="en-US" b="1" dirty="0" err="1" smtClean="0">
                <a:ln/>
                <a:latin typeface="Times New Roman" panose="02020603050405020304" pitchFamily="18" charset="0"/>
                <a:cs typeface="Times New Roman" panose="02020603050405020304" pitchFamily="18" charset="0"/>
              </a:rPr>
              <a:t>Chưa</a:t>
            </a:r>
            <a:r>
              <a:rPr lang="en-US" b="1" dirty="0" smtClean="0">
                <a:ln/>
                <a:latin typeface="Times New Roman" panose="02020603050405020304" pitchFamily="18" charset="0"/>
                <a:cs typeface="Times New Roman" panose="02020603050405020304" pitchFamily="18" charset="0"/>
              </a:rPr>
              <a:t> </a:t>
            </a:r>
            <a:r>
              <a:rPr lang="en-US" b="1" dirty="0" err="1">
                <a:ln/>
                <a:latin typeface="Times New Roman" panose="02020603050405020304" pitchFamily="18" charset="0"/>
                <a:cs typeface="Times New Roman" panose="02020603050405020304" pitchFamily="18" charset="0"/>
              </a:rPr>
              <a:t>có</a:t>
            </a:r>
            <a:r>
              <a:rPr lang="en-US" b="1" dirty="0">
                <a:ln/>
                <a:latin typeface="Times New Roman" panose="02020603050405020304" pitchFamily="18" charset="0"/>
                <a:cs typeface="Times New Roman" panose="02020603050405020304" pitchFamily="18" charset="0"/>
              </a:rPr>
              <a:t> </a:t>
            </a:r>
            <a:r>
              <a:rPr lang="en-US" b="1" dirty="0" err="1">
                <a:ln/>
                <a:latin typeface="Times New Roman" panose="02020603050405020304" pitchFamily="18" charset="0"/>
                <a:cs typeface="Times New Roman" panose="02020603050405020304" pitchFamily="18" charset="0"/>
              </a:rPr>
              <a:t>luật</a:t>
            </a:r>
            <a:r>
              <a:rPr lang="en-US" b="1" dirty="0">
                <a:ln/>
                <a:latin typeface="Times New Roman" panose="02020603050405020304" pitchFamily="18" charset="0"/>
                <a:cs typeface="Times New Roman" panose="02020603050405020304" pitchFamily="18" charset="0"/>
              </a:rPr>
              <a:t> </a:t>
            </a:r>
            <a:r>
              <a:rPr lang="en-US" b="1" dirty="0" err="1">
                <a:ln/>
                <a:latin typeface="Times New Roman" panose="02020603050405020304" pitchFamily="18" charset="0"/>
                <a:cs typeface="Times New Roman" panose="02020603050405020304" pitchFamily="18" charset="0"/>
              </a:rPr>
              <a:t>pháp</a:t>
            </a:r>
            <a:r>
              <a:rPr lang="en-US" b="1" dirty="0">
                <a:ln/>
                <a:latin typeface="Times New Roman" panose="02020603050405020304" pitchFamily="18" charset="0"/>
                <a:cs typeface="Times New Roman" panose="02020603050405020304" pitchFamily="18" charset="0"/>
              </a:rPr>
              <a:t> </a:t>
            </a:r>
            <a:r>
              <a:rPr lang="en-US" b="1" dirty="0" err="1">
                <a:ln/>
                <a:latin typeface="Times New Roman" panose="02020603050405020304" pitchFamily="18" charset="0"/>
                <a:cs typeface="Times New Roman" panose="02020603050405020304" pitchFamily="18" charset="0"/>
              </a:rPr>
              <a:t>và</a:t>
            </a:r>
            <a:r>
              <a:rPr lang="en-US" b="1" dirty="0">
                <a:ln/>
                <a:latin typeface="Times New Roman" panose="02020603050405020304" pitchFamily="18" charset="0"/>
                <a:cs typeface="Times New Roman" panose="02020603050405020304" pitchFamily="18" charset="0"/>
              </a:rPr>
              <a:t> </a:t>
            </a:r>
            <a:r>
              <a:rPr lang="en-US" b="1" dirty="0" err="1">
                <a:ln/>
                <a:latin typeface="Times New Roman" panose="02020603050405020304" pitchFamily="18" charset="0"/>
                <a:cs typeface="Times New Roman" panose="02020603050405020304" pitchFamily="18" charset="0"/>
              </a:rPr>
              <a:t>quân</a:t>
            </a:r>
            <a:r>
              <a:rPr lang="en-US" b="1" dirty="0">
                <a:ln/>
                <a:latin typeface="Times New Roman" panose="02020603050405020304" pitchFamily="18" charset="0"/>
                <a:cs typeface="Times New Roman" panose="02020603050405020304" pitchFamily="18" charset="0"/>
              </a:rPr>
              <a:t> </a:t>
            </a:r>
            <a:r>
              <a:rPr lang="en-US" b="1" dirty="0" err="1">
                <a:ln/>
                <a:latin typeface="Times New Roman" panose="02020603050405020304" pitchFamily="18" charset="0"/>
                <a:cs typeface="Times New Roman" panose="02020603050405020304" pitchFamily="18" charset="0"/>
              </a:rPr>
              <a:t>đội</a:t>
            </a:r>
            <a:r>
              <a:rPr lang="en-US" b="1" dirty="0">
                <a:ln/>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72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0" grpId="0" animBg="1"/>
      <p:bldP spid="17"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615636" y="174483"/>
            <a:ext cx="10458995" cy="13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BÀI 14</a:t>
            </a:r>
          </a:p>
          <a:p>
            <a:pPr algn="ctr" eaLnBrk="1" hangingPunct="1"/>
            <a:r>
              <a:rPr lang="en-US" altLang="zh-CN"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NHÀ NƯỚC VĂN LANG, ÂU LẠC</a:t>
            </a:r>
            <a:endParaRPr lang="zh-CN" altLang="en-US"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19"/>
          <p:cNvSpPr/>
          <p:nvPr/>
        </p:nvSpPr>
        <p:spPr>
          <a:xfrm>
            <a:off x="658880" y="2425873"/>
            <a:ext cx="5466048" cy="553998"/>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algn="ctr"/>
            <a:r>
              <a:rPr lang="en-US" altLang="zh-CN" sz="3000" b="1" dirty="0">
                <a:solidFill>
                  <a:srgbClr val="FF0000"/>
                </a:solidFill>
                <a:latin typeface="Times New Roman" panose="02020603050405020304" pitchFamily="18" charset="0"/>
                <a:cs typeface="Times New Roman" panose="02020603050405020304" pitchFamily="18" charset="0"/>
              </a:rPr>
              <a:t>1. </a:t>
            </a:r>
            <a:r>
              <a:rPr lang="en-US" altLang="zh-CN" sz="3000" b="1" dirty="0" err="1">
                <a:solidFill>
                  <a:srgbClr val="FF0000"/>
                </a:solidFill>
                <a:latin typeface="Times New Roman" panose="02020603050405020304" pitchFamily="18" charset="0"/>
                <a:cs typeface="Times New Roman" panose="02020603050405020304" pitchFamily="18" charset="0"/>
              </a:rPr>
              <a:t>Sự</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ra</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đời</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nhà</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nước</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Văn</a:t>
            </a:r>
            <a:r>
              <a:rPr lang="en-US" altLang="zh-CN" sz="3000" b="1" dirty="0">
                <a:solidFill>
                  <a:srgbClr val="FF0000"/>
                </a:solidFill>
                <a:latin typeface="Times New Roman" panose="02020603050405020304" pitchFamily="18" charset="0"/>
                <a:cs typeface="Times New Roman" panose="02020603050405020304" pitchFamily="18" charset="0"/>
              </a:rPr>
              <a:t> Lang</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8" name="矩形 10"/>
          <p:cNvSpPr/>
          <p:nvPr/>
        </p:nvSpPr>
        <p:spPr>
          <a:xfrm>
            <a:off x="596427" y="1564099"/>
            <a:ext cx="5528501" cy="769441"/>
          </a:xfrm>
          <a:prstGeom prst="rect">
            <a:avLst/>
          </a:prstGeom>
        </p:spPr>
        <p:txBody>
          <a:bodyPr wrap="none">
            <a:spAutoFit/>
          </a:bodyPr>
          <a:lstStyle/>
          <a:p>
            <a:pPr fontAlgn="auto">
              <a:spcBef>
                <a:spcPts val="0"/>
              </a:spcBef>
              <a:spcAft>
                <a:spcPts val="0"/>
              </a:spcAft>
              <a:defRPr/>
            </a:pP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Nhà</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Nước</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Văn</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Lang</a:t>
            </a:r>
            <a:endParaRPr kumimoji="0" lang="zh-CN" altLang="en-US" sz="4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Rectangle 3"/>
          <p:cNvSpPr/>
          <p:nvPr/>
        </p:nvSpPr>
        <p:spPr>
          <a:xfrm>
            <a:off x="716569" y="3057974"/>
            <a:ext cx="4921411" cy="523220"/>
          </a:xfrm>
          <a:prstGeom prst="rect">
            <a:avLst/>
          </a:prstGeom>
        </p:spPr>
        <p:txBody>
          <a:bodyPr wrap="none">
            <a:sp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2. </a:t>
            </a:r>
            <a:r>
              <a:rPr lang="en-US" altLang="zh-CN" sz="2800" b="1" dirty="0" err="1">
                <a:solidFill>
                  <a:srgbClr val="FF0000"/>
                </a:solidFill>
                <a:latin typeface="Times New Roman" panose="02020603050405020304" pitchFamily="18" charset="0"/>
                <a:cs typeface="Times New Roman" panose="02020603050405020304" pitchFamily="18" charset="0"/>
              </a:rPr>
              <a:t>Tổ</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chức</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nhà</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nước</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Văn</a:t>
            </a:r>
            <a:r>
              <a:rPr lang="en-US" altLang="zh-CN" sz="2800" b="1" dirty="0">
                <a:solidFill>
                  <a:srgbClr val="FF0000"/>
                </a:solidFill>
                <a:latin typeface="Times New Roman" panose="02020603050405020304" pitchFamily="18" charset="0"/>
                <a:cs typeface="Times New Roman" panose="02020603050405020304" pitchFamily="18" charset="0"/>
              </a:rPr>
              <a:t> Lang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矩形 10"/>
          <p:cNvSpPr/>
          <p:nvPr/>
        </p:nvSpPr>
        <p:spPr>
          <a:xfrm>
            <a:off x="637155" y="3659297"/>
            <a:ext cx="4681090" cy="707886"/>
          </a:xfrm>
          <a:prstGeom prst="rect">
            <a:avLst/>
          </a:prstGeom>
        </p:spPr>
        <p:txBody>
          <a:bodyPr wrap="none">
            <a:spAutoFit/>
          </a:bodyPr>
          <a:lstStyle/>
          <a:p>
            <a:pPr fontAlgn="auto">
              <a:spcBef>
                <a:spcPts val="0"/>
              </a:spcBef>
              <a:spcAft>
                <a:spcPts val="0"/>
              </a:spcAft>
              <a:defRPr/>
            </a:pP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II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Nhà</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Nước</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Âu</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Lạc</a:t>
            </a:r>
            <a:endParaRPr kumimoji="0" lang="zh-CN" altLang="en-US" sz="4000" b="1"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3" name="矩形 17"/>
          <p:cNvSpPr/>
          <p:nvPr/>
        </p:nvSpPr>
        <p:spPr>
          <a:xfrm>
            <a:off x="838003" y="4367183"/>
            <a:ext cx="4884671" cy="538609"/>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marL="0" indent="0"/>
            <a:r>
              <a:rPr kumimoji="0" lang="en-US" altLang="zh-CN"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 Sự ra đời nhà nước Âu Lạc</a:t>
            </a:r>
            <a:endParaRPr kumimoji="0" lang="zh-CN" altLang="en-US"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38261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9"/>
          <p:cNvSpPr/>
          <p:nvPr/>
        </p:nvSpPr>
        <p:spPr>
          <a:xfrm>
            <a:off x="697893" y="247526"/>
            <a:ext cx="4794903" cy="553998"/>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algn="ctr"/>
            <a:r>
              <a:rPr lang="en-US" altLang="zh-CN" sz="3000" dirty="0">
                <a:solidFill>
                  <a:srgbClr val="FF0000"/>
                </a:solidFill>
                <a:latin typeface="+mn-ea"/>
              </a:rPr>
              <a:t>1. </a:t>
            </a:r>
            <a:r>
              <a:rPr lang="en-US" altLang="zh-CN" sz="3000" dirty="0">
                <a:solidFill>
                  <a:srgbClr val="FF0000"/>
                </a:solidFill>
                <a:latin typeface="Times New Roman" panose="02020603050405020304" pitchFamily="18" charset="0"/>
                <a:cs typeface="Times New Roman" panose="02020603050405020304" pitchFamily="18" charset="0"/>
              </a:rPr>
              <a:t>Sự ra đời nhà nước Âu Lạc</a:t>
            </a:r>
            <a:endParaRPr lang="zh-CN" altLang="en-US" sz="30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593" y="1066273"/>
            <a:ext cx="5471595" cy="4896123"/>
          </a:xfrm>
          <a:prstGeom prst="rect">
            <a:avLst/>
          </a:prstGeom>
        </p:spPr>
      </p:pic>
      <p:sp>
        <p:nvSpPr>
          <p:cNvPr id="9" name="Freeform 8"/>
          <p:cNvSpPr/>
          <p:nvPr/>
        </p:nvSpPr>
        <p:spPr>
          <a:xfrm>
            <a:off x="6069918" y="1244637"/>
            <a:ext cx="2098766" cy="701600"/>
          </a:xfrm>
          <a:custGeom>
            <a:avLst/>
            <a:gdLst>
              <a:gd name="connsiteX0" fmla="*/ 1602378 w 2098766"/>
              <a:gd name="connsiteY0" fmla="*/ 443012 h 530098"/>
              <a:gd name="connsiteX1" fmla="*/ 1506583 w 2098766"/>
              <a:gd name="connsiteY1" fmla="*/ 434304 h 530098"/>
              <a:gd name="connsiteX2" fmla="*/ 1480458 w 2098766"/>
              <a:gd name="connsiteY2" fmla="*/ 408178 h 530098"/>
              <a:gd name="connsiteX3" fmla="*/ 1314995 w 2098766"/>
              <a:gd name="connsiteY3" fmla="*/ 434304 h 530098"/>
              <a:gd name="connsiteX4" fmla="*/ 1262743 w 2098766"/>
              <a:gd name="connsiteY4" fmla="*/ 460429 h 530098"/>
              <a:gd name="connsiteX5" fmla="*/ 1236618 w 2098766"/>
              <a:gd name="connsiteY5" fmla="*/ 477846 h 530098"/>
              <a:gd name="connsiteX6" fmla="*/ 1053738 w 2098766"/>
              <a:gd name="connsiteY6" fmla="*/ 486555 h 530098"/>
              <a:gd name="connsiteX7" fmla="*/ 1010195 w 2098766"/>
              <a:gd name="connsiteY7" fmla="*/ 503972 h 530098"/>
              <a:gd name="connsiteX8" fmla="*/ 923109 w 2098766"/>
              <a:gd name="connsiteY8" fmla="*/ 530098 h 530098"/>
              <a:gd name="connsiteX9" fmla="*/ 775063 w 2098766"/>
              <a:gd name="connsiteY9" fmla="*/ 521389 h 530098"/>
              <a:gd name="connsiteX10" fmla="*/ 670560 w 2098766"/>
              <a:gd name="connsiteY10" fmla="*/ 495264 h 530098"/>
              <a:gd name="connsiteX11" fmla="*/ 644435 w 2098766"/>
              <a:gd name="connsiteY11" fmla="*/ 469138 h 530098"/>
              <a:gd name="connsiteX12" fmla="*/ 618309 w 2098766"/>
              <a:gd name="connsiteY12" fmla="*/ 460429 h 530098"/>
              <a:gd name="connsiteX13" fmla="*/ 548640 w 2098766"/>
              <a:gd name="connsiteY13" fmla="*/ 434304 h 530098"/>
              <a:gd name="connsiteX14" fmla="*/ 522515 w 2098766"/>
              <a:gd name="connsiteY14" fmla="*/ 399469 h 530098"/>
              <a:gd name="connsiteX15" fmla="*/ 470263 w 2098766"/>
              <a:gd name="connsiteY15" fmla="*/ 390761 h 530098"/>
              <a:gd name="connsiteX16" fmla="*/ 400595 w 2098766"/>
              <a:gd name="connsiteY16" fmla="*/ 364635 h 530098"/>
              <a:gd name="connsiteX17" fmla="*/ 304800 w 2098766"/>
              <a:gd name="connsiteY17" fmla="*/ 321092 h 530098"/>
              <a:gd name="connsiteX18" fmla="*/ 269966 w 2098766"/>
              <a:gd name="connsiteY18" fmla="*/ 303675 h 530098"/>
              <a:gd name="connsiteX19" fmla="*/ 243840 w 2098766"/>
              <a:gd name="connsiteY19" fmla="*/ 294966 h 530098"/>
              <a:gd name="connsiteX20" fmla="*/ 191589 w 2098766"/>
              <a:gd name="connsiteY20" fmla="*/ 242715 h 530098"/>
              <a:gd name="connsiteX21" fmla="*/ 130629 w 2098766"/>
              <a:gd name="connsiteY21" fmla="*/ 190464 h 530098"/>
              <a:gd name="connsiteX22" fmla="*/ 87086 w 2098766"/>
              <a:gd name="connsiteY22" fmla="*/ 181755 h 530098"/>
              <a:gd name="connsiteX23" fmla="*/ 60960 w 2098766"/>
              <a:gd name="connsiteY23" fmla="*/ 155629 h 530098"/>
              <a:gd name="connsiteX24" fmla="*/ 52252 w 2098766"/>
              <a:gd name="connsiteY24" fmla="*/ 129504 h 530098"/>
              <a:gd name="connsiteX25" fmla="*/ 0 w 2098766"/>
              <a:gd name="connsiteY25" fmla="*/ 77252 h 530098"/>
              <a:gd name="connsiteX26" fmla="*/ 17418 w 2098766"/>
              <a:gd name="connsiteY26" fmla="*/ 59835 h 530098"/>
              <a:gd name="connsiteX27" fmla="*/ 156755 w 2098766"/>
              <a:gd name="connsiteY27" fmla="*/ 77252 h 530098"/>
              <a:gd name="connsiteX28" fmla="*/ 252549 w 2098766"/>
              <a:gd name="connsiteY28" fmla="*/ 51126 h 530098"/>
              <a:gd name="connsiteX29" fmla="*/ 287383 w 2098766"/>
              <a:gd name="connsiteY29" fmla="*/ 33709 h 530098"/>
              <a:gd name="connsiteX30" fmla="*/ 357052 w 2098766"/>
              <a:gd name="connsiteY30" fmla="*/ 25001 h 530098"/>
              <a:gd name="connsiteX31" fmla="*/ 566058 w 2098766"/>
              <a:gd name="connsiteY31" fmla="*/ 16292 h 530098"/>
              <a:gd name="connsiteX32" fmla="*/ 679269 w 2098766"/>
              <a:gd name="connsiteY32" fmla="*/ 25001 h 530098"/>
              <a:gd name="connsiteX33" fmla="*/ 775063 w 2098766"/>
              <a:gd name="connsiteY33" fmla="*/ 42418 h 530098"/>
              <a:gd name="connsiteX34" fmla="*/ 853440 w 2098766"/>
              <a:gd name="connsiteY34" fmla="*/ 68544 h 530098"/>
              <a:gd name="connsiteX35" fmla="*/ 931818 w 2098766"/>
              <a:gd name="connsiteY35" fmla="*/ 77252 h 530098"/>
              <a:gd name="connsiteX36" fmla="*/ 1123406 w 2098766"/>
              <a:gd name="connsiteY36" fmla="*/ 120795 h 530098"/>
              <a:gd name="connsiteX37" fmla="*/ 1175658 w 2098766"/>
              <a:gd name="connsiteY37" fmla="*/ 138212 h 530098"/>
              <a:gd name="connsiteX38" fmla="*/ 1219200 w 2098766"/>
              <a:gd name="connsiteY38" fmla="*/ 146921 h 530098"/>
              <a:gd name="connsiteX39" fmla="*/ 1628503 w 2098766"/>
              <a:gd name="connsiteY39" fmla="*/ 164338 h 530098"/>
              <a:gd name="connsiteX40" fmla="*/ 1846218 w 2098766"/>
              <a:gd name="connsiteY40" fmla="*/ 190464 h 530098"/>
              <a:gd name="connsiteX41" fmla="*/ 1872343 w 2098766"/>
              <a:gd name="connsiteY41" fmla="*/ 199172 h 530098"/>
              <a:gd name="connsiteX42" fmla="*/ 2037806 w 2098766"/>
              <a:gd name="connsiteY42" fmla="*/ 225298 h 530098"/>
              <a:gd name="connsiteX43" fmla="*/ 2090058 w 2098766"/>
              <a:gd name="connsiteY43" fmla="*/ 268841 h 530098"/>
              <a:gd name="connsiteX44" fmla="*/ 2098766 w 2098766"/>
              <a:gd name="connsiteY44" fmla="*/ 294966 h 530098"/>
              <a:gd name="connsiteX45" fmla="*/ 1985555 w 2098766"/>
              <a:gd name="connsiteY45" fmla="*/ 312384 h 530098"/>
              <a:gd name="connsiteX46" fmla="*/ 1933303 w 2098766"/>
              <a:gd name="connsiteY46" fmla="*/ 338509 h 530098"/>
              <a:gd name="connsiteX47" fmla="*/ 1828800 w 2098766"/>
              <a:gd name="connsiteY47" fmla="*/ 355926 h 530098"/>
              <a:gd name="connsiteX48" fmla="*/ 1802675 w 2098766"/>
              <a:gd name="connsiteY48" fmla="*/ 373344 h 530098"/>
              <a:gd name="connsiteX49" fmla="*/ 1767840 w 2098766"/>
              <a:gd name="connsiteY49" fmla="*/ 399469 h 530098"/>
              <a:gd name="connsiteX50" fmla="*/ 1680755 w 2098766"/>
              <a:gd name="connsiteY50" fmla="*/ 416886 h 530098"/>
              <a:gd name="connsiteX51" fmla="*/ 1602378 w 2098766"/>
              <a:gd name="connsiteY51" fmla="*/ 443012 h 5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98766" h="530098">
                <a:moveTo>
                  <a:pt x="1602378" y="443012"/>
                </a:moveTo>
                <a:cubicBezTo>
                  <a:pt x="1573350" y="445915"/>
                  <a:pt x="1537413" y="443112"/>
                  <a:pt x="1506583" y="434304"/>
                </a:cubicBezTo>
                <a:cubicBezTo>
                  <a:pt x="1494741" y="430921"/>
                  <a:pt x="1492755" y="408861"/>
                  <a:pt x="1480458" y="408178"/>
                </a:cubicBezTo>
                <a:cubicBezTo>
                  <a:pt x="1426047" y="405155"/>
                  <a:pt x="1368447" y="420940"/>
                  <a:pt x="1314995" y="434304"/>
                </a:cubicBezTo>
                <a:cubicBezTo>
                  <a:pt x="1240117" y="484222"/>
                  <a:pt x="1334858" y="424372"/>
                  <a:pt x="1262743" y="460429"/>
                </a:cubicBezTo>
                <a:cubicBezTo>
                  <a:pt x="1253382" y="465110"/>
                  <a:pt x="1247003" y="476548"/>
                  <a:pt x="1236618" y="477846"/>
                </a:cubicBezTo>
                <a:cubicBezTo>
                  <a:pt x="1176060" y="485416"/>
                  <a:pt x="1114698" y="483652"/>
                  <a:pt x="1053738" y="486555"/>
                </a:cubicBezTo>
                <a:cubicBezTo>
                  <a:pt x="1039224" y="492361"/>
                  <a:pt x="1025361" y="500181"/>
                  <a:pt x="1010195" y="503972"/>
                </a:cubicBezTo>
                <a:cubicBezTo>
                  <a:pt x="920534" y="526387"/>
                  <a:pt x="975665" y="495061"/>
                  <a:pt x="923109" y="530098"/>
                </a:cubicBezTo>
                <a:cubicBezTo>
                  <a:pt x="873760" y="527195"/>
                  <a:pt x="824033" y="528143"/>
                  <a:pt x="775063" y="521389"/>
                </a:cubicBezTo>
                <a:cubicBezTo>
                  <a:pt x="739493" y="516483"/>
                  <a:pt x="670560" y="495264"/>
                  <a:pt x="670560" y="495264"/>
                </a:cubicBezTo>
                <a:cubicBezTo>
                  <a:pt x="661852" y="486555"/>
                  <a:pt x="654682" y="475970"/>
                  <a:pt x="644435" y="469138"/>
                </a:cubicBezTo>
                <a:cubicBezTo>
                  <a:pt x="636797" y="464046"/>
                  <a:pt x="626520" y="464534"/>
                  <a:pt x="618309" y="460429"/>
                </a:cubicBezTo>
                <a:cubicBezTo>
                  <a:pt x="558513" y="430531"/>
                  <a:pt x="632645" y="451104"/>
                  <a:pt x="548640" y="434304"/>
                </a:cubicBezTo>
                <a:cubicBezTo>
                  <a:pt x="539932" y="422692"/>
                  <a:pt x="535203" y="406518"/>
                  <a:pt x="522515" y="399469"/>
                </a:cubicBezTo>
                <a:cubicBezTo>
                  <a:pt x="507080" y="390894"/>
                  <a:pt x="487500" y="394591"/>
                  <a:pt x="470263" y="390761"/>
                </a:cubicBezTo>
                <a:cubicBezTo>
                  <a:pt x="454912" y="387350"/>
                  <a:pt x="409059" y="368020"/>
                  <a:pt x="400595" y="364635"/>
                </a:cubicBezTo>
                <a:cubicBezTo>
                  <a:pt x="354411" y="303057"/>
                  <a:pt x="398572" y="344535"/>
                  <a:pt x="304800" y="321092"/>
                </a:cubicBezTo>
                <a:cubicBezTo>
                  <a:pt x="292206" y="317943"/>
                  <a:pt x="281898" y="308789"/>
                  <a:pt x="269966" y="303675"/>
                </a:cubicBezTo>
                <a:cubicBezTo>
                  <a:pt x="261528" y="300059"/>
                  <a:pt x="252549" y="297869"/>
                  <a:pt x="243840" y="294966"/>
                </a:cubicBezTo>
                <a:lnTo>
                  <a:pt x="191589" y="242715"/>
                </a:lnTo>
                <a:cubicBezTo>
                  <a:pt x="178485" y="229611"/>
                  <a:pt x="151851" y="198422"/>
                  <a:pt x="130629" y="190464"/>
                </a:cubicBezTo>
                <a:cubicBezTo>
                  <a:pt x="116770" y="185267"/>
                  <a:pt x="101600" y="184658"/>
                  <a:pt x="87086" y="181755"/>
                </a:cubicBezTo>
                <a:cubicBezTo>
                  <a:pt x="78377" y="173046"/>
                  <a:pt x="67792" y="165876"/>
                  <a:pt x="60960" y="155629"/>
                </a:cubicBezTo>
                <a:cubicBezTo>
                  <a:pt x="55868" y="147991"/>
                  <a:pt x="57888" y="136750"/>
                  <a:pt x="52252" y="129504"/>
                </a:cubicBezTo>
                <a:cubicBezTo>
                  <a:pt x="37130" y="110061"/>
                  <a:pt x="0" y="77252"/>
                  <a:pt x="0" y="77252"/>
                </a:cubicBezTo>
                <a:cubicBezTo>
                  <a:pt x="5806" y="71446"/>
                  <a:pt x="9225" y="60381"/>
                  <a:pt x="17418" y="59835"/>
                </a:cubicBezTo>
                <a:cubicBezTo>
                  <a:pt x="95853" y="54606"/>
                  <a:pt x="105377" y="60127"/>
                  <a:pt x="156755" y="77252"/>
                </a:cubicBezTo>
                <a:cubicBezTo>
                  <a:pt x="167420" y="74586"/>
                  <a:pt x="229756" y="60894"/>
                  <a:pt x="252549" y="51126"/>
                </a:cubicBezTo>
                <a:cubicBezTo>
                  <a:pt x="264481" y="46012"/>
                  <a:pt x="274789" y="36857"/>
                  <a:pt x="287383" y="33709"/>
                </a:cubicBezTo>
                <a:cubicBezTo>
                  <a:pt x="310088" y="28033"/>
                  <a:pt x="333829" y="27904"/>
                  <a:pt x="357052" y="25001"/>
                </a:cubicBezTo>
                <a:cubicBezTo>
                  <a:pt x="443088" y="-18017"/>
                  <a:pt x="382462" y="5165"/>
                  <a:pt x="566058" y="16292"/>
                </a:cubicBezTo>
                <a:cubicBezTo>
                  <a:pt x="603837" y="18582"/>
                  <a:pt x="641532" y="22098"/>
                  <a:pt x="679269" y="25001"/>
                </a:cubicBezTo>
                <a:cubicBezTo>
                  <a:pt x="711200" y="30807"/>
                  <a:pt x="743577" y="34547"/>
                  <a:pt x="775063" y="42418"/>
                </a:cubicBezTo>
                <a:cubicBezTo>
                  <a:pt x="801780" y="49097"/>
                  <a:pt x="826557" y="62570"/>
                  <a:pt x="853440" y="68544"/>
                </a:cubicBezTo>
                <a:cubicBezTo>
                  <a:pt x="879101" y="74246"/>
                  <a:pt x="905692" y="74349"/>
                  <a:pt x="931818" y="77252"/>
                </a:cubicBezTo>
                <a:cubicBezTo>
                  <a:pt x="1076241" y="118515"/>
                  <a:pt x="1011798" y="106843"/>
                  <a:pt x="1123406" y="120795"/>
                </a:cubicBezTo>
                <a:cubicBezTo>
                  <a:pt x="1140823" y="126601"/>
                  <a:pt x="1157945" y="133381"/>
                  <a:pt x="1175658" y="138212"/>
                </a:cubicBezTo>
                <a:cubicBezTo>
                  <a:pt x="1189938" y="142107"/>
                  <a:pt x="1204423" y="146068"/>
                  <a:pt x="1219200" y="146921"/>
                </a:cubicBezTo>
                <a:cubicBezTo>
                  <a:pt x="1355531" y="154786"/>
                  <a:pt x="1492121" y="157404"/>
                  <a:pt x="1628503" y="164338"/>
                </a:cubicBezTo>
                <a:cubicBezTo>
                  <a:pt x="1726104" y="169301"/>
                  <a:pt x="1747558" y="175285"/>
                  <a:pt x="1846218" y="190464"/>
                </a:cubicBezTo>
                <a:cubicBezTo>
                  <a:pt x="1854926" y="193367"/>
                  <a:pt x="1863399" y="197108"/>
                  <a:pt x="1872343" y="199172"/>
                </a:cubicBezTo>
                <a:cubicBezTo>
                  <a:pt x="1956184" y="218519"/>
                  <a:pt x="1955776" y="216183"/>
                  <a:pt x="2037806" y="225298"/>
                </a:cubicBezTo>
                <a:cubicBezTo>
                  <a:pt x="2057084" y="238150"/>
                  <a:pt x="2076647" y="248724"/>
                  <a:pt x="2090058" y="268841"/>
                </a:cubicBezTo>
                <a:cubicBezTo>
                  <a:pt x="2095150" y="276479"/>
                  <a:pt x="2095863" y="286258"/>
                  <a:pt x="2098766" y="294966"/>
                </a:cubicBezTo>
                <a:cubicBezTo>
                  <a:pt x="2083028" y="296715"/>
                  <a:pt x="2011954" y="301070"/>
                  <a:pt x="1985555" y="312384"/>
                </a:cubicBezTo>
                <a:cubicBezTo>
                  <a:pt x="1940600" y="331650"/>
                  <a:pt x="1979173" y="329335"/>
                  <a:pt x="1933303" y="338509"/>
                </a:cubicBezTo>
                <a:cubicBezTo>
                  <a:pt x="1898674" y="345435"/>
                  <a:pt x="1863634" y="350120"/>
                  <a:pt x="1828800" y="355926"/>
                </a:cubicBezTo>
                <a:cubicBezTo>
                  <a:pt x="1820092" y="361732"/>
                  <a:pt x="1811192" y="367261"/>
                  <a:pt x="1802675" y="373344"/>
                </a:cubicBezTo>
                <a:cubicBezTo>
                  <a:pt x="1790864" y="381780"/>
                  <a:pt x="1781509" y="394587"/>
                  <a:pt x="1767840" y="399469"/>
                </a:cubicBezTo>
                <a:cubicBezTo>
                  <a:pt x="1739961" y="409425"/>
                  <a:pt x="1710087" y="412886"/>
                  <a:pt x="1680755" y="416886"/>
                </a:cubicBezTo>
                <a:cubicBezTo>
                  <a:pt x="1613354" y="426077"/>
                  <a:pt x="1631406" y="440109"/>
                  <a:pt x="1602378" y="443012"/>
                </a:cubicBezTo>
                <a:close/>
              </a:path>
            </a:pathLst>
          </a:cu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0" name="Freeform 9"/>
          <p:cNvSpPr/>
          <p:nvPr/>
        </p:nvSpPr>
        <p:spPr>
          <a:xfrm>
            <a:off x="5285998" y="1443681"/>
            <a:ext cx="2450446" cy="1994263"/>
          </a:xfrm>
          <a:custGeom>
            <a:avLst/>
            <a:gdLst>
              <a:gd name="connsiteX0" fmla="*/ 2386148 w 2450446"/>
              <a:gd name="connsiteY0" fmla="*/ 322217 h 1994263"/>
              <a:gd name="connsiteX1" fmla="*/ 2255520 w 2450446"/>
              <a:gd name="connsiteY1" fmla="*/ 269966 h 1994263"/>
              <a:gd name="connsiteX2" fmla="*/ 2194560 w 2450446"/>
              <a:gd name="connsiteY2" fmla="*/ 304800 h 1994263"/>
              <a:gd name="connsiteX3" fmla="*/ 2168434 w 2450446"/>
              <a:gd name="connsiteY3" fmla="*/ 330926 h 1994263"/>
              <a:gd name="connsiteX4" fmla="*/ 2116182 w 2450446"/>
              <a:gd name="connsiteY4" fmla="*/ 339634 h 1994263"/>
              <a:gd name="connsiteX5" fmla="*/ 2081348 w 2450446"/>
              <a:gd name="connsiteY5" fmla="*/ 357051 h 1994263"/>
              <a:gd name="connsiteX6" fmla="*/ 2037805 w 2450446"/>
              <a:gd name="connsiteY6" fmla="*/ 365760 h 1994263"/>
              <a:gd name="connsiteX7" fmla="*/ 1846217 w 2450446"/>
              <a:gd name="connsiteY7" fmla="*/ 383177 h 1994263"/>
              <a:gd name="connsiteX8" fmla="*/ 1820091 w 2450446"/>
              <a:gd name="connsiteY8" fmla="*/ 409303 h 1994263"/>
              <a:gd name="connsiteX9" fmla="*/ 1584960 w 2450446"/>
              <a:gd name="connsiteY9" fmla="*/ 418011 h 1994263"/>
              <a:gd name="connsiteX10" fmla="*/ 1532708 w 2450446"/>
              <a:gd name="connsiteY10" fmla="*/ 330926 h 1994263"/>
              <a:gd name="connsiteX11" fmla="*/ 1384662 w 2450446"/>
              <a:gd name="connsiteY11" fmla="*/ 304800 h 1994263"/>
              <a:gd name="connsiteX12" fmla="*/ 1358537 w 2450446"/>
              <a:gd name="connsiteY12" fmla="*/ 278674 h 1994263"/>
              <a:gd name="connsiteX13" fmla="*/ 1323702 w 2450446"/>
              <a:gd name="connsiteY13" fmla="*/ 252548 h 1994263"/>
              <a:gd name="connsiteX14" fmla="*/ 1262742 w 2450446"/>
              <a:gd name="connsiteY14" fmla="*/ 243840 h 1994263"/>
              <a:gd name="connsiteX15" fmla="*/ 1140822 w 2450446"/>
              <a:gd name="connsiteY15" fmla="*/ 217714 h 1994263"/>
              <a:gd name="connsiteX16" fmla="*/ 1114697 w 2450446"/>
              <a:gd name="connsiteY16" fmla="*/ 191588 h 1994263"/>
              <a:gd name="connsiteX17" fmla="*/ 1027611 w 2450446"/>
              <a:gd name="connsiteY17" fmla="*/ 165463 h 1994263"/>
              <a:gd name="connsiteX18" fmla="*/ 1001485 w 2450446"/>
              <a:gd name="connsiteY18" fmla="*/ 139337 h 1994263"/>
              <a:gd name="connsiteX19" fmla="*/ 957942 w 2450446"/>
              <a:gd name="connsiteY19" fmla="*/ 113211 h 1994263"/>
              <a:gd name="connsiteX20" fmla="*/ 896982 w 2450446"/>
              <a:gd name="connsiteY20" fmla="*/ 43543 h 1994263"/>
              <a:gd name="connsiteX21" fmla="*/ 853440 w 2450446"/>
              <a:gd name="connsiteY21" fmla="*/ 26126 h 1994263"/>
              <a:gd name="connsiteX22" fmla="*/ 818605 w 2450446"/>
              <a:gd name="connsiteY22" fmla="*/ 0 h 1994263"/>
              <a:gd name="connsiteX23" fmla="*/ 722811 w 2450446"/>
              <a:gd name="connsiteY23" fmla="*/ 8708 h 1994263"/>
              <a:gd name="connsiteX24" fmla="*/ 696685 w 2450446"/>
              <a:gd name="connsiteY24" fmla="*/ 34834 h 1994263"/>
              <a:gd name="connsiteX25" fmla="*/ 661851 w 2450446"/>
              <a:gd name="connsiteY25" fmla="*/ 43543 h 1994263"/>
              <a:gd name="connsiteX26" fmla="*/ 496388 w 2450446"/>
              <a:gd name="connsiteY26" fmla="*/ 87086 h 1994263"/>
              <a:gd name="connsiteX27" fmla="*/ 391885 w 2450446"/>
              <a:gd name="connsiteY27" fmla="*/ 113211 h 1994263"/>
              <a:gd name="connsiteX28" fmla="*/ 322217 w 2450446"/>
              <a:gd name="connsiteY28" fmla="*/ 130628 h 1994263"/>
              <a:gd name="connsiteX29" fmla="*/ 296091 w 2450446"/>
              <a:gd name="connsiteY29" fmla="*/ 139337 h 1994263"/>
              <a:gd name="connsiteX30" fmla="*/ 235131 w 2450446"/>
              <a:gd name="connsiteY30" fmla="*/ 165463 h 1994263"/>
              <a:gd name="connsiteX31" fmla="*/ 209005 w 2450446"/>
              <a:gd name="connsiteY31" fmla="*/ 182880 h 1994263"/>
              <a:gd name="connsiteX32" fmla="*/ 165462 w 2450446"/>
              <a:gd name="connsiteY32" fmla="*/ 191588 h 1994263"/>
              <a:gd name="connsiteX33" fmla="*/ 148045 w 2450446"/>
              <a:gd name="connsiteY33" fmla="*/ 217714 h 1994263"/>
              <a:gd name="connsiteX34" fmla="*/ 78377 w 2450446"/>
              <a:gd name="connsiteY34" fmla="*/ 243840 h 1994263"/>
              <a:gd name="connsiteX35" fmla="*/ 52251 w 2450446"/>
              <a:gd name="connsiteY35" fmla="*/ 261257 h 1994263"/>
              <a:gd name="connsiteX36" fmla="*/ 26125 w 2450446"/>
              <a:gd name="connsiteY36" fmla="*/ 287383 h 1994263"/>
              <a:gd name="connsiteX37" fmla="*/ 0 w 2450446"/>
              <a:gd name="connsiteY37" fmla="*/ 296091 h 1994263"/>
              <a:gd name="connsiteX38" fmla="*/ 52251 w 2450446"/>
              <a:gd name="connsiteY38" fmla="*/ 322217 h 1994263"/>
              <a:gd name="connsiteX39" fmla="*/ 121920 w 2450446"/>
              <a:gd name="connsiteY39" fmla="*/ 391886 h 1994263"/>
              <a:gd name="connsiteX40" fmla="*/ 148045 w 2450446"/>
              <a:gd name="connsiteY40" fmla="*/ 418011 h 1994263"/>
              <a:gd name="connsiteX41" fmla="*/ 182880 w 2450446"/>
              <a:gd name="connsiteY41" fmla="*/ 435428 h 1994263"/>
              <a:gd name="connsiteX42" fmla="*/ 209005 w 2450446"/>
              <a:gd name="connsiteY42" fmla="*/ 461554 h 1994263"/>
              <a:gd name="connsiteX43" fmla="*/ 287382 w 2450446"/>
              <a:gd name="connsiteY43" fmla="*/ 557348 h 1994263"/>
              <a:gd name="connsiteX44" fmla="*/ 339634 w 2450446"/>
              <a:gd name="connsiteY44" fmla="*/ 583474 h 1994263"/>
              <a:gd name="connsiteX45" fmla="*/ 409302 w 2450446"/>
              <a:gd name="connsiteY45" fmla="*/ 627017 h 1994263"/>
              <a:gd name="connsiteX46" fmla="*/ 461554 w 2450446"/>
              <a:gd name="connsiteY46" fmla="*/ 670560 h 1994263"/>
              <a:gd name="connsiteX47" fmla="*/ 487680 w 2450446"/>
              <a:gd name="connsiteY47" fmla="*/ 687977 h 1994263"/>
              <a:gd name="connsiteX48" fmla="*/ 513805 w 2450446"/>
              <a:gd name="connsiteY48" fmla="*/ 714103 h 1994263"/>
              <a:gd name="connsiteX49" fmla="*/ 574765 w 2450446"/>
              <a:gd name="connsiteY49" fmla="*/ 740228 h 1994263"/>
              <a:gd name="connsiteX50" fmla="*/ 609600 w 2450446"/>
              <a:gd name="connsiteY50" fmla="*/ 783771 h 1994263"/>
              <a:gd name="connsiteX51" fmla="*/ 635725 w 2450446"/>
              <a:gd name="connsiteY51" fmla="*/ 792480 h 1994263"/>
              <a:gd name="connsiteX52" fmla="*/ 618308 w 2450446"/>
              <a:gd name="connsiteY52" fmla="*/ 923108 h 1994263"/>
              <a:gd name="connsiteX53" fmla="*/ 609600 w 2450446"/>
              <a:gd name="connsiteY53" fmla="*/ 957943 h 1994263"/>
              <a:gd name="connsiteX54" fmla="*/ 592182 w 2450446"/>
              <a:gd name="connsiteY54" fmla="*/ 975360 h 1994263"/>
              <a:gd name="connsiteX55" fmla="*/ 583474 w 2450446"/>
              <a:gd name="connsiteY55" fmla="*/ 1001486 h 1994263"/>
              <a:gd name="connsiteX56" fmla="*/ 539931 w 2450446"/>
              <a:gd name="connsiteY56" fmla="*/ 1053737 h 1994263"/>
              <a:gd name="connsiteX57" fmla="*/ 513805 w 2450446"/>
              <a:gd name="connsiteY57" fmla="*/ 1062446 h 1994263"/>
              <a:gd name="connsiteX58" fmla="*/ 209005 w 2450446"/>
              <a:gd name="connsiteY58" fmla="*/ 1088571 h 1994263"/>
              <a:gd name="connsiteX59" fmla="*/ 182880 w 2450446"/>
              <a:gd name="connsiteY59" fmla="*/ 1114697 h 1994263"/>
              <a:gd name="connsiteX60" fmla="*/ 296091 w 2450446"/>
              <a:gd name="connsiteY60" fmla="*/ 1140823 h 1994263"/>
              <a:gd name="connsiteX61" fmla="*/ 339634 w 2450446"/>
              <a:gd name="connsiteY61" fmla="*/ 1193074 h 1994263"/>
              <a:gd name="connsiteX62" fmla="*/ 365760 w 2450446"/>
              <a:gd name="connsiteY62" fmla="*/ 1201783 h 1994263"/>
              <a:gd name="connsiteX63" fmla="*/ 426720 w 2450446"/>
              <a:gd name="connsiteY63" fmla="*/ 1219200 h 1994263"/>
              <a:gd name="connsiteX64" fmla="*/ 478971 w 2450446"/>
              <a:gd name="connsiteY64" fmla="*/ 1245326 h 1994263"/>
              <a:gd name="connsiteX65" fmla="*/ 557348 w 2450446"/>
              <a:gd name="connsiteY65" fmla="*/ 1271451 h 1994263"/>
              <a:gd name="connsiteX66" fmla="*/ 609600 w 2450446"/>
              <a:gd name="connsiteY66" fmla="*/ 1306286 h 1994263"/>
              <a:gd name="connsiteX67" fmla="*/ 635725 w 2450446"/>
              <a:gd name="connsiteY67" fmla="*/ 1323703 h 1994263"/>
              <a:gd name="connsiteX68" fmla="*/ 661851 w 2450446"/>
              <a:gd name="connsiteY68" fmla="*/ 1332411 h 1994263"/>
              <a:gd name="connsiteX69" fmla="*/ 687977 w 2450446"/>
              <a:gd name="connsiteY69" fmla="*/ 1349828 h 1994263"/>
              <a:gd name="connsiteX70" fmla="*/ 714102 w 2450446"/>
              <a:gd name="connsiteY70" fmla="*/ 1375954 h 1994263"/>
              <a:gd name="connsiteX71" fmla="*/ 748937 w 2450446"/>
              <a:gd name="connsiteY71" fmla="*/ 1384663 h 1994263"/>
              <a:gd name="connsiteX72" fmla="*/ 792480 w 2450446"/>
              <a:gd name="connsiteY72" fmla="*/ 1428206 h 1994263"/>
              <a:gd name="connsiteX73" fmla="*/ 818605 w 2450446"/>
              <a:gd name="connsiteY73" fmla="*/ 1436914 h 1994263"/>
              <a:gd name="connsiteX74" fmla="*/ 844731 w 2450446"/>
              <a:gd name="connsiteY74" fmla="*/ 1463040 h 1994263"/>
              <a:gd name="connsiteX75" fmla="*/ 853440 w 2450446"/>
              <a:gd name="connsiteY75" fmla="*/ 1489166 h 1994263"/>
              <a:gd name="connsiteX76" fmla="*/ 975360 w 2450446"/>
              <a:gd name="connsiteY76" fmla="*/ 1541417 h 1994263"/>
              <a:gd name="connsiteX77" fmla="*/ 1027611 w 2450446"/>
              <a:gd name="connsiteY77" fmla="*/ 1584960 h 1994263"/>
              <a:gd name="connsiteX78" fmla="*/ 1053737 w 2450446"/>
              <a:gd name="connsiteY78" fmla="*/ 1593668 h 1994263"/>
              <a:gd name="connsiteX79" fmla="*/ 1132114 w 2450446"/>
              <a:gd name="connsiteY79" fmla="*/ 1654628 h 1994263"/>
              <a:gd name="connsiteX80" fmla="*/ 1140822 w 2450446"/>
              <a:gd name="connsiteY80" fmla="*/ 1680754 h 1994263"/>
              <a:gd name="connsiteX81" fmla="*/ 1193074 w 2450446"/>
              <a:gd name="connsiteY81" fmla="*/ 1706880 h 1994263"/>
              <a:gd name="connsiteX82" fmla="*/ 1262742 w 2450446"/>
              <a:gd name="connsiteY82" fmla="*/ 1767840 h 1994263"/>
              <a:gd name="connsiteX83" fmla="*/ 1288868 w 2450446"/>
              <a:gd name="connsiteY83" fmla="*/ 1793966 h 1994263"/>
              <a:gd name="connsiteX84" fmla="*/ 1332411 w 2450446"/>
              <a:gd name="connsiteY84" fmla="*/ 1802674 h 1994263"/>
              <a:gd name="connsiteX85" fmla="*/ 1367245 w 2450446"/>
              <a:gd name="connsiteY85" fmla="*/ 1854926 h 1994263"/>
              <a:gd name="connsiteX86" fmla="*/ 1384662 w 2450446"/>
              <a:gd name="connsiteY86" fmla="*/ 1889760 h 1994263"/>
              <a:gd name="connsiteX87" fmla="*/ 1410788 w 2450446"/>
              <a:gd name="connsiteY87" fmla="*/ 1898468 h 1994263"/>
              <a:gd name="connsiteX88" fmla="*/ 1445622 w 2450446"/>
              <a:gd name="connsiteY88" fmla="*/ 1915886 h 1994263"/>
              <a:gd name="connsiteX89" fmla="*/ 1480457 w 2450446"/>
              <a:gd name="connsiteY89" fmla="*/ 1924594 h 1994263"/>
              <a:gd name="connsiteX90" fmla="*/ 1628502 w 2450446"/>
              <a:gd name="connsiteY90" fmla="*/ 1942011 h 1994263"/>
              <a:gd name="connsiteX91" fmla="*/ 1645920 w 2450446"/>
              <a:gd name="connsiteY91" fmla="*/ 1968137 h 1994263"/>
              <a:gd name="connsiteX92" fmla="*/ 1820091 w 2450446"/>
              <a:gd name="connsiteY92" fmla="*/ 1985554 h 1994263"/>
              <a:gd name="connsiteX93" fmla="*/ 1854925 w 2450446"/>
              <a:gd name="connsiteY93" fmla="*/ 1994263 h 1994263"/>
              <a:gd name="connsiteX94" fmla="*/ 1811382 w 2450446"/>
              <a:gd name="connsiteY94" fmla="*/ 1950720 h 1994263"/>
              <a:gd name="connsiteX95" fmla="*/ 1785257 w 2450446"/>
              <a:gd name="connsiteY95" fmla="*/ 1942011 h 1994263"/>
              <a:gd name="connsiteX96" fmla="*/ 1715588 w 2450446"/>
              <a:gd name="connsiteY96" fmla="*/ 1924594 h 1994263"/>
              <a:gd name="connsiteX97" fmla="*/ 1698171 w 2450446"/>
              <a:gd name="connsiteY97" fmla="*/ 1898468 h 1994263"/>
              <a:gd name="connsiteX98" fmla="*/ 1654628 w 2450446"/>
              <a:gd name="connsiteY98" fmla="*/ 1889760 h 1994263"/>
              <a:gd name="connsiteX99" fmla="*/ 1576251 w 2450446"/>
              <a:gd name="connsiteY99" fmla="*/ 1854926 h 1994263"/>
              <a:gd name="connsiteX100" fmla="*/ 1524000 w 2450446"/>
              <a:gd name="connsiteY100" fmla="*/ 1802674 h 1994263"/>
              <a:gd name="connsiteX101" fmla="*/ 1489165 w 2450446"/>
              <a:gd name="connsiteY101" fmla="*/ 1776548 h 1994263"/>
              <a:gd name="connsiteX102" fmla="*/ 1463040 w 2450446"/>
              <a:gd name="connsiteY102" fmla="*/ 1733006 h 1994263"/>
              <a:gd name="connsiteX103" fmla="*/ 1436914 w 2450446"/>
              <a:gd name="connsiteY103" fmla="*/ 1715588 h 1994263"/>
              <a:gd name="connsiteX104" fmla="*/ 1367245 w 2450446"/>
              <a:gd name="connsiteY104" fmla="*/ 1645920 h 1994263"/>
              <a:gd name="connsiteX105" fmla="*/ 1358537 w 2450446"/>
              <a:gd name="connsiteY105" fmla="*/ 1611086 h 1994263"/>
              <a:gd name="connsiteX106" fmla="*/ 1323702 w 2450446"/>
              <a:gd name="connsiteY106" fmla="*/ 1602377 h 1994263"/>
              <a:gd name="connsiteX107" fmla="*/ 1297577 w 2450446"/>
              <a:gd name="connsiteY107" fmla="*/ 1584960 h 1994263"/>
              <a:gd name="connsiteX108" fmla="*/ 1227908 w 2450446"/>
              <a:gd name="connsiteY108" fmla="*/ 1550126 h 1994263"/>
              <a:gd name="connsiteX109" fmla="*/ 1175657 w 2450446"/>
              <a:gd name="connsiteY109" fmla="*/ 1515291 h 1994263"/>
              <a:gd name="connsiteX110" fmla="*/ 1114697 w 2450446"/>
              <a:gd name="connsiteY110" fmla="*/ 1471748 h 1994263"/>
              <a:gd name="connsiteX111" fmla="*/ 1036320 w 2450446"/>
              <a:gd name="connsiteY111" fmla="*/ 1436914 h 1994263"/>
              <a:gd name="connsiteX112" fmla="*/ 1001485 w 2450446"/>
              <a:gd name="connsiteY112" fmla="*/ 1393371 h 1994263"/>
              <a:gd name="connsiteX113" fmla="*/ 940525 w 2450446"/>
              <a:gd name="connsiteY113" fmla="*/ 1332411 h 1994263"/>
              <a:gd name="connsiteX114" fmla="*/ 879565 w 2450446"/>
              <a:gd name="connsiteY114" fmla="*/ 1288868 h 1994263"/>
              <a:gd name="connsiteX115" fmla="*/ 853440 w 2450446"/>
              <a:gd name="connsiteY115" fmla="*/ 1236617 h 1994263"/>
              <a:gd name="connsiteX116" fmla="*/ 836022 w 2450446"/>
              <a:gd name="connsiteY116" fmla="*/ 1184366 h 1994263"/>
              <a:gd name="connsiteX117" fmla="*/ 809897 w 2450446"/>
              <a:gd name="connsiteY117" fmla="*/ 1158240 h 1994263"/>
              <a:gd name="connsiteX118" fmla="*/ 792480 w 2450446"/>
              <a:gd name="connsiteY118" fmla="*/ 1123406 h 1994263"/>
              <a:gd name="connsiteX119" fmla="*/ 801188 w 2450446"/>
              <a:gd name="connsiteY119" fmla="*/ 1036320 h 1994263"/>
              <a:gd name="connsiteX120" fmla="*/ 827314 w 2450446"/>
              <a:gd name="connsiteY120" fmla="*/ 1027611 h 1994263"/>
              <a:gd name="connsiteX121" fmla="*/ 879565 w 2450446"/>
              <a:gd name="connsiteY121" fmla="*/ 975360 h 1994263"/>
              <a:gd name="connsiteX122" fmla="*/ 923108 w 2450446"/>
              <a:gd name="connsiteY122" fmla="*/ 931817 h 1994263"/>
              <a:gd name="connsiteX123" fmla="*/ 957942 w 2450446"/>
              <a:gd name="connsiteY123" fmla="*/ 923108 h 1994263"/>
              <a:gd name="connsiteX124" fmla="*/ 984068 w 2450446"/>
              <a:gd name="connsiteY124" fmla="*/ 905691 h 1994263"/>
              <a:gd name="connsiteX125" fmla="*/ 1018902 w 2450446"/>
              <a:gd name="connsiteY125" fmla="*/ 896983 h 1994263"/>
              <a:gd name="connsiteX126" fmla="*/ 1105988 w 2450446"/>
              <a:gd name="connsiteY126" fmla="*/ 879566 h 1994263"/>
              <a:gd name="connsiteX127" fmla="*/ 1140822 w 2450446"/>
              <a:gd name="connsiteY127" fmla="*/ 853440 h 1994263"/>
              <a:gd name="connsiteX128" fmla="*/ 1166948 w 2450446"/>
              <a:gd name="connsiteY128" fmla="*/ 844731 h 1994263"/>
              <a:gd name="connsiteX129" fmla="*/ 1210491 w 2450446"/>
              <a:gd name="connsiteY129" fmla="*/ 818606 h 1994263"/>
              <a:gd name="connsiteX130" fmla="*/ 1219200 w 2450446"/>
              <a:gd name="connsiteY130" fmla="*/ 792480 h 1994263"/>
              <a:gd name="connsiteX131" fmla="*/ 1236617 w 2450446"/>
              <a:gd name="connsiteY131" fmla="*/ 748937 h 1994263"/>
              <a:gd name="connsiteX132" fmla="*/ 1245325 w 2450446"/>
              <a:gd name="connsiteY132" fmla="*/ 705394 h 1994263"/>
              <a:gd name="connsiteX133" fmla="*/ 1280160 w 2450446"/>
              <a:gd name="connsiteY133" fmla="*/ 679268 h 1994263"/>
              <a:gd name="connsiteX134" fmla="*/ 1306285 w 2450446"/>
              <a:gd name="connsiteY134" fmla="*/ 653143 h 1994263"/>
              <a:gd name="connsiteX135" fmla="*/ 1428205 w 2450446"/>
              <a:gd name="connsiteY135" fmla="*/ 627017 h 1994263"/>
              <a:gd name="connsiteX136" fmla="*/ 1532708 w 2450446"/>
              <a:gd name="connsiteY136" fmla="*/ 592183 h 1994263"/>
              <a:gd name="connsiteX137" fmla="*/ 1567542 w 2450446"/>
              <a:gd name="connsiteY137" fmla="*/ 583474 h 1994263"/>
              <a:gd name="connsiteX138" fmla="*/ 1593668 w 2450446"/>
              <a:gd name="connsiteY138" fmla="*/ 566057 h 1994263"/>
              <a:gd name="connsiteX139" fmla="*/ 1689462 w 2450446"/>
              <a:gd name="connsiteY139" fmla="*/ 539931 h 1994263"/>
              <a:gd name="connsiteX140" fmla="*/ 1759131 w 2450446"/>
              <a:gd name="connsiteY140" fmla="*/ 496388 h 1994263"/>
              <a:gd name="connsiteX141" fmla="*/ 1785257 w 2450446"/>
              <a:gd name="connsiteY141" fmla="*/ 487680 h 1994263"/>
              <a:gd name="connsiteX142" fmla="*/ 1837508 w 2450446"/>
              <a:gd name="connsiteY142" fmla="*/ 461554 h 1994263"/>
              <a:gd name="connsiteX143" fmla="*/ 1907177 w 2450446"/>
              <a:gd name="connsiteY143" fmla="*/ 444137 h 1994263"/>
              <a:gd name="connsiteX144" fmla="*/ 1959428 w 2450446"/>
              <a:gd name="connsiteY144" fmla="*/ 426720 h 1994263"/>
              <a:gd name="connsiteX145" fmla="*/ 2029097 w 2450446"/>
              <a:gd name="connsiteY145" fmla="*/ 418011 h 1994263"/>
              <a:gd name="connsiteX146" fmla="*/ 2142308 w 2450446"/>
              <a:gd name="connsiteY146" fmla="*/ 400594 h 1994263"/>
              <a:gd name="connsiteX147" fmla="*/ 2238102 w 2450446"/>
              <a:gd name="connsiteY147" fmla="*/ 374468 h 1994263"/>
              <a:gd name="connsiteX148" fmla="*/ 2325188 w 2450446"/>
              <a:gd name="connsiteY148" fmla="*/ 365760 h 1994263"/>
              <a:gd name="connsiteX149" fmla="*/ 2368731 w 2450446"/>
              <a:gd name="connsiteY149" fmla="*/ 348343 h 1994263"/>
              <a:gd name="connsiteX150" fmla="*/ 2447108 w 2450446"/>
              <a:gd name="connsiteY150" fmla="*/ 339634 h 1994263"/>
              <a:gd name="connsiteX151" fmla="*/ 2438400 w 2450446"/>
              <a:gd name="connsiteY151" fmla="*/ 304800 h 1994263"/>
              <a:gd name="connsiteX152" fmla="*/ 1959428 w 2450446"/>
              <a:gd name="connsiteY152" fmla="*/ 339634 h 1994263"/>
              <a:gd name="connsiteX153" fmla="*/ 1854925 w 2450446"/>
              <a:gd name="connsiteY153" fmla="*/ 357051 h 1994263"/>
              <a:gd name="connsiteX154" fmla="*/ 1776548 w 2450446"/>
              <a:gd name="connsiteY154" fmla="*/ 365760 h 1994263"/>
              <a:gd name="connsiteX155" fmla="*/ 1724297 w 2450446"/>
              <a:gd name="connsiteY155" fmla="*/ 400594 h 1994263"/>
              <a:gd name="connsiteX156" fmla="*/ 1698171 w 2450446"/>
              <a:gd name="connsiteY156" fmla="*/ 426720 h 1994263"/>
              <a:gd name="connsiteX157" fmla="*/ 1524000 w 2450446"/>
              <a:gd name="connsiteY157" fmla="*/ 487680 h 199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450446" h="1994263">
                <a:moveTo>
                  <a:pt x="2386148" y="322217"/>
                </a:moveTo>
                <a:cubicBezTo>
                  <a:pt x="2370441" y="315485"/>
                  <a:pt x="2269545" y="271135"/>
                  <a:pt x="2255520" y="269966"/>
                </a:cubicBezTo>
                <a:cubicBezTo>
                  <a:pt x="2247775" y="269321"/>
                  <a:pt x="2202100" y="298517"/>
                  <a:pt x="2194560" y="304800"/>
                </a:cubicBezTo>
                <a:cubicBezTo>
                  <a:pt x="2185099" y="312685"/>
                  <a:pt x="2179688" y="325924"/>
                  <a:pt x="2168434" y="330926"/>
                </a:cubicBezTo>
                <a:cubicBezTo>
                  <a:pt x="2152298" y="338097"/>
                  <a:pt x="2133599" y="336731"/>
                  <a:pt x="2116182" y="339634"/>
                </a:cubicBezTo>
                <a:cubicBezTo>
                  <a:pt x="2104571" y="345440"/>
                  <a:pt x="2093664" y="352946"/>
                  <a:pt x="2081348" y="357051"/>
                </a:cubicBezTo>
                <a:cubicBezTo>
                  <a:pt x="2067306" y="361732"/>
                  <a:pt x="2052516" y="364125"/>
                  <a:pt x="2037805" y="365760"/>
                </a:cubicBezTo>
                <a:cubicBezTo>
                  <a:pt x="1974071" y="372842"/>
                  <a:pt x="1910080" y="377371"/>
                  <a:pt x="1846217" y="383177"/>
                </a:cubicBezTo>
                <a:cubicBezTo>
                  <a:pt x="1837508" y="391886"/>
                  <a:pt x="1830857" y="403322"/>
                  <a:pt x="1820091" y="409303"/>
                </a:cubicBezTo>
                <a:cubicBezTo>
                  <a:pt x="1750524" y="447952"/>
                  <a:pt x="1651279" y="421169"/>
                  <a:pt x="1584960" y="418011"/>
                </a:cubicBezTo>
                <a:cubicBezTo>
                  <a:pt x="1555931" y="330925"/>
                  <a:pt x="1584960" y="348342"/>
                  <a:pt x="1532708" y="330926"/>
                </a:cubicBezTo>
                <a:cubicBezTo>
                  <a:pt x="1479211" y="277425"/>
                  <a:pt x="1551246" y="341818"/>
                  <a:pt x="1384662" y="304800"/>
                </a:cubicBezTo>
                <a:cubicBezTo>
                  <a:pt x="1372640" y="302128"/>
                  <a:pt x="1367888" y="286689"/>
                  <a:pt x="1358537" y="278674"/>
                </a:cubicBezTo>
                <a:cubicBezTo>
                  <a:pt x="1347517" y="269228"/>
                  <a:pt x="1337343" y="257508"/>
                  <a:pt x="1323702" y="252548"/>
                </a:cubicBezTo>
                <a:cubicBezTo>
                  <a:pt x="1304412" y="245533"/>
                  <a:pt x="1282989" y="247214"/>
                  <a:pt x="1262742" y="243840"/>
                </a:cubicBezTo>
                <a:cubicBezTo>
                  <a:pt x="1167447" y="227958"/>
                  <a:pt x="1195041" y="235788"/>
                  <a:pt x="1140822" y="217714"/>
                </a:cubicBezTo>
                <a:cubicBezTo>
                  <a:pt x="1132114" y="209005"/>
                  <a:pt x="1125463" y="197569"/>
                  <a:pt x="1114697" y="191588"/>
                </a:cubicBezTo>
                <a:cubicBezTo>
                  <a:pt x="1097349" y="181950"/>
                  <a:pt x="1050100" y="171085"/>
                  <a:pt x="1027611" y="165463"/>
                </a:cubicBezTo>
                <a:cubicBezTo>
                  <a:pt x="1018902" y="156754"/>
                  <a:pt x="1011338" y="146727"/>
                  <a:pt x="1001485" y="139337"/>
                </a:cubicBezTo>
                <a:cubicBezTo>
                  <a:pt x="987944" y="129181"/>
                  <a:pt x="970593" y="124456"/>
                  <a:pt x="957942" y="113211"/>
                </a:cubicBezTo>
                <a:cubicBezTo>
                  <a:pt x="941431" y="98535"/>
                  <a:pt x="919013" y="57312"/>
                  <a:pt x="896982" y="43543"/>
                </a:cubicBezTo>
                <a:cubicBezTo>
                  <a:pt x="883726" y="35258"/>
                  <a:pt x="867105" y="33718"/>
                  <a:pt x="853440" y="26126"/>
                </a:cubicBezTo>
                <a:cubicBezTo>
                  <a:pt x="840752" y="19077"/>
                  <a:pt x="830217" y="8709"/>
                  <a:pt x="818605" y="0"/>
                </a:cubicBezTo>
                <a:cubicBezTo>
                  <a:pt x="786674" y="2903"/>
                  <a:pt x="753640" y="-100"/>
                  <a:pt x="722811" y="8708"/>
                </a:cubicBezTo>
                <a:cubicBezTo>
                  <a:pt x="710969" y="12091"/>
                  <a:pt x="707378" y="28724"/>
                  <a:pt x="696685" y="34834"/>
                </a:cubicBezTo>
                <a:cubicBezTo>
                  <a:pt x="686293" y="40772"/>
                  <a:pt x="673462" y="40640"/>
                  <a:pt x="661851" y="43543"/>
                </a:cubicBezTo>
                <a:cubicBezTo>
                  <a:pt x="552922" y="105787"/>
                  <a:pt x="650529" y="61396"/>
                  <a:pt x="496388" y="87086"/>
                </a:cubicBezTo>
                <a:cubicBezTo>
                  <a:pt x="460970" y="92989"/>
                  <a:pt x="426719" y="104503"/>
                  <a:pt x="391885" y="113211"/>
                </a:cubicBezTo>
                <a:cubicBezTo>
                  <a:pt x="368662" y="119017"/>
                  <a:pt x="344926" y="123058"/>
                  <a:pt x="322217" y="130628"/>
                </a:cubicBezTo>
                <a:cubicBezTo>
                  <a:pt x="313508" y="133531"/>
                  <a:pt x="304302" y="135232"/>
                  <a:pt x="296091" y="139337"/>
                </a:cubicBezTo>
                <a:cubicBezTo>
                  <a:pt x="235950" y="169407"/>
                  <a:pt x="307628" y="147338"/>
                  <a:pt x="235131" y="165463"/>
                </a:cubicBezTo>
                <a:cubicBezTo>
                  <a:pt x="226422" y="171269"/>
                  <a:pt x="218805" y="179205"/>
                  <a:pt x="209005" y="182880"/>
                </a:cubicBezTo>
                <a:cubicBezTo>
                  <a:pt x="195146" y="188077"/>
                  <a:pt x="178314" y="184244"/>
                  <a:pt x="165462" y="191588"/>
                </a:cubicBezTo>
                <a:cubicBezTo>
                  <a:pt x="156375" y="196781"/>
                  <a:pt x="156086" y="211013"/>
                  <a:pt x="148045" y="217714"/>
                </a:cubicBezTo>
                <a:cubicBezTo>
                  <a:pt x="128529" y="233977"/>
                  <a:pt x="101813" y="237981"/>
                  <a:pt x="78377" y="243840"/>
                </a:cubicBezTo>
                <a:cubicBezTo>
                  <a:pt x="69668" y="249646"/>
                  <a:pt x="60292" y="254557"/>
                  <a:pt x="52251" y="261257"/>
                </a:cubicBezTo>
                <a:cubicBezTo>
                  <a:pt x="42790" y="269141"/>
                  <a:pt x="36372" y="280551"/>
                  <a:pt x="26125" y="287383"/>
                </a:cubicBezTo>
                <a:cubicBezTo>
                  <a:pt x="18487" y="292475"/>
                  <a:pt x="8708" y="293188"/>
                  <a:pt x="0" y="296091"/>
                </a:cubicBezTo>
                <a:cubicBezTo>
                  <a:pt x="17417" y="304800"/>
                  <a:pt x="36939" y="310186"/>
                  <a:pt x="52251" y="322217"/>
                </a:cubicBezTo>
                <a:cubicBezTo>
                  <a:pt x="78075" y="342508"/>
                  <a:pt x="98697" y="368663"/>
                  <a:pt x="121920" y="391886"/>
                </a:cubicBezTo>
                <a:cubicBezTo>
                  <a:pt x="130628" y="400594"/>
                  <a:pt x="137030" y="412503"/>
                  <a:pt x="148045" y="418011"/>
                </a:cubicBezTo>
                <a:lnTo>
                  <a:pt x="182880" y="435428"/>
                </a:lnTo>
                <a:cubicBezTo>
                  <a:pt x="191588" y="444137"/>
                  <a:pt x="202174" y="451307"/>
                  <a:pt x="209005" y="461554"/>
                </a:cubicBezTo>
                <a:cubicBezTo>
                  <a:pt x="246095" y="517190"/>
                  <a:pt x="146843" y="487078"/>
                  <a:pt x="287382" y="557348"/>
                </a:cubicBezTo>
                <a:cubicBezTo>
                  <a:pt x="304799" y="566057"/>
                  <a:pt x="323681" y="572307"/>
                  <a:pt x="339634" y="583474"/>
                </a:cubicBezTo>
                <a:cubicBezTo>
                  <a:pt x="411797" y="633988"/>
                  <a:pt x="337498" y="609065"/>
                  <a:pt x="409302" y="627017"/>
                </a:cubicBezTo>
                <a:cubicBezTo>
                  <a:pt x="474168" y="670260"/>
                  <a:pt x="394500" y="614682"/>
                  <a:pt x="461554" y="670560"/>
                </a:cubicBezTo>
                <a:cubicBezTo>
                  <a:pt x="469595" y="677260"/>
                  <a:pt x="479639" y="681276"/>
                  <a:pt x="487680" y="687977"/>
                </a:cubicBezTo>
                <a:cubicBezTo>
                  <a:pt x="497141" y="695861"/>
                  <a:pt x="503783" y="706945"/>
                  <a:pt x="513805" y="714103"/>
                </a:cubicBezTo>
                <a:cubicBezTo>
                  <a:pt x="532636" y="727554"/>
                  <a:pt x="553445" y="733122"/>
                  <a:pt x="574765" y="740228"/>
                </a:cubicBezTo>
                <a:cubicBezTo>
                  <a:pt x="586377" y="754742"/>
                  <a:pt x="595487" y="771674"/>
                  <a:pt x="609600" y="783771"/>
                </a:cubicBezTo>
                <a:cubicBezTo>
                  <a:pt x="616570" y="789745"/>
                  <a:pt x="635152" y="783318"/>
                  <a:pt x="635725" y="792480"/>
                </a:cubicBezTo>
                <a:cubicBezTo>
                  <a:pt x="638465" y="836322"/>
                  <a:pt x="625159" y="879718"/>
                  <a:pt x="618308" y="923108"/>
                </a:cubicBezTo>
                <a:cubicBezTo>
                  <a:pt x="616441" y="934931"/>
                  <a:pt x="614953" y="947238"/>
                  <a:pt x="609600" y="957943"/>
                </a:cubicBezTo>
                <a:cubicBezTo>
                  <a:pt x="605928" y="965287"/>
                  <a:pt x="597988" y="969554"/>
                  <a:pt x="592182" y="975360"/>
                </a:cubicBezTo>
                <a:cubicBezTo>
                  <a:pt x="589279" y="984069"/>
                  <a:pt x="587579" y="993275"/>
                  <a:pt x="583474" y="1001486"/>
                </a:cubicBezTo>
                <a:cubicBezTo>
                  <a:pt x="575442" y="1017550"/>
                  <a:pt x="554375" y="1044108"/>
                  <a:pt x="539931" y="1053737"/>
                </a:cubicBezTo>
                <a:cubicBezTo>
                  <a:pt x="532293" y="1058829"/>
                  <a:pt x="522243" y="1058830"/>
                  <a:pt x="513805" y="1062446"/>
                </a:cubicBezTo>
                <a:cubicBezTo>
                  <a:pt x="377650" y="1120799"/>
                  <a:pt x="636139" y="1074793"/>
                  <a:pt x="209005" y="1088571"/>
                </a:cubicBezTo>
                <a:cubicBezTo>
                  <a:pt x="200297" y="1097280"/>
                  <a:pt x="175186" y="1105080"/>
                  <a:pt x="182880" y="1114697"/>
                </a:cubicBezTo>
                <a:cubicBezTo>
                  <a:pt x="191444" y="1125402"/>
                  <a:pt x="280958" y="1138301"/>
                  <a:pt x="296091" y="1140823"/>
                </a:cubicBezTo>
                <a:cubicBezTo>
                  <a:pt x="308943" y="1160101"/>
                  <a:pt x="319518" y="1179663"/>
                  <a:pt x="339634" y="1193074"/>
                </a:cubicBezTo>
                <a:cubicBezTo>
                  <a:pt x="347272" y="1198166"/>
                  <a:pt x="356967" y="1199145"/>
                  <a:pt x="365760" y="1201783"/>
                </a:cubicBezTo>
                <a:cubicBezTo>
                  <a:pt x="386002" y="1207856"/>
                  <a:pt x="406996" y="1211614"/>
                  <a:pt x="426720" y="1219200"/>
                </a:cubicBezTo>
                <a:cubicBezTo>
                  <a:pt x="444895" y="1226190"/>
                  <a:pt x="461244" y="1237268"/>
                  <a:pt x="478971" y="1245326"/>
                </a:cubicBezTo>
                <a:cubicBezTo>
                  <a:pt x="519051" y="1263544"/>
                  <a:pt x="518508" y="1261742"/>
                  <a:pt x="557348" y="1271451"/>
                </a:cubicBezTo>
                <a:lnTo>
                  <a:pt x="609600" y="1306286"/>
                </a:lnTo>
                <a:cubicBezTo>
                  <a:pt x="618308" y="1312092"/>
                  <a:pt x="625796" y="1320394"/>
                  <a:pt x="635725" y="1323703"/>
                </a:cubicBezTo>
                <a:lnTo>
                  <a:pt x="661851" y="1332411"/>
                </a:lnTo>
                <a:cubicBezTo>
                  <a:pt x="670560" y="1338217"/>
                  <a:pt x="679936" y="1343127"/>
                  <a:pt x="687977" y="1349828"/>
                </a:cubicBezTo>
                <a:cubicBezTo>
                  <a:pt x="697438" y="1357712"/>
                  <a:pt x="703409" y="1369844"/>
                  <a:pt x="714102" y="1375954"/>
                </a:cubicBezTo>
                <a:cubicBezTo>
                  <a:pt x="724494" y="1381892"/>
                  <a:pt x="737325" y="1381760"/>
                  <a:pt x="748937" y="1384663"/>
                </a:cubicBezTo>
                <a:cubicBezTo>
                  <a:pt x="763451" y="1399177"/>
                  <a:pt x="776059" y="1415890"/>
                  <a:pt x="792480" y="1428206"/>
                </a:cubicBezTo>
                <a:cubicBezTo>
                  <a:pt x="799823" y="1433714"/>
                  <a:pt x="810967" y="1431822"/>
                  <a:pt x="818605" y="1436914"/>
                </a:cubicBezTo>
                <a:cubicBezTo>
                  <a:pt x="828852" y="1443746"/>
                  <a:pt x="836022" y="1454331"/>
                  <a:pt x="844731" y="1463040"/>
                </a:cubicBezTo>
                <a:cubicBezTo>
                  <a:pt x="847634" y="1471749"/>
                  <a:pt x="846016" y="1483767"/>
                  <a:pt x="853440" y="1489166"/>
                </a:cubicBezTo>
                <a:cubicBezTo>
                  <a:pt x="904662" y="1526418"/>
                  <a:pt x="926214" y="1529130"/>
                  <a:pt x="975360" y="1541417"/>
                </a:cubicBezTo>
                <a:cubicBezTo>
                  <a:pt x="994620" y="1560678"/>
                  <a:pt x="1003361" y="1572836"/>
                  <a:pt x="1027611" y="1584960"/>
                </a:cubicBezTo>
                <a:cubicBezTo>
                  <a:pt x="1035822" y="1589065"/>
                  <a:pt x="1045028" y="1590765"/>
                  <a:pt x="1053737" y="1593668"/>
                </a:cubicBezTo>
                <a:cubicBezTo>
                  <a:pt x="1112479" y="1652411"/>
                  <a:pt x="1082620" y="1638131"/>
                  <a:pt x="1132114" y="1654628"/>
                </a:cubicBezTo>
                <a:cubicBezTo>
                  <a:pt x="1135017" y="1663337"/>
                  <a:pt x="1136099" y="1672883"/>
                  <a:pt x="1140822" y="1680754"/>
                </a:cubicBezTo>
                <a:cubicBezTo>
                  <a:pt x="1154523" y="1703589"/>
                  <a:pt x="1168030" y="1700619"/>
                  <a:pt x="1193074" y="1706880"/>
                </a:cubicBezTo>
                <a:cubicBezTo>
                  <a:pt x="1265489" y="1797399"/>
                  <a:pt x="1190700" y="1716381"/>
                  <a:pt x="1262742" y="1767840"/>
                </a:cubicBezTo>
                <a:cubicBezTo>
                  <a:pt x="1272764" y="1774998"/>
                  <a:pt x="1277852" y="1788458"/>
                  <a:pt x="1288868" y="1793966"/>
                </a:cubicBezTo>
                <a:cubicBezTo>
                  <a:pt x="1302107" y="1800585"/>
                  <a:pt x="1317897" y="1799771"/>
                  <a:pt x="1332411" y="1802674"/>
                </a:cubicBezTo>
                <a:cubicBezTo>
                  <a:pt x="1351519" y="1879101"/>
                  <a:pt x="1324288" y="1803376"/>
                  <a:pt x="1367245" y="1854926"/>
                </a:cubicBezTo>
                <a:cubicBezTo>
                  <a:pt x="1375556" y="1864899"/>
                  <a:pt x="1375482" y="1880581"/>
                  <a:pt x="1384662" y="1889760"/>
                </a:cubicBezTo>
                <a:cubicBezTo>
                  <a:pt x="1391153" y="1896251"/>
                  <a:pt x="1402351" y="1894852"/>
                  <a:pt x="1410788" y="1898468"/>
                </a:cubicBezTo>
                <a:cubicBezTo>
                  <a:pt x="1422720" y="1903582"/>
                  <a:pt x="1433467" y="1911328"/>
                  <a:pt x="1445622" y="1915886"/>
                </a:cubicBezTo>
                <a:cubicBezTo>
                  <a:pt x="1456829" y="1920089"/>
                  <a:pt x="1468608" y="1922901"/>
                  <a:pt x="1480457" y="1924594"/>
                </a:cubicBezTo>
                <a:cubicBezTo>
                  <a:pt x="1529646" y="1931621"/>
                  <a:pt x="1579154" y="1936205"/>
                  <a:pt x="1628502" y="1942011"/>
                </a:cubicBezTo>
                <a:cubicBezTo>
                  <a:pt x="1634308" y="1950720"/>
                  <a:pt x="1635714" y="1965817"/>
                  <a:pt x="1645920" y="1968137"/>
                </a:cubicBezTo>
                <a:cubicBezTo>
                  <a:pt x="1702816" y="1981068"/>
                  <a:pt x="1762195" y="1978317"/>
                  <a:pt x="1820091" y="1985554"/>
                </a:cubicBezTo>
                <a:cubicBezTo>
                  <a:pt x="1831967" y="1987039"/>
                  <a:pt x="1843314" y="1991360"/>
                  <a:pt x="1854925" y="1994263"/>
                </a:cubicBezTo>
                <a:cubicBezTo>
                  <a:pt x="1840411" y="1979749"/>
                  <a:pt x="1827803" y="1963036"/>
                  <a:pt x="1811382" y="1950720"/>
                </a:cubicBezTo>
                <a:cubicBezTo>
                  <a:pt x="1804038" y="1945212"/>
                  <a:pt x="1794113" y="1944426"/>
                  <a:pt x="1785257" y="1942011"/>
                </a:cubicBezTo>
                <a:cubicBezTo>
                  <a:pt x="1762163" y="1935712"/>
                  <a:pt x="1738811" y="1930400"/>
                  <a:pt x="1715588" y="1924594"/>
                </a:cubicBezTo>
                <a:cubicBezTo>
                  <a:pt x="1709782" y="1915885"/>
                  <a:pt x="1707258" y="1903661"/>
                  <a:pt x="1698171" y="1898468"/>
                </a:cubicBezTo>
                <a:cubicBezTo>
                  <a:pt x="1685319" y="1891124"/>
                  <a:pt x="1668567" y="1894738"/>
                  <a:pt x="1654628" y="1889760"/>
                </a:cubicBezTo>
                <a:cubicBezTo>
                  <a:pt x="1627704" y="1880144"/>
                  <a:pt x="1602377" y="1866537"/>
                  <a:pt x="1576251" y="1854926"/>
                </a:cubicBezTo>
                <a:cubicBezTo>
                  <a:pt x="1558834" y="1837509"/>
                  <a:pt x="1542308" y="1819152"/>
                  <a:pt x="1524000" y="1802674"/>
                </a:cubicBezTo>
                <a:cubicBezTo>
                  <a:pt x="1513211" y="1792964"/>
                  <a:pt x="1498723" y="1787471"/>
                  <a:pt x="1489165" y="1776548"/>
                </a:cubicBezTo>
                <a:cubicBezTo>
                  <a:pt x="1478019" y="1763810"/>
                  <a:pt x="1474055" y="1745857"/>
                  <a:pt x="1463040" y="1733006"/>
                </a:cubicBezTo>
                <a:cubicBezTo>
                  <a:pt x="1456228" y="1725059"/>
                  <a:pt x="1444315" y="1722989"/>
                  <a:pt x="1436914" y="1715588"/>
                </a:cubicBezTo>
                <a:cubicBezTo>
                  <a:pt x="1337512" y="1616186"/>
                  <a:pt x="1501678" y="1753466"/>
                  <a:pt x="1367245" y="1645920"/>
                </a:cubicBezTo>
                <a:cubicBezTo>
                  <a:pt x="1364342" y="1634309"/>
                  <a:pt x="1367000" y="1619549"/>
                  <a:pt x="1358537" y="1611086"/>
                </a:cubicBezTo>
                <a:cubicBezTo>
                  <a:pt x="1350074" y="1602623"/>
                  <a:pt x="1334703" y="1607092"/>
                  <a:pt x="1323702" y="1602377"/>
                </a:cubicBezTo>
                <a:cubicBezTo>
                  <a:pt x="1314082" y="1598254"/>
                  <a:pt x="1306765" y="1589972"/>
                  <a:pt x="1297577" y="1584960"/>
                </a:cubicBezTo>
                <a:cubicBezTo>
                  <a:pt x="1274783" y="1572527"/>
                  <a:pt x="1251131" y="1561737"/>
                  <a:pt x="1227908" y="1550126"/>
                </a:cubicBezTo>
                <a:cubicBezTo>
                  <a:pt x="1161474" y="1483692"/>
                  <a:pt x="1238671" y="1553100"/>
                  <a:pt x="1175657" y="1515291"/>
                </a:cubicBezTo>
                <a:cubicBezTo>
                  <a:pt x="1154244" y="1502443"/>
                  <a:pt x="1135017" y="1486262"/>
                  <a:pt x="1114697" y="1471748"/>
                </a:cubicBezTo>
                <a:cubicBezTo>
                  <a:pt x="1070556" y="1405537"/>
                  <a:pt x="1137723" y="1492225"/>
                  <a:pt x="1036320" y="1436914"/>
                </a:cubicBezTo>
                <a:cubicBezTo>
                  <a:pt x="1020002" y="1428013"/>
                  <a:pt x="1014045" y="1407073"/>
                  <a:pt x="1001485" y="1393371"/>
                </a:cubicBezTo>
                <a:cubicBezTo>
                  <a:pt x="982067" y="1372188"/>
                  <a:pt x="966228" y="1345262"/>
                  <a:pt x="940525" y="1332411"/>
                </a:cubicBezTo>
                <a:cubicBezTo>
                  <a:pt x="894675" y="1309486"/>
                  <a:pt x="914871" y="1324174"/>
                  <a:pt x="879565" y="1288868"/>
                </a:cubicBezTo>
                <a:cubicBezTo>
                  <a:pt x="847813" y="1193608"/>
                  <a:pt x="898450" y="1337888"/>
                  <a:pt x="853440" y="1236617"/>
                </a:cubicBezTo>
                <a:cubicBezTo>
                  <a:pt x="845983" y="1219840"/>
                  <a:pt x="844938" y="1200415"/>
                  <a:pt x="836022" y="1184366"/>
                </a:cubicBezTo>
                <a:cubicBezTo>
                  <a:pt x="830041" y="1173600"/>
                  <a:pt x="817055" y="1168262"/>
                  <a:pt x="809897" y="1158240"/>
                </a:cubicBezTo>
                <a:cubicBezTo>
                  <a:pt x="802352" y="1147676"/>
                  <a:pt x="798286" y="1135017"/>
                  <a:pt x="792480" y="1123406"/>
                </a:cubicBezTo>
                <a:cubicBezTo>
                  <a:pt x="795383" y="1094377"/>
                  <a:pt x="791218" y="1063737"/>
                  <a:pt x="801188" y="1036320"/>
                </a:cubicBezTo>
                <a:cubicBezTo>
                  <a:pt x="804325" y="1027693"/>
                  <a:pt x="820068" y="1033247"/>
                  <a:pt x="827314" y="1027611"/>
                </a:cubicBezTo>
                <a:cubicBezTo>
                  <a:pt x="846757" y="1012489"/>
                  <a:pt x="862148" y="992777"/>
                  <a:pt x="879565" y="975360"/>
                </a:cubicBezTo>
                <a:cubicBezTo>
                  <a:pt x="894079" y="960846"/>
                  <a:pt x="903195" y="936796"/>
                  <a:pt x="923108" y="931817"/>
                </a:cubicBezTo>
                <a:lnTo>
                  <a:pt x="957942" y="923108"/>
                </a:lnTo>
                <a:cubicBezTo>
                  <a:pt x="966651" y="917302"/>
                  <a:pt x="974448" y="909814"/>
                  <a:pt x="984068" y="905691"/>
                </a:cubicBezTo>
                <a:cubicBezTo>
                  <a:pt x="995069" y="900976"/>
                  <a:pt x="1007199" y="899491"/>
                  <a:pt x="1018902" y="896983"/>
                </a:cubicBezTo>
                <a:cubicBezTo>
                  <a:pt x="1047848" y="890780"/>
                  <a:pt x="1076959" y="885372"/>
                  <a:pt x="1105988" y="879566"/>
                </a:cubicBezTo>
                <a:cubicBezTo>
                  <a:pt x="1117599" y="870857"/>
                  <a:pt x="1128220" y="860641"/>
                  <a:pt x="1140822" y="853440"/>
                </a:cubicBezTo>
                <a:cubicBezTo>
                  <a:pt x="1148792" y="848885"/>
                  <a:pt x="1158737" y="848836"/>
                  <a:pt x="1166948" y="844731"/>
                </a:cubicBezTo>
                <a:cubicBezTo>
                  <a:pt x="1182087" y="837161"/>
                  <a:pt x="1195977" y="827314"/>
                  <a:pt x="1210491" y="818606"/>
                </a:cubicBezTo>
                <a:cubicBezTo>
                  <a:pt x="1213394" y="809897"/>
                  <a:pt x="1215977" y="801075"/>
                  <a:pt x="1219200" y="792480"/>
                </a:cubicBezTo>
                <a:cubicBezTo>
                  <a:pt x="1224689" y="777843"/>
                  <a:pt x="1232125" y="763910"/>
                  <a:pt x="1236617" y="748937"/>
                </a:cubicBezTo>
                <a:cubicBezTo>
                  <a:pt x="1240870" y="734759"/>
                  <a:pt x="1237480" y="717946"/>
                  <a:pt x="1245325" y="705394"/>
                </a:cubicBezTo>
                <a:cubicBezTo>
                  <a:pt x="1253018" y="693086"/>
                  <a:pt x="1269140" y="688714"/>
                  <a:pt x="1280160" y="679268"/>
                </a:cubicBezTo>
                <a:cubicBezTo>
                  <a:pt x="1289511" y="671253"/>
                  <a:pt x="1295519" y="659124"/>
                  <a:pt x="1306285" y="653143"/>
                </a:cubicBezTo>
                <a:cubicBezTo>
                  <a:pt x="1342310" y="633129"/>
                  <a:pt x="1389306" y="631880"/>
                  <a:pt x="1428205" y="627017"/>
                </a:cubicBezTo>
                <a:cubicBezTo>
                  <a:pt x="1463039" y="615406"/>
                  <a:pt x="1497661" y="603135"/>
                  <a:pt x="1532708" y="592183"/>
                </a:cubicBezTo>
                <a:cubicBezTo>
                  <a:pt x="1544132" y="588613"/>
                  <a:pt x="1556541" y="588189"/>
                  <a:pt x="1567542" y="583474"/>
                </a:cubicBezTo>
                <a:cubicBezTo>
                  <a:pt x="1577162" y="579351"/>
                  <a:pt x="1583868" y="569732"/>
                  <a:pt x="1593668" y="566057"/>
                </a:cubicBezTo>
                <a:cubicBezTo>
                  <a:pt x="1709175" y="522742"/>
                  <a:pt x="1556239" y="600486"/>
                  <a:pt x="1689462" y="539931"/>
                </a:cubicBezTo>
                <a:cubicBezTo>
                  <a:pt x="1812386" y="484057"/>
                  <a:pt x="1675385" y="538261"/>
                  <a:pt x="1759131" y="496388"/>
                </a:cubicBezTo>
                <a:cubicBezTo>
                  <a:pt x="1767342" y="492283"/>
                  <a:pt x="1776869" y="491408"/>
                  <a:pt x="1785257" y="487680"/>
                </a:cubicBezTo>
                <a:cubicBezTo>
                  <a:pt x="1803052" y="479771"/>
                  <a:pt x="1819170" y="468103"/>
                  <a:pt x="1837508" y="461554"/>
                </a:cubicBezTo>
                <a:cubicBezTo>
                  <a:pt x="1860051" y="453503"/>
                  <a:pt x="1884160" y="450713"/>
                  <a:pt x="1907177" y="444137"/>
                </a:cubicBezTo>
                <a:cubicBezTo>
                  <a:pt x="1924830" y="439093"/>
                  <a:pt x="1941476" y="430567"/>
                  <a:pt x="1959428" y="426720"/>
                </a:cubicBezTo>
                <a:cubicBezTo>
                  <a:pt x="1982312" y="421816"/>
                  <a:pt x="2005928" y="421321"/>
                  <a:pt x="2029097" y="418011"/>
                </a:cubicBezTo>
                <a:cubicBezTo>
                  <a:pt x="2066894" y="412611"/>
                  <a:pt x="2104708" y="407229"/>
                  <a:pt x="2142308" y="400594"/>
                </a:cubicBezTo>
                <a:cubicBezTo>
                  <a:pt x="2174902" y="394842"/>
                  <a:pt x="2205508" y="380220"/>
                  <a:pt x="2238102" y="374468"/>
                </a:cubicBezTo>
                <a:cubicBezTo>
                  <a:pt x="2266832" y="369398"/>
                  <a:pt x="2296159" y="368663"/>
                  <a:pt x="2325188" y="365760"/>
                </a:cubicBezTo>
                <a:cubicBezTo>
                  <a:pt x="2339702" y="359954"/>
                  <a:pt x="2353446" y="351618"/>
                  <a:pt x="2368731" y="348343"/>
                </a:cubicBezTo>
                <a:cubicBezTo>
                  <a:pt x="2394434" y="342835"/>
                  <a:pt x="2424817" y="353566"/>
                  <a:pt x="2447108" y="339634"/>
                </a:cubicBezTo>
                <a:cubicBezTo>
                  <a:pt x="2457257" y="333291"/>
                  <a:pt x="2441303" y="316411"/>
                  <a:pt x="2438400" y="304800"/>
                </a:cubicBezTo>
                <a:cubicBezTo>
                  <a:pt x="2307594" y="312975"/>
                  <a:pt x="2097812" y="323819"/>
                  <a:pt x="1959428" y="339634"/>
                </a:cubicBezTo>
                <a:cubicBezTo>
                  <a:pt x="1924342" y="343644"/>
                  <a:pt x="1889885" y="352057"/>
                  <a:pt x="1854925" y="357051"/>
                </a:cubicBezTo>
                <a:cubicBezTo>
                  <a:pt x="1828903" y="360769"/>
                  <a:pt x="1802674" y="362857"/>
                  <a:pt x="1776548" y="365760"/>
                </a:cubicBezTo>
                <a:cubicBezTo>
                  <a:pt x="1759131" y="377371"/>
                  <a:pt x="1740820" y="387743"/>
                  <a:pt x="1724297" y="400594"/>
                </a:cubicBezTo>
                <a:cubicBezTo>
                  <a:pt x="1714575" y="408155"/>
                  <a:pt x="1710305" y="424610"/>
                  <a:pt x="1698171" y="426720"/>
                </a:cubicBezTo>
                <a:cubicBezTo>
                  <a:pt x="1506604" y="460036"/>
                  <a:pt x="1524000" y="370186"/>
                  <a:pt x="1524000" y="487680"/>
                </a:cubicBez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12656">
            <a:off x="5869758" y="1236156"/>
            <a:ext cx="857738" cy="857738"/>
          </a:xfrm>
          <a:prstGeom prst="rect">
            <a:avLst/>
          </a:prstGeom>
          <a:ln>
            <a:noFill/>
          </a:ln>
        </p:spPr>
      </p:pic>
      <p:sp>
        <p:nvSpPr>
          <p:cNvPr id="12" name="Rectangle 11"/>
          <p:cNvSpPr/>
          <p:nvPr/>
        </p:nvSpPr>
        <p:spPr>
          <a:xfrm>
            <a:off x="6406529" y="1361958"/>
            <a:ext cx="1286255" cy="507831"/>
          </a:xfrm>
          <a:prstGeom prst="rect">
            <a:avLst/>
          </a:prstGeom>
          <a:noFill/>
        </p:spPr>
        <p:txBody>
          <a:bodyPr wrap="square" lIns="91440" tIns="45720" rIns="91440" bIns="45720">
            <a:spAutoFit/>
          </a:bodyPr>
          <a:lstStyle/>
          <a:p>
            <a:pPr algn="ctr"/>
            <a:r>
              <a:rPr lang="en-US" sz="27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Âu Việt</a:t>
            </a:r>
            <a:endParaRPr lang="en-US" sz="27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5674354" y="1747193"/>
            <a:ext cx="1359859" cy="507831"/>
          </a:xfrm>
          <a:prstGeom prst="rect">
            <a:avLst/>
          </a:prstGeom>
          <a:noFill/>
        </p:spPr>
        <p:txBody>
          <a:bodyPr wrap="none" lIns="91440" tIns="45720" rIns="91440" bIns="45720">
            <a:spAutoFit/>
          </a:bodyPr>
          <a:lstStyle/>
          <a:p>
            <a:pPr algn="ctr"/>
            <a:r>
              <a:rPr lang="en-US" sz="27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Lạc Việt</a:t>
            </a:r>
            <a:endParaRPr lang="en-US" sz="27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113211" y="1066274"/>
            <a:ext cx="3184382" cy="1569660"/>
          </a:xfrm>
          <a:prstGeom prst="rect">
            <a:avLst/>
          </a:prstGeom>
          <a:solidFill>
            <a:schemeClr val="accent2">
              <a:lumMod val="40000"/>
              <a:lumOff val="60000"/>
            </a:schemeClr>
          </a:solidFill>
        </p:spPr>
        <p:txBody>
          <a:bodyPr wrap="square">
            <a:spAutoFit/>
          </a:bodyPr>
          <a:lstStyle/>
          <a:p>
            <a:pPr algn="just"/>
            <a:r>
              <a:rPr lang="en-US" altLang="zh-CN" sz="2400" dirty="0">
                <a:latin typeface="Times New Roman" panose="02020603050405020304" pitchFamily="18" charset="0"/>
                <a:cs typeface="Times New Roman" panose="02020603050405020304" pitchFamily="18" charset="0"/>
              </a:rPr>
              <a:t>Năm 214 TCN, quân Tần ở phương Bắc xâm chiếm vùng đất của các bộ tộc Việt</a:t>
            </a:r>
            <a:endParaRPr lang="en-US" sz="3200" dirty="0">
              <a:latin typeface="Times New Roman" panose="02020603050405020304" pitchFamily="18" charset="0"/>
              <a:cs typeface="Times New Roman" panose="02020603050405020304" pitchFamily="18" charset="0"/>
            </a:endParaRPr>
          </a:p>
        </p:txBody>
      </p:sp>
      <p:sp>
        <p:nvSpPr>
          <p:cNvPr id="15" name="Striped Right Arrow 14"/>
          <p:cNvSpPr/>
          <p:nvPr/>
        </p:nvSpPr>
        <p:spPr>
          <a:xfrm rot="4093052">
            <a:off x="5581199" y="946765"/>
            <a:ext cx="555712" cy="471388"/>
          </a:xfrm>
          <a:prstGeom prst="strip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6" name="Striped Right Arrow 15"/>
          <p:cNvSpPr/>
          <p:nvPr/>
        </p:nvSpPr>
        <p:spPr>
          <a:xfrm rot="5400000">
            <a:off x="6546623" y="836484"/>
            <a:ext cx="555712" cy="471388"/>
          </a:xfrm>
          <a:prstGeom prst="strip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7" name="Striped Right Arrow 16"/>
          <p:cNvSpPr/>
          <p:nvPr/>
        </p:nvSpPr>
        <p:spPr>
          <a:xfrm rot="6767829">
            <a:off x="7543577" y="944771"/>
            <a:ext cx="555712" cy="471388"/>
          </a:xfrm>
          <a:prstGeom prst="strip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8" name="Rectangle 17"/>
          <p:cNvSpPr/>
          <p:nvPr/>
        </p:nvSpPr>
        <p:spPr>
          <a:xfrm>
            <a:off x="188657" y="2961641"/>
            <a:ext cx="3184382" cy="1200329"/>
          </a:xfrm>
          <a:prstGeom prst="rect">
            <a:avLst/>
          </a:prstGeom>
          <a:solidFill>
            <a:schemeClr val="accent2">
              <a:lumMod val="40000"/>
              <a:lumOff val="60000"/>
            </a:schemeClr>
          </a:solidFill>
        </p:spPr>
        <p:txBody>
          <a:bodyPr wrap="square">
            <a:spAutoFit/>
          </a:bodyPr>
          <a:lstStyle/>
          <a:p>
            <a:pPr algn="just"/>
            <a:r>
              <a:rPr lang="en-US" altLang="zh-CN" sz="2400" dirty="0">
                <a:latin typeface="Times New Roman" panose="02020603050405020304" pitchFamily="18" charset="0"/>
                <a:cs typeface="Times New Roman" panose="02020603050405020304" pitchFamily="18" charset="0"/>
              </a:rPr>
              <a:t>Thục Phán lãnh đạo người Âu Việt và Lạc việt chiến đấu</a:t>
            </a:r>
            <a:endParaRPr lang="zh-CN" altLang="en-US" sz="2400" dirty="0">
              <a:latin typeface="Times New Roman" panose="02020603050405020304" pitchFamily="18" charset="0"/>
              <a:cs typeface="Times New Roman" panose="02020603050405020304" pitchFamily="18" charset="0"/>
            </a:endParaRPr>
          </a:p>
        </p:txBody>
      </p:sp>
      <p:sp>
        <p:nvSpPr>
          <p:cNvPr id="19" name="Rectangle 18"/>
          <p:cNvSpPr/>
          <p:nvPr/>
        </p:nvSpPr>
        <p:spPr>
          <a:xfrm>
            <a:off x="171322" y="4325355"/>
            <a:ext cx="3068159" cy="1569660"/>
          </a:xfrm>
          <a:prstGeom prst="rect">
            <a:avLst/>
          </a:prstGeom>
          <a:solidFill>
            <a:schemeClr val="accent2">
              <a:lumMod val="40000"/>
              <a:lumOff val="60000"/>
            </a:schemeClr>
          </a:solidFill>
        </p:spPr>
        <p:txBody>
          <a:bodyPr wrap="square">
            <a:spAutoFit/>
          </a:bodyPr>
          <a:lstStyle/>
          <a:p>
            <a:pPr algn="just"/>
            <a:r>
              <a:rPr lang="en-US" altLang="zh-CN" sz="2400" dirty="0">
                <a:latin typeface="Times New Roman" panose="02020603050405020304" pitchFamily="18" charset="0"/>
                <a:cs typeface="Times New Roman" panose="02020603050405020304" pitchFamily="18" charset="0"/>
              </a:rPr>
              <a:t>Năm 208 TCN, Tướng giặc là Đồ Thư bị giết, quân Tần gặp khó khăn, rút về nước</a:t>
            </a:r>
            <a:endParaRPr lang="zh-CN" altLang="en-US" sz="2400" dirty="0">
              <a:latin typeface="Times New Roman" panose="02020603050405020304" pitchFamily="18" charset="0"/>
              <a:cs typeface="Times New Roman" panose="02020603050405020304" pitchFamily="18" charset="0"/>
            </a:endParaRPr>
          </a:p>
        </p:txBody>
      </p:sp>
      <p:sp>
        <p:nvSpPr>
          <p:cNvPr id="20" name="Rectangle 19"/>
          <p:cNvSpPr/>
          <p:nvPr/>
        </p:nvSpPr>
        <p:spPr>
          <a:xfrm>
            <a:off x="8781705" y="157465"/>
            <a:ext cx="3350363" cy="1200329"/>
          </a:xfrm>
          <a:prstGeom prst="rect">
            <a:avLst/>
          </a:prstGeom>
          <a:solidFill>
            <a:schemeClr val="accent6">
              <a:lumMod val="40000"/>
              <a:lumOff val="60000"/>
            </a:schemeClr>
          </a:solid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Sau khi quân Tần rút, Thục Phán tự xưng là An Dương Vương. </a:t>
            </a:r>
            <a:endParaRPr lang="en-US" sz="2800" b="1" dirty="0">
              <a:solidFill>
                <a:srgbClr val="0070C0"/>
              </a:solidFill>
              <a:latin typeface="Times New Roman" panose="02020603050405020304" pitchFamily="18"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575" y="1159822"/>
            <a:ext cx="5166685" cy="474081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7223" y="1073475"/>
            <a:ext cx="5129775" cy="4748011"/>
          </a:xfrm>
          <a:prstGeom prst="rect">
            <a:avLst/>
          </a:prstGeom>
        </p:spPr>
      </p:pic>
      <p:sp>
        <p:nvSpPr>
          <p:cNvPr id="24" name="Right Arrow 23"/>
          <p:cNvSpPr/>
          <p:nvPr/>
        </p:nvSpPr>
        <p:spPr>
          <a:xfrm rot="3469845">
            <a:off x="6070971" y="2764533"/>
            <a:ext cx="339992" cy="2685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897502" y="5004159"/>
            <a:ext cx="3294498" cy="1569660"/>
          </a:xfrm>
          <a:prstGeom prst="rect">
            <a:avLst/>
          </a:prstGeom>
          <a:solidFill>
            <a:schemeClr val="accent6">
              <a:lumMod val="40000"/>
              <a:lumOff val="60000"/>
            </a:schemeClr>
          </a:solid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Vua có nhiều quyền hành hơn trong việc trị nước, lãnh </a:t>
            </a:r>
            <a:r>
              <a:rPr lang="en-US" sz="2400" dirty="0" err="1">
                <a:latin typeface="Times New Roman" panose="02020603050405020304" pitchFamily="18" charset="0"/>
                <a:cs typeface="Times New Roman" panose="02020603050405020304" pitchFamily="18" charset="0"/>
              </a:rPr>
              <a:t>thỗ</a:t>
            </a:r>
            <a:r>
              <a:rPr lang="en-US" sz="2400" dirty="0">
                <a:latin typeface="Times New Roman" panose="02020603050405020304" pitchFamily="18" charset="0"/>
                <a:cs typeface="Times New Roman" panose="02020603050405020304" pitchFamily="18" charset="0"/>
              </a:rPr>
              <a:t> được mở rộng hơn</a:t>
            </a:r>
          </a:p>
        </p:txBody>
      </p:sp>
      <p:sp>
        <p:nvSpPr>
          <p:cNvPr id="26" name="Rectangle 25"/>
          <p:cNvSpPr/>
          <p:nvPr/>
        </p:nvSpPr>
        <p:spPr>
          <a:xfrm>
            <a:off x="8838621" y="3514335"/>
            <a:ext cx="3284504" cy="1200329"/>
          </a:xfrm>
          <a:prstGeom prst="rect">
            <a:avLst/>
          </a:prstGeom>
          <a:solidFill>
            <a:schemeClr val="accent6">
              <a:lumMod val="40000"/>
              <a:lumOff val="60000"/>
            </a:schemeClr>
          </a:solid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Dời đô về Phong Khê (nay là Cổ Loa, Đông Anh, Hà Nội).</a:t>
            </a:r>
          </a:p>
        </p:txBody>
      </p:sp>
      <p:sp>
        <p:nvSpPr>
          <p:cNvPr id="27" name="Rectangle 26"/>
          <p:cNvSpPr/>
          <p:nvPr/>
        </p:nvSpPr>
        <p:spPr>
          <a:xfrm>
            <a:off x="8802193" y="1761312"/>
            <a:ext cx="3320932" cy="1200329"/>
          </a:xfrm>
          <a:prstGeom prst="rect">
            <a:avLst/>
          </a:prstGeom>
          <a:solidFill>
            <a:schemeClr val="accent6">
              <a:lumMod val="40000"/>
              <a:lumOff val="60000"/>
            </a:schemeClr>
          </a:solid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Hợp nhất đất của người Lạc Việt và Âu Việt thành nước Âu Lạc. </a:t>
            </a:r>
          </a:p>
        </p:txBody>
      </p:sp>
    </p:spTree>
    <p:extLst>
      <p:ext uri="{BB962C8B-B14F-4D97-AF65-F5344CB8AC3E}">
        <p14:creationId xmlns:p14="http://schemas.microsoft.com/office/powerpoint/2010/main" val="800434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grpId="1" nodeType="clickEffect">
                                  <p:stCondLst>
                                    <p:cond delay="0"/>
                                  </p:stCondLst>
                                  <p:childTnLst>
                                    <p:animEffect transition="out" filter="barn(inVertical)">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16" presetClass="exit" presetSubtype="21" fill="hold" grpId="1" nodeType="withEffect">
                                  <p:stCondLst>
                                    <p:cond delay="0"/>
                                  </p:stCondLst>
                                  <p:childTnLst>
                                    <p:animEffect transition="out" filter="barn(inVertical)">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16" presetClass="exit" presetSubtype="21" fill="hold" grpId="1" nodeType="withEffect">
                                  <p:stCondLst>
                                    <p:cond delay="0"/>
                                  </p:stCondLst>
                                  <p:childTnLst>
                                    <p:animEffect transition="out" filter="barn(inVertical)">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500"/>
                                        <p:tgtEl>
                                          <p:spTgt spid="18"/>
                                        </p:tgtEl>
                                      </p:cBhvr>
                                    </p:animEffect>
                                  </p:childTnLst>
                                </p:cTn>
                              </p:par>
                              <p:par>
                                <p:cTn id="56" presetID="16" presetClass="entr" presetSubtype="21"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arn(inVertical)">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3"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1+#ppt_w/2"/>
                                          </p:val>
                                        </p:tav>
                                        <p:tav tm="100000">
                                          <p:val>
                                            <p:strVal val="#ppt_x"/>
                                          </p:val>
                                        </p:tav>
                                      </p:tavLst>
                                    </p:anim>
                                    <p:anim calcmode="lin" valueType="num">
                                      <p:cBhvr additive="base">
                                        <p:cTn id="6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1+#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barn(inVertical)">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additive="base">
                                        <p:cTn id="86" dur="500" fill="hold"/>
                                        <p:tgtEl>
                                          <p:spTgt spid="26"/>
                                        </p:tgtEl>
                                        <p:attrNameLst>
                                          <p:attrName>ppt_x</p:attrName>
                                        </p:attrNameLst>
                                      </p:cBhvr>
                                      <p:tavLst>
                                        <p:tav tm="0">
                                          <p:val>
                                            <p:strVal val="1+#ppt_w/2"/>
                                          </p:val>
                                        </p:tav>
                                        <p:tav tm="100000">
                                          <p:val>
                                            <p:strVal val="#ppt_x"/>
                                          </p:val>
                                        </p:tav>
                                      </p:tavLst>
                                    </p:anim>
                                    <p:anim calcmode="lin" valueType="num">
                                      <p:cBhvr additive="base">
                                        <p:cTn id="8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arn(inVertical)">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circle(in)">
                                      <p:cBhvr>
                                        <p:cTn id="97" dur="1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6"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1+#ppt_w/2"/>
                                          </p:val>
                                        </p:tav>
                                        <p:tav tm="100000">
                                          <p:val>
                                            <p:strVal val="#ppt_x"/>
                                          </p:val>
                                        </p:tav>
                                      </p:tavLst>
                                    </p:anim>
                                    <p:anim calcmode="lin" valueType="num">
                                      <p:cBhvr additive="base">
                                        <p:cTn id="10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p:bldP spid="14" grpId="0" animBg="1"/>
      <p:bldP spid="15" grpId="0" animBg="1"/>
      <p:bldP spid="15" grpId="1" animBg="1"/>
      <p:bldP spid="16" grpId="0" animBg="1"/>
      <p:bldP spid="16" grpId="1" animBg="1"/>
      <p:bldP spid="17" grpId="0" animBg="1"/>
      <p:bldP spid="17" grpId="1" animBg="1"/>
      <p:bldP spid="18" grpId="0" animBg="1"/>
      <p:bldP spid="19" grpId="0" animBg="1"/>
      <p:bldP spid="20"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9"/>
          <p:cNvSpPr/>
          <p:nvPr/>
        </p:nvSpPr>
        <p:spPr>
          <a:xfrm>
            <a:off x="0" y="1417796"/>
            <a:ext cx="5466048" cy="553998"/>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algn="ctr"/>
            <a:r>
              <a:rPr lang="en-US" altLang="zh-CN" sz="3000" b="1" dirty="0">
                <a:solidFill>
                  <a:srgbClr val="FF0000"/>
                </a:solidFill>
                <a:latin typeface="Times New Roman" panose="02020603050405020304" pitchFamily="18" charset="0"/>
                <a:cs typeface="Times New Roman" panose="02020603050405020304" pitchFamily="18" charset="0"/>
              </a:rPr>
              <a:t>1. </a:t>
            </a:r>
            <a:r>
              <a:rPr lang="en-US" altLang="zh-CN" sz="3000" b="1" dirty="0" err="1">
                <a:solidFill>
                  <a:srgbClr val="FF0000"/>
                </a:solidFill>
                <a:latin typeface="Times New Roman" panose="02020603050405020304" pitchFamily="18" charset="0"/>
                <a:cs typeface="Times New Roman" panose="02020603050405020304" pitchFamily="18" charset="0"/>
              </a:rPr>
              <a:t>Sự</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ra</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đời</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nhà</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nước</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Văn</a:t>
            </a:r>
            <a:r>
              <a:rPr lang="en-US" altLang="zh-CN" sz="3000" b="1" dirty="0">
                <a:solidFill>
                  <a:srgbClr val="FF0000"/>
                </a:solidFill>
                <a:latin typeface="Times New Roman" panose="02020603050405020304" pitchFamily="18" charset="0"/>
                <a:cs typeface="Times New Roman" panose="02020603050405020304" pitchFamily="18" charset="0"/>
              </a:rPr>
              <a:t> Lang</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8" name="矩形 10"/>
          <p:cNvSpPr/>
          <p:nvPr/>
        </p:nvSpPr>
        <p:spPr>
          <a:xfrm>
            <a:off x="0" y="670171"/>
            <a:ext cx="5528501" cy="769441"/>
          </a:xfrm>
          <a:prstGeom prst="rect">
            <a:avLst/>
          </a:prstGeom>
        </p:spPr>
        <p:txBody>
          <a:bodyPr wrap="none">
            <a:spAutoFit/>
          </a:bodyPr>
          <a:lstStyle/>
          <a:p>
            <a:pPr fontAlgn="auto">
              <a:spcBef>
                <a:spcPts val="0"/>
              </a:spcBef>
              <a:spcAft>
                <a:spcPts val="0"/>
              </a:spcAft>
              <a:defRPr/>
            </a:pP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Nhà</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Nước</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Văn</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Lang</a:t>
            </a:r>
            <a:endParaRPr kumimoji="0" lang="zh-CN" altLang="en-US" sz="4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Rectangle 3"/>
          <p:cNvSpPr/>
          <p:nvPr/>
        </p:nvSpPr>
        <p:spPr>
          <a:xfrm>
            <a:off x="-62453" y="1925627"/>
            <a:ext cx="4921411" cy="523220"/>
          </a:xfrm>
          <a:prstGeom prst="rect">
            <a:avLst/>
          </a:prstGeom>
        </p:spPr>
        <p:txBody>
          <a:bodyPr wrap="none">
            <a:sp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2. </a:t>
            </a:r>
            <a:r>
              <a:rPr lang="en-US" altLang="zh-CN" sz="2800" b="1" dirty="0" err="1">
                <a:solidFill>
                  <a:srgbClr val="FF0000"/>
                </a:solidFill>
                <a:latin typeface="Times New Roman" panose="02020603050405020304" pitchFamily="18" charset="0"/>
                <a:cs typeface="Times New Roman" panose="02020603050405020304" pitchFamily="18" charset="0"/>
              </a:rPr>
              <a:t>Tổ</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chức</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nhà</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nước</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Văn</a:t>
            </a:r>
            <a:r>
              <a:rPr lang="en-US" altLang="zh-CN" sz="2800" b="1" dirty="0">
                <a:solidFill>
                  <a:srgbClr val="FF0000"/>
                </a:solidFill>
                <a:latin typeface="Times New Roman" panose="02020603050405020304" pitchFamily="18" charset="0"/>
                <a:cs typeface="Times New Roman" panose="02020603050405020304" pitchFamily="18" charset="0"/>
              </a:rPr>
              <a:t> Lang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矩形 10"/>
          <p:cNvSpPr/>
          <p:nvPr/>
        </p:nvSpPr>
        <p:spPr>
          <a:xfrm>
            <a:off x="-62453" y="2448847"/>
            <a:ext cx="4681090" cy="707886"/>
          </a:xfrm>
          <a:prstGeom prst="rect">
            <a:avLst/>
          </a:prstGeom>
        </p:spPr>
        <p:txBody>
          <a:bodyPr wrap="none">
            <a:spAutoFit/>
          </a:bodyPr>
          <a:lstStyle/>
          <a:p>
            <a:pPr fontAlgn="auto">
              <a:spcBef>
                <a:spcPts val="0"/>
              </a:spcBef>
              <a:spcAft>
                <a:spcPts val="0"/>
              </a:spcAft>
              <a:defRPr/>
            </a:pP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II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Nhà</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Nước</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Âu</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Lạc</a:t>
            </a:r>
            <a:endParaRPr kumimoji="0" lang="zh-CN" altLang="en-US" sz="4000" b="1"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3" name="矩形 17"/>
          <p:cNvSpPr/>
          <p:nvPr/>
        </p:nvSpPr>
        <p:spPr>
          <a:xfrm>
            <a:off x="-62453" y="3141344"/>
            <a:ext cx="4884671" cy="538609"/>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marL="0" indent="0"/>
            <a:r>
              <a:rPr kumimoji="0" lang="en-US" altLang="zh-CN"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 Sự ra đời nhà nước Âu Lạc</a:t>
            </a:r>
            <a:endParaRPr kumimoji="0" lang="zh-CN" altLang="en-US"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Rectangle 3"/>
          <p:cNvSpPr txBox="1">
            <a:spLocks noChangeArrowheads="1"/>
          </p:cNvSpPr>
          <p:nvPr/>
        </p:nvSpPr>
        <p:spPr bwMode="auto">
          <a:xfrm>
            <a:off x="486383" y="20710"/>
            <a:ext cx="10700426" cy="63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BÀI </a:t>
            </a:r>
            <a:r>
              <a:rPr lang="en-US" altLang="zh-CN" sz="40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14: NHÀ </a:t>
            </a:r>
            <a:r>
              <a:rPr lang="en-US" altLang="zh-CN"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NƯỚC VĂN LANG, </a:t>
            </a:r>
            <a:r>
              <a:rPr lang="en-US" altLang="zh-CN" sz="40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ÂU LẠC</a:t>
            </a:r>
            <a:endParaRPr lang="zh-CN" altLang="en-US"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Rectangle 1"/>
          <p:cNvSpPr/>
          <p:nvPr/>
        </p:nvSpPr>
        <p:spPr>
          <a:xfrm>
            <a:off x="119973" y="3726119"/>
            <a:ext cx="11679678" cy="3539430"/>
          </a:xfrm>
          <a:prstGeom prst="rect">
            <a:avLst/>
          </a:prstGeom>
          <a:solidFill>
            <a:schemeClr val="bg1"/>
          </a:solidFill>
        </p:spPr>
        <p:txBody>
          <a:bodyPr wrap="square">
            <a:spAutoFit/>
          </a:bodyPr>
          <a:lstStyle/>
          <a:p>
            <a:pPr algn="just"/>
            <a:r>
              <a:rPr lang="en-US" altLang="zh-CN" sz="2800" dirty="0" smtClean="0">
                <a:latin typeface="Times New Roman" panose="02020603050405020304" pitchFamily="18" charset="0"/>
                <a:cs typeface="Times New Roman" panose="02020603050405020304" pitchFamily="18" charset="0"/>
              </a:rPr>
              <a:t>	</a:t>
            </a:r>
            <a:r>
              <a:rPr lang="en-US" altLang="zh-CN" sz="2800" dirty="0" err="1" smtClean="0">
                <a:latin typeface="Times New Roman" panose="02020603050405020304" pitchFamily="18" charset="0"/>
                <a:cs typeface="Times New Roman" panose="02020603050405020304" pitchFamily="18" charset="0"/>
              </a:rPr>
              <a:t>Năm</a:t>
            </a:r>
            <a:r>
              <a:rPr lang="en-US" altLang="zh-CN" sz="2800" dirty="0" smtClean="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214 TCN, </a:t>
            </a:r>
            <a:r>
              <a:rPr lang="en-US" altLang="zh-CN" sz="2800" dirty="0" err="1">
                <a:latin typeface="Times New Roman" panose="02020603050405020304" pitchFamily="18" charset="0"/>
                <a:cs typeface="Times New Roman" panose="02020603050405020304" pitchFamily="18" charset="0"/>
              </a:rPr>
              <a:t>quân</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Tần</a:t>
            </a:r>
            <a:r>
              <a:rPr lang="en-US" altLang="zh-CN" sz="2800" dirty="0">
                <a:latin typeface="Times New Roman" panose="02020603050405020304" pitchFamily="18" charset="0"/>
                <a:cs typeface="Times New Roman" panose="02020603050405020304" pitchFamily="18" charset="0"/>
              </a:rPr>
              <a:t> ở </a:t>
            </a:r>
            <a:r>
              <a:rPr lang="en-US" altLang="zh-CN" sz="2800" dirty="0" err="1">
                <a:latin typeface="Times New Roman" panose="02020603050405020304" pitchFamily="18" charset="0"/>
                <a:cs typeface="Times New Roman" panose="02020603050405020304" pitchFamily="18" charset="0"/>
              </a:rPr>
              <a:t>phương</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Bắc</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xâm</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chiếm</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vùng</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đất</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của</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các</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bộ</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tộc</a:t>
            </a:r>
            <a:r>
              <a:rPr lang="en-US" altLang="zh-CN" sz="2800" dirty="0">
                <a:latin typeface="Times New Roman" panose="02020603050405020304" pitchFamily="18" charset="0"/>
                <a:cs typeface="Times New Roman" panose="02020603050405020304" pitchFamily="18" charset="0"/>
              </a:rPr>
              <a:t> </a:t>
            </a:r>
            <a:r>
              <a:rPr lang="en-US" altLang="zh-CN" sz="2800" dirty="0" err="1" smtClean="0">
                <a:latin typeface="Times New Roman" panose="02020603050405020304" pitchFamily="18" charset="0"/>
                <a:cs typeface="Times New Roman" panose="02020603050405020304" pitchFamily="18" charset="0"/>
              </a:rPr>
              <a:t>Việt</a:t>
            </a:r>
            <a:endParaRPr lang="en-US" altLang="zh-CN" sz="2800" dirty="0" smtClean="0">
              <a:latin typeface="Times New Roman" panose="02020603050405020304" pitchFamily="18" charset="0"/>
              <a:cs typeface="Times New Roman" panose="02020603050405020304" pitchFamily="18" charset="0"/>
            </a:endParaRPr>
          </a:p>
          <a:p>
            <a:pPr algn="just"/>
            <a:r>
              <a:rPr lang="en-US" altLang="zh-CN" sz="2800" dirty="0" smtClean="0">
                <a:latin typeface="Times New Roman" panose="02020603050405020304" pitchFamily="18" charset="0"/>
                <a:cs typeface="Times New Roman" panose="02020603050405020304" pitchFamily="18" charset="0"/>
              </a:rPr>
              <a:t>	</a:t>
            </a:r>
            <a:r>
              <a:rPr lang="en-US" altLang="zh-CN" sz="2800" dirty="0" err="1" smtClean="0">
                <a:latin typeface="Times New Roman" panose="02020603050405020304" pitchFamily="18" charset="0"/>
                <a:cs typeface="Times New Roman" panose="02020603050405020304" pitchFamily="18" charset="0"/>
              </a:rPr>
              <a:t>Thục</a:t>
            </a:r>
            <a:r>
              <a:rPr lang="en-US" altLang="zh-CN" sz="2800" dirty="0" smtClean="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Phán</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lãnh</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đạo</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người</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Âu</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Việt</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và</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Lạc</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việt</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chiến</a:t>
            </a:r>
            <a:r>
              <a:rPr lang="en-US" altLang="zh-CN" sz="2800" dirty="0">
                <a:latin typeface="Times New Roman" panose="02020603050405020304" pitchFamily="18" charset="0"/>
                <a:cs typeface="Times New Roman" panose="02020603050405020304" pitchFamily="18" charset="0"/>
              </a:rPr>
              <a:t> </a:t>
            </a:r>
            <a:r>
              <a:rPr lang="en-US" altLang="zh-CN" sz="2800" dirty="0" err="1" smtClean="0">
                <a:latin typeface="Times New Roman" panose="02020603050405020304" pitchFamily="18" charset="0"/>
                <a:cs typeface="Times New Roman" panose="02020603050405020304" pitchFamily="18" charset="0"/>
              </a:rPr>
              <a:t>đấu</a:t>
            </a:r>
            <a:endParaRPr lang="en-US" altLang="zh-CN"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Dương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Vương</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Lạc</a:t>
            </a:r>
            <a:endParaRPr lang="en-US" sz="28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Dời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Khê</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Loa,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t>=&gt;</a:t>
            </a:r>
            <a:r>
              <a:rPr lang="vi-VN" sz="2800" dirty="0" smtClean="0">
                <a:solidFill>
                  <a:srgbClr val="C00000"/>
                </a:solidFill>
                <a:latin typeface="Times New Roman" panose="02020603050405020304" pitchFamily="18" charset="0"/>
                <a:cs typeface="Times New Roman" panose="02020603050405020304" pitchFamily="18" charset="0"/>
              </a:rPr>
              <a:t>Tổ </a:t>
            </a:r>
            <a:r>
              <a:rPr lang="vi-VN" sz="2800" dirty="0">
                <a:solidFill>
                  <a:srgbClr val="C00000"/>
                </a:solidFill>
                <a:latin typeface="Times New Roman" panose="02020603050405020304" pitchFamily="18" charset="0"/>
                <a:cs typeface="Times New Roman" panose="02020603050405020304" pitchFamily="18" charset="0"/>
              </a:rPr>
              <a:t>chức bộ máy nhà nước thời Âu Lạc không thay đổi nhiều nhưng chặt chẽ hơn so với thời Văn Lang, vua có quyền thế hơn trong việc trị nước.</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878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9"/>
          <p:cNvSpPr txBox="1"/>
          <p:nvPr/>
        </p:nvSpPr>
        <p:spPr>
          <a:xfrm>
            <a:off x="675836" y="223589"/>
            <a:ext cx="2950770" cy="552312"/>
          </a:xfrm>
          <a:prstGeom prst="rect">
            <a:avLst/>
          </a:prstGeom>
          <a:noFill/>
        </p:spPr>
        <p:txBody>
          <a:bodyPr wrap="none" lIns="89770" tIns="44885" rIns="89770" bIns="44885" rtlCol="0">
            <a:spAutoFit/>
          </a:bodyPr>
          <a:lstStyle/>
          <a:p>
            <a:pPr algn="ctr" fontAlgn="base">
              <a:spcBef>
                <a:spcPct val="0"/>
              </a:spcBef>
              <a:spcAft>
                <a:spcPct val="0"/>
              </a:spcAft>
            </a:pPr>
            <a:r>
              <a:rPr lang="en-US" altLang="zh-CN" sz="3000" b="1" dirty="0">
                <a:solidFill>
                  <a:srgbClr val="FF0000"/>
                </a:solidFill>
                <a:latin typeface="Times New Roman" panose="02020603050405020304" pitchFamily="18" charset="0"/>
                <a:ea typeface="微软雅黑" pitchFamily="34" charset="-122"/>
                <a:cs typeface="Times New Roman" panose="02020603050405020304" pitchFamily="18" charset="0"/>
              </a:rPr>
              <a:t>2. Thành Cổ Loa</a:t>
            </a:r>
            <a:endParaRPr lang="zh-CN" altLang="en-US" sz="30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
        <p:nvSpPr>
          <p:cNvPr id="58" name="Rectangle 57"/>
          <p:cNvSpPr/>
          <p:nvPr/>
        </p:nvSpPr>
        <p:spPr>
          <a:xfrm>
            <a:off x="8508460" y="5271319"/>
            <a:ext cx="3496435" cy="1015663"/>
          </a:xfrm>
          <a:prstGeom prst="rect">
            <a:avLst/>
          </a:prstGeom>
          <a:solidFill>
            <a:schemeClr val="bg1"/>
          </a:solidFill>
        </p:spPr>
        <p:txBody>
          <a:bodyPr wrap="square" lIns="91440" tIns="45720" rIns="91440" bIns="45720">
            <a:spAutoFit/>
          </a:bodyPr>
          <a:lstStyle/>
          <a:p>
            <a:pPr algn="ctr"/>
            <a:r>
              <a:rPr lang="en-US" sz="2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Cổ Loa vừa là trung tâm của đất nước vừa là một </a:t>
            </a:r>
            <a:r>
              <a:rPr lang="en-US" sz="20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quân</a:t>
            </a:r>
            <a:r>
              <a:rPr lang="en-US" sz="2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000" b="1"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thành</a:t>
            </a:r>
            <a:r>
              <a:rPr lang="en-US" sz="20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hay 1 </a:t>
            </a:r>
            <a:r>
              <a:rPr lang="en-US" sz="2000" b="1"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loa</a:t>
            </a:r>
            <a:r>
              <a:rPr lang="en-US" sz="20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000" b="1"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thành</a:t>
            </a:r>
            <a:endParaRPr lang="en-US" sz="2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34999" y="853722"/>
            <a:ext cx="8473461" cy="5520170"/>
          </a:xfrm>
          <a:prstGeom prst="rect">
            <a:avLst/>
          </a:prstGeom>
        </p:spPr>
      </p:pic>
      <p:sp>
        <p:nvSpPr>
          <p:cNvPr id="4" name="Rectangle 3"/>
          <p:cNvSpPr/>
          <p:nvPr/>
        </p:nvSpPr>
        <p:spPr>
          <a:xfrm>
            <a:off x="8576371" y="-89860"/>
            <a:ext cx="3505199" cy="5028556"/>
          </a:xfrm>
          <a:prstGeom prst="rect">
            <a:avLst/>
          </a:prstGeom>
          <a:solidFill>
            <a:schemeClr val="bg1"/>
          </a:solidFill>
        </p:spPr>
        <p:txBody>
          <a:bodyPr wrap="square">
            <a:spAutoFit/>
          </a:bodyPr>
          <a:lstStyle/>
          <a:p>
            <a:pPr>
              <a:lnSpc>
                <a:spcPct val="150000"/>
              </a:lnSpc>
            </a:pPr>
            <a:r>
              <a:rPr lang="en-US" b="1" dirty="0" err="1">
                <a:solidFill>
                  <a:srgbClr val="C00000"/>
                </a:solidFill>
                <a:latin typeface="Times New Roman" panose="02020603050405020304" pitchFamily="18" charset="0"/>
                <a:cs typeface="Times New Roman" panose="02020603050405020304" pitchFamily="18" charset="0"/>
              </a:rPr>
              <a:t>Thành</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Cổ</a:t>
            </a:r>
            <a:r>
              <a:rPr lang="en-US" b="1" dirty="0">
                <a:solidFill>
                  <a:srgbClr val="C00000"/>
                </a:solidFill>
                <a:latin typeface="Times New Roman" panose="02020603050405020304" pitchFamily="18" charset="0"/>
                <a:cs typeface="Times New Roman" panose="02020603050405020304" pitchFamily="18" charset="0"/>
              </a:rPr>
              <a:t> Loa </a:t>
            </a:r>
            <a:r>
              <a:rPr lang="en-US" b="1" dirty="0" err="1">
                <a:solidFill>
                  <a:srgbClr val="C00000"/>
                </a:solidFill>
                <a:latin typeface="Times New Roman" panose="02020603050405020304" pitchFamily="18" charset="0"/>
                <a:cs typeface="Times New Roman" panose="02020603050405020304" pitchFamily="18" charset="0"/>
              </a:rPr>
              <a:t>được</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xây</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dựng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kiểu</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vòng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ốc</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nên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gọi</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là</a:t>
            </a:r>
            <a:r>
              <a:rPr lang="en-US" b="1" dirty="0" smtClean="0">
                <a:solidFill>
                  <a:srgbClr val="C00000"/>
                </a:solidFill>
                <a:latin typeface="Times New Roman" panose="02020603050405020304" pitchFamily="18" charset="0"/>
                <a:cs typeface="Times New Roman" panose="02020603050405020304" pitchFamily="18" charset="0"/>
              </a:rPr>
              <a:t> Loa </a:t>
            </a:r>
            <a:r>
              <a:rPr lang="en-US" b="1" dirty="0" err="1" smtClean="0">
                <a:solidFill>
                  <a:srgbClr val="C00000"/>
                </a:solidFill>
                <a:latin typeface="Times New Roman" panose="02020603050405020304" pitchFamily="18" charset="0"/>
                <a:cs typeface="Times New Roman" panose="02020603050405020304" pitchFamily="18" charset="0"/>
              </a:rPr>
              <a:t>thành</a:t>
            </a:r>
            <a:r>
              <a:rPr lang="en-US" b="1" dirty="0" smtClean="0">
                <a:solidFill>
                  <a:srgbClr val="C00000"/>
                </a:solidFill>
                <a:latin typeface="Times New Roman" panose="02020603050405020304" pitchFamily="18" charset="0"/>
                <a:cs typeface="Times New Roman" panose="02020603050405020304" pitchFamily="18" charset="0"/>
              </a:rPr>
              <a:t>). </a:t>
            </a:r>
          </a:p>
          <a:p>
            <a:pPr>
              <a:lnSpc>
                <a:spcPct val="150000"/>
              </a:lnSpc>
            </a:pPr>
            <a:r>
              <a:rPr lang="en-US" b="1" dirty="0" err="1" smtClean="0">
                <a:latin typeface="Times New Roman" panose="02020603050405020304" pitchFamily="18" charset="0"/>
                <a:cs typeface="Times New Roman" panose="02020603050405020304" pitchFamily="18" charset="0"/>
              </a:rPr>
              <a:t>Dưới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thành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ngoài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sâu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ngập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nước</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bè</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a:lnSpc>
                <a:spcPct val="150000"/>
              </a:lnSpc>
            </a:pPr>
            <a:r>
              <a:rPr lang="en-US" b="1" dirty="0" err="1" smtClean="0">
                <a:latin typeface="Times New Roman" panose="02020603050405020304" pitchFamily="18" charset="0"/>
                <a:cs typeface="Times New Roman" panose="02020603050405020304" pitchFamily="18" charset="0"/>
              </a:rPr>
              <a:t>Ngày</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nay ở </a:t>
            </a:r>
            <a:r>
              <a:rPr lang="en-US" b="1" dirty="0" err="1">
                <a:solidFill>
                  <a:srgbClr val="C00000"/>
                </a:solidFill>
                <a:latin typeface="Times New Roman" panose="02020603050405020304" pitchFamily="18" charset="0"/>
                <a:cs typeface="Times New Roman" panose="02020603050405020304" pitchFamily="18" charset="0"/>
              </a:rPr>
              <a:t>Cổ</a:t>
            </a:r>
            <a:r>
              <a:rPr lang="en-US" b="1" dirty="0">
                <a:solidFill>
                  <a:srgbClr val="C00000"/>
                </a:solidFill>
                <a:latin typeface="Times New Roman" panose="02020603050405020304" pitchFamily="18" charset="0"/>
                <a:cs typeface="Times New Roman" panose="02020603050405020304" pitchFamily="18" charset="0"/>
              </a:rPr>
              <a:t> Loa </a:t>
            </a:r>
            <a:r>
              <a:rPr lang="en-US" b="1" dirty="0" err="1">
                <a:solidFill>
                  <a:srgbClr val="C00000"/>
                </a:solidFill>
                <a:latin typeface="Times New Roman" panose="02020603050405020304" pitchFamily="18" charset="0"/>
                <a:cs typeface="Times New Roman" panose="02020603050405020304" pitchFamily="18" charset="0"/>
              </a:rPr>
              <a:t>còn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lại</a:t>
            </a:r>
            <a:r>
              <a:rPr lang="en-US" b="1" dirty="0">
                <a:solidFill>
                  <a:srgbClr val="C00000"/>
                </a:solidFill>
                <a:latin typeface="Times New Roman" panose="02020603050405020304" pitchFamily="18" charset="0"/>
                <a:cs typeface="Times New Roman" panose="02020603050405020304" pitchFamily="18" charset="0"/>
              </a:rPr>
              <a:t> 3 </a:t>
            </a:r>
            <a:r>
              <a:rPr lang="en-US" b="1" dirty="0" err="1">
                <a:solidFill>
                  <a:srgbClr val="C00000"/>
                </a:solidFill>
                <a:latin typeface="Times New Roman" panose="02020603050405020304" pitchFamily="18" charset="0"/>
                <a:cs typeface="Times New Roman" panose="02020603050405020304" pitchFamily="18" charset="0"/>
              </a:rPr>
              <a:t>vòng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thành</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đất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dài</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tổng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cộng</a:t>
            </a:r>
            <a:r>
              <a:rPr lang="en-US" b="1" dirty="0">
                <a:solidFill>
                  <a:srgbClr val="C00000"/>
                </a:solidFill>
                <a:latin typeface="Times New Roman" panose="02020603050405020304" pitchFamily="18" charset="0"/>
                <a:cs typeface="Times New Roman" panose="02020603050405020304" pitchFamily="18" charset="0"/>
              </a:rPr>
              <a:t> 16 km: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ngoài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a:t>
            </a:r>
            <a:r>
              <a:rPr lang="en-US" b="1" dirty="0">
                <a:latin typeface="Times New Roman" panose="02020603050405020304" pitchFamily="18" charset="0"/>
                <a:cs typeface="Times New Roman" panose="02020603050405020304" pitchFamily="18" charset="0"/>
              </a:rPr>
              <a:t> vi 8km, </a:t>
            </a:r>
            <a:r>
              <a:rPr lang="en-US" b="1" dirty="0" err="1">
                <a:latin typeface="Times New Roman" panose="02020603050405020304" pitchFamily="18" charset="0"/>
                <a:cs typeface="Times New Roman" panose="02020603050405020304" pitchFamily="18" charset="0"/>
              </a:rPr>
              <a:t>vòng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giữa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a:t>
            </a:r>
            <a:r>
              <a:rPr lang="en-US" b="1" dirty="0">
                <a:latin typeface="Times New Roman" panose="02020603050405020304" pitchFamily="18" charset="0"/>
                <a:cs typeface="Times New Roman" panose="02020603050405020304" pitchFamily="18" charset="0"/>
              </a:rPr>
              <a:t> vi 6,5km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a:t>
            </a:r>
            <a:r>
              <a:rPr lang="en-US" b="1" dirty="0">
                <a:latin typeface="Times New Roman" panose="02020603050405020304" pitchFamily="18" charset="0"/>
                <a:cs typeface="Times New Roman" panose="02020603050405020304" pitchFamily="18" charset="0"/>
              </a:rPr>
              <a:t> vi 1,6km).</a:t>
            </a:r>
          </a:p>
        </p:txBody>
      </p:sp>
    </p:spTree>
    <p:extLst>
      <p:ext uri="{BB962C8B-B14F-4D97-AF65-F5344CB8AC3E}">
        <p14:creationId xmlns:p14="http://schemas.microsoft.com/office/powerpoint/2010/main" val="3216798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down)">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9"/>
          <p:cNvSpPr txBox="1"/>
          <p:nvPr/>
        </p:nvSpPr>
        <p:spPr>
          <a:xfrm>
            <a:off x="675836" y="223589"/>
            <a:ext cx="2950770" cy="552312"/>
          </a:xfrm>
          <a:prstGeom prst="rect">
            <a:avLst/>
          </a:prstGeom>
          <a:noFill/>
        </p:spPr>
        <p:txBody>
          <a:bodyPr wrap="none" lIns="89770" tIns="44885" rIns="89770" bIns="44885" rtlCol="0">
            <a:spAutoFit/>
          </a:bodyPr>
          <a:lstStyle/>
          <a:p>
            <a:pPr algn="ctr" fontAlgn="base">
              <a:spcBef>
                <a:spcPct val="0"/>
              </a:spcBef>
              <a:spcAft>
                <a:spcPct val="0"/>
              </a:spcAft>
            </a:pPr>
            <a:r>
              <a:rPr lang="en-US" altLang="zh-CN" sz="3000" b="1" dirty="0">
                <a:solidFill>
                  <a:srgbClr val="FF0000"/>
                </a:solidFill>
                <a:latin typeface="Times New Roman" panose="02020603050405020304" pitchFamily="18" charset="0"/>
                <a:ea typeface="微软雅黑" pitchFamily="34" charset="-122"/>
                <a:cs typeface="Times New Roman" panose="02020603050405020304" pitchFamily="18" charset="0"/>
              </a:rPr>
              <a:t>2. Thành Cổ Loa</a:t>
            </a:r>
            <a:endParaRPr lang="zh-CN" altLang="en-US" sz="30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pic>
        <p:nvPicPr>
          <p:cNvPr id="22" name="Picture 21"/>
          <p:cNvPicPr>
            <a:picLocks noChangeAspect="1"/>
          </p:cNvPicPr>
          <p:nvPr/>
        </p:nvPicPr>
        <p:blipFill>
          <a:blip r:embed="rId3"/>
          <a:stretch>
            <a:fillRect/>
          </a:stretch>
        </p:blipFill>
        <p:spPr>
          <a:xfrm>
            <a:off x="201159" y="868367"/>
            <a:ext cx="7822792" cy="5055778"/>
          </a:xfrm>
          <a:prstGeom prst="rect">
            <a:avLst/>
          </a:prstGeom>
        </p:spPr>
      </p:pic>
      <p:sp>
        <p:nvSpPr>
          <p:cNvPr id="23" name="Rectangle 22"/>
          <p:cNvSpPr/>
          <p:nvPr/>
        </p:nvSpPr>
        <p:spPr>
          <a:xfrm>
            <a:off x="8446851" y="115638"/>
            <a:ext cx="3745149" cy="6093976"/>
          </a:xfrm>
          <a:prstGeom prst="rect">
            <a:avLst/>
          </a:prstGeom>
          <a:solidFill>
            <a:schemeClr val="bg1"/>
          </a:solidFill>
        </p:spPr>
        <p:txBody>
          <a:bodyPr wrap="square">
            <a:spAutoFit/>
          </a:bodyPr>
          <a:lstStyle/>
          <a:p>
            <a:pPr>
              <a:lnSpc>
                <a:spcPct val="150000"/>
              </a:lnSpc>
            </a:pPr>
            <a:r>
              <a:rPr lang="en-US"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Cổ</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Loa </a:t>
            </a:r>
            <a:r>
              <a:rPr lang="en-US" sz="2000" b="1" dirty="0" err="1">
                <a:latin typeface="Times New Roman" panose="02020603050405020304" pitchFamily="18" charset="0"/>
                <a:cs typeface="Times New Roman" panose="02020603050405020304" pitchFamily="18" charset="0"/>
              </a:rPr>
              <a:t>ngày</a:t>
            </a:r>
            <a:r>
              <a:rPr lang="en-US" sz="2000" b="1" dirty="0">
                <a:latin typeface="Times New Roman" panose="02020603050405020304" pitchFamily="18" charset="0"/>
                <a:cs typeface="Times New Roman" panose="02020603050405020304" pitchFamily="18" charset="0"/>
              </a:rPr>
              <a:t> nay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chỉ</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di </a:t>
            </a: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cổ</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cuộc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ngoại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xâm,mà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còn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tưởng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du </a:t>
            </a:r>
            <a:r>
              <a:rPr lang="en-US" sz="2000" b="1" dirty="0" err="1">
                <a:latin typeface="Times New Roman" panose="02020603050405020304" pitchFamily="18" charset="0"/>
                <a:cs typeface="Times New Roman" panose="02020603050405020304" pitchFamily="18" charset="0"/>
              </a:rPr>
              <a:t>khách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thập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phương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muốn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ảnh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quen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thuộc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bình</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255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9"/>
          <p:cNvSpPr/>
          <p:nvPr/>
        </p:nvSpPr>
        <p:spPr>
          <a:xfrm>
            <a:off x="-154682" y="1035532"/>
            <a:ext cx="5466048" cy="553998"/>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algn="ctr"/>
            <a:r>
              <a:rPr lang="en-US" altLang="zh-CN" sz="3000" b="1" dirty="0">
                <a:solidFill>
                  <a:srgbClr val="FF0000"/>
                </a:solidFill>
                <a:latin typeface="Times New Roman" panose="02020603050405020304" pitchFamily="18" charset="0"/>
                <a:cs typeface="Times New Roman" panose="02020603050405020304" pitchFamily="18" charset="0"/>
              </a:rPr>
              <a:t>1. </a:t>
            </a:r>
            <a:r>
              <a:rPr lang="en-US" altLang="zh-CN" sz="3000" b="1" dirty="0" err="1">
                <a:solidFill>
                  <a:srgbClr val="FF0000"/>
                </a:solidFill>
                <a:latin typeface="Times New Roman" panose="02020603050405020304" pitchFamily="18" charset="0"/>
                <a:cs typeface="Times New Roman" panose="02020603050405020304" pitchFamily="18" charset="0"/>
              </a:rPr>
              <a:t>Sự</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ra</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đời</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nhà</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nước</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Văn</a:t>
            </a:r>
            <a:r>
              <a:rPr lang="en-US" altLang="zh-CN" sz="3000" b="1" dirty="0">
                <a:solidFill>
                  <a:srgbClr val="FF0000"/>
                </a:solidFill>
                <a:latin typeface="Times New Roman" panose="02020603050405020304" pitchFamily="18" charset="0"/>
                <a:cs typeface="Times New Roman" panose="02020603050405020304" pitchFamily="18" charset="0"/>
              </a:rPr>
              <a:t> Lang</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8" name="矩形 10"/>
          <p:cNvSpPr/>
          <p:nvPr/>
        </p:nvSpPr>
        <p:spPr>
          <a:xfrm>
            <a:off x="-124369" y="422791"/>
            <a:ext cx="5528501" cy="769441"/>
          </a:xfrm>
          <a:prstGeom prst="rect">
            <a:avLst/>
          </a:prstGeom>
        </p:spPr>
        <p:txBody>
          <a:bodyPr wrap="none">
            <a:spAutoFit/>
          </a:bodyPr>
          <a:lstStyle/>
          <a:p>
            <a:pPr fontAlgn="auto">
              <a:spcBef>
                <a:spcPts val="0"/>
              </a:spcBef>
              <a:spcAft>
                <a:spcPts val="0"/>
              </a:spcAft>
              <a:defRPr/>
            </a:pP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Nhà</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Nước</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Văn</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Lang</a:t>
            </a:r>
            <a:endParaRPr kumimoji="0" lang="zh-CN" altLang="en-US" sz="4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Rectangle 3"/>
          <p:cNvSpPr/>
          <p:nvPr/>
        </p:nvSpPr>
        <p:spPr>
          <a:xfrm>
            <a:off x="-80824" y="1543363"/>
            <a:ext cx="4921411" cy="523220"/>
          </a:xfrm>
          <a:prstGeom prst="rect">
            <a:avLst/>
          </a:prstGeom>
        </p:spPr>
        <p:txBody>
          <a:bodyPr wrap="none">
            <a:sp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2. </a:t>
            </a:r>
            <a:r>
              <a:rPr lang="en-US" altLang="zh-CN" sz="2800" b="1" dirty="0" err="1">
                <a:solidFill>
                  <a:srgbClr val="FF0000"/>
                </a:solidFill>
                <a:latin typeface="Times New Roman" panose="02020603050405020304" pitchFamily="18" charset="0"/>
                <a:cs typeface="Times New Roman" panose="02020603050405020304" pitchFamily="18" charset="0"/>
              </a:rPr>
              <a:t>Tổ</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chức</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nhà</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nước</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Văn</a:t>
            </a:r>
            <a:r>
              <a:rPr lang="en-US" altLang="zh-CN" sz="2800" b="1" dirty="0">
                <a:solidFill>
                  <a:srgbClr val="FF0000"/>
                </a:solidFill>
                <a:latin typeface="Times New Roman" panose="02020603050405020304" pitchFamily="18" charset="0"/>
                <a:cs typeface="Times New Roman" panose="02020603050405020304" pitchFamily="18" charset="0"/>
              </a:rPr>
              <a:t> Lang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矩形 10"/>
          <p:cNvSpPr/>
          <p:nvPr/>
        </p:nvSpPr>
        <p:spPr>
          <a:xfrm>
            <a:off x="-80824" y="2093303"/>
            <a:ext cx="4681090" cy="707886"/>
          </a:xfrm>
          <a:prstGeom prst="rect">
            <a:avLst/>
          </a:prstGeom>
        </p:spPr>
        <p:txBody>
          <a:bodyPr wrap="none">
            <a:spAutoFit/>
          </a:bodyPr>
          <a:lstStyle/>
          <a:p>
            <a:pPr fontAlgn="auto">
              <a:spcBef>
                <a:spcPts val="0"/>
              </a:spcBef>
              <a:spcAft>
                <a:spcPts val="0"/>
              </a:spcAft>
              <a:defRPr/>
            </a:pP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II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Nhà</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Nước</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Âu</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Lạc</a:t>
            </a:r>
            <a:endParaRPr kumimoji="0" lang="zh-CN" altLang="en-US" sz="4000" b="1"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3" name="矩形 17"/>
          <p:cNvSpPr/>
          <p:nvPr/>
        </p:nvSpPr>
        <p:spPr>
          <a:xfrm>
            <a:off x="-154682" y="2699144"/>
            <a:ext cx="4884671" cy="538609"/>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marL="0" indent="0"/>
            <a:r>
              <a:rPr kumimoji="0" lang="en-US" altLang="zh-CN"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 Sự ra đời nhà nước Âu Lạc</a:t>
            </a:r>
            <a:endParaRPr kumimoji="0" lang="zh-CN" altLang="en-US"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Rectangle 3"/>
          <p:cNvSpPr txBox="1">
            <a:spLocks noChangeArrowheads="1"/>
          </p:cNvSpPr>
          <p:nvPr/>
        </p:nvSpPr>
        <p:spPr bwMode="auto">
          <a:xfrm>
            <a:off x="486383" y="20710"/>
            <a:ext cx="10700426" cy="63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BÀI </a:t>
            </a:r>
            <a:r>
              <a:rPr lang="en-US" altLang="zh-CN" sz="40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14: NHÀ </a:t>
            </a:r>
            <a:r>
              <a:rPr lang="en-US" altLang="zh-CN"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NƯỚC VĂN LANG, </a:t>
            </a:r>
            <a:r>
              <a:rPr lang="en-US" altLang="zh-CN" sz="40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ÂU LẠC</a:t>
            </a:r>
            <a:endParaRPr lang="zh-CN" altLang="en-US"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Rectangle 1"/>
          <p:cNvSpPr/>
          <p:nvPr/>
        </p:nvSpPr>
        <p:spPr>
          <a:xfrm>
            <a:off x="83127" y="3640320"/>
            <a:ext cx="12030463" cy="1815882"/>
          </a:xfrm>
          <a:prstGeom prst="rect">
            <a:avLst/>
          </a:prstGeom>
          <a:solidFill>
            <a:schemeClr val="bg1"/>
          </a:solidFill>
        </p:spPr>
        <p:txBody>
          <a:bodyPr wrap="square">
            <a:spAutoFit/>
          </a:bodyPr>
          <a:lstStyle/>
          <a:p>
            <a:pPr algn="just"/>
            <a:r>
              <a:rPr lang="en-US" sz="2800" dirty="0" smtClean="0"/>
              <a:t>	</a:t>
            </a:r>
            <a:r>
              <a:rPr lang="vi-VN" sz="2800" dirty="0" smtClean="0"/>
              <a:t>An </a:t>
            </a:r>
            <a:r>
              <a:rPr lang="vi-VN" sz="2800" dirty="0"/>
              <a:t>Dương Vương cho xây thành cổ Loa "dài đến ngàn trượng, cao và xoáy trôn ốc" để phòng vệ. </a:t>
            </a:r>
            <a:endParaRPr lang="en-US" sz="2800" dirty="0" smtClean="0"/>
          </a:p>
          <a:p>
            <a:pPr algn="just"/>
            <a:r>
              <a:rPr lang="en-US" sz="2800" dirty="0" smtClean="0"/>
              <a:t>	</a:t>
            </a:r>
            <a:r>
              <a:rPr lang="vi-VN" sz="2800" dirty="0" smtClean="0"/>
              <a:t>Thành </a:t>
            </a:r>
            <a:r>
              <a:rPr lang="vi-VN" sz="2800" dirty="0"/>
              <a:t>cổ Loa trở thành trung tâm của nước Âu Lạc và là phòng tuyến bảo vệ vững chắc.</a:t>
            </a:r>
            <a:endParaRPr lang="en-US" sz="2800" dirty="0">
              <a:latin typeface="Times New Roman" panose="02020603050405020304" pitchFamily="18" charset="0"/>
              <a:cs typeface="Times New Roman" panose="02020603050405020304" pitchFamily="18" charset="0"/>
            </a:endParaRPr>
          </a:p>
        </p:txBody>
      </p:sp>
      <p:sp>
        <p:nvSpPr>
          <p:cNvPr id="10" name="矩形 19"/>
          <p:cNvSpPr/>
          <p:nvPr/>
        </p:nvSpPr>
        <p:spPr>
          <a:xfrm>
            <a:off x="-80824" y="3137725"/>
            <a:ext cx="2866169" cy="538609"/>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marL="0" indent="0"/>
            <a:r>
              <a:rPr kumimoji="0" lang="en-US" altLang="zh-CN"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 Thành Cổ Loa</a:t>
            </a:r>
            <a:endParaRPr kumimoji="0" lang="zh-CN" altLang="en-US"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44119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376" y="-1"/>
            <a:ext cx="12109624" cy="3782121"/>
          </a:xfrm>
          <a:prstGeom prst="rect">
            <a:avLst/>
          </a:prstGeom>
        </p:spPr>
      </p:pic>
      <p:pic>
        <p:nvPicPr>
          <p:cNvPr id="5" name="Picture 4"/>
          <p:cNvPicPr>
            <a:picLocks noChangeAspect="1"/>
          </p:cNvPicPr>
          <p:nvPr/>
        </p:nvPicPr>
        <p:blipFill>
          <a:blip r:embed="rId3"/>
          <a:stretch>
            <a:fillRect/>
          </a:stretch>
        </p:blipFill>
        <p:spPr>
          <a:xfrm>
            <a:off x="1844524" y="3667066"/>
            <a:ext cx="7813825" cy="3060910"/>
          </a:xfrm>
          <a:prstGeom prst="rect">
            <a:avLst/>
          </a:prstGeom>
        </p:spPr>
      </p:pic>
    </p:spTree>
    <p:extLst>
      <p:ext uri="{BB962C8B-B14F-4D97-AF65-F5344CB8AC3E}">
        <p14:creationId xmlns:p14="http://schemas.microsoft.com/office/powerpoint/2010/main" val="407000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237" y="287383"/>
            <a:ext cx="5994763" cy="6200503"/>
          </a:xfrm>
          <a:prstGeom prst="rect">
            <a:avLst/>
          </a:prstGeom>
        </p:spPr>
      </p:pic>
      <p:sp>
        <p:nvSpPr>
          <p:cNvPr id="3" name="Rectangle 2"/>
          <p:cNvSpPr/>
          <p:nvPr/>
        </p:nvSpPr>
        <p:spPr>
          <a:xfrm>
            <a:off x="182880" y="967383"/>
            <a:ext cx="5860869" cy="4401205"/>
          </a:xfrm>
          <a:prstGeom prst="rect">
            <a:avLst/>
          </a:prstGeom>
        </p:spPr>
        <p:txBody>
          <a:bodyPr wrap="square">
            <a:spAutoFit/>
          </a:bodyPr>
          <a:lstStyle/>
          <a:p>
            <a:pPr algn="just"/>
            <a:r>
              <a:rPr lang="vi-VN" sz="2800" dirty="0">
                <a:solidFill>
                  <a:srgbClr val="0070C0"/>
                </a:solidFill>
                <a:latin typeface="+mj-lt"/>
              </a:rPr>
              <a:t>Cao Lỗ là một tướng tài của An Dương Vương</a:t>
            </a:r>
            <a:r>
              <a:rPr lang="en-US" sz="2800" dirty="0">
                <a:solidFill>
                  <a:srgbClr val="0070C0"/>
                </a:solidFill>
                <a:latin typeface="+mj-lt"/>
              </a:rPr>
              <a:t>. </a:t>
            </a:r>
            <a:endParaRPr lang="vi-VN" sz="2800" dirty="0">
              <a:solidFill>
                <a:srgbClr val="0070C0"/>
              </a:solidFill>
              <a:latin typeface="+mj-lt"/>
            </a:endParaRPr>
          </a:p>
          <a:p>
            <a:pPr algn="just"/>
            <a:r>
              <a:rPr lang="vi-VN" sz="2800" dirty="0">
                <a:solidFill>
                  <a:srgbClr val="0070C0"/>
                </a:solidFill>
                <a:latin typeface="+mj-lt"/>
              </a:rPr>
              <a:t>Tương truyền ông là người chế ra </a:t>
            </a:r>
            <a:r>
              <a:rPr lang="vi-VN" sz="2800" dirty="0">
                <a:solidFill>
                  <a:srgbClr val="0070C0"/>
                </a:solidFill>
                <a:latin typeface="+mj-lt"/>
                <a:hlinkClick r:id="rId3" tooltip="Nỏ liên châu"/>
              </a:rPr>
              <a:t>nỏ liên châu</a:t>
            </a:r>
            <a:r>
              <a:rPr lang="vi-VN" sz="2800" dirty="0">
                <a:solidFill>
                  <a:srgbClr val="0070C0"/>
                </a:solidFill>
                <a:latin typeface="+mj-lt"/>
              </a:rPr>
              <a:t> (bắn được nhiều mũi tên một lúc) mà còn được gọi là </a:t>
            </a:r>
            <a:r>
              <a:rPr lang="vi-VN" sz="2800" dirty="0">
                <a:solidFill>
                  <a:srgbClr val="0070C0"/>
                </a:solidFill>
                <a:latin typeface="+mj-lt"/>
                <a:hlinkClick r:id="rId3" tooltip="Nỏ liên châu"/>
              </a:rPr>
              <a:t>nỏ thần</a:t>
            </a:r>
            <a:r>
              <a:rPr lang="vi-VN" sz="2800" dirty="0">
                <a:solidFill>
                  <a:srgbClr val="0070C0"/>
                </a:solidFill>
                <a:latin typeface="+mj-lt"/>
              </a:rPr>
              <a:t>. </a:t>
            </a:r>
            <a:endParaRPr lang="en-US" sz="2800" dirty="0">
              <a:solidFill>
                <a:srgbClr val="0070C0"/>
              </a:solidFill>
              <a:latin typeface="+mj-lt"/>
            </a:endParaRPr>
          </a:p>
          <a:p>
            <a:pPr algn="just"/>
            <a:r>
              <a:rPr lang="vi-VN" sz="2800" dirty="0">
                <a:solidFill>
                  <a:srgbClr val="0070C0"/>
                </a:solidFill>
                <a:latin typeface="+mj-lt"/>
              </a:rPr>
              <a:t>Ông là người khuyên Thục An Dương Vương dời đô xuống đồng bằng, tìm đất đóng đô và là người được </a:t>
            </a:r>
            <a:r>
              <a:rPr lang="vi-VN" sz="2800" dirty="0">
                <a:solidFill>
                  <a:srgbClr val="0070C0"/>
                </a:solidFill>
                <a:latin typeface="+mj-lt"/>
                <a:hlinkClick r:id="rId4" tooltip="An Dương Vương"/>
              </a:rPr>
              <a:t>An Dương Vương</a:t>
            </a:r>
            <a:r>
              <a:rPr lang="vi-VN" sz="2800" dirty="0">
                <a:solidFill>
                  <a:srgbClr val="0070C0"/>
                </a:solidFill>
                <a:latin typeface="+mj-lt"/>
              </a:rPr>
              <a:t> giao nhiệm vụ thiết kế, chỉ huy công trình xây thành </a:t>
            </a:r>
            <a:r>
              <a:rPr lang="vi-VN" sz="2800" dirty="0">
                <a:solidFill>
                  <a:srgbClr val="0070C0"/>
                </a:solidFill>
                <a:latin typeface="+mj-lt"/>
                <a:hlinkClick r:id="rId5" tooltip="Cổ Loa"/>
              </a:rPr>
              <a:t>Cổ Loa</a:t>
            </a:r>
            <a:r>
              <a:rPr lang="vi-VN" sz="2800" dirty="0">
                <a:solidFill>
                  <a:srgbClr val="0070C0"/>
                </a:solidFill>
                <a:latin typeface="+mj-lt"/>
              </a:rPr>
              <a:t>.</a:t>
            </a:r>
          </a:p>
        </p:txBody>
      </p:sp>
      <p:sp>
        <p:nvSpPr>
          <p:cNvPr id="4" name="Rectangle 3"/>
          <p:cNvSpPr/>
          <p:nvPr/>
        </p:nvSpPr>
        <p:spPr>
          <a:xfrm>
            <a:off x="6301340" y="287383"/>
            <a:ext cx="3522118" cy="553998"/>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en-US" sz="3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Tướng quân Cao Lỗ</a:t>
            </a:r>
          </a:p>
        </p:txBody>
      </p:sp>
      <p:sp>
        <p:nvSpPr>
          <p:cNvPr id="5" name="矩形 19"/>
          <p:cNvSpPr/>
          <p:nvPr/>
        </p:nvSpPr>
        <p:spPr>
          <a:xfrm>
            <a:off x="716973" y="287383"/>
            <a:ext cx="2866169" cy="538609"/>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marL="0" indent="0"/>
            <a:r>
              <a:rPr kumimoji="0" lang="en-US" altLang="zh-CN"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 Thành Cổ Loa</a:t>
            </a:r>
            <a:endParaRPr kumimoji="0" lang="zh-CN" altLang="en-US"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Picture 6"/>
          <p:cNvPicPr>
            <a:picLocks noChangeAspect="1"/>
          </p:cNvPicPr>
          <p:nvPr/>
        </p:nvPicPr>
        <p:blipFill>
          <a:blip r:embed="rId6"/>
          <a:stretch>
            <a:fillRect/>
          </a:stretch>
        </p:blipFill>
        <p:spPr>
          <a:xfrm>
            <a:off x="6128426" y="3812291"/>
            <a:ext cx="4075889" cy="2813195"/>
          </a:xfrm>
          <a:prstGeom prst="rect">
            <a:avLst/>
          </a:prstGeom>
        </p:spPr>
      </p:pic>
      <p:pic>
        <p:nvPicPr>
          <p:cNvPr id="8" name="Picture 7"/>
          <p:cNvPicPr>
            <a:picLocks noChangeAspect="1"/>
          </p:cNvPicPr>
          <p:nvPr/>
        </p:nvPicPr>
        <p:blipFill>
          <a:blip r:embed="rId7"/>
          <a:stretch>
            <a:fillRect/>
          </a:stretch>
        </p:blipFill>
        <p:spPr>
          <a:xfrm>
            <a:off x="10204315" y="3808048"/>
            <a:ext cx="2114659" cy="2817438"/>
          </a:xfrm>
          <a:prstGeom prst="rect">
            <a:avLst/>
          </a:prstGeom>
        </p:spPr>
      </p:pic>
    </p:spTree>
    <p:extLst>
      <p:ext uri="{BB962C8B-B14F-4D97-AF65-F5344CB8AC3E}">
        <p14:creationId xmlns:p14="http://schemas.microsoft.com/office/powerpoint/2010/main" val="1008107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65"/>
          <p:cNvSpPr>
            <a:spLocks noChangeArrowheads="1"/>
          </p:cNvSpPr>
          <p:nvPr/>
        </p:nvSpPr>
        <p:spPr bwMode="auto">
          <a:xfrm>
            <a:off x="4257768" y="4594737"/>
            <a:ext cx="1385636" cy="278720"/>
          </a:xfrm>
          <a:prstGeom prst="ellipse">
            <a:avLst/>
          </a:prstGeom>
          <a:gradFill rotWithShape="1">
            <a:gsLst>
              <a:gs pos="0">
                <a:schemeClr val="tx1">
                  <a:lumMod val="65000"/>
                  <a:lumOff val="35000"/>
                </a:schemeClr>
              </a:gs>
              <a:gs pos="100000">
                <a:schemeClr val="bg1">
                  <a:lumMod val="95000"/>
                  <a:alpha val="0"/>
                </a:schemeClr>
              </a:gs>
            </a:gsLst>
            <a:path path="shape">
              <a:fillToRect l="50000" t="50000" r="50000" b="50000"/>
            </a:path>
          </a:gradFill>
          <a:ln w="9525">
            <a:noFill/>
            <a:round/>
            <a:headEnd/>
            <a:tailEnd/>
          </a:ln>
          <a:effectLst/>
        </p:spPr>
        <p:txBody>
          <a:bodyPr wrap="none" anchor="ctr"/>
          <a:lstStyle/>
          <a:p>
            <a:pPr>
              <a:defRPr/>
            </a:pPr>
            <a:endParaRPr lang="zh-CN" altLang="en-US" sz="1693">
              <a:cs typeface="+mn-ea"/>
              <a:sym typeface="+mn-lt"/>
            </a:endParaRPr>
          </a:p>
        </p:txBody>
      </p:sp>
      <p:sp>
        <p:nvSpPr>
          <p:cNvPr id="8" name="Oval 65"/>
          <p:cNvSpPr>
            <a:spLocks noChangeArrowheads="1"/>
          </p:cNvSpPr>
          <p:nvPr/>
        </p:nvSpPr>
        <p:spPr bwMode="auto">
          <a:xfrm>
            <a:off x="838725" y="5295924"/>
            <a:ext cx="1777833" cy="354372"/>
          </a:xfrm>
          <a:prstGeom prst="ellipse">
            <a:avLst/>
          </a:prstGeom>
          <a:gradFill rotWithShape="1">
            <a:gsLst>
              <a:gs pos="0">
                <a:schemeClr val="tx1">
                  <a:lumMod val="65000"/>
                  <a:lumOff val="35000"/>
                </a:schemeClr>
              </a:gs>
              <a:gs pos="100000">
                <a:schemeClr val="bg1">
                  <a:lumMod val="95000"/>
                  <a:alpha val="0"/>
                </a:schemeClr>
              </a:gs>
            </a:gsLst>
            <a:path path="shape">
              <a:fillToRect l="50000" t="50000" r="50000" b="50000"/>
            </a:path>
          </a:gradFill>
          <a:ln w="9525">
            <a:noFill/>
            <a:round/>
            <a:headEnd/>
            <a:tailEnd/>
          </a:ln>
          <a:effectLst/>
        </p:spPr>
        <p:txBody>
          <a:bodyPr wrap="none" anchor="ctr"/>
          <a:lstStyle/>
          <a:p>
            <a:pPr>
              <a:defRPr/>
            </a:pPr>
            <a:endParaRPr lang="zh-CN" altLang="en-US" sz="1693">
              <a:cs typeface="+mn-ea"/>
              <a:sym typeface="+mn-lt"/>
            </a:endParaRPr>
          </a:p>
        </p:txBody>
      </p:sp>
      <p:sp>
        <p:nvSpPr>
          <p:cNvPr id="10" name="任意多边形 9"/>
          <p:cNvSpPr/>
          <p:nvPr/>
        </p:nvSpPr>
        <p:spPr>
          <a:xfrm>
            <a:off x="3626606" y="1112589"/>
            <a:ext cx="2647960" cy="3613545"/>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02939" anchor="ctr"/>
          <a:lstStyle/>
          <a:p>
            <a:pPr algn="ctr">
              <a:defRPr/>
            </a:pPr>
            <a:r>
              <a:rPr lang="en-US" altLang="zh-CN" sz="19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Năm 179 TCN</a:t>
            </a:r>
          </a:p>
          <a:p>
            <a:pPr algn="ctr">
              <a:defRPr/>
            </a:pPr>
            <a:r>
              <a:rPr lang="en-US" altLang="zh-CN" sz="19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Âu Lạc bị sát nhập</a:t>
            </a:r>
          </a:p>
          <a:p>
            <a:pPr algn="ctr">
              <a:defRPr/>
            </a:pPr>
            <a:r>
              <a:rPr lang="en-US" altLang="zh-CN" sz="19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Vào Nam Việt</a:t>
            </a:r>
          </a:p>
          <a:p>
            <a:pPr algn="ctr">
              <a:defRPr/>
            </a:pPr>
            <a:endParaRPr lang="zh-CN" altLang="en-US" sz="19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2" name="任意多边形 11"/>
          <p:cNvSpPr/>
          <p:nvPr/>
        </p:nvSpPr>
        <p:spPr>
          <a:xfrm>
            <a:off x="123796" y="851647"/>
            <a:ext cx="3502810" cy="4447854"/>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218968" anchor="ctr"/>
          <a:lstStyle/>
          <a:p>
            <a:pPr algn="ctr">
              <a:defRPr/>
            </a:pPr>
            <a:r>
              <a:rPr lang="en-US" altLang="zh-CN" sz="23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Đầu thế kỉ II, </a:t>
            </a:r>
          </a:p>
          <a:p>
            <a:pPr algn="ctr">
              <a:defRPr/>
            </a:pPr>
            <a:r>
              <a:rPr lang="en-US" altLang="zh-CN" sz="23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Âu Lạc nhiều lần </a:t>
            </a:r>
          </a:p>
          <a:p>
            <a:pPr algn="ctr">
              <a:defRPr/>
            </a:pPr>
            <a:r>
              <a:rPr lang="en-US" altLang="zh-CN" sz="23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bị quân Triệu Đà </a:t>
            </a:r>
          </a:p>
          <a:p>
            <a:pPr algn="ctr">
              <a:defRPr/>
            </a:pPr>
            <a:r>
              <a:rPr lang="en-US" altLang="zh-CN" sz="23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(nước Nam Việt)</a:t>
            </a:r>
          </a:p>
          <a:p>
            <a:pPr algn="ctr">
              <a:defRPr/>
            </a:pPr>
            <a:r>
              <a:rPr lang="en-US" altLang="zh-CN" sz="23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tấn công</a:t>
            </a:r>
            <a:endParaRPr lang="zh-CN" altLang="en-US" sz="23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3" name="TextBox 39"/>
          <p:cNvSpPr txBox="1"/>
          <p:nvPr/>
        </p:nvSpPr>
        <p:spPr>
          <a:xfrm>
            <a:off x="675836" y="223589"/>
            <a:ext cx="2950770" cy="552312"/>
          </a:xfrm>
          <a:prstGeom prst="rect">
            <a:avLst/>
          </a:prstGeom>
          <a:noFill/>
        </p:spPr>
        <p:txBody>
          <a:bodyPr wrap="none" lIns="89770" tIns="44885" rIns="89770" bIns="44885" rtlCol="0">
            <a:spAutoFit/>
          </a:bodyPr>
          <a:lstStyle/>
          <a:p>
            <a:pPr algn="ctr" fontAlgn="base">
              <a:spcBef>
                <a:spcPct val="0"/>
              </a:spcBef>
              <a:spcAft>
                <a:spcPct val="0"/>
              </a:spcAft>
            </a:pPr>
            <a:r>
              <a:rPr lang="en-US" altLang="zh-CN" sz="3000" b="1" dirty="0">
                <a:solidFill>
                  <a:srgbClr val="FF0000"/>
                </a:solidFill>
                <a:latin typeface="Times New Roman" panose="02020603050405020304" pitchFamily="18" charset="0"/>
                <a:ea typeface="微软雅黑" pitchFamily="34" charset="-122"/>
                <a:cs typeface="Times New Roman" panose="02020603050405020304" pitchFamily="18" charset="0"/>
              </a:rPr>
              <a:t>2. Thành Cổ Loa</a:t>
            </a:r>
            <a:endParaRPr lang="zh-CN" altLang="en-US" sz="30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084" y="851647"/>
            <a:ext cx="5095315" cy="4643718"/>
          </a:xfrm>
          <a:prstGeom prst="rect">
            <a:avLst/>
          </a:prstGeom>
        </p:spPr>
      </p:pic>
      <p:sp>
        <p:nvSpPr>
          <p:cNvPr id="15" name="1"/>
          <p:cNvSpPr txBox="1"/>
          <p:nvPr/>
        </p:nvSpPr>
        <p:spPr>
          <a:xfrm>
            <a:off x="6487084" y="5650296"/>
            <a:ext cx="5095315" cy="4770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500" b="1" dirty="0">
                <a:solidFill>
                  <a:srgbClr val="002060"/>
                </a:solidFill>
                <a:latin typeface="Times New Roman" panose="02020603050405020304" pitchFamily="18" charset="0"/>
                <a:cs typeface="Times New Roman" panose="02020603050405020304" pitchFamily="18" charset="0"/>
              </a:rPr>
              <a:t>Vua An Dương Vương</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851647"/>
            <a:ext cx="5105399" cy="4643718"/>
          </a:xfrm>
          <a:prstGeom prst="rect">
            <a:avLst/>
          </a:prstGeom>
        </p:spPr>
      </p:pic>
      <p:sp>
        <p:nvSpPr>
          <p:cNvPr id="17" name="1"/>
          <p:cNvSpPr txBox="1"/>
          <p:nvPr/>
        </p:nvSpPr>
        <p:spPr>
          <a:xfrm>
            <a:off x="6487084" y="5650296"/>
            <a:ext cx="5095315" cy="4770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500" b="1" dirty="0">
                <a:solidFill>
                  <a:srgbClr val="002060"/>
                </a:solidFill>
                <a:latin typeface="Times New Roman" panose="02020603050405020304" pitchFamily="18" charset="0"/>
                <a:cs typeface="Times New Roman" panose="02020603050405020304" pitchFamily="18" charset="0"/>
              </a:rPr>
              <a:t>Nỏ thần Liên châu</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2091" y="851647"/>
            <a:ext cx="5120307" cy="4643718"/>
          </a:xfrm>
          <a:prstGeom prst="rect">
            <a:avLst/>
          </a:prstGeom>
        </p:spPr>
      </p:pic>
      <p:sp>
        <p:nvSpPr>
          <p:cNvPr id="19" name="1"/>
          <p:cNvSpPr txBox="1"/>
          <p:nvPr/>
        </p:nvSpPr>
        <p:spPr>
          <a:xfrm>
            <a:off x="6487084" y="5650296"/>
            <a:ext cx="5095315" cy="4770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500" b="1" dirty="0">
                <a:solidFill>
                  <a:srgbClr val="002060"/>
                </a:solidFill>
                <a:latin typeface="Times New Roman" panose="02020603050405020304" pitchFamily="18" charset="0"/>
                <a:cs typeface="Times New Roman" panose="02020603050405020304" pitchFamily="18" charset="0"/>
              </a:rPr>
              <a:t>Lẫy nỏ và mũi tên đồng Cổ Loa</a:t>
            </a: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2090" y="829392"/>
            <a:ext cx="5105399" cy="4643718"/>
          </a:xfrm>
          <a:prstGeom prst="rect">
            <a:avLst/>
          </a:prstGeom>
        </p:spPr>
      </p:pic>
      <p:sp>
        <p:nvSpPr>
          <p:cNvPr id="21" name="1"/>
          <p:cNvSpPr txBox="1"/>
          <p:nvPr/>
        </p:nvSpPr>
        <p:spPr>
          <a:xfrm>
            <a:off x="6487084" y="5650296"/>
            <a:ext cx="5095315" cy="4770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500" b="1" dirty="0">
                <a:solidFill>
                  <a:srgbClr val="002060"/>
                </a:solidFill>
                <a:latin typeface="Times New Roman" panose="02020603050405020304" pitchFamily="18" charset="0"/>
                <a:cs typeface="Times New Roman" panose="02020603050405020304" pitchFamily="18" charset="0"/>
              </a:rPr>
              <a:t>Nỏ phục chế</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2089" y="829392"/>
            <a:ext cx="5145304" cy="4643718"/>
          </a:xfrm>
          <a:prstGeom prst="rect">
            <a:avLst/>
          </a:prstGeom>
        </p:spPr>
      </p:pic>
      <p:sp>
        <p:nvSpPr>
          <p:cNvPr id="23" name="1"/>
          <p:cNvSpPr txBox="1"/>
          <p:nvPr/>
        </p:nvSpPr>
        <p:spPr>
          <a:xfrm>
            <a:off x="6497169" y="5650296"/>
            <a:ext cx="509531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Truyền thuyết Mị Châu-Trọng Thủy và bài học cảnh giác đối với kẻ thù.</a:t>
            </a:r>
          </a:p>
        </p:txBody>
      </p:sp>
    </p:spTree>
    <p:extLst>
      <p:ext uri="{BB962C8B-B14F-4D97-AF65-F5344CB8AC3E}">
        <p14:creationId xmlns:p14="http://schemas.microsoft.com/office/powerpoint/2010/main" val="3949083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6" presetClass="emph" presetSubtype="0" fill="hold" grpId="1" nodeType="afterEffect">
                                  <p:stCondLst>
                                    <p:cond delay="0"/>
                                  </p:stCondLst>
                                  <p:childTnLst>
                                    <p:animEffect transition="out" filter="fade">
                                      <p:cBhvr>
                                        <p:cTn id="16" dur="250" tmFilter="0, 0; .2, .5; .8, .5; 1, 0"/>
                                        <p:tgtEl>
                                          <p:spTgt spid="12"/>
                                        </p:tgtEl>
                                      </p:cBhvr>
                                    </p:animEffect>
                                    <p:animScale>
                                      <p:cBhvr>
                                        <p:cTn id="17" dur="125" autoRev="1" fill="hold"/>
                                        <p:tgtEl>
                                          <p:spTgt spid="12"/>
                                        </p:tgtEl>
                                      </p:cBhvr>
                                      <p:by x="105000" y="105000"/>
                                    </p:animScale>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250"/>
                                        <p:tgtEl>
                                          <p:spTgt spid="8"/>
                                        </p:tgtEl>
                                      </p:cBhvr>
                                    </p:animEffect>
                                  </p:childTnLst>
                                </p:cTn>
                              </p:par>
                            </p:childTnLst>
                          </p:cTn>
                        </p:par>
                        <p:par>
                          <p:cTn id="21" fill="hold">
                            <p:stCondLst>
                              <p:cond delay="1750"/>
                            </p:stCondLst>
                            <p:childTnLst>
                              <p:par>
                                <p:cTn id="22" presetID="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par>
                          <p:cTn id="34" fill="hold">
                            <p:stCondLst>
                              <p:cond delay="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16" presetClass="entr" presetSubtype="21"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par>
                                <p:cTn id="61" presetID="16" presetClass="entr" presetSubtype="21"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par>
                                <p:cTn id="69" presetID="16" presetClass="entr" presetSubtype="21"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arn(inVertical)">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P spid="12" grpId="1" animBg="1"/>
      <p:bldP spid="13" grpId="0"/>
      <p:bldP spid="15" grpId="0" animBg="1"/>
      <p:bldP spid="17" grpId="0" animBg="1"/>
      <p:bldP spid="19" grpId="0" animBg="1"/>
      <p:bldP spid="21"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8278" r="8278"/>
          <a:stretch>
            <a:fillRect/>
          </a:stretch>
        </p:blipFill>
        <p:spPr>
          <a:xfrm>
            <a:off x="7489438" y="0"/>
            <a:ext cx="4702562" cy="4438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a:xfrm>
            <a:off x="566057" y="566058"/>
            <a:ext cx="5643154" cy="2586445"/>
          </a:xfrm>
        </p:spPr>
        <p:txBody>
          <a:bodyPr>
            <a:norm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Tôi kể ngày xưa chuyện Mị Châu</a:t>
            </a:r>
          </a:p>
          <a:p>
            <a:pPr algn="ctr"/>
            <a:r>
              <a:rPr lang="en-US" sz="2800" b="1" dirty="0">
                <a:solidFill>
                  <a:srgbClr val="FF0000"/>
                </a:solidFill>
                <a:latin typeface="Times New Roman" panose="02020603050405020304" pitchFamily="18" charset="0"/>
                <a:cs typeface="Times New Roman" panose="02020603050405020304" pitchFamily="18" charset="0"/>
              </a:rPr>
              <a:t>Trái tim lầm chỗ để trên đầu</a:t>
            </a:r>
          </a:p>
          <a:p>
            <a:pPr algn="ctr"/>
            <a:r>
              <a:rPr lang="en-US" sz="2800" b="1" dirty="0">
                <a:solidFill>
                  <a:srgbClr val="FF0000"/>
                </a:solidFill>
                <a:latin typeface="Times New Roman" panose="02020603050405020304" pitchFamily="18" charset="0"/>
                <a:cs typeface="Times New Roman" panose="02020603050405020304" pitchFamily="18" charset="0"/>
              </a:rPr>
              <a:t>Nỏ thần vô ý trao tay giặc</a:t>
            </a:r>
          </a:p>
          <a:p>
            <a:pPr algn="ctr"/>
            <a:r>
              <a:rPr lang="en-US" sz="2800" b="1" dirty="0">
                <a:solidFill>
                  <a:srgbClr val="FF0000"/>
                </a:solidFill>
                <a:latin typeface="Times New Roman" panose="02020603050405020304" pitchFamily="18" charset="0"/>
                <a:cs typeface="Times New Roman" panose="02020603050405020304" pitchFamily="18" charset="0"/>
              </a:rPr>
              <a:t>Nên nỗi cơ đồ đắm biển sâu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588" y="3274423"/>
            <a:ext cx="5180983" cy="3583577"/>
          </a:xfrm>
          <a:prstGeom prst="rect">
            <a:avLst/>
          </a:prstGeom>
          <a:ln>
            <a:noFill/>
          </a:ln>
          <a:effectLst>
            <a:softEdge rad="112500"/>
          </a:effectLst>
        </p:spPr>
      </p:pic>
    </p:spTree>
    <p:extLst>
      <p:ext uri="{BB962C8B-B14F-4D97-AF65-F5344CB8AC3E}">
        <p14:creationId xmlns:p14="http://schemas.microsoft.com/office/powerpoint/2010/main" val="3199774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4">
                                            <p:txEl>
                                              <p:pRg st="0" end="0"/>
                                            </p:txEl>
                                          </p:spTgt>
                                        </p:tgtEl>
                                        <p:attrNameLst>
                                          <p:attrName>style.visibility</p:attrName>
                                        </p:attrNameLst>
                                      </p:cBhvr>
                                      <p:to>
                                        <p:strVal val="visible"/>
                                      </p:to>
                                    </p:set>
                                    <p:anim by="(-#ppt_w*2)" calcmode="lin" valueType="num">
                                      <p:cBhvr rctx="PPT">
                                        <p:cTn id="19" dur="250" autoRev="1" fill="hold">
                                          <p:stCondLst>
                                            <p:cond delay="0"/>
                                          </p:stCondLst>
                                        </p:cTn>
                                        <p:tgtEl>
                                          <p:spTgt spid="4">
                                            <p:txEl>
                                              <p:pRg st="0" end="0"/>
                                            </p:txEl>
                                          </p:spTgt>
                                        </p:tgtEl>
                                        <p:attrNameLst>
                                          <p:attrName>ppt_w</p:attrName>
                                        </p:attrNameLst>
                                      </p:cBhvr>
                                    </p:anim>
                                    <p:anim by="(#ppt_w*0.50)" calcmode="lin" valueType="num">
                                      <p:cBhvr>
                                        <p:cTn id="20" dur="250" decel="50000" autoRev="1" fill="hold">
                                          <p:stCondLst>
                                            <p:cond delay="0"/>
                                          </p:stCondLst>
                                        </p:cTn>
                                        <p:tgtEl>
                                          <p:spTgt spid="4">
                                            <p:txEl>
                                              <p:pRg st="0" end="0"/>
                                            </p:txEl>
                                          </p:spTgt>
                                        </p:tgtEl>
                                        <p:attrNameLst>
                                          <p:attrName>ppt_x</p:attrName>
                                        </p:attrNameLst>
                                      </p:cBhvr>
                                    </p:anim>
                                    <p:anim from="(-#ppt_h/2)" to="(#ppt_y)" calcmode="lin" valueType="num">
                                      <p:cBhvr>
                                        <p:cTn id="21" dur="500" fill="hold">
                                          <p:stCondLst>
                                            <p:cond delay="0"/>
                                          </p:stCondLst>
                                        </p:cTn>
                                        <p:tgtEl>
                                          <p:spTgt spid="4">
                                            <p:txEl>
                                              <p:pRg st="0" end="0"/>
                                            </p:txEl>
                                          </p:spTgt>
                                        </p:tgtEl>
                                        <p:attrNameLst>
                                          <p:attrName>ppt_y</p:attrName>
                                        </p:attrNameLst>
                                      </p:cBhvr>
                                    </p:anim>
                                    <p:animRot by="21600000">
                                      <p:cBhvr>
                                        <p:cTn id="22" dur="500" fill="hold">
                                          <p:stCondLst>
                                            <p:cond delay="0"/>
                                          </p:stCondLst>
                                        </p:cTn>
                                        <p:tgtEl>
                                          <p:spTgt spid="4">
                                            <p:txEl>
                                              <p:pRg st="0" end="0"/>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4">
                                            <p:txEl>
                                              <p:pRg st="1" end="1"/>
                                            </p:txEl>
                                          </p:spTgt>
                                        </p:tgtEl>
                                        <p:attrNameLst>
                                          <p:attrName>style.visibility</p:attrName>
                                        </p:attrNameLst>
                                      </p:cBhvr>
                                      <p:to>
                                        <p:strVal val="visible"/>
                                      </p:to>
                                    </p:set>
                                    <p:anim by="(-#ppt_w*2)" calcmode="lin" valueType="num">
                                      <p:cBhvr rctx="PPT">
                                        <p:cTn id="25" dur="250" autoRev="1" fill="hold">
                                          <p:stCondLst>
                                            <p:cond delay="0"/>
                                          </p:stCondLst>
                                        </p:cTn>
                                        <p:tgtEl>
                                          <p:spTgt spid="4">
                                            <p:txEl>
                                              <p:pRg st="1" end="1"/>
                                            </p:txEl>
                                          </p:spTgt>
                                        </p:tgtEl>
                                        <p:attrNameLst>
                                          <p:attrName>ppt_w</p:attrName>
                                        </p:attrNameLst>
                                      </p:cBhvr>
                                    </p:anim>
                                    <p:anim by="(#ppt_w*0.50)" calcmode="lin" valueType="num">
                                      <p:cBhvr>
                                        <p:cTn id="26" dur="250" decel="50000" autoRev="1" fill="hold">
                                          <p:stCondLst>
                                            <p:cond delay="0"/>
                                          </p:stCondLst>
                                        </p:cTn>
                                        <p:tgtEl>
                                          <p:spTgt spid="4">
                                            <p:txEl>
                                              <p:pRg st="1" end="1"/>
                                            </p:txEl>
                                          </p:spTgt>
                                        </p:tgtEl>
                                        <p:attrNameLst>
                                          <p:attrName>ppt_x</p:attrName>
                                        </p:attrNameLst>
                                      </p:cBhvr>
                                    </p:anim>
                                    <p:anim from="(-#ppt_h/2)" to="(#ppt_y)" calcmode="lin" valueType="num">
                                      <p:cBhvr>
                                        <p:cTn id="27" dur="500" fill="hold">
                                          <p:stCondLst>
                                            <p:cond delay="0"/>
                                          </p:stCondLst>
                                        </p:cTn>
                                        <p:tgtEl>
                                          <p:spTgt spid="4">
                                            <p:txEl>
                                              <p:pRg st="1" end="1"/>
                                            </p:txEl>
                                          </p:spTgt>
                                        </p:tgtEl>
                                        <p:attrNameLst>
                                          <p:attrName>ppt_y</p:attrName>
                                        </p:attrNameLst>
                                      </p:cBhvr>
                                    </p:anim>
                                    <p:animRot by="21600000">
                                      <p:cBhvr>
                                        <p:cTn id="28" dur="500" fill="hold">
                                          <p:stCondLst>
                                            <p:cond delay="0"/>
                                          </p:stCondLst>
                                        </p:cTn>
                                        <p:tgtEl>
                                          <p:spTgt spid="4">
                                            <p:txEl>
                                              <p:pRg st="1" end="1"/>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4">
                                            <p:txEl>
                                              <p:pRg st="2" end="2"/>
                                            </p:txEl>
                                          </p:spTgt>
                                        </p:tgtEl>
                                        <p:attrNameLst>
                                          <p:attrName>style.visibility</p:attrName>
                                        </p:attrNameLst>
                                      </p:cBhvr>
                                      <p:to>
                                        <p:strVal val="visible"/>
                                      </p:to>
                                    </p:set>
                                    <p:anim by="(-#ppt_w*2)" calcmode="lin" valueType="num">
                                      <p:cBhvr rctx="PPT">
                                        <p:cTn id="31" dur="250" autoRev="1" fill="hold">
                                          <p:stCondLst>
                                            <p:cond delay="0"/>
                                          </p:stCondLst>
                                        </p:cTn>
                                        <p:tgtEl>
                                          <p:spTgt spid="4">
                                            <p:txEl>
                                              <p:pRg st="2" end="2"/>
                                            </p:txEl>
                                          </p:spTgt>
                                        </p:tgtEl>
                                        <p:attrNameLst>
                                          <p:attrName>ppt_w</p:attrName>
                                        </p:attrNameLst>
                                      </p:cBhvr>
                                    </p:anim>
                                    <p:anim by="(#ppt_w*0.50)" calcmode="lin" valueType="num">
                                      <p:cBhvr>
                                        <p:cTn id="32" dur="250" decel="50000" autoRev="1" fill="hold">
                                          <p:stCondLst>
                                            <p:cond delay="0"/>
                                          </p:stCondLst>
                                        </p:cTn>
                                        <p:tgtEl>
                                          <p:spTgt spid="4">
                                            <p:txEl>
                                              <p:pRg st="2" end="2"/>
                                            </p:txEl>
                                          </p:spTgt>
                                        </p:tgtEl>
                                        <p:attrNameLst>
                                          <p:attrName>ppt_x</p:attrName>
                                        </p:attrNameLst>
                                      </p:cBhvr>
                                    </p:anim>
                                    <p:anim from="(-#ppt_h/2)" to="(#ppt_y)" calcmode="lin" valueType="num">
                                      <p:cBhvr>
                                        <p:cTn id="33" dur="500" fill="hold">
                                          <p:stCondLst>
                                            <p:cond delay="0"/>
                                          </p:stCondLst>
                                        </p:cTn>
                                        <p:tgtEl>
                                          <p:spTgt spid="4">
                                            <p:txEl>
                                              <p:pRg st="2" end="2"/>
                                            </p:txEl>
                                          </p:spTgt>
                                        </p:tgtEl>
                                        <p:attrNameLst>
                                          <p:attrName>ppt_y</p:attrName>
                                        </p:attrNameLst>
                                      </p:cBhvr>
                                    </p:anim>
                                    <p:animRot by="21600000">
                                      <p:cBhvr>
                                        <p:cTn id="34" dur="500" fill="hold">
                                          <p:stCondLst>
                                            <p:cond delay="0"/>
                                          </p:stCondLst>
                                        </p:cTn>
                                        <p:tgtEl>
                                          <p:spTgt spid="4">
                                            <p:txEl>
                                              <p:pRg st="2" end="2"/>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4">
                                            <p:txEl>
                                              <p:pRg st="3" end="3"/>
                                            </p:txEl>
                                          </p:spTgt>
                                        </p:tgtEl>
                                        <p:attrNameLst>
                                          <p:attrName>style.visibility</p:attrName>
                                        </p:attrNameLst>
                                      </p:cBhvr>
                                      <p:to>
                                        <p:strVal val="visible"/>
                                      </p:to>
                                    </p:set>
                                    <p:anim by="(-#ppt_w*2)" calcmode="lin" valueType="num">
                                      <p:cBhvr rctx="PPT">
                                        <p:cTn id="37" dur="250" autoRev="1" fill="hold">
                                          <p:stCondLst>
                                            <p:cond delay="0"/>
                                          </p:stCondLst>
                                        </p:cTn>
                                        <p:tgtEl>
                                          <p:spTgt spid="4">
                                            <p:txEl>
                                              <p:pRg st="3" end="3"/>
                                            </p:txEl>
                                          </p:spTgt>
                                        </p:tgtEl>
                                        <p:attrNameLst>
                                          <p:attrName>ppt_w</p:attrName>
                                        </p:attrNameLst>
                                      </p:cBhvr>
                                    </p:anim>
                                    <p:anim by="(#ppt_w*0.50)" calcmode="lin" valueType="num">
                                      <p:cBhvr>
                                        <p:cTn id="38" dur="250" decel="50000" autoRev="1" fill="hold">
                                          <p:stCondLst>
                                            <p:cond delay="0"/>
                                          </p:stCondLst>
                                        </p:cTn>
                                        <p:tgtEl>
                                          <p:spTgt spid="4">
                                            <p:txEl>
                                              <p:pRg st="3" end="3"/>
                                            </p:txEl>
                                          </p:spTgt>
                                        </p:tgtEl>
                                        <p:attrNameLst>
                                          <p:attrName>ppt_x</p:attrName>
                                        </p:attrNameLst>
                                      </p:cBhvr>
                                    </p:anim>
                                    <p:anim from="(-#ppt_h/2)" to="(#ppt_y)" calcmode="lin" valueType="num">
                                      <p:cBhvr>
                                        <p:cTn id="39" dur="500" fill="hold">
                                          <p:stCondLst>
                                            <p:cond delay="0"/>
                                          </p:stCondLst>
                                        </p:cTn>
                                        <p:tgtEl>
                                          <p:spTgt spid="4">
                                            <p:txEl>
                                              <p:pRg st="3" end="3"/>
                                            </p:txEl>
                                          </p:spTgt>
                                        </p:tgtEl>
                                        <p:attrNameLst>
                                          <p:attrName>ppt_y</p:attrName>
                                        </p:attrNameLst>
                                      </p:cBhvr>
                                    </p:anim>
                                    <p:animRot by="21600000">
                                      <p:cBhvr>
                                        <p:cTn id="40" dur="500" fill="hold">
                                          <p:stCondLst>
                                            <p:cond delay="0"/>
                                          </p:stCondLst>
                                        </p:cTn>
                                        <p:tgtEl>
                                          <p:spTgt spid="4">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9"/>
          <p:cNvSpPr/>
          <p:nvPr/>
        </p:nvSpPr>
        <p:spPr>
          <a:xfrm>
            <a:off x="-154682" y="1035532"/>
            <a:ext cx="5466048" cy="553998"/>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algn="ctr"/>
            <a:r>
              <a:rPr lang="en-US" altLang="zh-CN" sz="3000" b="1" dirty="0">
                <a:solidFill>
                  <a:srgbClr val="FF0000"/>
                </a:solidFill>
                <a:latin typeface="Times New Roman" panose="02020603050405020304" pitchFamily="18" charset="0"/>
                <a:cs typeface="Times New Roman" panose="02020603050405020304" pitchFamily="18" charset="0"/>
              </a:rPr>
              <a:t>1. </a:t>
            </a:r>
            <a:r>
              <a:rPr lang="en-US" altLang="zh-CN" sz="3000" b="1" dirty="0" err="1">
                <a:solidFill>
                  <a:srgbClr val="FF0000"/>
                </a:solidFill>
                <a:latin typeface="Times New Roman" panose="02020603050405020304" pitchFamily="18" charset="0"/>
                <a:cs typeface="Times New Roman" panose="02020603050405020304" pitchFamily="18" charset="0"/>
              </a:rPr>
              <a:t>Sự</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ra</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đời</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nhà</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nước</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Văn</a:t>
            </a:r>
            <a:r>
              <a:rPr lang="en-US" altLang="zh-CN" sz="3000" b="1" dirty="0">
                <a:solidFill>
                  <a:srgbClr val="FF0000"/>
                </a:solidFill>
                <a:latin typeface="Times New Roman" panose="02020603050405020304" pitchFamily="18" charset="0"/>
                <a:cs typeface="Times New Roman" panose="02020603050405020304" pitchFamily="18" charset="0"/>
              </a:rPr>
              <a:t> Lang</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8" name="矩形 10"/>
          <p:cNvSpPr/>
          <p:nvPr/>
        </p:nvSpPr>
        <p:spPr>
          <a:xfrm>
            <a:off x="-124369" y="422791"/>
            <a:ext cx="5528501" cy="769441"/>
          </a:xfrm>
          <a:prstGeom prst="rect">
            <a:avLst/>
          </a:prstGeom>
        </p:spPr>
        <p:txBody>
          <a:bodyPr wrap="none">
            <a:spAutoFit/>
          </a:bodyPr>
          <a:lstStyle/>
          <a:p>
            <a:pPr fontAlgn="auto">
              <a:spcBef>
                <a:spcPts val="0"/>
              </a:spcBef>
              <a:spcAft>
                <a:spcPts val="0"/>
              </a:spcAft>
              <a:defRPr/>
            </a:pP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Nhà</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Nước</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Văn</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Lang</a:t>
            </a:r>
            <a:endParaRPr kumimoji="0" lang="zh-CN" altLang="en-US" sz="4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Rectangle 3"/>
          <p:cNvSpPr/>
          <p:nvPr/>
        </p:nvSpPr>
        <p:spPr>
          <a:xfrm>
            <a:off x="-80824" y="1543363"/>
            <a:ext cx="4921411" cy="523220"/>
          </a:xfrm>
          <a:prstGeom prst="rect">
            <a:avLst/>
          </a:prstGeom>
        </p:spPr>
        <p:txBody>
          <a:bodyPr wrap="none">
            <a:sp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2. </a:t>
            </a:r>
            <a:r>
              <a:rPr lang="en-US" altLang="zh-CN" sz="2800" b="1" dirty="0" err="1">
                <a:solidFill>
                  <a:srgbClr val="FF0000"/>
                </a:solidFill>
                <a:latin typeface="Times New Roman" panose="02020603050405020304" pitchFamily="18" charset="0"/>
                <a:cs typeface="Times New Roman" panose="02020603050405020304" pitchFamily="18" charset="0"/>
              </a:rPr>
              <a:t>Tổ</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chức</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nhà</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nước</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Văn</a:t>
            </a:r>
            <a:r>
              <a:rPr lang="en-US" altLang="zh-CN" sz="2800" b="1" dirty="0">
                <a:solidFill>
                  <a:srgbClr val="FF0000"/>
                </a:solidFill>
                <a:latin typeface="Times New Roman" panose="02020603050405020304" pitchFamily="18" charset="0"/>
                <a:cs typeface="Times New Roman" panose="02020603050405020304" pitchFamily="18" charset="0"/>
              </a:rPr>
              <a:t> Lang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矩形 10"/>
          <p:cNvSpPr/>
          <p:nvPr/>
        </p:nvSpPr>
        <p:spPr>
          <a:xfrm>
            <a:off x="-80824" y="2093303"/>
            <a:ext cx="4681090" cy="707886"/>
          </a:xfrm>
          <a:prstGeom prst="rect">
            <a:avLst/>
          </a:prstGeom>
        </p:spPr>
        <p:txBody>
          <a:bodyPr wrap="none">
            <a:spAutoFit/>
          </a:bodyPr>
          <a:lstStyle/>
          <a:p>
            <a:pPr fontAlgn="auto">
              <a:spcBef>
                <a:spcPts val="0"/>
              </a:spcBef>
              <a:spcAft>
                <a:spcPts val="0"/>
              </a:spcAft>
              <a:defRPr/>
            </a:pP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II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Nhà</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Nước</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Âu</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Lạc</a:t>
            </a:r>
            <a:endParaRPr kumimoji="0" lang="zh-CN" altLang="en-US" sz="4000" b="1"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3" name="矩形 17"/>
          <p:cNvSpPr/>
          <p:nvPr/>
        </p:nvSpPr>
        <p:spPr>
          <a:xfrm>
            <a:off x="-154682" y="2699144"/>
            <a:ext cx="4884671" cy="538609"/>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marL="0" indent="0"/>
            <a:r>
              <a:rPr kumimoji="0" lang="en-US" altLang="zh-CN"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 Sự ra đời nhà nước Âu Lạc</a:t>
            </a:r>
            <a:endParaRPr kumimoji="0" lang="zh-CN" altLang="en-US"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Rectangle 3"/>
          <p:cNvSpPr txBox="1">
            <a:spLocks noChangeArrowheads="1"/>
          </p:cNvSpPr>
          <p:nvPr/>
        </p:nvSpPr>
        <p:spPr bwMode="auto">
          <a:xfrm>
            <a:off x="486383" y="20710"/>
            <a:ext cx="10700426" cy="63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BÀI </a:t>
            </a:r>
            <a:r>
              <a:rPr lang="en-US" altLang="zh-CN" sz="40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14: NHÀ </a:t>
            </a:r>
            <a:r>
              <a:rPr lang="en-US" altLang="zh-CN"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NƯỚC VĂN LANG, </a:t>
            </a:r>
            <a:r>
              <a:rPr lang="en-US" altLang="zh-CN" sz="40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ÂU LẠC</a:t>
            </a:r>
            <a:endParaRPr lang="zh-CN" altLang="en-US"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Rectangle 1"/>
          <p:cNvSpPr/>
          <p:nvPr/>
        </p:nvSpPr>
        <p:spPr>
          <a:xfrm>
            <a:off x="83127" y="3640320"/>
            <a:ext cx="12030463" cy="1815882"/>
          </a:xfrm>
          <a:prstGeom prst="rect">
            <a:avLst/>
          </a:prstGeom>
          <a:solidFill>
            <a:schemeClr val="bg1"/>
          </a:solidFill>
        </p:spPr>
        <p:txBody>
          <a:bodyPr wrap="square">
            <a:spAutoFit/>
          </a:bodyPr>
          <a:lstStyle/>
          <a:p>
            <a:pPr algn="just"/>
            <a:r>
              <a:rPr lang="en-US" sz="2800" dirty="0" smtClean="0"/>
              <a:t>	</a:t>
            </a:r>
            <a:r>
              <a:rPr lang="vi-VN" sz="2800" dirty="0" smtClean="0">
                <a:latin typeface="+mj-lt"/>
              </a:rPr>
              <a:t>An </a:t>
            </a:r>
            <a:r>
              <a:rPr lang="vi-VN" sz="2800" dirty="0">
                <a:latin typeface="+mj-lt"/>
              </a:rPr>
              <a:t>Dương Vương cho xây thành cổ Loa "dài đến ngàn trượng, cao và xoáy trôn ốc" để phòng vệ. </a:t>
            </a:r>
            <a:endParaRPr lang="en-US" sz="2800" dirty="0" smtClean="0">
              <a:latin typeface="+mj-lt"/>
            </a:endParaRPr>
          </a:p>
          <a:p>
            <a:pPr algn="just"/>
            <a:r>
              <a:rPr lang="en-US" sz="2800" dirty="0" smtClean="0">
                <a:latin typeface="+mj-lt"/>
              </a:rPr>
              <a:t>	</a:t>
            </a:r>
            <a:r>
              <a:rPr lang="vi-VN" sz="2800" dirty="0" smtClean="0">
                <a:latin typeface="+mj-lt"/>
              </a:rPr>
              <a:t>Thành </a:t>
            </a:r>
            <a:r>
              <a:rPr lang="vi-VN" sz="2800" dirty="0">
                <a:latin typeface="+mj-lt"/>
              </a:rPr>
              <a:t>cổ Loa trở thành trung tâm của nước Âu Lạc và là phòng tuyến bảo vệ vững chắc.</a:t>
            </a:r>
            <a:endParaRPr lang="en-US" sz="2800" dirty="0">
              <a:latin typeface="+mj-lt"/>
              <a:cs typeface="Times New Roman" panose="02020603050405020304" pitchFamily="18" charset="0"/>
            </a:endParaRPr>
          </a:p>
        </p:txBody>
      </p:sp>
      <p:sp>
        <p:nvSpPr>
          <p:cNvPr id="10" name="矩形 19"/>
          <p:cNvSpPr/>
          <p:nvPr/>
        </p:nvSpPr>
        <p:spPr>
          <a:xfrm>
            <a:off x="-80824" y="3137725"/>
            <a:ext cx="2866169" cy="538609"/>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marL="0" indent="0"/>
            <a:r>
              <a:rPr kumimoji="0" lang="en-US" altLang="zh-CN"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 Thành Cổ Loa</a:t>
            </a:r>
            <a:endParaRPr kumimoji="0" lang="zh-CN" altLang="en-US"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Rectangle 2"/>
          <p:cNvSpPr/>
          <p:nvPr/>
        </p:nvSpPr>
        <p:spPr>
          <a:xfrm>
            <a:off x="0" y="5647368"/>
            <a:ext cx="11928764" cy="954107"/>
          </a:xfrm>
          <a:prstGeom prst="rect">
            <a:avLst/>
          </a:prstGeom>
          <a:solidFill>
            <a:schemeClr val="bg1"/>
          </a:solidFill>
        </p:spPr>
        <p:txBody>
          <a:bodyPr wrap="square">
            <a:spAutoFit/>
          </a:bodyPr>
          <a:lstStyle/>
          <a:p>
            <a:r>
              <a:rPr lang="en-US" sz="2800" dirty="0" smtClean="0">
                <a:latin typeface="+mj-lt"/>
              </a:rPr>
              <a:t>    </a:t>
            </a:r>
            <a:r>
              <a:rPr lang="vi-VN" sz="2800" dirty="0" smtClean="0">
                <a:latin typeface="+mj-lt"/>
              </a:rPr>
              <a:t>Đầu </a:t>
            </a:r>
            <a:r>
              <a:rPr lang="vi-VN" sz="2800" dirty="0">
                <a:latin typeface="+mj-lt"/>
              </a:rPr>
              <a:t>thế kỉ IITCN, Âu Lạc nhiều lần bị quân của Triệu Đà - vua nước Nam Việt (thuộc Trung Quốc) tấn công. Năm 179 TCN, Âu Lạc bị sáp nhập vào Nam Việt.</a:t>
            </a:r>
            <a:endParaRPr lang="en-US" sz="2800" dirty="0">
              <a:latin typeface="+mj-lt"/>
            </a:endParaRPr>
          </a:p>
        </p:txBody>
      </p:sp>
    </p:spTree>
    <p:extLst>
      <p:ext uri="{BB962C8B-B14F-4D97-AF65-F5344CB8AC3E}">
        <p14:creationId xmlns:p14="http://schemas.microsoft.com/office/powerpoint/2010/main" val="3554681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5201774" y="2961561"/>
            <a:ext cx="4314825"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0" name="组合 9"/>
          <p:cNvGrpSpPr>
            <a:grpSpLocks/>
          </p:cNvGrpSpPr>
          <p:nvPr/>
        </p:nvGrpSpPr>
        <p:grpSpPr bwMode="auto">
          <a:xfrm>
            <a:off x="2720512" y="1851899"/>
            <a:ext cx="2449512" cy="2449512"/>
            <a:chOff x="1959919" y="2023759"/>
            <a:chExt cx="2773806" cy="2773806"/>
          </a:xfrm>
        </p:grpSpPr>
        <p:grpSp>
          <p:nvGrpSpPr>
            <p:cNvPr id="6152" name="组合 6"/>
            <p:cNvGrpSpPr>
              <a:grpSpLocks/>
            </p:cNvGrpSpPr>
            <p:nvPr/>
          </p:nvGrpSpPr>
          <p:grpSpPr bwMode="auto">
            <a:xfrm>
              <a:off x="1959919" y="2023759"/>
              <a:ext cx="2773806" cy="2773806"/>
              <a:chOff x="2099081" y="2031187"/>
              <a:chExt cx="2739620" cy="2739620"/>
            </a:xfrm>
          </p:grpSpPr>
          <p:sp>
            <p:nvSpPr>
              <p:cNvPr id="4" name="椭圆 3"/>
              <p:cNvSpPr/>
              <p:nvPr/>
            </p:nvSpPr>
            <p:spPr>
              <a:xfrm>
                <a:off x="2099081" y="2031187"/>
                <a:ext cx="2739620" cy="2739620"/>
              </a:xfrm>
              <a:prstGeom prst="ellipse">
                <a:avLst/>
              </a:prstGeom>
              <a:solidFill>
                <a:schemeClr val="bg1"/>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latin typeface="微软雅黑" panose="020B0503020204020204" pitchFamily="34" charset="-122"/>
                  <a:ea typeface="微软雅黑" panose="020B0503020204020204" pitchFamily="34" charset="-122"/>
                </a:endParaRPr>
              </a:p>
            </p:txBody>
          </p:sp>
          <p:sp>
            <p:nvSpPr>
              <p:cNvPr id="5" name="圆角矩形 4"/>
              <p:cNvSpPr/>
              <p:nvPr/>
            </p:nvSpPr>
            <p:spPr>
              <a:xfrm>
                <a:off x="2377836" y="2309942"/>
                <a:ext cx="2182109" cy="218210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latin typeface="微软雅黑" panose="020B0503020204020204" pitchFamily="34" charset="-122"/>
                  <a:ea typeface="微软雅黑" panose="020B0503020204020204" pitchFamily="34" charset="-122"/>
                </a:endParaRPr>
              </a:p>
            </p:txBody>
          </p:sp>
        </p:grpSp>
        <p:sp>
          <p:nvSpPr>
            <p:cNvPr id="9" name="椭圆 8"/>
            <p:cNvSpPr/>
            <p:nvPr/>
          </p:nvSpPr>
          <p:spPr>
            <a:xfrm>
              <a:off x="2510240" y="2574081"/>
              <a:ext cx="1673164" cy="1673161"/>
            </a:xfrm>
            <a:prstGeom prst="ellipse">
              <a:avLst/>
            </a:prstGeom>
            <a:solidFill>
              <a:schemeClr val="accent1"/>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12000">
                <a:latin typeface="微软雅黑" panose="020B0503020204020204" pitchFamily="34" charset="-122"/>
                <a:ea typeface="微软雅黑" panose="020B0503020204020204" pitchFamily="34" charset="-122"/>
              </a:endParaRPr>
            </a:p>
          </p:txBody>
        </p:sp>
      </p:grpSp>
      <p:sp>
        <p:nvSpPr>
          <p:cNvPr id="11" name="矩形 10"/>
          <p:cNvSpPr/>
          <p:nvPr/>
        </p:nvSpPr>
        <p:spPr>
          <a:xfrm>
            <a:off x="-126325" y="0"/>
            <a:ext cx="2646878" cy="769441"/>
          </a:xfrm>
          <a:prstGeom prst="rect">
            <a:avLst/>
          </a:prstGeom>
        </p:spPr>
        <p:txBody>
          <a:bodyPr wrap="none">
            <a:spAutoFit/>
          </a:bodyPr>
          <a:lstStyle/>
          <a:p>
            <a:pPr fontAlgn="auto">
              <a:spcBef>
                <a:spcPts val="0"/>
              </a:spcBef>
              <a:spcAft>
                <a:spcPts val="0"/>
              </a:spcAft>
              <a:defRPr/>
            </a:pPr>
            <a:r>
              <a:rPr kumimoji="0" lang="en-US" altLang="zh-CN" sz="4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kumimoji="0" lang="zh-CN" altLang="en-US" sz="4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726" y="3550025"/>
            <a:ext cx="3953947" cy="371552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11128" y="441096"/>
            <a:ext cx="3016182" cy="2103120"/>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3070" y="4460395"/>
            <a:ext cx="1783704" cy="1862979"/>
          </a:xfrm>
          <a:prstGeom prst="rect">
            <a:avLst/>
          </a:prstGeom>
        </p:spPr>
      </p:pic>
      <p:pic>
        <p:nvPicPr>
          <p:cNvPr id="2" name="Picture 1"/>
          <p:cNvPicPr>
            <a:picLocks noChangeAspect="1"/>
          </p:cNvPicPr>
          <p:nvPr/>
        </p:nvPicPr>
        <p:blipFill>
          <a:blip r:embed="rId6"/>
          <a:stretch>
            <a:fillRect/>
          </a:stretch>
        </p:blipFill>
        <p:spPr>
          <a:xfrm>
            <a:off x="2520553" y="0"/>
            <a:ext cx="7806869" cy="6817023"/>
          </a:xfrm>
          <a:prstGeom prst="rect">
            <a:avLst/>
          </a:prstGeom>
        </p:spPr>
      </p:pic>
    </p:spTree>
    <p:extLst>
      <p:ext uri="{BB962C8B-B14F-4D97-AF65-F5344CB8AC3E}">
        <p14:creationId xmlns:p14="http://schemas.microsoft.com/office/powerpoint/2010/main" val="2171510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nodeType="afterGroup">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9"/>
          <p:cNvSpPr txBox="1"/>
          <p:nvPr/>
        </p:nvSpPr>
        <p:spPr>
          <a:xfrm>
            <a:off x="953740" y="265851"/>
            <a:ext cx="8184126" cy="475367"/>
          </a:xfrm>
          <a:prstGeom prst="rect">
            <a:avLst/>
          </a:prstGeom>
          <a:noFill/>
        </p:spPr>
        <p:txBody>
          <a:bodyPr wrap="none" lIns="89770" tIns="44885" rIns="89770" bIns="44885" rtlCol="0">
            <a:spAutoFit/>
          </a:bodyPr>
          <a:lstStyle/>
          <a:p>
            <a:pPr algn="ctr" fontAlgn="base">
              <a:spcBef>
                <a:spcPct val="0"/>
              </a:spcBef>
              <a:spcAft>
                <a:spcPct val="0"/>
              </a:spcAft>
            </a:pPr>
            <a:r>
              <a:rPr lang="en-US" altLang="zh-CN" sz="2500" b="1" dirty="0">
                <a:solidFill>
                  <a:srgbClr val="FF0000"/>
                </a:solidFill>
                <a:latin typeface="Times New Roman" panose="02020603050405020304" pitchFamily="18" charset="0"/>
                <a:ea typeface="微软雅黑" pitchFamily="34" charset="-122"/>
                <a:cs typeface="Times New Roman" panose="02020603050405020304" pitchFamily="18" charset="0"/>
              </a:rPr>
              <a:t>Hoàn thành bảng thống kê về nhà nước Văn Lang, Âu Lạc</a:t>
            </a:r>
            <a:endParaRPr lang="zh-CN" altLang="en-US" sz="25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31597210"/>
              </p:ext>
            </p:extLst>
          </p:nvPr>
        </p:nvGraphicFramePr>
        <p:xfrm>
          <a:off x="1171389" y="1087219"/>
          <a:ext cx="9541434" cy="4889592"/>
        </p:xfrm>
        <a:graphic>
          <a:graphicData uri="http://schemas.openxmlformats.org/drawingml/2006/table">
            <a:tbl>
              <a:tblPr firstRow="1" bandRow="1">
                <a:tableStyleId>{5C22544A-7EE6-4342-B048-85BDC9FD1C3A}</a:tableStyleId>
              </a:tblPr>
              <a:tblGrid>
                <a:gridCol w="3180478">
                  <a:extLst>
                    <a:ext uri="{9D8B030D-6E8A-4147-A177-3AD203B41FA5}">
                      <a16:colId xmlns="" xmlns:a16="http://schemas.microsoft.com/office/drawing/2014/main" val="1135996607"/>
                    </a:ext>
                  </a:extLst>
                </a:gridCol>
                <a:gridCol w="3180478">
                  <a:extLst>
                    <a:ext uri="{9D8B030D-6E8A-4147-A177-3AD203B41FA5}">
                      <a16:colId xmlns="" xmlns:a16="http://schemas.microsoft.com/office/drawing/2014/main" val="3505892281"/>
                    </a:ext>
                  </a:extLst>
                </a:gridCol>
                <a:gridCol w="3180478">
                  <a:extLst>
                    <a:ext uri="{9D8B030D-6E8A-4147-A177-3AD203B41FA5}">
                      <a16:colId xmlns="" xmlns:a16="http://schemas.microsoft.com/office/drawing/2014/main" val="2656423652"/>
                    </a:ext>
                  </a:extLst>
                </a:gridCol>
              </a:tblGrid>
              <a:tr h="1386015">
                <a:tc>
                  <a:txBody>
                    <a:bodyPr/>
                    <a:lstStyle/>
                    <a:p>
                      <a:r>
                        <a:rPr lang="en-US" sz="2200" dirty="0">
                          <a:latin typeface="Times New Roman" panose="02020603050405020304" pitchFamily="18" charset="0"/>
                          <a:cs typeface="Times New Roman" panose="02020603050405020304" pitchFamily="18" charset="0"/>
                        </a:rPr>
                        <a:t>Nội dung</a:t>
                      </a:r>
                    </a:p>
                  </a:txBody>
                  <a:tcPr/>
                </a:tc>
                <a:tc>
                  <a:txBody>
                    <a:bodyPr/>
                    <a:lstStyle/>
                    <a:p>
                      <a:r>
                        <a:rPr lang="en-US" sz="2200" dirty="0">
                          <a:latin typeface="Times New Roman" panose="02020603050405020304" pitchFamily="18" charset="0"/>
                          <a:cs typeface="Times New Roman" panose="02020603050405020304" pitchFamily="18" charset="0"/>
                        </a:rPr>
                        <a:t>Nước Văn</a:t>
                      </a:r>
                      <a:r>
                        <a:rPr lang="en-US" sz="2200" baseline="0" dirty="0">
                          <a:latin typeface="Times New Roman" panose="02020603050405020304" pitchFamily="18" charset="0"/>
                          <a:cs typeface="Times New Roman" panose="02020603050405020304" pitchFamily="18" charset="0"/>
                        </a:rPr>
                        <a:t> Lang</a:t>
                      </a:r>
                      <a:endParaRPr lang="en-US" sz="2200" dirty="0">
                        <a:latin typeface="Times New Roman" panose="02020603050405020304" pitchFamily="18" charset="0"/>
                        <a:cs typeface="Times New Roman" panose="02020603050405020304" pitchFamily="18" charset="0"/>
                      </a:endParaRPr>
                    </a:p>
                  </a:txBody>
                  <a:tcPr/>
                </a:tc>
                <a:tc>
                  <a:txBody>
                    <a:bodyPr/>
                    <a:lstStyle/>
                    <a:p>
                      <a:r>
                        <a:rPr lang="en-US" sz="2200" dirty="0">
                          <a:latin typeface="Times New Roman" panose="02020603050405020304" pitchFamily="18" charset="0"/>
                          <a:cs typeface="Times New Roman" panose="02020603050405020304" pitchFamily="18" charset="0"/>
                        </a:rPr>
                        <a:t>Nước Âu</a:t>
                      </a:r>
                      <a:r>
                        <a:rPr lang="en-US" sz="2200" baseline="0" dirty="0">
                          <a:latin typeface="Times New Roman" panose="02020603050405020304" pitchFamily="18" charset="0"/>
                          <a:cs typeface="Times New Roman" panose="02020603050405020304" pitchFamily="18" charset="0"/>
                        </a:rPr>
                        <a:t> Lạc</a:t>
                      </a:r>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941227187"/>
                  </a:ext>
                </a:extLst>
              </a:tr>
              <a:tr h="1167859">
                <a:tc>
                  <a:txBody>
                    <a:bodyPr/>
                    <a:lstStyle/>
                    <a:p>
                      <a:r>
                        <a:rPr lang="en-US" dirty="0"/>
                        <a:t>Thời gian ra đời</a:t>
                      </a:r>
                    </a:p>
                  </a:txBody>
                  <a:tcPr/>
                </a:tc>
                <a:tc>
                  <a:txBody>
                    <a:bodyPr/>
                    <a:lstStyle/>
                    <a:p>
                      <a:endParaRPr lang="en-US" sz="2500" b="1" dirty="0">
                        <a:solidFill>
                          <a:srgbClr val="0070C0"/>
                        </a:solidFill>
                      </a:endParaRPr>
                    </a:p>
                  </a:txBody>
                  <a:tcPr/>
                </a:tc>
                <a:tc>
                  <a:txBody>
                    <a:bodyPr/>
                    <a:lstStyle/>
                    <a:p>
                      <a:endParaRPr lang="en-US" sz="2500" dirty="0"/>
                    </a:p>
                  </a:txBody>
                  <a:tcPr/>
                </a:tc>
                <a:extLst>
                  <a:ext uri="{0D108BD9-81ED-4DB2-BD59-A6C34878D82A}">
                    <a16:rowId xmlns="" xmlns:a16="http://schemas.microsoft.com/office/drawing/2014/main" val="2445260288"/>
                  </a:ext>
                </a:extLst>
              </a:tr>
              <a:tr h="1167859">
                <a:tc>
                  <a:txBody>
                    <a:bodyPr/>
                    <a:lstStyle/>
                    <a:p>
                      <a:r>
                        <a:rPr lang="en-US" dirty="0"/>
                        <a:t>Đứng đầu</a:t>
                      </a:r>
                      <a:r>
                        <a:rPr lang="en-US" baseline="0" dirty="0"/>
                        <a:t> nhà nước</a:t>
                      </a:r>
                      <a:endParaRPr lang="en-US" dirty="0"/>
                    </a:p>
                  </a:txBody>
                  <a:tcPr/>
                </a:tc>
                <a:tc>
                  <a:txBody>
                    <a:bodyPr/>
                    <a:lstStyle/>
                    <a:p>
                      <a:endParaRPr lang="en-US" sz="25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endParaRPr lang="en-US" sz="2500" b="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271229755"/>
                  </a:ext>
                </a:extLst>
              </a:tr>
              <a:tr h="1167859">
                <a:tc>
                  <a:txBody>
                    <a:bodyPr/>
                    <a:lstStyle/>
                    <a:p>
                      <a:r>
                        <a:rPr lang="en-US" dirty="0"/>
                        <a:t>Kinh</a:t>
                      </a:r>
                      <a:r>
                        <a:rPr lang="en-US" baseline="0" dirty="0"/>
                        <a:t> đô</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3589334826"/>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2536091033"/>
              </p:ext>
            </p:extLst>
          </p:nvPr>
        </p:nvGraphicFramePr>
        <p:xfrm>
          <a:off x="1171389" y="1087219"/>
          <a:ext cx="9541434" cy="4956173"/>
        </p:xfrm>
        <a:graphic>
          <a:graphicData uri="http://schemas.openxmlformats.org/drawingml/2006/table">
            <a:tbl>
              <a:tblPr firstRow="1" bandRow="1">
                <a:tableStyleId>{5C22544A-7EE6-4342-B048-85BDC9FD1C3A}</a:tableStyleId>
              </a:tblPr>
              <a:tblGrid>
                <a:gridCol w="3180478">
                  <a:extLst>
                    <a:ext uri="{9D8B030D-6E8A-4147-A177-3AD203B41FA5}">
                      <a16:colId xmlns="" xmlns:a16="http://schemas.microsoft.com/office/drawing/2014/main" val="1135996607"/>
                    </a:ext>
                  </a:extLst>
                </a:gridCol>
                <a:gridCol w="3180478">
                  <a:extLst>
                    <a:ext uri="{9D8B030D-6E8A-4147-A177-3AD203B41FA5}">
                      <a16:colId xmlns="" xmlns:a16="http://schemas.microsoft.com/office/drawing/2014/main" val="3505892281"/>
                    </a:ext>
                  </a:extLst>
                </a:gridCol>
                <a:gridCol w="3180478">
                  <a:extLst>
                    <a:ext uri="{9D8B030D-6E8A-4147-A177-3AD203B41FA5}">
                      <a16:colId xmlns="" xmlns:a16="http://schemas.microsoft.com/office/drawing/2014/main" val="2656423652"/>
                    </a:ext>
                  </a:extLst>
                </a:gridCol>
              </a:tblGrid>
              <a:tr h="1386015">
                <a:tc>
                  <a:txBody>
                    <a:bodyPr/>
                    <a:lstStyle/>
                    <a:p>
                      <a:r>
                        <a:rPr lang="en-US" sz="2200" dirty="0">
                          <a:latin typeface="Times New Roman" panose="02020603050405020304" pitchFamily="18" charset="0"/>
                          <a:cs typeface="Times New Roman" panose="02020603050405020304" pitchFamily="18" charset="0"/>
                        </a:rPr>
                        <a:t>Nội dung</a:t>
                      </a:r>
                    </a:p>
                  </a:txBody>
                  <a:tcPr/>
                </a:tc>
                <a:tc>
                  <a:txBody>
                    <a:bodyPr/>
                    <a:lstStyle/>
                    <a:p>
                      <a:r>
                        <a:rPr lang="en-US" sz="2200" dirty="0">
                          <a:latin typeface="Times New Roman" panose="02020603050405020304" pitchFamily="18" charset="0"/>
                          <a:cs typeface="Times New Roman" panose="02020603050405020304" pitchFamily="18" charset="0"/>
                        </a:rPr>
                        <a:t>Nước Văn</a:t>
                      </a:r>
                      <a:r>
                        <a:rPr lang="en-US" sz="2200" baseline="0" dirty="0">
                          <a:latin typeface="Times New Roman" panose="02020603050405020304" pitchFamily="18" charset="0"/>
                          <a:cs typeface="Times New Roman" panose="02020603050405020304" pitchFamily="18" charset="0"/>
                        </a:rPr>
                        <a:t> Lang</a:t>
                      </a:r>
                      <a:endParaRPr lang="en-US" sz="2200" dirty="0">
                        <a:latin typeface="Times New Roman" panose="02020603050405020304" pitchFamily="18" charset="0"/>
                        <a:cs typeface="Times New Roman" panose="02020603050405020304" pitchFamily="18" charset="0"/>
                      </a:endParaRPr>
                    </a:p>
                  </a:txBody>
                  <a:tcPr/>
                </a:tc>
                <a:tc>
                  <a:txBody>
                    <a:bodyPr/>
                    <a:lstStyle/>
                    <a:p>
                      <a:r>
                        <a:rPr lang="en-US" sz="2200" dirty="0">
                          <a:latin typeface="Times New Roman" panose="02020603050405020304" pitchFamily="18" charset="0"/>
                          <a:cs typeface="Times New Roman" panose="02020603050405020304" pitchFamily="18" charset="0"/>
                        </a:rPr>
                        <a:t>Nước Âu</a:t>
                      </a:r>
                      <a:r>
                        <a:rPr lang="en-US" sz="2200" baseline="0" dirty="0">
                          <a:latin typeface="Times New Roman" panose="02020603050405020304" pitchFamily="18" charset="0"/>
                          <a:cs typeface="Times New Roman" panose="02020603050405020304" pitchFamily="18" charset="0"/>
                        </a:rPr>
                        <a:t> Lạc</a:t>
                      </a:r>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941227187"/>
                  </a:ext>
                </a:extLst>
              </a:tr>
              <a:tr h="1167859">
                <a:tc>
                  <a:txBody>
                    <a:bodyPr/>
                    <a:lstStyle/>
                    <a:p>
                      <a:r>
                        <a:rPr lang="en-US" dirty="0"/>
                        <a:t>Thời gian ra đời</a:t>
                      </a:r>
                    </a:p>
                  </a:txBody>
                  <a:tcPr/>
                </a:tc>
                <a:tc>
                  <a:txBody>
                    <a:bodyPr/>
                    <a:lstStyle/>
                    <a:p>
                      <a:r>
                        <a:rPr lang="en-US" sz="25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Thế kỉ VII TCN </a:t>
                      </a:r>
                      <a:endParaRPr lang="en-US" sz="2500" b="1" dirty="0">
                        <a:solidFill>
                          <a:srgbClr val="0070C0"/>
                        </a:solidFill>
                      </a:endParaRPr>
                    </a:p>
                  </a:txBody>
                  <a:tcPr/>
                </a:tc>
                <a:tc>
                  <a:txBody>
                    <a:bodyPr/>
                    <a:lstStyle/>
                    <a:p>
                      <a:r>
                        <a:rPr lang="en-US" altLang="zh-CN" sz="25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Năm 208 TCN</a:t>
                      </a:r>
                      <a:endParaRPr lang="en-US" sz="2500" dirty="0"/>
                    </a:p>
                  </a:txBody>
                  <a:tcPr/>
                </a:tc>
                <a:extLst>
                  <a:ext uri="{0D108BD9-81ED-4DB2-BD59-A6C34878D82A}">
                    <a16:rowId xmlns="" xmlns:a16="http://schemas.microsoft.com/office/drawing/2014/main" val="2445260288"/>
                  </a:ext>
                </a:extLst>
              </a:tr>
              <a:tr h="1167859">
                <a:tc>
                  <a:txBody>
                    <a:bodyPr/>
                    <a:lstStyle/>
                    <a:p>
                      <a:r>
                        <a:rPr lang="en-US" dirty="0"/>
                        <a:t>Đứng đầu</a:t>
                      </a:r>
                      <a:r>
                        <a:rPr lang="en-US" baseline="0" dirty="0"/>
                        <a:t> nhà nước</a:t>
                      </a:r>
                      <a:endParaRPr lang="en-US" dirty="0"/>
                    </a:p>
                  </a:txBody>
                  <a:tcPr/>
                </a:tc>
                <a:tc>
                  <a:txBody>
                    <a:bodyPr/>
                    <a:lstStyle/>
                    <a:p>
                      <a:r>
                        <a:rPr lang="en-US" sz="2500" b="1" dirty="0">
                          <a:solidFill>
                            <a:srgbClr val="0070C0"/>
                          </a:solidFill>
                          <a:latin typeface="Times New Roman" panose="02020603050405020304" pitchFamily="18" charset="0"/>
                          <a:cs typeface="Times New Roman" panose="02020603050405020304" pitchFamily="18" charset="0"/>
                        </a:rPr>
                        <a:t>Hùng</a:t>
                      </a:r>
                      <a:r>
                        <a:rPr lang="en-US" sz="2500" b="1" baseline="0" dirty="0">
                          <a:solidFill>
                            <a:srgbClr val="0070C0"/>
                          </a:solidFill>
                          <a:latin typeface="Times New Roman" panose="02020603050405020304" pitchFamily="18" charset="0"/>
                          <a:cs typeface="Times New Roman" panose="02020603050405020304" pitchFamily="18" charset="0"/>
                        </a:rPr>
                        <a:t> Vương</a:t>
                      </a:r>
                      <a:endParaRPr lang="en-US" sz="25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500" b="1" dirty="0">
                          <a:solidFill>
                            <a:srgbClr val="0070C0"/>
                          </a:solidFill>
                          <a:latin typeface="Times New Roman" panose="02020603050405020304" pitchFamily="18" charset="0"/>
                          <a:cs typeface="Times New Roman" panose="02020603050405020304" pitchFamily="18" charset="0"/>
                        </a:rPr>
                        <a:t>An Dương</a:t>
                      </a:r>
                      <a:r>
                        <a:rPr lang="en-US" sz="2500" b="1" baseline="0" dirty="0">
                          <a:solidFill>
                            <a:srgbClr val="0070C0"/>
                          </a:solidFill>
                          <a:latin typeface="Times New Roman" panose="02020603050405020304" pitchFamily="18" charset="0"/>
                          <a:cs typeface="Times New Roman" panose="02020603050405020304" pitchFamily="18" charset="0"/>
                        </a:rPr>
                        <a:t> Vương</a:t>
                      </a:r>
                      <a:endParaRPr lang="en-US" sz="2500" b="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271229755"/>
                  </a:ext>
                </a:extLst>
              </a:tr>
              <a:tr h="1167859">
                <a:tc>
                  <a:txBody>
                    <a:bodyPr/>
                    <a:lstStyle/>
                    <a:p>
                      <a:r>
                        <a:rPr lang="en-US" dirty="0"/>
                        <a:t>Kinh</a:t>
                      </a:r>
                      <a:r>
                        <a:rPr lang="en-US" baseline="0" dirty="0"/>
                        <a:t> đô</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Phong Châu (Việt Trì, Phú Thọ)</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a:solidFill>
                            <a:srgbClr val="0070C0"/>
                          </a:solidFill>
                          <a:latin typeface="Times New Roman" panose="02020603050405020304" pitchFamily="18" charset="0"/>
                          <a:ea typeface="Calibri" panose="020F0502020204030204" pitchFamily="34" charset="0"/>
                        </a:rPr>
                        <a:t>Phong Khê (nay là Cổ Loa, Đông Anh, Hà Nội).</a:t>
                      </a:r>
                    </a:p>
                  </a:txBody>
                  <a:tcPr/>
                </a:tc>
                <a:extLst>
                  <a:ext uri="{0D108BD9-81ED-4DB2-BD59-A6C34878D82A}">
                    <a16:rowId xmlns="" xmlns:a16="http://schemas.microsoft.com/office/drawing/2014/main" val="3589334826"/>
                  </a:ext>
                </a:extLst>
              </a:tr>
            </a:tbl>
          </a:graphicData>
        </a:graphic>
      </p:graphicFrame>
    </p:spTree>
    <p:extLst>
      <p:ext uri="{BB962C8B-B14F-4D97-AF65-F5344CB8AC3E}">
        <p14:creationId xmlns:p14="http://schemas.microsoft.com/office/powerpoint/2010/main" val="2009352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barn(inVertical)">
                                      <p:cBhvr>
                                        <p:cTn id="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3115" y="3201789"/>
            <a:ext cx="9279307" cy="1692174"/>
          </a:xfrm>
          <a:prstGeom prst="rect">
            <a:avLst/>
          </a:prstGeom>
        </p:spPr>
      </p:pic>
      <p:pic>
        <p:nvPicPr>
          <p:cNvPr id="3" name="Picture 2"/>
          <p:cNvPicPr>
            <a:picLocks noChangeAspect="1"/>
          </p:cNvPicPr>
          <p:nvPr/>
        </p:nvPicPr>
        <p:blipFill>
          <a:blip r:embed="rId3"/>
          <a:stretch>
            <a:fillRect/>
          </a:stretch>
        </p:blipFill>
        <p:spPr>
          <a:xfrm>
            <a:off x="34651" y="171466"/>
            <a:ext cx="11996632" cy="1177499"/>
          </a:xfrm>
          <a:prstGeom prst="rect">
            <a:avLst/>
          </a:prstGeom>
        </p:spPr>
      </p:pic>
      <p:sp>
        <p:nvSpPr>
          <p:cNvPr id="4" name="Rectangle 3"/>
          <p:cNvSpPr/>
          <p:nvPr/>
        </p:nvSpPr>
        <p:spPr>
          <a:xfrm>
            <a:off x="341163" y="1921674"/>
            <a:ext cx="3922869" cy="369332"/>
          </a:xfrm>
          <a:prstGeom prst="rect">
            <a:avLst/>
          </a:prstGeom>
          <a:solidFill>
            <a:schemeClr val="accent2"/>
          </a:solidFill>
        </p:spPr>
        <p:txBody>
          <a:bodyPr wrap="none">
            <a:spAutoFit/>
          </a:bodyPr>
          <a:lstStyle/>
          <a:p>
            <a:r>
              <a:rPr lang="en-US" dirty="0" smtClean="0"/>
              <a:t>N</a:t>
            </a:r>
            <a:r>
              <a:rPr lang="vi-VN" dirty="0" smtClean="0"/>
              <a:t>hà </a:t>
            </a:r>
            <a:r>
              <a:rPr lang="vi-VN" dirty="0"/>
              <a:t>nước Văn Lang được thành lập,</a:t>
            </a:r>
          </a:p>
        </p:txBody>
      </p:sp>
      <p:cxnSp>
        <p:nvCxnSpPr>
          <p:cNvPr id="6" name="Straight Arrow Connector 5"/>
          <p:cNvCxnSpPr/>
          <p:nvPr/>
        </p:nvCxnSpPr>
        <p:spPr>
          <a:xfrm flipH="1" flipV="1">
            <a:off x="1801639" y="2300541"/>
            <a:ext cx="651850" cy="9325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749235" y="5360147"/>
            <a:ext cx="3814527" cy="646331"/>
          </a:xfrm>
          <a:prstGeom prst="rect">
            <a:avLst/>
          </a:prstGeom>
          <a:solidFill>
            <a:schemeClr val="accent6">
              <a:lumMod val="20000"/>
              <a:lumOff val="80000"/>
            </a:schemeClr>
          </a:solidFill>
        </p:spPr>
        <p:txBody>
          <a:bodyPr wrap="square">
            <a:spAutoFit/>
          </a:bodyPr>
          <a:lstStyle/>
          <a:p>
            <a:r>
              <a:rPr lang="en-US" dirty="0" smtClean="0"/>
              <a:t>Q</a:t>
            </a:r>
            <a:r>
              <a:rPr lang="vi-VN" dirty="0" smtClean="0"/>
              <a:t>uân </a:t>
            </a:r>
            <a:r>
              <a:rPr lang="vi-VN" dirty="0"/>
              <a:t>Tần ở phương Bắc xâm chiếm vùng đất của các bộ tộc Việt</a:t>
            </a:r>
          </a:p>
        </p:txBody>
      </p:sp>
      <p:cxnSp>
        <p:nvCxnSpPr>
          <p:cNvPr id="8" name="Straight Arrow Connector 7"/>
          <p:cNvCxnSpPr>
            <a:endCxn id="7" idx="0"/>
          </p:cNvCxnSpPr>
          <p:nvPr/>
        </p:nvCxnSpPr>
        <p:spPr>
          <a:xfrm flipH="1">
            <a:off x="4656499" y="4893963"/>
            <a:ext cx="1579754" cy="4661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912939" y="1282619"/>
            <a:ext cx="2646629" cy="923330"/>
          </a:xfrm>
          <a:prstGeom prst="rect">
            <a:avLst/>
          </a:prstGeom>
          <a:solidFill>
            <a:schemeClr val="bg1"/>
          </a:solidFill>
        </p:spPr>
        <p:txBody>
          <a:bodyPr wrap="square">
            <a:spAutoFit/>
          </a:bodyPr>
          <a:lstStyle/>
          <a:p>
            <a:r>
              <a:rPr lang="vi-VN" dirty="0"/>
              <a:t>Tướng giặc là Đồ Thư bị giết, quân Tần gặp khó khăn, rút về nước</a:t>
            </a:r>
          </a:p>
        </p:txBody>
      </p:sp>
      <p:cxnSp>
        <p:nvCxnSpPr>
          <p:cNvPr id="11" name="Straight Arrow Connector 10"/>
          <p:cNvCxnSpPr>
            <a:endCxn id="10" idx="2"/>
          </p:cNvCxnSpPr>
          <p:nvPr/>
        </p:nvCxnSpPr>
        <p:spPr>
          <a:xfrm flipH="1" flipV="1">
            <a:off x="6236254" y="2205949"/>
            <a:ext cx="706245" cy="1165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208475" y="1977375"/>
            <a:ext cx="1919335" cy="646331"/>
          </a:xfrm>
          <a:prstGeom prst="rect">
            <a:avLst/>
          </a:prstGeom>
          <a:solidFill>
            <a:srgbClr val="FFFF00"/>
          </a:solidFill>
        </p:spPr>
        <p:txBody>
          <a:bodyPr wrap="square">
            <a:spAutoFit/>
          </a:bodyPr>
          <a:lstStyle/>
          <a:p>
            <a:r>
              <a:rPr lang="en-US" dirty="0" err="1"/>
              <a:t>Âu</a:t>
            </a:r>
            <a:r>
              <a:rPr lang="en-US" dirty="0"/>
              <a:t> </a:t>
            </a:r>
            <a:r>
              <a:rPr lang="en-US" dirty="0" err="1"/>
              <a:t>Lạc</a:t>
            </a:r>
            <a:r>
              <a:rPr lang="en-US" dirty="0"/>
              <a:t> </a:t>
            </a:r>
            <a:r>
              <a:rPr lang="en-US" dirty="0" err="1"/>
              <a:t>bị</a:t>
            </a:r>
            <a:r>
              <a:rPr lang="en-US" dirty="0"/>
              <a:t> </a:t>
            </a:r>
            <a:r>
              <a:rPr lang="en-US" dirty="0" err="1"/>
              <a:t>sát</a:t>
            </a:r>
            <a:r>
              <a:rPr lang="en-US" dirty="0"/>
              <a:t> </a:t>
            </a:r>
            <a:r>
              <a:rPr lang="en-US" dirty="0" err="1"/>
              <a:t>nhập</a:t>
            </a:r>
            <a:endParaRPr lang="en-US" dirty="0"/>
          </a:p>
          <a:p>
            <a:r>
              <a:rPr lang="en-US" dirty="0" err="1"/>
              <a:t>Vào</a:t>
            </a:r>
            <a:r>
              <a:rPr lang="en-US" dirty="0"/>
              <a:t> Nam </a:t>
            </a:r>
            <a:r>
              <a:rPr lang="en-US" dirty="0" err="1"/>
              <a:t>Việt</a:t>
            </a:r>
            <a:endParaRPr lang="en-US" dirty="0"/>
          </a:p>
        </p:txBody>
      </p:sp>
      <p:cxnSp>
        <p:nvCxnSpPr>
          <p:cNvPr id="13" name="Straight Arrow Connector 12"/>
          <p:cNvCxnSpPr>
            <a:endCxn id="12" idx="2"/>
          </p:cNvCxnSpPr>
          <p:nvPr/>
        </p:nvCxnSpPr>
        <p:spPr>
          <a:xfrm flipV="1">
            <a:off x="8179805" y="2623706"/>
            <a:ext cx="988338" cy="7379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773136" y="5360147"/>
            <a:ext cx="4258147" cy="1200329"/>
          </a:xfrm>
          <a:prstGeom prst="rect">
            <a:avLst/>
          </a:prstGeom>
          <a:solidFill>
            <a:schemeClr val="accent4">
              <a:lumMod val="40000"/>
              <a:lumOff val="60000"/>
            </a:schemeClr>
          </a:solidFill>
        </p:spPr>
        <p:txBody>
          <a:bodyPr wrap="square">
            <a:spAutoFit/>
          </a:bodyPr>
          <a:lstStyle/>
          <a:p>
            <a:r>
              <a:rPr lang="vi-VN" dirty="0"/>
              <a:t>Thời kì Bắc thuộc, mở ra các triều đại phong kiến Trung Quốc thay nhau cai trị nước ta suốt hơn 1000 năm sau.</a:t>
            </a:r>
          </a:p>
          <a:p>
            <a:endParaRPr lang="vi-VN" dirty="0"/>
          </a:p>
        </p:txBody>
      </p:sp>
      <p:cxnSp>
        <p:nvCxnSpPr>
          <p:cNvPr id="17" name="Straight Arrow Connector 16"/>
          <p:cNvCxnSpPr>
            <a:endCxn id="16" idx="0"/>
          </p:cNvCxnSpPr>
          <p:nvPr/>
        </p:nvCxnSpPr>
        <p:spPr>
          <a:xfrm>
            <a:off x="9249341" y="4908182"/>
            <a:ext cx="652869" cy="4519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038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2"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590257" y="1419568"/>
            <a:ext cx="4314825"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969" y="0"/>
            <a:ext cx="2337499" cy="707886"/>
          </a:xfrm>
          <a:prstGeom prst="rect">
            <a:avLst/>
          </a:prstGeom>
        </p:spPr>
        <p:txBody>
          <a:bodyPr wrap="none">
            <a:spAutoFit/>
          </a:bodyPr>
          <a:lstStyle/>
          <a:p>
            <a:pPr fontAlgn="auto">
              <a:spcBef>
                <a:spcPts val="0"/>
              </a:spcBef>
              <a:spcAft>
                <a:spcPts val="0"/>
              </a:spcAft>
              <a:defRPr/>
            </a:pPr>
            <a:r>
              <a:rPr kumimoji="0" lang="en-US" altLang="zh-CN" sz="4000" b="1"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Vận dụng</a:t>
            </a:r>
            <a:endParaRPr kumimoji="0" lang="zh-CN" altLang="en-US" sz="4000" b="1"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8" name="矩形 17"/>
          <p:cNvSpPr/>
          <p:nvPr/>
        </p:nvSpPr>
        <p:spPr>
          <a:xfrm>
            <a:off x="2784168" y="15388"/>
            <a:ext cx="7271214" cy="1384995"/>
          </a:xfrm>
          <a:prstGeom prst="rect">
            <a:avLst/>
          </a:prstGeom>
        </p:spPr>
        <p:txBody>
          <a:bodyPr wrap="squar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marL="0" indent="0"/>
            <a:r>
              <a:rPr kumimoji="0"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Từ truyền thuyết “con Rồng cháu tiên” em hiểu thế nào về hai chữ “đồng bào” và truyền thống tương thân tương ái của người Việt?  </a:t>
            </a:r>
            <a:endParaRPr kumimoji="0"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Rectangle 1"/>
          <p:cNvSpPr/>
          <p:nvPr/>
        </p:nvSpPr>
        <p:spPr>
          <a:xfrm>
            <a:off x="377227" y="1831405"/>
            <a:ext cx="10233433" cy="4832092"/>
          </a:xfrm>
          <a:prstGeom prst="rect">
            <a:avLst/>
          </a:prstGeom>
          <a:solidFill>
            <a:schemeClr val="accent4">
              <a:lumMod val="20000"/>
              <a:lumOff val="80000"/>
            </a:schemeClr>
          </a:solidFill>
        </p:spPr>
        <p:txBody>
          <a:bodyPr wrap="square">
            <a:spAutoFit/>
          </a:bodyPr>
          <a:lstStyle/>
          <a:p>
            <a:pPr algn="just"/>
            <a:r>
              <a:rPr lang="vi-VN" sz="2800" b="1" dirty="0">
                <a:solidFill>
                  <a:srgbClr val="000000"/>
                </a:solidFill>
                <a:latin typeface="+mj-lt"/>
                <a:cs typeface="Mongolian Baiti" panose="03000500000000000000" pitchFamily="66" charset="0"/>
              </a:rPr>
              <a:t>Từ truyền thuyết “Con Rồng cháu Tiên” có thể hiểu từ “Đồng bào”:</a:t>
            </a:r>
            <a:r>
              <a:rPr lang="vi-VN" sz="2800" dirty="0">
                <a:solidFill>
                  <a:srgbClr val="000000"/>
                </a:solidFill>
                <a:latin typeface="+mj-lt"/>
                <a:cs typeface="Mongolian Baiti" panose="03000500000000000000" pitchFamily="66" charset="0"/>
              </a:rPr>
              <a:t> tức là cùng sinh ra từ một bào thai có ý nghĩa tất cả chúng ta, những người con đất Việt, đều mang chung một dòng máu, đều có chung cội nguồn của mình, đều là những người anh em ruột thịt một nhà</a:t>
            </a:r>
          </a:p>
          <a:p>
            <a:pPr algn="just"/>
            <a:r>
              <a:rPr lang="vi-VN" sz="2800" b="1" dirty="0">
                <a:solidFill>
                  <a:srgbClr val="000000"/>
                </a:solidFill>
                <a:latin typeface="+mj-lt"/>
                <a:cs typeface="Mongolian Baiti" panose="03000500000000000000" pitchFamily="66" charset="0"/>
              </a:rPr>
              <a:t>" Tương thân tương ái"</a:t>
            </a:r>
            <a:r>
              <a:rPr lang="vi-VN" sz="2800" dirty="0">
                <a:solidFill>
                  <a:srgbClr val="000000"/>
                </a:solidFill>
                <a:latin typeface="+mj-lt"/>
                <a:cs typeface="Mongolian Baiti" panose="03000500000000000000" pitchFamily="66" charset="0"/>
              </a:rPr>
              <a:t> nghĩa là mọi người cùng yêu thương, đùm bọc, sống hòa thuận, tình cảm với nhau bằng tình thương giữa con người với con người. Dù trong bất cứ hoàn cảnh nào, chúng ta cũng cố gắng giúp đỡ nhau, lá rách ít đùm lá rách nhiều mà không cần mong đợi sự đền đáp. Truyền thống này đã được chúng ta thể hiện trông xuyên suốt trong chiều dài của lịch sử Việt Nam</a:t>
            </a:r>
            <a:r>
              <a:rPr lang="vi-VN" sz="2800" dirty="0" smtClean="0">
                <a:solidFill>
                  <a:srgbClr val="000000"/>
                </a:solidFill>
                <a:latin typeface="+mj-lt"/>
                <a:cs typeface="Mongolian Baiti" panose="03000500000000000000" pitchFamily="66" charset="0"/>
              </a:rPr>
              <a:t>.</a:t>
            </a:r>
            <a:endParaRPr lang="vi-VN" sz="2800" dirty="0">
              <a:solidFill>
                <a:srgbClr val="000000"/>
              </a:solidFill>
              <a:latin typeface="+mj-lt"/>
              <a:cs typeface="Mongolian Baiti" panose="03000500000000000000" pitchFamily="66" charset="0"/>
            </a:endParaRPr>
          </a:p>
        </p:txBody>
      </p:sp>
    </p:spTree>
    <p:extLst>
      <p:ext uri="{BB962C8B-B14F-4D97-AF65-F5344CB8AC3E}">
        <p14:creationId xmlns:p14="http://schemas.microsoft.com/office/powerpoint/2010/main" val="2329654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nodeType="afterGroup">
                            <p:stCondLst>
                              <p:cond delay="500"/>
                            </p:stCondLst>
                            <p:childTnLst>
                              <p:par>
                                <p:cTn id="9" presetID="2" presetClass="entr" presetSubtype="2" decel="10000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300"/>
                            </p:stCondLst>
                            <p:childTnLst>
                              <p:par>
                                <p:cTn id="14" presetID="50" presetClass="entr" presetSubtype="0" decel="10000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1000" fill="hold"/>
                                        <p:tgtEl>
                                          <p:spTgt spid="18"/>
                                        </p:tgtEl>
                                        <p:attrNameLst>
                                          <p:attrName>ppt_w</p:attrName>
                                        </p:attrNameLst>
                                      </p:cBhvr>
                                      <p:tavLst>
                                        <p:tav tm="0">
                                          <p:val>
                                            <p:strVal val="#ppt_w+.3"/>
                                          </p:val>
                                        </p:tav>
                                        <p:tav tm="100000">
                                          <p:val>
                                            <p:strVal val="#ppt_w"/>
                                          </p:val>
                                        </p:tav>
                                      </p:tavLst>
                                    </p:anim>
                                    <p:anim calcmode="lin" valueType="num">
                                      <p:cBhvr>
                                        <p:cTn id="17" dur="1000" fill="hold"/>
                                        <p:tgtEl>
                                          <p:spTgt spid="18"/>
                                        </p:tgtEl>
                                        <p:attrNameLst>
                                          <p:attrName>ppt_h</p:attrName>
                                        </p:attrNameLst>
                                      </p:cBhvr>
                                      <p:tavLst>
                                        <p:tav tm="0">
                                          <p:val>
                                            <p:strVal val="#ppt_h"/>
                                          </p:val>
                                        </p:tav>
                                        <p:tav tm="100000">
                                          <p:val>
                                            <p:strVal val="#ppt_h"/>
                                          </p:val>
                                        </p:tav>
                                      </p:tavLst>
                                    </p:anim>
                                    <p:animEffect transition="in" filter="fade">
                                      <p:cBhvr>
                                        <p:cTn id="1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9077" y="243451"/>
            <a:ext cx="10016150" cy="5170646"/>
          </a:xfrm>
          <a:prstGeom prst="rect">
            <a:avLst/>
          </a:prstGeom>
        </p:spPr>
        <p:txBody>
          <a:bodyPr wrap="square">
            <a:spAutoFit/>
          </a:bodyPr>
          <a:lstStyle/>
          <a:p>
            <a:pPr algn="just">
              <a:spcBef>
                <a:spcPts val="750"/>
              </a:spcBef>
              <a:spcAft>
                <a:spcPts val="1200"/>
              </a:spcAft>
            </a:pPr>
            <a:r>
              <a:rPr lang="en-US" dirty="0" err="1">
                <a:solidFill>
                  <a:srgbClr val="0000FF"/>
                </a:solidFill>
                <a:latin typeface="Times New Roman" panose="02020603050405020304" pitchFamily="18" charset="0"/>
                <a:cs typeface="Times New Roman" panose="02020603050405020304" pitchFamily="18" charset="0"/>
                <a:hlinkClick r:id="rId2" tooltip="Xem chi tiết câu hỏi"/>
              </a:rPr>
              <a:t>Câu</a:t>
            </a:r>
            <a:r>
              <a:rPr lang="en-US" dirty="0">
                <a:solidFill>
                  <a:srgbClr val="0000FF"/>
                </a:solidFill>
                <a:latin typeface="Times New Roman" panose="02020603050405020304" pitchFamily="18" charset="0"/>
                <a:cs typeface="Times New Roman" panose="02020603050405020304" pitchFamily="18" charset="0"/>
                <a:hlinkClick r:id="rId2" tooltip="Xem chi tiết câu hỏi"/>
              </a:rPr>
              <a:t> 1. 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Vào</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khoảng</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thế</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kỉ</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VII TCN,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nhà</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nước</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nào</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đã</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ra</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đời</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trên</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lãnh</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thổ</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Việt</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Nam </a:t>
            </a:r>
            <a:r>
              <a:rPr lang="en-US" b="1" dirty="0" err="1">
                <a:solidFill>
                  <a:srgbClr val="0000FF"/>
                </a:solidFill>
                <a:latin typeface="Times New Roman" panose="02020603050405020304" pitchFamily="18" charset="0"/>
                <a:cs typeface="Times New Roman" panose="02020603050405020304" pitchFamily="18" charset="0"/>
                <a:hlinkClick r:id="rId2" tooltip="Xem chi tiết câu hỏi"/>
              </a:rPr>
              <a:t>hiện</a:t>
            </a:r>
            <a:r>
              <a:rPr lang="en-US" b="1" dirty="0">
                <a:solidFill>
                  <a:srgbClr val="0000FF"/>
                </a:solidFill>
                <a:latin typeface="Times New Roman" panose="02020603050405020304" pitchFamily="18" charset="0"/>
                <a:cs typeface="Times New Roman" panose="02020603050405020304" pitchFamily="18" charset="0"/>
                <a:hlinkClick r:id="rId2" tooltip="Xem chi tiết câu hỏi"/>
              </a:rPr>
              <a:t> nay?</a:t>
            </a:r>
            <a:endParaRPr lang="en-US" sz="1100" dirty="0">
              <a:latin typeface="Calibri" panose="020F0502020204030204" pitchFamily="34" charset="0"/>
              <a:ea typeface="SimSun" panose="02010600030101010101" pitchFamily="2" charset="-122"/>
              <a:cs typeface="Times New Roman" panose="02020603050405020304" pitchFamily="18" charset="0"/>
            </a:endParaRPr>
          </a:p>
          <a:p>
            <a:pPr algn="just">
              <a:spcBef>
                <a:spcPts val="750"/>
              </a:spcBef>
              <a:spcAft>
                <a:spcPts val="1200"/>
              </a:spcAft>
            </a:pPr>
            <a:r>
              <a:rPr lang="en-US" dirty="0">
                <a:latin typeface="Times New Roman" panose="02020603050405020304" pitchFamily="18" charset="0"/>
              </a:rPr>
              <a:t>A. </a:t>
            </a:r>
            <a:r>
              <a:rPr lang="en-US" dirty="0" err="1">
                <a:latin typeface="Times New Roman" panose="02020603050405020304" pitchFamily="18" charset="0"/>
              </a:rPr>
              <a:t>Văn</a:t>
            </a:r>
            <a:r>
              <a:rPr lang="en-US" dirty="0">
                <a:latin typeface="Times New Roman" panose="02020603050405020304" pitchFamily="18" charset="0"/>
              </a:rPr>
              <a:t> Lang.</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B. </a:t>
            </a:r>
            <a:r>
              <a:rPr lang="en-US" dirty="0" err="1">
                <a:latin typeface="Times New Roman" panose="02020603050405020304" pitchFamily="18" charset="0"/>
              </a:rPr>
              <a:t>Âu</a:t>
            </a:r>
            <a:r>
              <a:rPr lang="en-US" dirty="0">
                <a:latin typeface="Times New Roman" panose="02020603050405020304" pitchFamily="18" charset="0"/>
              </a:rPr>
              <a:t> </a:t>
            </a:r>
            <a:r>
              <a:rPr lang="en-US" dirty="0" err="1">
                <a:latin typeface="Times New Roman" panose="02020603050405020304" pitchFamily="18" charset="0"/>
              </a:rPr>
              <a:t>Lạc</a:t>
            </a:r>
            <a:r>
              <a:rPr lang="en-US" dirty="0">
                <a:latin typeface="Times New Roman" panose="02020603050405020304" pitchFamily="18" charset="0"/>
              </a:rPr>
              <a:t>.</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C. </a:t>
            </a:r>
            <a:r>
              <a:rPr lang="en-US" dirty="0" err="1">
                <a:latin typeface="Times New Roman" panose="02020603050405020304" pitchFamily="18" charset="0"/>
              </a:rPr>
              <a:t>Chăm</a:t>
            </a:r>
            <a:r>
              <a:rPr lang="en-US" dirty="0">
                <a:latin typeface="Times New Roman" panose="02020603050405020304" pitchFamily="18" charset="0"/>
              </a:rPr>
              <a:t>-pa.</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D. </a:t>
            </a:r>
            <a:r>
              <a:rPr lang="en-US" dirty="0" err="1">
                <a:latin typeface="Times New Roman" panose="02020603050405020304" pitchFamily="18" charset="0"/>
              </a:rPr>
              <a:t>Phù</a:t>
            </a:r>
            <a:r>
              <a:rPr lang="en-US" dirty="0">
                <a:latin typeface="Times New Roman" panose="02020603050405020304" pitchFamily="18" charset="0"/>
              </a:rPr>
              <a:t> Nam.</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err="1" smtClean="0">
                <a:solidFill>
                  <a:srgbClr val="0000FF"/>
                </a:solidFill>
                <a:latin typeface="Times New Roman" panose="02020603050405020304" pitchFamily="18" charset="0"/>
                <a:cs typeface="Times New Roman" panose="02020603050405020304" pitchFamily="18" charset="0"/>
              </a:rPr>
              <a:t>Câu</a:t>
            </a:r>
            <a:r>
              <a:rPr lang="en-US" dirty="0" smtClean="0">
                <a:solidFill>
                  <a:srgbClr val="0000FF"/>
                </a:solidFill>
                <a:latin typeface="Times New Roman" panose="02020603050405020304" pitchFamily="18" charset="0"/>
                <a:cs typeface="Times New Roman" panose="02020603050405020304" pitchFamily="18" charset="0"/>
              </a:rPr>
              <a:t> 2: </a:t>
            </a:r>
            <a:r>
              <a:rPr lang="en-US" b="1" dirty="0" smtClean="0">
                <a:solidFill>
                  <a:srgbClr val="0000FF"/>
                </a:solidFill>
                <a:latin typeface="Times New Roman" panose="02020603050405020304" pitchFamily="18" charset="0"/>
                <a:cs typeface="Times New Roman" panose="02020603050405020304" pitchFamily="18" charset="0"/>
              </a:rPr>
              <a:t>Ai </a:t>
            </a:r>
            <a:r>
              <a:rPr lang="en-US" b="1" dirty="0" err="1" smtClean="0">
                <a:solidFill>
                  <a:srgbClr val="0000FF"/>
                </a:solidFill>
                <a:latin typeface="Times New Roman" panose="02020603050405020304" pitchFamily="18" charset="0"/>
                <a:cs typeface="Times New Roman" panose="02020603050405020304" pitchFamily="18" charset="0"/>
              </a:rPr>
              <a:t>là</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người</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đứng</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đầu</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nhà</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nước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Văn</a:t>
            </a:r>
            <a:r>
              <a:rPr lang="en-US" b="1" dirty="0" smtClean="0">
                <a:solidFill>
                  <a:srgbClr val="0000FF"/>
                </a:solidFill>
                <a:latin typeface="Times New Roman" panose="02020603050405020304" pitchFamily="18" charset="0"/>
                <a:cs typeface="Times New Roman" panose="02020603050405020304" pitchFamily="18" charset="0"/>
              </a:rPr>
              <a:t> Lang?</a:t>
            </a:r>
            <a:endParaRPr lang="en-US" sz="1100" dirty="0">
              <a:latin typeface="Calibri" panose="020F0502020204030204" pitchFamily="34" charset="0"/>
              <a:ea typeface="SimSun" panose="02010600030101010101" pitchFamily="2" charset="-122"/>
              <a:cs typeface="Times New Roman" panose="02020603050405020304" pitchFamily="18" charset="0"/>
            </a:endParaRPr>
          </a:p>
          <a:p>
            <a:pPr algn="just">
              <a:spcBef>
                <a:spcPts val="750"/>
              </a:spcBef>
              <a:spcAft>
                <a:spcPts val="1200"/>
              </a:spcAft>
            </a:pPr>
            <a:r>
              <a:rPr lang="en-US" dirty="0">
                <a:latin typeface="Times New Roman" panose="02020603050405020304" pitchFamily="18" charset="0"/>
              </a:rPr>
              <a:t>A. </a:t>
            </a:r>
            <a:r>
              <a:rPr lang="en-US" dirty="0" err="1" smtClean="0">
                <a:latin typeface="Times New Roman" panose="02020603050405020304" pitchFamily="18" charset="0"/>
              </a:rPr>
              <a:t>Hùng</a:t>
            </a:r>
            <a:r>
              <a:rPr lang="en-US" dirty="0" smtClean="0">
                <a:latin typeface="Times New Roman" panose="02020603050405020304" pitchFamily="18" charset="0"/>
              </a:rPr>
              <a:t> </a:t>
            </a:r>
            <a:r>
              <a:rPr lang="en-US" dirty="0" err="1" smtClean="0">
                <a:latin typeface="Times New Roman" panose="02020603050405020304" pitchFamily="18" charset="0"/>
              </a:rPr>
              <a:t>Vương</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B. </a:t>
            </a:r>
            <a:r>
              <a:rPr lang="en-US" dirty="0" smtClean="0">
                <a:latin typeface="Times New Roman" panose="02020603050405020304" pitchFamily="18" charset="0"/>
              </a:rPr>
              <a:t>An </a:t>
            </a:r>
            <a:r>
              <a:rPr lang="en-US" dirty="0" err="1" smtClean="0">
                <a:latin typeface="Times New Roman" panose="02020603050405020304" pitchFamily="18" charset="0"/>
              </a:rPr>
              <a:t>Dương</a:t>
            </a:r>
            <a:r>
              <a:rPr lang="en-US" dirty="0" smtClean="0">
                <a:latin typeface="Times New Roman" panose="02020603050405020304" pitchFamily="18" charset="0"/>
              </a:rPr>
              <a:t> </a:t>
            </a:r>
            <a:r>
              <a:rPr lang="en-US" dirty="0" err="1" smtClean="0">
                <a:latin typeface="Times New Roman" panose="02020603050405020304" pitchFamily="18" charset="0"/>
              </a:rPr>
              <a:t>Vương</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C. </a:t>
            </a:r>
            <a:r>
              <a:rPr lang="en-US" dirty="0" err="1" smtClean="0">
                <a:latin typeface="Times New Roman" panose="02020603050405020304" pitchFamily="18" charset="0"/>
              </a:rPr>
              <a:t>Ngô</a:t>
            </a:r>
            <a:r>
              <a:rPr lang="en-US" dirty="0" smtClean="0">
                <a:latin typeface="Times New Roman" panose="02020603050405020304" pitchFamily="18" charset="0"/>
              </a:rPr>
              <a:t> </a:t>
            </a:r>
            <a:r>
              <a:rPr lang="en-US" dirty="0" err="1" smtClean="0">
                <a:latin typeface="Times New Roman" panose="02020603050405020304" pitchFamily="18" charset="0"/>
              </a:rPr>
              <a:t>Quyền</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D. </a:t>
            </a:r>
            <a:r>
              <a:rPr lang="en-US" dirty="0" err="1" smtClean="0">
                <a:latin typeface="Times New Roman" panose="02020603050405020304" pitchFamily="18" charset="0"/>
              </a:rPr>
              <a:t>Lý</a:t>
            </a:r>
            <a:r>
              <a:rPr lang="en-US" dirty="0" smtClean="0">
                <a:latin typeface="Times New Roman" panose="02020603050405020304" pitchFamily="18" charset="0"/>
              </a:rPr>
              <a:t> </a:t>
            </a:r>
            <a:r>
              <a:rPr lang="en-US" dirty="0" err="1" smtClean="0">
                <a:latin typeface="Times New Roman" panose="02020603050405020304" pitchFamily="18" charset="0"/>
              </a:rPr>
              <a:t>Thường</a:t>
            </a:r>
            <a:r>
              <a:rPr lang="en-US" dirty="0" smtClean="0">
                <a:latin typeface="Times New Roman" panose="02020603050405020304" pitchFamily="18" charset="0"/>
              </a:rPr>
              <a:t> </a:t>
            </a:r>
            <a:r>
              <a:rPr lang="en-US" dirty="0" err="1" smtClean="0">
                <a:latin typeface="Times New Roman" panose="02020603050405020304" pitchFamily="18" charset="0"/>
              </a:rPr>
              <a:t>Kiệt</a:t>
            </a:r>
            <a:endParaRPr lang="en-US" sz="1600" dirty="0">
              <a:effectLst/>
              <a:latin typeface="Times New Roman" panose="02020603050405020304" pitchFamily="18" charset="0"/>
              <a:ea typeface="SimSun" panose="02010600030101010101" pitchFamily="2" charset="-122"/>
            </a:endParaRPr>
          </a:p>
        </p:txBody>
      </p:sp>
      <p:sp>
        <p:nvSpPr>
          <p:cNvPr id="3" name="Oval 2"/>
          <p:cNvSpPr/>
          <p:nvPr/>
        </p:nvSpPr>
        <p:spPr>
          <a:xfrm>
            <a:off x="6296528" y="895387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ách đánh dấu tích trong word mới nhất | Vivureviews.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738" y="762265"/>
            <a:ext cx="420585" cy="315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ách đánh dấu tích trong word mới nhất | Vivureviews.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818" y="3492494"/>
            <a:ext cx="420585" cy="3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823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down)">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in)">
                                      <p:cBhvr>
                                        <p:cTn id="21" dur="2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left)">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wipe(down)">
                                      <p:cBhvr>
                                        <p:cTn id="34" dur="500"/>
                                        <p:tgtEl>
                                          <p:spTgt spid="2">
                                            <p:txEl>
                                              <p:pRg st="7" end="7"/>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down)">
                                      <p:cBhvr>
                                        <p:cTn id="37" dur="500"/>
                                        <p:tgtEl>
                                          <p:spTgt spid="2">
                                            <p:txEl>
                                              <p:pRg st="8" end="8"/>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wipe(down)">
                                      <p:cBhvr>
                                        <p:cTn id="40" dur="500"/>
                                        <p:tgtEl>
                                          <p:spTgt spid="2">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9077" y="243451"/>
            <a:ext cx="10016150" cy="5170646"/>
          </a:xfrm>
          <a:prstGeom prst="rect">
            <a:avLst/>
          </a:prstGeom>
        </p:spPr>
        <p:txBody>
          <a:bodyPr wrap="square">
            <a:spAutoFit/>
          </a:bodyPr>
          <a:lstStyle/>
          <a:p>
            <a:pPr algn="just">
              <a:spcBef>
                <a:spcPts val="750"/>
              </a:spcBef>
              <a:spcAft>
                <a:spcPts val="1200"/>
              </a:spcAft>
            </a:pPr>
            <a:r>
              <a:rPr lang="en-US" dirty="0" err="1" smtClean="0">
                <a:solidFill>
                  <a:srgbClr val="0000FF"/>
                </a:solidFill>
                <a:latin typeface="Times New Roman" panose="02020603050405020304" pitchFamily="18" charset="0"/>
                <a:cs typeface="Times New Roman" panose="02020603050405020304" pitchFamily="18" charset="0"/>
              </a:rPr>
              <a:t>Câu</a:t>
            </a:r>
            <a:r>
              <a:rPr lang="en-US" dirty="0" smtClean="0">
                <a:solidFill>
                  <a:srgbClr val="0000FF"/>
                </a:solidFill>
                <a:latin typeface="Times New Roman" panose="02020603050405020304" pitchFamily="18" charset="0"/>
                <a:cs typeface="Times New Roman" panose="02020603050405020304" pitchFamily="18" charset="0"/>
              </a:rPr>
              <a:t> 3: </a:t>
            </a:r>
            <a:r>
              <a:rPr lang="en-US" dirty="0" err="1" smtClean="0">
                <a:solidFill>
                  <a:srgbClr val="0000FF"/>
                </a:solidFill>
                <a:latin typeface="Times New Roman" panose="02020603050405020304" pitchFamily="18" charset="0"/>
                <a:cs typeface="Times New Roman" panose="02020603050405020304" pitchFamily="18" charset="0"/>
              </a:rPr>
              <a:t>Kinh</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đô</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của</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nước</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văn</a:t>
            </a:r>
            <a:r>
              <a:rPr lang="en-US" dirty="0" smtClean="0">
                <a:solidFill>
                  <a:srgbClr val="0000FF"/>
                </a:solidFill>
                <a:latin typeface="Times New Roman" panose="02020603050405020304" pitchFamily="18" charset="0"/>
                <a:cs typeface="Times New Roman" panose="02020603050405020304" pitchFamily="18" charset="0"/>
              </a:rPr>
              <a:t> Lang </a:t>
            </a:r>
            <a:r>
              <a:rPr lang="en-US" dirty="0" err="1" smtClean="0">
                <a:solidFill>
                  <a:srgbClr val="0000FF"/>
                </a:solidFill>
                <a:latin typeface="Times New Roman" panose="02020603050405020304" pitchFamily="18" charset="0"/>
                <a:cs typeface="Times New Roman" panose="02020603050405020304" pitchFamily="18" charset="0"/>
              </a:rPr>
              <a:t>là</a:t>
            </a:r>
            <a:r>
              <a:rPr lang="en-US" dirty="0" smtClean="0">
                <a:solidFill>
                  <a:srgbClr val="0000FF"/>
                </a:solidFill>
                <a:latin typeface="Times New Roman" panose="02020603050405020304" pitchFamily="18" charset="0"/>
                <a:cs typeface="Times New Roman" panose="02020603050405020304" pitchFamily="18" charset="0"/>
              </a:rPr>
              <a:t>?</a:t>
            </a:r>
            <a:endParaRPr lang="en-US" sz="1100" dirty="0">
              <a:latin typeface="Calibri" panose="020F0502020204030204" pitchFamily="34" charset="0"/>
              <a:ea typeface="SimSun" panose="02010600030101010101" pitchFamily="2" charset="-122"/>
              <a:cs typeface="Times New Roman" panose="02020603050405020304" pitchFamily="18" charset="0"/>
            </a:endParaRPr>
          </a:p>
          <a:p>
            <a:pPr algn="just">
              <a:spcBef>
                <a:spcPts val="750"/>
              </a:spcBef>
              <a:spcAft>
                <a:spcPts val="1200"/>
              </a:spcAft>
            </a:pPr>
            <a:r>
              <a:rPr lang="en-US" dirty="0">
                <a:latin typeface="Times New Roman" panose="02020603050405020304" pitchFamily="18" charset="0"/>
              </a:rPr>
              <a:t>A. </a:t>
            </a:r>
            <a:r>
              <a:rPr lang="en-US" dirty="0" err="1">
                <a:latin typeface="Times New Roman" panose="02020603050405020304" pitchFamily="18" charset="0"/>
              </a:rPr>
              <a:t>Văn</a:t>
            </a:r>
            <a:r>
              <a:rPr lang="en-US" dirty="0">
                <a:latin typeface="Times New Roman" panose="02020603050405020304" pitchFamily="18" charset="0"/>
              </a:rPr>
              <a:t> Lang.</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B. </a:t>
            </a:r>
            <a:r>
              <a:rPr lang="en-US" dirty="0" err="1" smtClean="0">
                <a:latin typeface="Times New Roman" panose="02020603050405020304" pitchFamily="18" charset="0"/>
              </a:rPr>
              <a:t>Phong</a:t>
            </a:r>
            <a:r>
              <a:rPr lang="en-US" dirty="0" smtClean="0">
                <a:latin typeface="Times New Roman" panose="02020603050405020304" pitchFamily="18" charset="0"/>
              </a:rPr>
              <a:t> </a:t>
            </a:r>
            <a:r>
              <a:rPr lang="en-US" dirty="0" err="1" smtClean="0">
                <a:latin typeface="Times New Roman" panose="02020603050405020304" pitchFamily="18" charset="0"/>
              </a:rPr>
              <a:t>Châu</a:t>
            </a:r>
            <a:r>
              <a:rPr lang="en-US" dirty="0" smtClean="0">
                <a:latin typeface="Times New Roman" panose="02020603050405020304" pitchFamily="18" charset="0"/>
              </a:rPr>
              <a:t> ( </a:t>
            </a:r>
            <a:r>
              <a:rPr lang="en-US" dirty="0" err="1" smtClean="0">
                <a:latin typeface="Times New Roman" panose="02020603050405020304" pitchFamily="18" charset="0"/>
              </a:rPr>
              <a:t>Việt</a:t>
            </a:r>
            <a:r>
              <a:rPr lang="en-US" dirty="0" smtClean="0">
                <a:latin typeface="Times New Roman" panose="02020603050405020304" pitchFamily="18" charset="0"/>
              </a:rPr>
              <a:t> </a:t>
            </a:r>
            <a:r>
              <a:rPr lang="en-US" dirty="0" err="1" smtClean="0">
                <a:latin typeface="Times New Roman" panose="02020603050405020304" pitchFamily="18" charset="0"/>
              </a:rPr>
              <a:t>Trì</a:t>
            </a:r>
            <a:r>
              <a:rPr lang="en-US" dirty="0" smtClean="0">
                <a:latin typeface="Times New Roman" panose="02020603050405020304" pitchFamily="18" charset="0"/>
              </a:rPr>
              <a:t>, </a:t>
            </a:r>
            <a:r>
              <a:rPr lang="en-US" dirty="0" err="1" smtClean="0">
                <a:latin typeface="Times New Roman" panose="02020603050405020304" pitchFamily="18" charset="0"/>
              </a:rPr>
              <a:t>Phú</a:t>
            </a:r>
            <a:r>
              <a:rPr lang="en-US" dirty="0" smtClean="0">
                <a:latin typeface="Times New Roman" panose="02020603050405020304" pitchFamily="18" charset="0"/>
              </a:rPr>
              <a:t> </a:t>
            </a:r>
            <a:r>
              <a:rPr lang="en-US" dirty="0" err="1" smtClean="0">
                <a:latin typeface="Times New Roman" panose="02020603050405020304" pitchFamily="18" charset="0"/>
              </a:rPr>
              <a:t>Thọ</a:t>
            </a:r>
            <a:r>
              <a:rPr lang="en-US" dirty="0" smtClean="0">
                <a:latin typeface="Times New Roman" panose="02020603050405020304" pitchFamily="18" charset="0"/>
              </a:rPr>
              <a:t>)</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C. </a:t>
            </a:r>
            <a:r>
              <a:rPr lang="en-US" dirty="0" err="1" smtClean="0">
                <a:latin typeface="Times New Roman" panose="02020603050405020304" pitchFamily="18" charset="0"/>
              </a:rPr>
              <a:t>Phong</a:t>
            </a:r>
            <a:r>
              <a:rPr lang="en-US" dirty="0" smtClean="0">
                <a:latin typeface="Times New Roman" panose="02020603050405020304" pitchFamily="18" charset="0"/>
              </a:rPr>
              <a:t> </a:t>
            </a:r>
            <a:r>
              <a:rPr lang="en-US" dirty="0" err="1" smtClean="0">
                <a:latin typeface="Times New Roman" panose="02020603050405020304" pitchFamily="18" charset="0"/>
              </a:rPr>
              <a:t>Khê</a:t>
            </a:r>
            <a:r>
              <a:rPr lang="en-US" dirty="0" smtClean="0">
                <a:latin typeface="Times New Roman" panose="02020603050405020304" pitchFamily="18" charset="0"/>
              </a:rPr>
              <a:t> (</a:t>
            </a:r>
            <a:r>
              <a:rPr lang="en-US" dirty="0" err="1" smtClean="0">
                <a:latin typeface="Times New Roman" panose="02020603050405020304" pitchFamily="18" charset="0"/>
              </a:rPr>
              <a:t>Cổ</a:t>
            </a:r>
            <a:r>
              <a:rPr lang="en-US" dirty="0" smtClean="0">
                <a:latin typeface="Times New Roman" panose="02020603050405020304" pitchFamily="18" charset="0"/>
              </a:rPr>
              <a:t> Loa, </a:t>
            </a:r>
            <a:r>
              <a:rPr lang="en-US" dirty="0" err="1" smtClean="0">
                <a:latin typeface="Times New Roman" panose="02020603050405020304" pitchFamily="18" charset="0"/>
              </a:rPr>
              <a:t>Đông</a:t>
            </a:r>
            <a:r>
              <a:rPr lang="en-US" dirty="0" smtClean="0">
                <a:latin typeface="Times New Roman" panose="02020603050405020304" pitchFamily="18" charset="0"/>
              </a:rPr>
              <a:t> </a:t>
            </a:r>
            <a:r>
              <a:rPr lang="en-US" dirty="0" err="1" smtClean="0">
                <a:latin typeface="Times New Roman" panose="02020603050405020304" pitchFamily="18" charset="0"/>
              </a:rPr>
              <a:t>Anh</a:t>
            </a:r>
            <a:r>
              <a:rPr lang="en-US" dirty="0" smtClean="0">
                <a:latin typeface="Times New Roman" panose="02020603050405020304" pitchFamily="18" charset="0"/>
              </a:rPr>
              <a:t>, </a:t>
            </a:r>
            <a:r>
              <a:rPr lang="en-US" dirty="0" err="1" smtClean="0">
                <a:latin typeface="Times New Roman" panose="02020603050405020304" pitchFamily="18" charset="0"/>
              </a:rPr>
              <a:t>Hà</a:t>
            </a:r>
            <a:r>
              <a:rPr lang="en-US" dirty="0" smtClean="0">
                <a:latin typeface="Times New Roman" panose="02020603050405020304" pitchFamily="18" charset="0"/>
              </a:rPr>
              <a:t> </a:t>
            </a:r>
            <a:r>
              <a:rPr lang="en-US" dirty="0" err="1" smtClean="0">
                <a:latin typeface="Times New Roman" panose="02020603050405020304" pitchFamily="18" charset="0"/>
              </a:rPr>
              <a:t>Nội</a:t>
            </a:r>
            <a:r>
              <a:rPr lang="en-US" dirty="0" smtClean="0">
                <a:latin typeface="Times New Roman" panose="02020603050405020304" pitchFamily="18" charset="0"/>
              </a:rPr>
              <a:t>)</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D. </a:t>
            </a:r>
            <a:r>
              <a:rPr lang="en-US" dirty="0" err="1" smtClean="0">
                <a:latin typeface="Times New Roman" panose="02020603050405020304" pitchFamily="18" charset="0"/>
              </a:rPr>
              <a:t>Âu</a:t>
            </a:r>
            <a:r>
              <a:rPr lang="en-US" dirty="0" smtClean="0">
                <a:latin typeface="Times New Roman" panose="02020603050405020304" pitchFamily="18" charset="0"/>
              </a:rPr>
              <a:t> </a:t>
            </a:r>
            <a:r>
              <a:rPr lang="en-US" dirty="0" err="1" smtClean="0">
                <a:latin typeface="Times New Roman" panose="02020603050405020304" pitchFamily="18" charset="0"/>
              </a:rPr>
              <a:t>Lạc</a:t>
            </a:r>
            <a:r>
              <a:rPr lang="en-US" dirty="0" smtClean="0">
                <a:latin typeface="Times New Roman" panose="02020603050405020304" pitchFamily="18" charset="0"/>
              </a:rPr>
              <a:t> .</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err="1" smtClean="0">
                <a:solidFill>
                  <a:srgbClr val="0000FF"/>
                </a:solidFill>
                <a:latin typeface="Times New Roman" panose="02020603050405020304" pitchFamily="18" charset="0"/>
                <a:cs typeface="Times New Roman" panose="02020603050405020304" pitchFamily="18" charset="0"/>
              </a:rPr>
              <a:t>Câu</a:t>
            </a:r>
            <a:r>
              <a:rPr lang="en-US" dirty="0" smtClean="0">
                <a:solidFill>
                  <a:srgbClr val="0000FF"/>
                </a:solidFill>
                <a:latin typeface="Times New Roman" panose="02020603050405020304" pitchFamily="18" charset="0"/>
                <a:cs typeface="Times New Roman" panose="02020603050405020304" pitchFamily="18" charset="0"/>
              </a:rPr>
              <a:t> 4: </a:t>
            </a:r>
            <a:r>
              <a:rPr lang="en-US" b="1" dirty="0" err="1" smtClean="0">
                <a:solidFill>
                  <a:srgbClr val="0000FF"/>
                </a:solidFill>
                <a:latin typeface="Times New Roman" panose="02020603050405020304" pitchFamily="18" charset="0"/>
                <a:cs typeface="Times New Roman" panose="02020603050405020304" pitchFamily="18" charset="0"/>
              </a:rPr>
              <a:t>Nhà</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nước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Văn</a:t>
            </a:r>
            <a:r>
              <a:rPr lang="en-US" b="1" dirty="0" smtClean="0">
                <a:solidFill>
                  <a:srgbClr val="0000FF"/>
                </a:solidFill>
                <a:latin typeface="Times New Roman" panose="02020603050405020304" pitchFamily="18" charset="0"/>
                <a:cs typeface="Times New Roman" panose="02020603050405020304" pitchFamily="18" charset="0"/>
              </a:rPr>
              <a:t> Lang </a:t>
            </a:r>
            <a:r>
              <a:rPr lang="en-US" b="1" dirty="0" err="1" smtClean="0">
                <a:solidFill>
                  <a:srgbClr val="0000FF"/>
                </a:solidFill>
                <a:latin typeface="Times New Roman" panose="02020603050405020304" pitchFamily="18" charset="0"/>
                <a:cs typeface="Times New Roman" panose="02020603050405020304" pitchFamily="18" charset="0"/>
              </a:rPr>
              <a:t>được</a:t>
            </a:r>
            <a:r>
              <a:rPr lang="en-US" b="1" dirty="0" smtClean="0">
                <a:solidFill>
                  <a:srgbClr val="0000FF"/>
                </a:solidFill>
                <a:latin typeface="Times New Roman" panose="02020603050405020304" pitchFamily="18" charset="0"/>
                <a:cs typeface="Times New Roman" panose="02020603050405020304" pitchFamily="18" charset="0"/>
              </a:rPr>
              <a:t> chia </a:t>
            </a:r>
            <a:r>
              <a:rPr lang="en-US" b="1" dirty="0" err="1" smtClean="0">
                <a:solidFill>
                  <a:srgbClr val="0000FF"/>
                </a:solidFill>
                <a:latin typeface="Times New Roman" panose="02020603050405020304" pitchFamily="18" charset="0"/>
                <a:cs typeface="Times New Roman" panose="02020603050405020304" pitchFamily="18" charset="0"/>
              </a:rPr>
              <a:t>thành</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bao</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nhiêu</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bộ</a:t>
            </a:r>
            <a:r>
              <a:rPr lang="en-US" b="1" dirty="0" smtClean="0">
                <a:solidFill>
                  <a:srgbClr val="0000FF"/>
                </a:solidFill>
                <a:latin typeface="Times New Roman" panose="02020603050405020304" pitchFamily="18" charset="0"/>
                <a:cs typeface="Times New Roman" panose="02020603050405020304" pitchFamily="18" charset="0"/>
              </a:rPr>
              <a:t>?</a:t>
            </a:r>
            <a:endParaRPr lang="en-US" sz="1100" dirty="0">
              <a:latin typeface="Calibri" panose="020F0502020204030204" pitchFamily="34" charset="0"/>
              <a:ea typeface="SimSun" panose="02010600030101010101" pitchFamily="2" charset="-122"/>
              <a:cs typeface="Times New Roman" panose="02020603050405020304" pitchFamily="18" charset="0"/>
            </a:endParaRPr>
          </a:p>
          <a:p>
            <a:pPr algn="just">
              <a:spcBef>
                <a:spcPts val="750"/>
              </a:spcBef>
              <a:spcAft>
                <a:spcPts val="1200"/>
              </a:spcAft>
            </a:pPr>
            <a:r>
              <a:rPr lang="en-US" dirty="0">
                <a:latin typeface="Times New Roman" panose="02020603050405020304" pitchFamily="18" charset="0"/>
              </a:rPr>
              <a:t>A. </a:t>
            </a:r>
            <a:r>
              <a:rPr lang="en-US" dirty="0" smtClean="0">
                <a:latin typeface="Times New Roman" panose="02020603050405020304" pitchFamily="18" charset="0"/>
              </a:rPr>
              <a:t>13 </a:t>
            </a:r>
            <a:r>
              <a:rPr lang="en-US" dirty="0" err="1" smtClean="0">
                <a:latin typeface="Times New Roman" panose="02020603050405020304" pitchFamily="18" charset="0"/>
              </a:rPr>
              <a:t>bộ</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B. </a:t>
            </a:r>
            <a:r>
              <a:rPr lang="en-US" dirty="0" smtClean="0">
                <a:latin typeface="Times New Roman" panose="02020603050405020304" pitchFamily="18" charset="0"/>
              </a:rPr>
              <a:t>14 </a:t>
            </a:r>
            <a:r>
              <a:rPr lang="en-US" dirty="0" err="1" smtClean="0">
                <a:latin typeface="Times New Roman" panose="02020603050405020304" pitchFamily="18" charset="0"/>
              </a:rPr>
              <a:t>bộ</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C. </a:t>
            </a:r>
            <a:r>
              <a:rPr lang="en-US" dirty="0" smtClean="0">
                <a:latin typeface="Times New Roman" panose="02020603050405020304" pitchFamily="18" charset="0"/>
              </a:rPr>
              <a:t>15 </a:t>
            </a:r>
            <a:r>
              <a:rPr lang="en-US" dirty="0" err="1" smtClean="0">
                <a:latin typeface="Times New Roman" panose="02020603050405020304" pitchFamily="18" charset="0"/>
              </a:rPr>
              <a:t>bộ</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D. </a:t>
            </a:r>
            <a:r>
              <a:rPr lang="en-US" dirty="0" smtClean="0">
                <a:latin typeface="Times New Roman" panose="02020603050405020304" pitchFamily="18" charset="0"/>
              </a:rPr>
              <a:t>16 </a:t>
            </a:r>
            <a:r>
              <a:rPr lang="en-US" dirty="0" err="1" smtClean="0">
                <a:latin typeface="Times New Roman" panose="02020603050405020304" pitchFamily="18" charset="0"/>
              </a:rPr>
              <a:t>bộ</a:t>
            </a:r>
            <a:endParaRPr lang="en-US" sz="1600" dirty="0">
              <a:effectLst/>
              <a:latin typeface="Times New Roman" panose="02020603050405020304" pitchFamily="18" charset="0"/>
              <a:ea typeface="SimSun" panose="02010600030101010101" pitchFamily="2" charset="-122"/>
            </a:endParaRPr>
          </a:p>
        </p:txBody>
      </p:sp>
      <p:sp>
        <p:nvSpPr>
          <p:cNvPr id="3" name="Oval 2"/>
          <p:cNvSpPr/>
          <p:nvPr/>
        </p:nvSpPr>
        <p:spPr>
          <a:xfrm>
            <a:off x="6296528" y="895387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ách đánh dấu tích trong word mới nhất | Vivureview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077" y="1316742"/>
            <a:ext cx="420585" cy="315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ách đánh dấu tích trong word mới nhất | Vivureview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542" y="4484715"/>
            <a:ext cx="420585" cy="3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87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down)">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in)">
                                      <p:cBhvr>
                                        <p:cTn id="21" dur="2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left)">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wipe(down)">
                                      <p:cBhvr>
                                        <p:cTn id="34" dur="500"/>
                                        <p:tgtEl>
                                          <p:spTgt spid="2">
                                            <p:txEl>
                                              <p:pRg st="7" end="7"/>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down)">
                                      <p:cBhvr>
                                        <p:cTn id="37" dur="500"/>
                                        <p:tgtEl>
                                          <p:spTgt spid="2">
                                            <p:txEl>
                                              <p:pRg st="8" end="8"/>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wipe(down)">
                                      <p:cBhvr>
                                        <p:cTn id="40" dur="500"/>
                                        <p:tgtEl>
                                          <p:spTgt spid="2">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组合 125"/>
          <p:cNvGrpSpPr/>
          <p:nvPr/>
        </p:nvGrpSpPr>
        <p:grpSpPr>
          <a:xfrm>
            <a:off x="3344369" y="1982995"/>
            <a:ext cx="1731274" cy="1710088"/>
            <a:chOff x="4281488" y="1830388"/>
            <a:chExt cx="1816100" cy="1793875"/>
          </a:xfrm>
        </p:grpSpPr>
        <p:sp>
          <p:nvSpPr>
            <p:cNvPr id="127" name="Freeform 5"/>
            <p:cNvSpPr/>
            <p:nvPr/>
          </p:nvSpPr>
          <p:spPr bwMode="auto">
            <a:xfrm>
              <a:off x="4281488" y="1830388"/>
              <a:ext cx="1816100" cy="1793875"/>
            </a:xfrm>
            <a:custGeom>
              <a:avLst/>
              <a:gdLst>
                <a:gd name="T0" fmla="*/ 195 w 483"/>
                <a:gd name="T1" fmla="*/ 294 h 477"/>
                <a:gd name="T2" fmla="*/ 196 w 483"/>
                <a:gd name="T3" fmla="*/ 294 h 477"/>
                <a:gd name="T4" fmla="*/ 298 w 483"/>
                <a:gd name="T5" fmla="*/ 279 h 477"/>
                <a:gd name="T6" fmla="*/ 396 w 483"/>
                <a:gd name="T7" fmla="*/ 208 h 477"/>
                <a:gd name="T8" fmla="*/ 443 w 483"/>
                <a:gd name="T9" fmla="*/ 115 h 477"/>
                <a:gd name="T10" fmla="*/ 483 w 483"/>
                <a:gd name="T11" fmla="*/ 84 h 477"/>
                <a:gd name="T12" fmla="*/ 483 w 483"/>
                <a:gd name="T13" fmla="*/ 84 h 477"/>
                <a:gd name="T14" fmla="*/ 382 w 483"/>
                <a:gd name="T15" fmla="*/ 12 h 477"/>
                <a:gd name="T16" fmla="*/ 309 w 483"/>
                <a:gd name="T17" fmla="*/ 0 h 477"/>
                <a:gd name="T18" fmla="*/ 221 w 483"/>
                <a:gd name="T19" fmla="*/ 19 h 477"/>
                <a:gd name="T20" fmla="*/ 0 w 483"/>
                <a:gd name="T21" fmla="*/ 425 h 477"/>
                <a:gd name="T22" fmla="*/ 3 w 483"/>
                <a:gd name="T23" fmla="*/ 477 h 477"/>
                <a:gd name="T24" fmla="*/ 46 w 483"/>
                <a:gd name="T25" fmla="*/ 383 h 477"/>
                <a:gd name="T26" fmla="*/ 195 w 483"/>
                <a:gd name="T27" fmla="*/ 29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77">
                  <a:moveTo>
                    <a:pt x="195" y="294"/>
                  </a:moveTo>
                  <a:cubicBezTo>
                    <a:pt x="196" y="294"/>
                    <a:pt x="196" y="294"/>
                    <a:pt x="196" y="294"/>
                  </a:cubicBezTo>
                  <a:cubicBezTo>
                    <a:pt x="298" y="279"/>
                    <a:pt x="298" y="279"/>
                    <a:pt x="298" y="279"/>
                  </a:cubicBezTo>
                  <a:cubicBezTo>
                    <a:pt x="335" y="273"/>
                    <a:pt x="380" y="241"/>
                    <a:pt x="396" y="208"/>
                  </a:cubicBezTo>
                  <a:cubicBezTo>
                    <a:pt x="443" y="115"/>
                    <a:pt x="443" y="115"/>
                    <a:pt x="443" y="115"/>
                  </a:cubicBezTo>
                  <a:cubicBezTo>
                    <a:pt x="453" y="95"/>
                    <a:pt x="467" y="84"/>
                    <a:pt x="483" y="84"/>
                  </a:cubicBezTo>
                  <a:cubicBezTo>
                    <a:pt x="483" y="84"/>
                    <a:pt x="483" y="84"/>
                    <a:pt x="483" y="84"/>
                  </a:cubicBezTo>
                  <a:cubicBezTo>
                    <a:pt x="463" y="59"/>
                    <a:pt x="431" y="28"/>
                    <a:pt x="382" y="12"/>
                  </a:cubicBezTo>
                  <a:cubicBezTo>
                    <a:pt x="358" y="4"/>
                    <a:pt x="333" y="0"/>
                    <a:pt x="309" y="0"/>
                  </a:cubicBezTo>
                  <a:cubicBezTo>
                    <a:pt x="258" y="0"/>
                    <a:pt x="225" y="17"/>
                    <a:pt x="221" y="19"/>
                  </a:cubicBezTo>
                  <a:cubicBezTo>
                    <a:pt x="83" y="108"/>
                    <a:pt x="0" y="260"/>
                    <a:pt x="0" y="425"/>
                  </a:cubicBezTo>
                  <a:cubicBezTo>
                    <a:pt x="0" y="442"/>
                    <a:pt x="1" y="460"/>
                    <a:pt x="3" y="477"/>
                  </a:cubicBezTo>
                  <a:cubicBezTo>
                    <a:pt x="10" y="444"/>
                    <a:pt x="24" y="412"/>
                    <a:pt x="46" y="383"/>
                  </a:cubicBezTo>
                  <a:cubicBezTo>
                    <a:pt x="102" y="307"/>
                    <a:pt x="191" y="295"/>
                    <a:pt x="195" y="294"/>
                  </a:cubicBezTo>
                  <a:close/>
                </a:path>
              </a:pathLst>
            </a:custGeom>
            <a:gradFill flip="none" rotWithShape="1">
              <a:gsLst>
                <a:gs pos="50000">
                  <a:schemeClr val="accent1"/>
                </a:gs>
                <a:gs pos="0">
                  <a:schemeClr val="accent1">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微软雅黑" panose="020B0503020204020204" pitchFamily="34" charset="-122"/>
                <a:ea typeface="微软雅黑" panose="020B0503020204020204" pitchFamily="34" charset="-122"/>
              </a:endParaRPr>
            </a:p>
          </p:txBody>
        </p:sp>
        <p:sp>
          <p:nvSpPr>
            <p:cNvPr id="128" name="Freeform 5"/>
            <p:cNvSpPr/>
            <p:nvPr/>
          </p:nvSpPr>
          <p:spPr bwMode="auto">
            <a:xfrm>
              <a:off x="4281488" y="1830388"/>
              <a:ext cx="1816100" cy="1793875"/>
            </a:xfrm>
            <a:custGeom>
              <a:avLst/>
              <a:gdLst>
                <a:gd name="T0" fmla="*/ 195 w 483"/>
                <a:gd name="T1" fmla="*/ 294 h 477"/>
                <a:gd name="T2" fmla="*/ 196 w 483"/>
                <a:gd name="T3" fmla="*/ 294 h 477"/>
                <a:gd name="T4" fmla="*/ 298 w 483"/>
                <a:gd name="T5" fmla="*/ 279 h 477"/>
                <a:gd name="T6" fmla="*/ 396 w 483"/>
                <a:gd name="T7" fmla="*/ 208 h 477"/>
                <a:gd name="T8" fmla="*/ 443 w 483"/>
                <a:gd name="T9" fmla="*/ 115 h 477"/>
                <a:gd name="T10" fmla="*/ 483 w 483"/>
                <a:gd name="T11" fmla="*/ 84 h 477"/>
                <a:gd name="T12" fmla="*/ 483 w 483"/>
                <a:gd name="T13" fmla="*/ 84 h 477"/>
                <a:gd name="T14" fmla="*/ 382 w 483"/>
                <a:gd name="T15" fmla="*/ 12 h 477"/>
                <a:gd name="T16" fmla="*/ 309 w 483"/>
                <a:gd name="T17" fmla="*/ 0 h 477"/>
                <a:gd name="T18" fmla="*/ 221 w 483"/>
                <a:gd name="T19" fmla="*/ 19 h 477"/>
                <a:gd name="T20" fmla="*/ 0 w 483"/>
                <a:gd name="T21" fmla="*/ 425 h 477"/>
                <a:gd name="T22" fmla="*/ 3 w 483"/>
                <a:gd name="T23" fmla="*/ 477 h 477"/>
                <a:gd name="T24" fmla="*/ 46 w 483"/>
                <a:gd name="T25" fmla="*/ 383 h 477"/>
                <a:gd name="T26" fmla="*/ 195 w 483"/>
                <a:gd name="T27" fmla="*/ 29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77">
                  <a:moveTo>
                    <a:pt x="195" y="294"/>
                  </a:moveTo>
                  <a:cubicBezTo>
                    <a:pt x="196" y="294"/>
                    <a:pt x="196" y="294"/>
                    <a:pt x="196" y="294"/>
                  </a:cubicBezTo>
                  <a:cubicBezTo>
                    <a:pt x="298" y="279"/>
                    <a:pt x="298" y="279"/>
                    <a:pt x="298" y="279"/>
                  </a:cubicBezTo>
                  <a:cubicBezTo>
                    <a:pt x="335" y="273"/>
                    <a:pt x="380" y="241"/>
                    <a:pt x="396" y="208"/>
                  </a:cubicBezTo>
                  <a:cubicBezTo>
                    <a:pt x="443" y="115"/>
                    <a:pt x="443" y="115"/>
                    <a:pt x="443" y="115"/>
                  </a:cubicBezTo>
                  <a:cubicBezTo>
                    <a:pt x="453" y="95"/>
                    <a:pt x="467" y="84"/>
                    <a:pt x="483" y="84"/>
                  </a:cubicBezTo>
                  <a:cubicBezTo>
                    <a:pt x="483" y="84"/>
                    <a:pt x="483" y="84"/>
                    <a:pt x="483" y="84"/>
                  </a:cubicBezTo>
                  <a:cubicBezTo>
                    <a:pt x="463" y="59"/>
                    <a:pt x="431" y="28"/>
                    <a:pt x="382" y="12"/>
                  </a:cubicBezTo>
                  <a:cubicBezTo>
                    <a:pt x="358" y="4"/>
                    <a:pt x="333" y="0"/>
                    <a:pt x="309" y="0"/>
                  </a:cubicBezTo>
                  <a:cubicBezTo>
                    <a:pt x="258" y="0"/>
                    <a:pt x="225" y="17"/>
                    <a:pt x="221" y="19"/>
                  </a:cubicBezTo>
                  <a:cubicBezTo>
                    <a:pt x="83" y="108"/>
                    <a:pt x="0" y="260"/>
                    <a:pt x="0" y="425"/>
                  </a:cubicBezTo>
                  <a:cubicBezTo>
                    <a:pt x="0" y="442"/>
                    <a:pt x="1" y="460"/>
                    <a:pt x="3" y="477"/>
                  </a:cubicBezTo>
                  <a:cubicBezTo>
                    <a:pt x="10" y="444"/>
                    <a:pt x="24" y="412"/>
                    <a:pt x="46" y="383"/>
                  </a:cubicBezTo>
                  <a:cubicBezTo>
                    <a:pt x="102" y="307"/>
                    <a:pt x="191" y="295"/>
                    <a:pt x="195" y="294"/>
                  </a:cubicBezTo>
                  <a:close/>
                </a:path>
              </a:pathLst>
            </a:custGeom>
            <a:gradFill flip="none" rotWithShape="1">
              <a:gsLst>
                <a:gs pos="50000">
                  <a:schemeClr val="accent1"/>
                </a:gs>
                <a:gs pos="100000">
                  <a:schemeClr val="accent1">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grpSp>
        <p:nvGrpSpPr>
          <p:cNvPr id="129" name="组合 128"/>
          <p:cNvGrpSpPr/>
          <p:nvPr/>
        </p:nvGrpSpPr>
        <p:grpSpPr>
          <a:xfrm>
            <a:off x="4362855" y="1775665"/>
            <a:ext cx="2011245" cy="1354451"/>
            <a:chOff x="5349876" y="1612900"/>
            <a:chExt cx="2109788" cy="1420813"/>
          </a:xfrm>
        </p:grpSpPr>
        <p:sp>
          <p:nvSpPr>
            <p:cNvPr id="130" name="Freeform 6"/>
            <p:cNvSpPr/>
            <p:nvPr/>
          </p:nvSpPr>
          <p:spPr bwMode="auto">
            <a:xfrm>
              <a:off x="5349876" y="1612900"/>
              <a:ext cx="2109788" cy="1420813"/>
            </a:xfrm>
            <a:custGeom>
              <a:avLst/>
              <a:gdLst>
                <a:gd name="T0" fmla="*/ 103 w 561"/>
                <a:gd name="T1" fmla="*/ 54 h 378"/>
                <a:gd name="T2" fmla="*/ 232 w 561"/>
                <a:gd name="T3" fmla="*/ 162 h 378"/>
                <a:gd name="T4" fmla="*/ 238 w 561"/>
                <a:gd name="T5" fmla="*/ 173 h 378"/>
                <a:gd name="T6" fmla="*/ 285 w 561"/>
                <a:gd name="T7" fmla="*/ 266 h 378"/>
                <a:gd name="T8" fmla="*/ 383 w 561"/>
                <a:gd name="T9" fmla="*/ 337 h 378"/>
                <a:gd name="T10" fmla="*/ 485 w 561"/>
                <a:gd name="T11" fmla="*/ 352 h 378"/>
                <a:gd name="T12" fmla="*/ 526 w 561"/>
                <a:gd name="T13" fmla="*/ 378 h 378"/>
                <a:gd name="T14" fmla="*/ 560 w 561"/>
                <a:gd name="T15" fmla="*/ 260 h 378"/>
                <a:gd name="T16" fmla="*/ 504 w 561"/>
                <a:gd name="T17" fmla="*/ 110 h 378"/>
                <a:gd name="T18" fmla="*/ 199 w 561"/>
                <a:gd name="T19" fmla="*/ 0 h 378"/>
                <a:gd name="T20" fmla="*/ 0 w 561"/>
                <a:gd name="T21" fmla="*/ 43 h 378"/>
                <a:gd name="T22" fmla="*/ 25 w 561"/>
                <a:gd name="T23" fmla="*/ 42 h 378"/>
                <a:gd name="T24" fmla="*/ 103 w 561"/>
                <a:gd name="T25" fmla="*/ 5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378">
                  <a:moveTo>
                    <a:pt x="103" y="54"/>
                  </a:moveTo>
                  <a:cubicBezTo>
                    <a:pt x="190" y="83"/>
                    <a:pt x="228" y="153"/>
                    <a:pt x="232" y="162"/>
                  </a:cubicBezTo>
                  <a:cubicBezTo>
                    <a:pt x="234" y="165"/>
                    <a:pt x="236" y="169"/>
                    <a:pt x="238" y="173"/>
                  </a:cubicBezTo>
                  <a:cubicBezTo>
                    <a:pt x="285" y="266"/>
                    <a:pt x="285" y="266"/>
                    <a:pt x="285" y="266"/>
                  </a:cubicBezTo>
                  <a:cubicBezTo>
                    <a:pt x="301" y="299"/>
                    <a:pt x="346" y="331"/>
                    <a:pt x="383" y="337"/>
                  </a:cubicBezTo>
                  <a:cubicBezTo>
                    <a:pt x="485" y="352"/>
                    <a:pt x="485" y="352"/>
                    <a:pt x="485" y="352"/>
                  </a:cubicBezTo>
                  <a:cubicBezTo>
                    <a:pt x="506" y="355"/>
                    <a:pt x="521" y="364"/>
                    <a:pt x="526" y="378"/>
                  </a:cubicBezTo>
                  <a:cubicBezTo>
                    <a:pt x="542" y="351"/>
                    <a:pt x="560" y="309"/>
                    <a:pt x="560" y="260"/>
                  </a:cubicBezTo>
                  <a:cubicBezTo>
                    <a:pt x="561" y="168"/>
                    <a:pt x="511" y="116"/>
                    <a:pt x="504" y="110"/>
                  </a:cubicBezTo>
                  <a:cubicBezTo>
                    <a:pt x="419" y="39"/>
                    <a:pt x="310" y="0"/>
                    <a:pt x="199" y="0"/>
                  </a:cubicBezTo>
                  <a:cubicBezTo>
                    <a:pt x="129" y="0"/>
                    <a:pt x="63" y="15"/>
                    <a:pt x="0" y="43"/>
                  </a:cubicBezTo>
                  <a:cubicBezTo>
                    <a:pt x="8" y="42"/>
                    <a:pt x="16" y="42"/>
                    <a:pt x="25" y="42"/>
                  </a:cubicBezTo>
                  <a:cubicBezTo>
                    <a:pt x="51" y="42"/>
                    <a:pt x="77" y="46"/>
                    <a:pt x="103" y="54"/>
                  </a:cubicBezTo>
                  <a:close/>
                </a:path>
              </a:pathLst>
            </a:custGeom>
            <a:gradFill flip="none" rotWithShape="1">
              <a:gsLst>
                <a:gs pos="50000">
                  <a:schemeClr val="accent5"/>
                </a:gs>
                <a:gs pos="0">
                  <a:schemeClr val="accent5">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微软雅黑" panose="020B0503020204020204" pitchFamily="34" charset="-122"/>
                <a:ea typeface="微软雅黑" panose="020B0503020204020204" pitchFamily="34" charset="-122"/>
              </a:endParaRPr>
            </a:p>
          </p:txBody>
        </p:sp>
        <p:sp>
          <p:nvSpPr>
            <p:cNvPr id="131" name="Freeform 6"/>
            <p:cNvSpPr/>
            <p:nvPr/>
          </p:nvSpPr>
          <p:spPr bwMode="auto">
            <a:xfrm>
              <a:off x="5349876" y="1612900"/>
              <a:ext cx="2109788" cy="1420813"/>
            </a:xfrm>
            <a:custGeom>
              <a:avLst/>
              <a:gdLst>
                <a:gd name="T0" fmla="*/ 103 w 561"/>
                <a:gd name="T1" fmla="*/ 54 h 378"/>
                <a:gd name="T2" fmla="*/ 232 w 561"/>
                <a:gd name="T3" fmla="*/ 162 h 378"/>
                <a:gd name="T4" fmla="*/ 238 w 561"/>
                <a:gd name="T5" fmla="*/ 173 h 378"/>
                <a:gd name="T6" fmla="*/ 285 w 561"/>
                <a:gd name="T7" fmla="*/ 266 h 378"/>
                <a:gd name="T8" fmla="*/ 383 w 561"/>
                <a:gd name="T9" fmla="*/ 337 h 378"/>
                <a:gd name="T10" fmla="*/ 485 w 561"/>
                <a:gd name="T11" fmla="*/ 352 h 378"/>
                <a:gd name="T12" fmla="*/ 526 w 561"/>
                <a:gd name="T13" fmla="*/ 378 h 378"/>
                <a:gd name="T14" fmla="*/ 560 w 561"/>
                <a:gd name="T15" fmla="*/ 260 h 378"/>
                <a:gd name="T16" fmla="*/ 504 w 561"/>
                <a:gd name="T17" fmla="*/ 110 h 378"/>
                <a:gd name="T18" fmla="*/ 199 w 561"/>
                <a:gd name="T19" fmla="*/ 0 h 378"/>
                <a:gd name="T20" fmla="*/ 0 w 561"/>
                <a:gd name="T21" fmla="*/ 43 h 378"/>
                <a:gd name="T22" fmla="*/ 25 w 561"/>
                <a:gd name="T23" fmla="*/ 42 h 378"/>
                <a:gd name="T24" fmla="*/ 103 w 561"/>
                <a:gd name="T25" fmla="*/ 5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378">
                  <a:moveTo>
                    <a:pt x="103" y="54"/>
                  </a:moveTo>
                  <a:cubicBezTo>
                    <a:pt x="190" y="83"/>
                    <a:pt x="228" y="153"/>
                    <a:pt x="232" y="162"/>
                  </a:cubicBezTo>
                  <a:cubicBezTo>
                    <a:pt x="234" y="165"/>
                    <a:pt x="236" y="169"/>
                    <a:pt x="238" y="173"/>
                  </a:cubicBezTo>
                  <a:cubicBezTo>
                    <a:pt x="285" y="266"/>
                    <a:pt x="285" y="266"/>
                    <a:pt x="285" y="266"/>
                  </a:cubicBezTo>
                  <a:cubicBezTo>
                    <a:pt x="301" y="299"/>
                    <a:pt x="346" y="331"/>
                    <a:pt x="383" y="337"/>
                  </a:cubicBezTo>
                  <a:cubicBezTo>
                    <a:pt x="485" y="352"/>
                    <a:pt x="485" y="352"/>
                    <a:pt x="485" y="352"/>
                  </a:cubicBezTo>
                  <a:cubicBezTo>
                    <a:pt x="506" y="355"/>
                    <a:pt x="521" y="364"/>
                    <a:pt x="526" y="378"/>
                  </a:cubicBezTo>
                  <a:cubicBezTo>
                    <a:pt x="542" y="351"/>
                    <a:pt x="560" y="309"/>
                    <a:pt x="560" y="260"/>
                  </a:cubicBezTo>
                  <a:cubicBezTo>
                    <a:pt x="561" y="168"/>
                    <a:pt x="511" y="116"/>
                    <a:pt x="504" y="110"/>
                  </a:cubicBezTo>
                  <a:cubicBezTo>
                    <a:pt x="419" y="39"/>
                    <a:pt x="310" y="0"/>
                    <a:pt x="199" y="0"/>
                  </a:cubicBezTo>
                  <a:cubicBezTo>
                    <a:pt x="129" y="0"/>
                    <a:pt x="63" y="15"/>
                    <a:pt x="0" y="43"/>
                  </a:cubicBezTo>
                  <a:cubicBezTo>
                    <a:pt x="8" y="42"/>
                    <a:pt x="16" y="42"/>
                    <a:pt x="25" y="42"/>
                  </a:cubicBezTo>
                  <a:cubicBezTo>
                    <a:pt x="51" y="42"/>
                    <a:pt x="77" y="46"/>
                    <a:pt x="103" y="54"/>
                  </a:cubicBezTo>
                  <a:close/>
                </a:path>
              </a:pathLst>
            </a:custGeom>
            <a:gradFill flip="none" rotWithShape="1">
              <a:gsLst>
                <a:gs pos="50000">
                  <a:schemeClr val="accent5"/>
                </a:gs>
                <a:gs pos="100000">
                  <a:schemeClr val="accent5">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4352261" y="4298423"/>
            <a:ext cx="2194360" cy="939792"/>
            <a:chOff x="5338763" y="4259263"/>
            <a:chExt cx="2301875" cy="985838"/>
          </a:xfrm>
        </p:grpSpPr>
        <p:sp>
          <p:nvSpPr>
            <p:cNvPr id="133" name="Freeform 7"/>
            <p:cNvSpPr/>
            <p:nvPr/>
          </p:nvSpPr>
          <p:spPr bwMode="auto">
            <a:xfrm>
              <a:off x="5338763" y="4259263"/>
              <a:ext cx="2301875" cy="985838"/>
            </a:xfrm>
            <a:custGeom>
              <a:avLst/>
              <a:gdLst>
                <a:gd name="T0" fmla="*/ 612 w 612"/>
                <a:gd name="T1" fmla="*/ 33 h 262"/>
                <a:gd name="T2" fmla="*/ 520 w 612"/>
                <a:gd name="T3" fmla="*/ 81 h 262"/>
                <a:gd name="T4" fmla="*/ 463 w 612"/>
                <a:gd name="T5" fmla="*/ 89 h 262"/>
                <a:gd name="T6" fmla="*/ 353 w 612"/>
                <a:gd name="T7" fmla="*/ 60 h 262"/>
                <a:gd name="T8" fmla="*/ 262 w 612"/>
                <a:gd name="T9" fmla="*/ 13 h 262"/>
                <a:gd name="T10" fmla="*/ 202 w 612"/>
                <a:gd name="T11" fmla="*/ 0 h 262"/>
                <a:gd name="T12" fmla="*/ 141 w 612"/>
                <a:gd name="T13" fmla="*/ 13 h 262"/>
                <a:gd name="T14" fmla="*/ 49 w 612"/>
                <a:gd name="T15" fmla="*/ 61 h 262"/>
                <a:gd name="T16" fmla="*/ 19 w 612"/>
                <a:gd name="T17" fmla="*/ 69 h 262"/>
                <a:gd name="T18" fmla="*/ 0 w 612"/>
                <a:gd name="T19" fmla="*/ 64 h 262"/>
                <a:gd name="T20" fmla="*/ 40 w 612"/>
                <a:gd name="T21" fmla="*/ 172 h 262"/>
                <a:gd name="T22" fmla="*/ 173 w 612"/>
                <a:gd name="T23" fmla="*/ 261 h 262"/>
                <a:gd name="T24" fmla="*/ 202 w 612"/>
                <a:gd name="T25" fmla="*/ 262 h 262"/>
                <a:gd name="T26" fmla="*/ 443 w 612"/>
                <a:gd name="T27" fmla="*/ 197 h 262"/>
                <a:gd name="T28" fmla="*/ 612 w 612"/>
                <a:gd name="T29" fmla="*/ 3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2" h="262">
                  <a:moveTo>
                    <a:pt x="612" y="33"/>
                  </a:moveTo>
                  <a:cubicBezTo>
                    <a:pt x="586" y="55"/>
                    <a:pt x="555" y="71"/>
                    <a:pt x="520" y="81"/>
                  </a:cubicBezTo>
                  <a:cubicBezTo>
                    <a:pt x="501" y="86"/>
                    <a:pt x="482" y="89"/>
                    <a:pt x="463" y="89"/>
                  </a:cubicBezTo>
                  <a:cubicBezTo>
                    <a:pt x="401" y="89"/>
                    <a:pt x="358" y="63"/>
                    <a:pt x="353" y="60"/>
                  </a:cubicBezTo>
                  <a:cubicBezTo>
                    <a:pt x="262" y="13"/>
                    <a:pt x="262" y="13"/>
                    <a:pt x="262" y="13"/>
                  </a:cubicBezTo>
                  <a:cubicBezTo>
                    <a:pt x="246" y="5"/>
                    <a:pt x="225" y="0"/>
                    <a:pt x="202" y="0"/>
                  </a:cubicBezTo>
                  <a:cubicBezTo>
                    <a:pt x="179" y="0"/>
                    <a:pt x="157" y="5"/>
                    <a:pt x="141" y="13"/>
                  </a:cubicBezTo>
                  <a:cubicBezTo>
                    <a:pt x="49" y="61"/>
                    <a:pt x="49" y="61"/>
                    <a:pt x="49" y="61"/>
                  </a:cubicBezTo>
                  <a:cubicBezTo>
                    <a:pt x="38" y="66"/>
                    <a:pt x="28" y="69"/>
                    <a:pt x="19" y="69"/>
                  </a:cubicBezTo>
                  <a:cubicBezTo>
                    <a:pt x="12" y="69"/>
                    <a:pt x="6" y="67"/>
                    <a:pt x="0" y="64"/>
                  </a:cubicBezTo>
                  <a:cubicBezTo>
                    <a:pt x="3" y="92"/>
                    <a:pt x="12" y="133"/>
                    <a:pt x="40" y="172"/>
                  </a:cubicBezTo>
                  <a:cubicBezTo>
                    <a:pt x="94" y="246"/>
                    <a:pt x="165" y="260"/>
                    <a:pt x="173" y="261"/>
                  </a:cubicBezTo>
                  <a:cubicBezTo>
                    <a:pt x="183" y="261"/>
                    <a:pt x="193" y="262"/>
                    <a:pt x="202" y="262"/>
                  </a:cubicBezTo>
                  <a:cubicBezTo>
                    <a:pt x="286" y="262"/>
                    <a:pt x="370" y="239"/>
                    <a:pt x="443" y="197"/>
                  </a:cubicBezTo>
                  <a:cubicBezTo>
                    <a:pt x="512" y="157"/>
                    <a:pt x="570" y="101"/>
                    <a:pt x="612" y="33"/>
                  </a:cubicBezTo>
                  <a:close/>
                </a:path>
              </a:pathLst>
            </a:custGeom>
            <a:gradFill flip="none" rotWithShape="1">
              <a:gsLst>
                <a:gs pos="50000">
                  <a:schemeClr val="accent3"/>
                </a:gs>
                <a:gs pos="0">
                  <a:schemeClr val="accent3">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微软雅黑" panose="020B0503020204020204" pitchFamily="34" charset="-122"/>
                <a:ea typeface="微软雅黑" panose="020B0503020204020204" pitchFamily="34" charset="-122"/>
              </a:endParaRPr>
            </a:p>
          </p:txBody>
        </p:sp>
        <p:sp>
          <p:nvSpPr>
            <p:cNvPr id="134" name="Freeform 7"/>
            <p:cNvSpPr/>
            <p:nvPr/>
          </p:nvSpPr>
          <p:spPr bwMode="auto">
            <a:xfrm>
              <a:off x="5338763" y="4259263"/>
              <a:ext cx="2301875" cy="985838"/>
            </a:xfrm>
            <a:custGeom>
              <a:avLst/>
              <a:gdLst>
                <a:gd name="T0" fmla="*/ 612 w 612"/>
                <a:gd name="T1" fmla="*/ 33 h 262"/>
                <a:gd name="T2" fmla="*/ 520 w 612"/>
                <a:gd name="T3" fmla="*/ 81 h 262"/>
                <a:gd name="T4" fmla="*/ 463 w 612"/>
                <a:gd name="T5" fmla="*/ 89 h 262"/>
                <a:gd name="T6" fmla="*/ 353 w 612"/>
                <a:gd name="T7" fmla="*/ 60 h 262"/>
                <a:gd name="T8" fmla="*/ 262 w 612"/>
                <a:gd name="T9" fmla="*/ 13 h 262"/>
                <a:gd name="T10" fmla="*/ 202 w 612"/>
                <a:gd name="T11" fmla="*/ 0 h 262"/>
                <a:gd name="T12" fmla="*/ 141 w 612"/>
                <a:gd name="T13" fmla="*/ 13 h 262"/>
                <a:gd name="T14" fmla="*/ 49 w 612"/>
                <a:gd name="T15" fmla="*/ 61 h 262"/>
                <a:gd name="T16" fmla="*/ 19 w 612"/>
                <a:gd name="T17" fmla="*/ 69 h 262"/>
                <a:gd name="T18" fmla="*/ 0 w 612"/>
                <a:gd name="T19" fmla="*/ 64 h 262"/>
                <a:gd name="T20" fmla="*/ 40 w 612"/>
                <a:gd name="T21" fmla="*/ 172 h 262"/>
                <a:gd name="T22" fmla="*/ 173 w 612"/>
                <a:gd name="T23" fmla="*/ 261 h 262"/>
                <a:gd name="T24" fmla="*/ 202 w 612"/>
                <a:gd name="T25" fmla="*/ 262 h 262"/>
                <a:gd name="T26" fmla="*/ 443 w 612"/>
                <a:gd name="T27" fmla="*/ 197 h 262"/>
                <a:gd name="T28" fmla="*/ 612 w 612"/>
                <a:gd name="T29" fmla="*/ 3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2" h="262">
                  <a:moveTo>
                    <a:pt x="612" y="33"/>
                  </a:moveTo>
                  <a:cubicBezTo>
                    <a:pt x="586" y="55"/>
                    <a:pt x="555" y="71"/>
                    <a:pt x="520" y="81"/>
                  </a:cubicBezTo>
                  <a:cubicBezTo>
                    <a:pt x="501" y="86"/>
                    <a:pt x="482" y="89"/>
                    <a:pt x="463" y="89"/>
                  </a:cubicBezTo>
                  <a:cubicBezTo>
                    <a:pt x="401" y="89"/>
                    <a:pt x="358" y="63"/>
                    <a:pt x="353" y="60"/>
                  </a:cubicBezTo>
                  <a:cubicBezTo>
                    <a:pt x="262" y="13"/>
                    <a:pt x="262" y="13"/>
                    <a:pt x="262" y="13"/>
                  </a:cubicBezTo>
                  <a:cubicBezTo>
                    <a:pt x="246" y="5"/>
                    <a:pt x="225" y="0"/>
                    <a:pt x="202" y="0"/>
                  </a:cubicBezTo>
                  <a:cubicBezTo>
                    <a:pt x="179" y="0"/>
                    <a:pt x="157" y="5"/>
                    <a:pt x="141" y="13"/>
                  </a:cubicBezTo>
                  <a:cubicBezTo>
                    <a:pt x="49" y="61"/>
                    <a:pt x="49" y="61"/>
                    <a:pt x="49" y="61"/>
                  </a:cubicBezTo>
                  <a:cubicBezTo>
                    <a:pt x="38" y="66"/>
                    <a:pt x="28" y="69"/>
                    <a:pt x="19" y="69"/>
                  </a:cubicBezTo>
                  <a:cubicBezTo>
                    <a:pt x="12" y="69"/>
                    <a:pt x="6" y="67"/>
                    <a:pt x="0" y="64"/>
                  </a:cubicBezTo>
                  <a:cubicBezTo>
                    <a:pt x="3" y="92"/>
                    <a:pt x="12" y="133"/>
                    <a:pt x="40" y="172"/>
                  </a:cubicBezTo>
                  <a:cubicBezTo>
                    <a:pt x="94" y="246"/>
                    <a:pt x="165" y="260"/>
                    <a:pt x="173" y="261"/>
                  </a:cubicBezTo>
                  <a:cubicBezTo>
                    <a:pt x="183" y="261"/>
                    <a:pt x="193" y="262"/>
                    <a:pt x="202" y="262"/>
                  </a:cubicBezTo>
                  <a:cubicBezTo>
                    <a:pt x="286" y="262"/>
                    <a:pt x="370" y="239"/>
                    <a:pt x="443" y="197"/>
                  </a:cubicBezTo>
                  <a:cubicBezTo>
                    <a:pt x="512" y="157"/>
                    <a:pt x="570" y="101"/>
                    <a:pt x="612" y="33"/>
                  </a:cubicBezTo>
                  <a:close/>
                </a:path>
              </a:pathLst>
            </a:custGeom>
            <a:gradFill flip="none" rotWithShape="1">
              <a:gsLst>
                <a:gs pos="50000">
                  <a:schemeClr val="accent3"/>
                </a:gs>
                <a:gs pos="100000">
                  <a:schemeClr val="accent3">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3350424" y="3140709"/>
            <a:ext cx="1374123" cy="2061185"/>
            <a:chOff x="4287838" y="3044825"/>
            <a:chExt cx="1441450" cy="2162175"/>
          </a:xfrm>
        </p:grpSpPr>
        <p:sp>
          <p:nvSpPr>
            <p:cNvPr id="136" name="Freeform 8"/>
            <p:cNvSpPr/>
            <p:nvPr/>
          </p:nvSpPr>
          <p:spPr bwMode="auto">
            <a:xfrm>
              <a:off x="4287838" y="3044825"/>
              <a:ext cx="1441450" cy="2162175"/>
            </a:xfrm>
            <a:custGeom>
              <a:avLst/>
              <a:gdLst>
                <a:gd name="T0" fmla="*/ 154 w 383"/>
                <a:gd name="T1" fmla="*/ 458 h 575"/>
                <a:gd name="T2" fmla="*/ 383 w 383"/>
                <a:gd name="T3" fmla="*/ 575 h 575"/>
                <a:gd name="T4" fmla="*/ 306 w 383"/>
                <a:gd name="T5" fmla="*/ 505 h 575"/>
                <a:gd name="T6" fmla="*/ 263 w 383"/>
                <a:gd name="T7" fmla="*/ 344 h 575"/>
                <a:gd name="T8" fmla="*/ 264 w 383"/>
                <a:gd name="T9" fmla="*/ 337 h 575"/>
                <a:gd name="T10" fmla="*/ 281 w 383"/>
                <a:gd name="T11" fmla="*/ 235 h 575"/>
                <a:gd name="T12" fmla="*/ 243 w 383"/>
                <a:gd name="T13" fmla="*/ 120 h 575"/>
                <a:gd name="T14" fmla="*/ 169 w 383"/>
                <a:gd name="T15" fmla="*/ 47 h 575"/>
                <a:gd name="T16" fmla="*/ 152 w 383"/>
                <a:gd name="T17" fmla="*/ 0 h 575"/>
                <a:gd name="T18" fmla="*/ 57 w 383"/>
                <a:gd name="T19" fmla="*/ 70 h 575"/>
                <a:gd name="T20" fmla="*/ 14 w 383"/>
                <a:gd name="T21" fmla="*/ 225 h 575"/>
                <a:gd name="T22" fmla="*/ 14 w 383"/>
                <a:gd name="T23" fmla="*/ 225 h 575"/>
                <a:gd name="T24" fmla="*/ 154 w 383"/>
                <a:gd name="T25" fmla="*/ 45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575">
                  <a:moveTo>
                    <a:pt x="154" y="458"/>
                  </a:moveTo>
                  <a:cubicBezTo>
                    <a:pt x="218" y="517"/>
                    <a:pt x="297" y="557"/>
                    <a:pt x="383" y="575"/>
                  </a:cubicBezTo>
                  <a:cubicBezTo>
                    <a:pt x="353" y="557"/>
                    <a:pt x="327" y="534"/>
                    <a:pt x="306" y="505"/>
                  </a:cubicBezTo>
                  <a:cubicBezTo>
                    <a:pt x="251" y="428"/>
                    <a:pt x="262" y="348"/>
                    <a:pt x="263" y="344"/>
                  </a:cubicBezTo>
                  <a:cubicBezTo>
                    <a:pt x="263" y="342"/>
                    <a:pt x="263" y="339"/>
                    <a:pt x="264" y="337"/>
                  </a:cubicBezTo>
                  <a:cubicBezTo>
                    <a:pt x="281" y="235"/>
                    <a:pt x="281" y="235"/>
                    <a:pt x="281" y="235"/>
                  </a:cubicBezTo>
                  <a:cubicBezTo>
                    <a:pt x="287" y="198"/>
                    <a:pt x="269" y="146"/>
                    <a:pt x="243" y="120"/>
                  </a:cubicBezTo>
                  <a:cubicBezTo>
                    <a:pt x="169" y="47"/>
                    <a:pt x="169" y="47"/>
                    <a:pt x="169" y="47"/>
                  </a:cubicBezTo>
                  <a:cubicBezTo>
                    <a:pt x="153" y="31"/>
                    <a:pt x="147" y="14"/>
                    <a:pt x="152" y="0"/>
                  </a:cubicBezTo>
                  <a:cubicBezTo>
                    <a:pt x="123" y="11"/>
                    <a:pt x="85" y="32"/>
                    <a:pt x="57" y="70"/>
                  </a:cubicBezTo>
                  <a:cubicBezTo>
                    <a:pt x="0" y="148"/>
                    <a:pt x="14" y="224"/>
                    <a:pt x="14" y="225"/>
                  </a:cubicBezTo>
                  <a:cubicBezTo>
                    <a:pt x="14" y="225"/>
                    <a:pt x="14" y="225"/>
                    <a:pt x="14" y="225"/>
                  </a:cubicBezTo>
                  <a:cubicBezTo>
                    <a:pt x="38" y="315"/>
                    <a:pt x="86" y="396"/>
                    <a:pt x="154" y="458"/>
                  </a:cubicBezTo>
                  <a:close/>
                </a:path>
              </a:pathLst>
            </a:custGeom>
            <a:gradFill flip="none" rotWithShape="1">
              <a:gsLst>
                <a:gs pos="50000">
                  <a:schemeClr val="accent2"/>
                </a:gs>
                <a:gs pos="0">
                  <a:schemeClr val="accent2">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微软雅黑" panose="020B0503020204020204" pitchFamily="34" charset="-122"/>
                <a:ea typeface="微软雅黑" panose="020B0503020204020204" pitchFamily="34" charset="-122"/>
              </a:endParaRPr>
            </a:p>
          </p:txBody>
        </p:sp>
        <p:sp>
          <p:nvSpPr>
            <p:cNvPr id="137" name="Freeform 8"/>
            <p:cNvSpPr/>
            <p:nvPr/>
          </p:nvSpPr>
          <p:spPr bwMode="auto">
            <a:xfrm>
              <a:off x="4287838" y="3044825"/>
              <a:ext cx="1441450" cy="2162175"/>
            </a:xfrm>
            <a:custGeom>
              <a:avLst/>
              <a:gdLst>
                <a:gd name="T0" fmla="*/ 154 w 383"/>
                <a:gd name="T1" fmla="*/ 458 h 575"/>
                <a:gd name="T2" fmla="*/ 383 w 383"/>
                <a:gd name="T3" fmla="*/ 575 h 575"/>
                <a:gd name="T4" fmla="*/ 306 w 383"/>
                <a:gd name="T5" fmla="*/ 505 h 575"/>
                <a:gd name="T6" fmla="*/ 263 w 383"/>
                <a:gd name="T7" fmla="*/ 344 h 575"/>
                <a:gd name="T8" fmla="*/ 264 w 383"/>
                <a:gd name="T9" fmla="*/ 337 h 575"/>
                <a:gd name="T10" fmla="*/ 281 w 383"/>
                <a:gd name="T11" fmla="*/ 235 h 575"/>
                <a:gd name="T12" fmla="*/ 243 w 383"/>
                <a:gd name="T13" fmla="*/ 120 h 575"/>
                <a:gd name="T14" fmla="*/ 169 w 383"/>
                <a:gd name="T15" fmla="*/ 47 h 575"/>
                <a:gd name="T16" fmla="*/ 152 w 383"/>
                <a:gd name="T17" fmla="*/ 0 h 575"/>
                <a:gd name="T18" fmla="*/ 57 w 383"/>
                <a:gd name="T19" fmla="*/ 70 h 575"/>
                <a:gd name="T20" fmla="*/ 14 w 383"/>
                <a:gd name="T21" fmla="*/ 225 h 575"/>
                <a:gd name="T22" fmla="*/ 14 w 383"/>
                <a:gd name="T23" fmla="*/ 225 h 575"/>
                <a:gd name="T24" fmla="*/ 154 w 383"/>
                <a:gd name="T25" fmla="*/ 45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575">
                  <a:moveTo>
                    <a:pt x="154" y="458"/>
                  </a:moveTo>
                  <a:cubicBezTo>
                    <a:pt x="218" y="517"/>
                    <a:pt x="297" y="557"/>
                    <a:pt x="383" y="575"/>
                  </a:cubicBezTo>
                  <a:cubicBezTo>
                    <a:pt x="353" y="557"/>
                    <a:pt x="327" y="534"/>
                    <a:pt x="306" y="505"/>
                  </a:cubicBezTo>
                  <a:cubicBezTo>
                    <a:pt x="251" y="428"/>
                    <a:pt x="262" y="348"/>
                    <a:pt x="263" y="344"/>
                  </a:cubicBezTo>
                  <a:cubicBezTo>
                    <a:pt x="263" y="342"/>
                    <a:pt x="263" y="339"/>
                    <a:pt x="264" y="337"/>
                  </a:cubicBezTo>
                  <a:cubicBezTo>
                    <a:pt x="281" y="235"/>
                    <a:pt x="281" y="235"/>
                    <a:pt x="281" y="235"/>
                  </a:cubicBezTo>
                  <a:cubicBezTo>
                    <a:pt x="287" y="198"/>
                    <a:pt x="269" y="146"/>
                    <a:pt x="243" y="120"/>
                  </a:cubicBezTo>
                  <a:cubicBezTo>
                    <a:pt x="169" y="47"/>
                    <a:pt x="169" y="47"/>
                    <a:pt x="169" y="47"/>
                  </a:cubicBezTo>
                  <a:cubicBezTo>
                    <a:pt x="153" y="31"/>
                    <a:pt x="147" y="14"/>
                    <a:pt x="152" y="0"/>
                  </a:cubicBezTo>
                  <a:cubicBezTo>
                    <a:pt x="123" y="11"/>
                    <a:pt x="85" y="32"/>
                    <a:pt x="57" y="70"/>
                  </a:cubicBezTo>
                  <a:cubicBezTo>
                    <a:pt x="0" y="148"/>
                    <a:pt x="14" y="224"/>
                    <a:pt x="14" y="225"/>
                  </a:cubicBezTo>
                  <a:cubicBezTo>
                    <a:pt x="14" y="225"/>
                    <a:pt x="14" y="225"/>
                    <a:pt x="14" y="225"/>
                  </a:cubicBezTo>
                  <a:cubicBezTo>
                    <a:pt x="38" y="315"/>
                    <a:pt x="86" y="396"/>
                    <a:pt x="154" y="458"/>
                  </a:cubicBezTo>
                  <a:close/>
                </a:path>
              </a:pathLst>
            </a:custGeom>
            <a:gradFill flip="none" rotWithShape="1">
              <a:gsLst>
                <a:gs pos="50000">
                  <a:schemeClr val="accent2"/>
                </a:gs>
                <a:gs pos="100000">
                  <a:schemeClr val="accent2">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5771787" y="2341659"/>
            <a:ext cx="1032106" cy="2215546"/>
            <a:chOff x="6827838" y="2206625"/>
            <a:chExt cx="1082675" cy="2324100"/>
          </a:xfrm>
        </p:grpSpPr>
        <p:sp>
          <p:nvSpPr>
            <p:cNvPr id="139" name="Freeform 9"/>
            <p:cNvSpPr/>
            <p:nvPr/>
          </p:nvSpPr>
          <p:spPr bwMode="auto">
            <a:xfrm>
              <a:off x="6827838" y="2206625"/>
              <a:ext cx="1082675" cy="2324100"/>
            </a:xfrm>
            <a:custGeom>
              <a:avLst/>
              <a:gdLst>
                <a:gd name="T0" fmla="*/ 163 w 288"/>
                <a:gd name="T1" fmla="*/ 0 h 618"/>
                <a:gd name="T2" fmla="*/ 184 w 288"/>
                <a:gd name="T3" fmla="*/ 102 h 618"/>
                <a:gd name="T4" fmla="*/ 122 w 288"/>
                <a:gd name="T5" fmla="*/ 264 h 618"/>
                <a:gd name="T6" fmla="*/ 117 w 288"/>
                <a:gd name="T7" fmla="*/ 270 h 618"/>
                <a:gd name="T8" fmla="*/ 43 w 288"/>
                <a:gd name="T9" fmla="*/ 343 h 618"/>
                <a:gd name="T10" fmla="*/ 6 w 288"/>
                <a:gd name="T11" fmla="*/ 458 h 618"/>
                <a:gd name="T12" fmla="*/ 23 w 288"/>
                <a:gd name="T13" fmla="*/ 560 h 618"/>
                <a:gd name="T14" fmla="*/ 14 w 288"/>
                <a:gd name="T15" fmla="*/ 604 h 618"/>
                <a:gd name="T16" fmla="*/ 8 w 288"/>
                <a:gd name="T17" fmla="*/ 610 h 618"/>
                <a:gd name="T18" fmla="*/ 67 w 288"/>
                <a:gd name="T19" fmla="*/ 618 h 618"/>
                <a:gd name="T20" fmla="*/ 120 w 288"/>
                <a:gd name="T21" fmla="*/ 611 h 618"/>
                <a:gd name="T22" fmla="*/ 249 w 288"/>
                <a:gd name="T23" fmla="*/ 515 h 618"/>
                <a:gd name="T24" fmla="*/ 249 w 288"/>
                <a:gd name="T25" fmla="*/ 515 h 618"/>
                <a:gd name="T26" fmla="*/ 288 w 288"/>
                <a:gd name="T27" fmla="*/ 325 h 618"/>
                <a:gd name="T28" fmla="*/ 163 w 288"/>
                <a:gd name="T2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18">
                  <a:moveTo>
                    <a:pt x="163" y="0"/>
                  </a:moveTo>
                  <a:cubicBezTo>
                    <a:pt x="177" y="32"/>
                    <a:pt x="184" y="66"/>
                    <a:pt x="184" y="102"/>
                  </a:cubicBezTo>
                  <a:cubicBezTo>
                    <a:pt x="183" y="195"/>
                    <a:pt x="125" y="261"/>
                    <a:pt x="122" y="264"/>
                  </a:cubicBezTo>
                  <a:cubicBezTo>
                    <a:pt x="121" y="266"/>
                    <a:pt x="119" y="268"/>
                    <a:pt x="117" y="270"/>
                  </a:cubicBezTo>
                  <a:cubicBezTo>
                    <a:pt x="43" y="343"/>
                    <a:pt x="43" y="343"/>
                    <a:pt x="43" y="343"/>
                  </a:cubicBezTo>
                  <a:cubicBezTo>
                    <a:pt x="17" y="369"/>
                    <a:pt x="0" y="421"/>
                    <a:pt x="6" y="458"/>
                  </a:cubicBezTo>
                  <a:cubicBezTo>
                    <a:pt x="23" y="560"/>
                    <a:pt x="23" y="560"/>
                    <a:pt x="23" y="560"/>
                  </a:cubicBezTo>
                  <a:cubicBezTo>
                    <a:pt x="26" y="579"/>
                    <a:pt x="23" y="594"/>
                    <a:pt x="14" y="604"/>
                  </a:cubicBezTo>
                  <a:cubicBezTo>
                    <a:pt x="12" y="606"/>
                    <a:pt x="10" y="608"/>
                    <a:pt x="8" y="610"/>
                  </a:cubicBezTo>
                  <a:cubicBezTo>
                    <a:pt x="27" y="615"/>
                    <a:pt x="47" y="618"/>
                    <a:pt x="67" y="618"/>
                  </a:cubicBezTo>
                  <a:cubicBezTo>
                    <a:pt x="85" y="618"/>
                    <a:pt x="102" y="616"/>
                    <a:pt x="120" y="611"/>
                  </a:cubicBezTo>
                  <a:cubicBezTo>
                    <a:pt x="213" y="585"/>
                    <a:pt x="249" y="516"/>
                    <a:pt x="249" y="515"/>
                  </a:cubicBezTo>
                  <a:cubicBezTo>
                    <a:pt x="249" y="515"/>
                    <a:pt x="249" y="515"/>
                    <a:pt x="249" y="515"/>
                  </a:cubicBezTo>
                  <a:cubicBezTo>
                    <a:pt x="275" y="455"/>
                    <a:pt x="288" y="391"/>
                    <a:pt x="288" y="325"/>
                  </a:cubicBezTo>
                  <a:cubicBezTo>
                    <a:pt x="288" y="204"/>
                    <a:pt x="244" y="89"/>
                    <a:pt x="163" y="0"/>
                  </a:cubicBezTo>
                  <a:close/>
                </a:path>
              </a:pathLst>
            </a:custGeom>
            <a:gradFill flip="none" rotWithShape="1">
              <a:gsLst>
                <a:gs pos="50000">
                  <a:schemeClr val="accent4"/>
                </a:gs>
                <a:gs pos="0">
                  <a:schemeClr val="accent4">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微软雅黑" panose="020B0503020204020204" pitchFamily="34" charset="-122"/>
                <a:ea typeface="微软雅黑" panose="020B0503020204020204" pitchFamily="34" charset="-122"/>
              </a:endParaRPr>
            </a:p>
          </p:txBody>
        </p:sp>
        <p:sp>
          <p:nvSpPr>
            <p:cNvPr id="140" name="Freeform 9"/>
            <p:cNvSpPr/>
            <p:nvPr/>
          </p:nvSpPr>
          <p:spPr bwMode="auto">
            <a:xfrm>
              <a:off x="6827838" y="2206625"/>
              <a:ext cx="1082675" cy="2324100"/>
            </a:xfrm>
            <a:custGeom>
              <a:avLst/>
              <a:gdLst>
                <a:gd name="T0" fmla="*/ 163 w 288"/>
                <a:gd name="T1" fmla="*/ 0 h 618"/>
                <a:gd name="T2" fmla="*/ 184 w 288"/>
                <a:gd name="T3" fmla="*/ 102 h 618"/>
                <a:gd name="T4" fmla="*/ 122 w 288"/>
                <a:gd name="T5" fmla="*/ 264 h 618"/>
                <a:gd name="T6" fmla="*/ 117 w 288"/>
                <a:gd name="T7" fmla="*/ 270 h 618"/>
                <a:gd name="T8" fmla="*/ 43 w 288"/>
                <a:gd name="T9" fmla="*/ 343 h 618"/>
                <a:gd name="T10" fmla="*/ 6 w 288"/>
                <a:gd name="T11" fmla="*/ 458 h 618"/>
                <a:gd name="T12" fmla="*/ 23 w 288"/>
                <a:gd name="T13" fmla="*/ 560 h 618"/>
                <a:gd name="T14" fmla="*/ 14 w 288"/>
                <a:gd name="T15" fmla="*/ 604 h 618"/>
                <a:gd name="T16" fmla="*/ 8 w 288"/>
                <a:gd name="T17" fmla="*/ 610 h 618"/>
                <a:gd name="T18" fmla="*/ 67 w 288"/>
                <a:gd name="T19" fmla="*/ 618 h 618"/>
                <a:gd name="T20" fmla="*/ 120 w 288"/>
                <a:gd name="T21" fmla="*/ 611 h 618"/>
                <a:gd name="T22" fmla="*/ 249 w 288"/>
                <a:gd name="T23" fmla="*/ 515 h 618"/>
                <a:gd name="T24" fmla="*/ 249 w 288"/>
                <a:gd name="T25" fmla="*/ 515 h 618"/>
                <a:gd name="T26" fmla="*/ 288 w 288"/>
                <a:gd name="T27" fmla="*/ 325 h 618"/>
                <a:gd name="T28" fmla="*/ 163 w 288"/>
                <a:gd name="T2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18">
                  <a:moveTo>
                    <a:pt x="163" y="0"/>
                  </a:moveTo>
                  <a:cubicBezTo>
                    <a:pt x="177" y="32"/>
                    <a:pt x="184" y="66"/>
                    <a:pt x="184" y="102"/>
                  </a:cubicBezTo>
                  <a:cubicBezTo>
                    <a:pt x="183" y="195"/>
                    <a:pt x="125" y="261"/>
                    <a:pt x="122" y="264"/>
                  </a:cubicBezTo>
                  <a:cubicBezTo>
                    <a:pt x="121" y="266"/>
                    <a:pt x="119" y="268"/>
                    <a:pt x="117" y="270"/>
                  </a:cubicBezTo>
                  <a:cubicBezTo>
                    <a:pt x="43" y="343"/>
                    <a:pt x="43" y="343"/>
                    <a:pt x="43" y="343"/>
                  </a:cubicBezTo>
                  <a:cubicBezTo>
                    <a:pt x="17" y="369"/>
                    <a:pt x="0" y="421"/>
                    <a:pt x="6" y="458"/>
                  </a:cubicBezTo>
                  <a:cubicBezTo>
                    <a:pt x="23" y="560"/>
                    <a:pt x="23" y="560"/>
                    <a:pt x="23" y="560"/>
                  </a:cubicBezTo>
                  <a:cubicBezTo>
                    <a:pt x="26" y="579"/>
                    <a:pt x="23" y="594"/>
                    <a:pt x="14" y="604"/>
                  </a:cubicBezTo>
                  <a:cubicBezTo>
                    <a:pt x="12" y="606"/>
                    <a:pt x="10" y="608"/>
                    <a:pt x="8" y="610"/>
                  </a:cubicBezTo>
                  <a:cubicBezTo>
                    <a:pt x="27" y="615"/>
                    <a:pt x="47" y="618"/>
                    <a:pt x="67" y="618"/>
                  </a:cubicBezTo>
                  <a:cubicBezTo>
                    <a:pt x="85" y="618"/>
                    <a:pt x="102" y="616"/>
                    <a:pt x="120" y="611"/>
                  </a:cubicBezTo>
                  <a:cubicBezTo>
                    <a:pt x="213" y="585"/>
                    <a:pt x="249" y="516"/>
                    <a:pt x="249" y="515"/>
                  </a:cubicBezTo>
                  <a:cubicBezTo>
                    <a:pt x="249" y="515"/>
                    <a:pt x="249" y="515"/>
                    <a:pt x="249" y="515"/>
                  </a:cubicBezTo>
                  <a:cubicBezTo>
                    <a:pt x="275" y="455"/>
                    <a:pt x="288" y="391"/>
                    <a:pt x="288" y="325"/>
                  </a:cubicBezTo>
                  <a:cubicBezTo>
                    <a:pt x="288" y="204"/>
                    <a:pt x="244" y="89"/>
                    <a:pt x="163" y="0"/>
                  </a:cubicBezTo>
                  <a:close/>
                </a:path>
              </a:pathLst>
            </a:custGeom>
            <a:gradFill flip="none" rotWithShape="1">
              <a:gsLst>
                <a:gs pos="50000">
                  <a:schemeClr val="accent4"/>
                </a:gs>
                <a:gs pos="100000">
                  <a:schemeClr val="accent4">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grpSp>
        <p:nvGrpSpPr>
          <p:cNvPr id="153" name="组合 152"/>
          <p:cNvGrpSpPr/>
          <p:nvPr/>
        </p:nvGrpSpPr>
        <p:grpSpPr>
          <a:xfrm>
            <a:off x="3494612" y="2302740"/>
            <a:ext cx="1478290" cy="459335"/>
            <a:chOff x="4651810" y="2345588"/>
            <a:chExt cx="1478290" cy="459335"/>
          </a:xfrm>
        </p:grpSpPr>
        <p:sp>
          <p:nvSpPr>
            <p:cNvPr id="141" name="文本框 140"/>
            <p:cNvSpPr txBox="1"/>
            <p:nvPr/>
          </p:nvSpPr>
          <p:spPr>
            <a:xfrm>
              <a:off x="5073266" y="2345588"/>
              <a:ext cx="184731" cy="400110"/>
            </a:xfrm>
            <a:prstGeom prst="rect">
              <a:avLst/>
            </a:prstGeom>
            <a:noFill/>
          </p:spPr>
          <p:txBody>
            <a:bodyPr wrap="none" rtlCol="0">
              <a:spAutoFit/>
            </a:bodyPr>
            <a:lstStyle/>
            <a:p>
              <a:endParaRPr lang="zh-CN" altLang="en-US" sz="2000" dirty="0">
                <a:solidFill>
                  <a:schemeClr val="bg1"/>
                </a:solidFill>
                <a:effectLst>
                  <a:innerShdw blurRad="25400" dist="127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142" name="矩形 141"/>
            <p:cNvSpPr/>
            <p:nvPr/>
          </p:nvSpPr>
          <p:spPr>
            <a:xfrm rot="19802183" flipH="1">
              <a:off x="4651810" y="2481758"/>
              <a:ext cx="1478290" cy="323165"/>
            </a:xfrm>
            <a:prstGeom prst="rect">
              <a:avLst/>
            </a:prstGeom>
          </p:spPr>
          <p:txBody>
            <a:bodyPr wrap="none">
              <a:spAutoFit/>
            </a:bodyPr>
            <a:lstStyle/>
            <a:p>
              <a:r>
                <a:rPr lang="en-US" altLang="zh-CN" sz="1500" b="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Lạc Long Quân</a:t>
              </a:r>
              <a:endParaRPr lang="zh-CN" altLang="en-US" sz="1500" b="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sp>
        <p:nvSpPr>
          <p:cNvPr id="151" name="文本框 150"/>
          <p:cNvSpPr txBox="1"/>
          <p:nvPr/>
        </p:nvSpPr>
        <p:spPr>
          <a:xfrm>
            <a:off x="4647841" y="2635133"/>
            <a:ext cx="1167679" cy="1692771"/>
          </a:xfrm>
          <a:prstGeom prst="rect">
            <a:avLst/>
          </a:prstGeom>
          <a:noFill/>
        </p:spPr>
        <p:txBody>
          <a:bodyPr wrap="square" rtlCol="0">
            <a:spAutoFit/>
          </a:bodyPr>
          <a:lstStyle/>
          <a:p>
            <a:r>
              <a:rPr lang="en-US" altLang="zh-CN"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Con rồng cháu tiên</a:t>
            </a:r>
            <a:endParaRPr lang="zh-CN" altLang="en-US" sz="2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44" name="矩形 141"/>
          <p:cNvSpPr/>
          <p:nvPr/>
        </p:nvSpPr>
        <p:spPr>
          <a:xfrm rot="1746690" flipH="1">
            <a:off x="5268172" y="2123070"/>
            <a:ext cx="906017" cy="400110"/>
          </a:xfrm>
          <a:prstGeom prst="rect">
            <a:avLst/>
          </a:prstGeom>
        </p:spPr>
        <p:txBody>
          <a:bodyPr wrap="none">
            <a:spAutoFit/>
          </a:bodyPr>
          <a:lstStyle/>
          <a:p>
            <a:r>
              <a:rPr lang="en-US" altLang="zh-CN" sz="2000" b="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Âu Cơ</a:t>
            </a:r>
            <a:endParaRPr lang="zh-CN" altLang="en-US" sz="2000" b="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45" name="矩形 141"/>
          <p:cNvSpPr/>
          <p:nvPr/>
        </p:nvSpPr>
        <p:spPr>
          <a:xfrm rot="17530292" flipH="1">
            <a:off x="5544372" y="3572617"/>
            <a:ext cx="1633781" cy="353943"/>
          </a:xfrm>
          <a:prstGeom prst="rect">
            <a:avLst/>
          </a:prstGeom>
        </p:spPr>
        <p:txBody>
          <a:bodyPr wrap="none">
            <a:spAutoFit/>
          </a:bodyPr>
          <a:lstStyle/>
          <a:p>
            <a:r>
              <a:rPr lang="en-US" altLang="zh-CN" sz="1700" b="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Bọc trăm trứng</a:t>
            </a:r>
            <a:endParaRPr lang="zh-CN" altLang="en-US" sz="1700" b="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46" name="矩形 141"/>
          <p:cNvSpPr/>
          <p:nvPr/>
        </p:nvSpPr>
        <p:spPr>
          <a:xfrm rot="185580" flipH="1">
            <a:off x="4294122" y="4538572"/>
            <a:ext cx="2016899" cy="323165"/>
          </a:xfrm>
          <a:prstGeom prst="rect">
            <a:avLst/>
          </a:prstGeom>
        </p:spPr>
        <p:txBody>
          <a:bodyPr wrap="none">
            <a:spAutoFit/>
          </a:bodyPr>
          <a:lstStyle/>
          <a:p>
            <a:r>
              <a:rPr lang="en-US" altLang="zh-CN" sz="1500" b="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50 con theo mẹ lên núi</a:t>
            </a:r>
            <a:endParaRPr lang="zh-CN" altLang="en-US" sz="1500" b="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47" name="矩形 141"/>
          <p:cNvSpPr/>
          <p:nvPr/>
        </p:nvSpPr>
        <p:spPr>
          <a:xfrm rot="4228276" flipH="1">
            <a:off x="3155547" y="3798962"/>
            <a:ext cx="1570778" cy="553998"/>
          </a:xfrm>
          <a:prstGeom prst="rect">
            <a:avLst/>
          </a:prstGeom>
        </p:spPr>
        <p:txBody>
          <a:bodyPr wrap="square">
            <a:spAutoFit/>
          </a:bodyPr>
          <a:lstStyle/>
          <a:p>
            <a:r>
              <a:rPr lang="en-US" altLang="zh-CN" sz="1500" b="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50 con theo cha </a:t>
            </a:r>
          </a:p>
          <a:p>
            <a:r>
              <a:rPr lang="en-US" altLang="zh-CN" sz="1500" b="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xuống biển</a:t>
            </a:r>
            <a:endParaRPr lang="zh-CN" altLang="en-US" sz="1500" b="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48" name="TextBox 39"/>
          <p:cNvSpPr txBox="1"/>
          <p:nvPr/>
        </p:nvSpPr>
        <p:spPr>
          <a:xfrm>
            <a:off x="1114735" y="214977"/>
            <a:ext cx="9169331" cy="583089"/>
          </a:xfrm>
          <a:prstGeom prst="rect">
            <a:avLst/>
          </a:prstGeom>
          <a:noFill/>
        </p:spPr>
        <p:txBody>
          <a:bodyPr wrap="none" lIns="89770" tIns="44885" rIns="89770" bIns="44885" rtlCol="0">
            <a:spAutoFit/>
          </a:bodyPr>
          <a:lstStyle/>
          <a:p>
            <a:pPr algn="ctr" fontAlgn="base">
              <a:spcBef>
                <a:spcPct val="0"/>
              </a:spcBef>
              <a:spcAft>
                <a:spcPct val="0"/>
              </a:spcAft>
            </a:pPr>
            <a:r>
              <a:rPr lang="en-US" altLang="zh-CN" sz="3200" b="1" dirty="0">
                <a:solidFill>
                  <a:prstClr val="black">
                    <a:lumMod val="75000"/>
                    <a:lumOff val="25000"/>
                  </a:prstClr>
                </a:solidFill>
                <a:latin typeface="Times New Roman" panose="02020603050405020304" pitchFamily="18" charset="0"/>
                <a:ea typeface="微软雅黑" pitchFamily="34" charset="-122"/>
                <a:cs typeface="Times New Roman" panose="02020603050405020304" pitchFamily="18" charset="0"/>
              </a:rPr>
              <a:t>Khởi động – đây là truyền thuyết gì của dân tộc ta?</a:t>
            </a:r>
            <a:endParaRPr lang="zh-CN" altLang="en-US" sz="3200" b="1" dirty="0">
              <a:solidFill>
                <a:prstClr val="black">
                  <a:lumMod val="75000"/>
                  <a:lumOff val="25000"/>
                </a:prstClr>
              </a:solidFill>
              <a:latin typeface="Times New Roman" panose="02020603050405020304" pitchFamily="18" charset="0"/>
              <a:ea typeface="微软雅黑" pitchFamily="34" charset="-122"/>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156" y="939077"/>
            <a:ext cx="5529691" cy="562102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 name="Picture 1"/>
          <p:cNvPicPr>
            <a:picLocks noChangeAspect="1"/>
          </p:cNvPicPr>
          <p:nvPr/>
        </p:nvPicPr>
        <p:blipFill>
          <a:blip r:embed="rId4"/>
          <a:stretch>
            <a:fillRect/>
          </a:stretch>
        </p:blipFill>
        <p:spPr>
          <a:xfrm>
            <a:off x="178904" y="977113"/>
            <a:ext cx="3387799" cy="1474733"/>
          </a:xfrm>
          <a:prstGeom prst="rect">
            <a:avLst/>
          </a:prstGeom>
        </p:spPr>
      </p:pic>
    </p:spTree>
    <p:extLst>
      <p:ext uri="{BB962C8B-B14F-4D97-AF65-F5344CB8AC3E}">
        <p14:creationId xmlns:p14="http://schemas.microsoft.com/office/powerpoint/2010/main" val="777236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ppt_x"/>
                                          </p:val>
                                        </p:tav>
                                        <p:tav tm="100000">
                                          <p:val>
                                            <p:strVal val="#ppt_x"/>
                                          </p:val>
                                        </p:tav>
                                      </p:tavLst>
                                    </p:anim>
                                    <p:anim calcmode="lin" valueType="num">
                                      <p:cBhvr additive="base">
                                        <p:cTn id="8" dur="10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fade">
                                      <p:cBhvr>
                                        <p:cTn id="13" dur="1000"/>
                                        <p:tgtEl>
                                          <p:spTgt spid="126"/>
                                        </p:tgtEl>
                                      </p:cBhvr>
                                    </p:animEffect>
                                    <p:anim calcmode="lin" valueType="num">
                                      <p:cBhvr>
                                        <p:cTn id="14" dur="1000" fill="hold"/>
                                        <p:tgtEl>
                                          <p:spTgt spid="126"/>
                                        </p:tgtEl>
                                        <p:attrNameLst>
                                          <p:attrName>style.rotation</p:attrName>
                                        </p:attrNameLst>
                                      </p:cBhvr>
                                      <p:tavLst>
                                        <p:tav tm="0">
                                          <p:val>
                                            <p:fltVal val="720"/>
                                          </p:val>
                                        </p:tav>
                                        <p:tav tm="100000">
                                          <p:val>
                                            <p:fltVal val="0"/>
                                          </p:val>
                                        </p:tav>
                                      </p:tavLst>
                                    </p:anim>
                                    <p:anim calcmode="lin" valueType="num">
                                      <p:cBhvr>
                                        <p:cTn id="15" dur="1000" fill="hold"/>
                                        <p:tgtEl>
                                          <p:spTgt spid="126"/>
                                        </p:tgtEl>
                                        <p:attrNameLst>
                                          <p:attrName>ppt_h</p:attrName>
                                        </p:attrNameLst>
                                      </p:cBhvr>
                                      <p:tavLst>
                                        <p:tav tm="0">
                                          <p:val>
                                            <p:fltVal val="0"/>
                                          </p:val>
                                        </p:tav>
                                        <p:tav tm="100000">
                                          <p:val>
                                            <p:strVal val="#ppt_h"/>
                                          </p:val>
                                        </p:tav>
                                      </p:tavLst>
                                    </p:anim>
                                    <p:anim calcmode="lin" valueType="num">
                                      <p:cBhvr>
                                        <p:cTn id="16" dur="1000" fill="hold"/>
                                        <p:tgtEl>
                                          <p:spTgt spid="126"/>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p:cTn id="21" dur="1000" fill="hold"/>
                                        <p:tgtEl>
                                          <p:spTgt spid="153"/>
                                        </p:tgtEl>
                                        <p:attrNameLst>
                                          <p:attrName>ppt_w</p:attrName>
                                        </p:attrNameLst>
                                      </p:cBhvr>
                                      <p:tavLst>
                                        <p:tav tm="0">
                                          <p:val>
                                            <p:fltVal val="0"/>
                                          </p:val>
                                        </p:tav>
                                        <p:tav tm="100000">
                                          <p:val>
                                            <p:strVal val="#ppt_w"/>
                                          </p:val>
                                        </p:tav>
                                      </p:tavLst>
                                    </p:anim>
                                    <p:anim calcmode="lin" valueType="num">
                                      <p:cBhvr>
                                        <p:cTn id="22" dur="1000" fill="hold"/>
                                        <p:tgtEl>
                                          <p:spTgt spid="153"/>
                                        </p:tgtEl>
                                        <p:attrNameLst>
                                          <p:attrName>ppt_h</p:attrName>
                                        </p:attrNameLst>
                                      </p:cBhvr>
                                      <p:tavLst>
                                        <p:tav tm="0">
                                          <p:val>
                                            <p:fltVal val="0"/>
                                          </p:val>
                                        </p:tav>
                                        <p:tav tm="100000">
                                          <p:val>
                                            <p:strVal val="#ppt_h"/>
                                          </p:val>
                                        </p:tav>
                                      </p:tavLst>
                                    </p:anim>
                                    <p:anim calcmode="lin" valueType="num">
                                      <p:cBhvr>
                                        <p:cTn id="23" dur="1000" fill="hold"/>
                                        <p:tgtEl>
                                          <p:spTgt spid="153"/>
                                        </p:tgtEl>
                                        <p:attrNameLst>
                                          <p:attrName>style.rotation</p:attrName>
                                        </p:attrNameLst>
                                      </p:cBhvr>
                                      <p:tavLst>
                                        <p:tav tm="0">
                                          <p:val>
                                            <p:fltVal val="90"/>
                                          </p:val>
                                        </p:tav>
                                        <p:tav tm="100000">
                                          <p:val>
                                            <p:fltVal val="0"/>
                                          </p:val>
                                        </p:tav>
                                      </p:tavLst>
                                    </p:anim>
                                    <p:animEffect transition="in" filter="fade">
                                      <p:cBhvr>
                                        <p:cTn id="24" dur="1000"/>
                                        <p:tgtEl>
                                          <p:spTgt spid="153"/>
                                        </p:tgtEl>
                                      </p:cBhvr>
                                    </p:animEffect>
                                  </p:childTnLst>
                                </p:cTn>
                              </p:par>
                              <p:par>
                                <p:cTn id="25" presetID="35" presetClass="entr" presetSubtype="0" fill="hold" nodeType="with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1000"/>
                                        <p:tgtEl>
                                          <p:spTgt spid="129"/>
                                        </p:tgtEl>
                                      </p:cBhvr>
                                    </p:animEffect>
                                    <p:anim calcmode="lin" valueType="num">
                                      <p:cBhvr>
                                        <p:cTn id="28" dur="1000" fill="hold"/>
                                        <p:tgtEl>
                                          <p:spTgt spid="129"/>
                                        </p:tgtEl>
                                        <p:attrNameLst>
                                          <p:attrName>style.rotation</p:attrName>
                                        </p:attrNameLst>
                                      </p:cBhvr>
                                      <p:tavLst>
                                        <p:tav tm="0">
                                          <p:val>
                                            <p:fltVal val="720"/>
                                          </p:val>
                                        </p:tav>
                                        <p:tav tm="100000">
                                          <p:val>
                                            <p:fltVal val="0"/>
                                          </p:val>
                                        </p:tav>
                                      </p:tavLst>
                                    </p:anim>
                                    <p:anim calcmode="lin" valueType="num">
                                      <p:cBhvr>
                                        <p:cTn id="29" dur="1000" fill="hold"/>
                                        <p:tgtEl>
                                          <p:spTgt spid="129"/>
                                        </p:tgtEl>
                                        <p:attrNameLst>
                                          <p:attrName>ppt_h</p:attrName>
                                        </p:attrNameLst>
                                      </p:cBhvr>
                                      <p:tavLst>
                                        <p:tav tm="0">
                                          <p:val>
                                            <p:fltVal val="0"/>
                                          </p:val>
                                        </p:tav>
                                        <p:tav tm="100000">
                                          <p:val>
                                            <p:strVal val="#ppt_h"/>
                                          </p:val>
                                        </p:tav>
                                      </p:tavLst>
                                    </p:anim>
                                    <p:anim calcmode="lin" valueType="num">
                                      <p:cBhvr>
                                        <p:cTn id="30" dur="1000" fill="hold"/>
                                        <p:tgtEl>
                                          <p:spTgt spid="129"/>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1000" fill="hold"/>
                                        <p:tgtEl>
                                          <p:spTgt spid="44"/>
                                        </p:tgtEl>
                                        <p:attrNameLst>
                                          <p:attrName>ppt_w</p:attrName>
                                        </p:attrNameLst>
                                      </p:cBhvr>
                                      <p:tavLst>
                                        <p:tav tm="0">
                                          <p:val>
                                            <p:fltVal val="0"/>
                                          </p:val>
                                        </p:tav>
                                        <p:tav tm="100000">
                                          <p:val>
                                            <p:strVal val="#ppt_w"/>
                                          </p:val>
                                        </p:tav>
                                      </p:tavLst>
                                    </p:anim>
                                    <p:anim calcmode="lin" valueType="num">
                                      <p:cBhvr>
                                        <p:cTn id="36" dur="1000" fill="hold"/>
                                        <p:tgtEl>
                                          <p:spTgt spid="44"/>
                                        </p:tgtEl>
                                        <p:attrNameLst>
                                          <p:attrName>ppt_h</p:attrName>
                                        </p:attrNameLst>
                                      </p:cBhvr>
                                      <p:tavLst>
                                        <p:tav tm="0">
                                          <p:val>
                                            <p:fltVal val="0"/>
                                          </p:val>
                                        </p:tav>
                                        <p:tav tm="100000">
                                          <p:val>
                                            <p:strVal val="#ppt_h"/>
                                          </p:val>
                                        </p:tav>
                                      </p:tavLst>
                                    </p:anim>
                                    <p:anim calcmode="lin" valueType="num">
                                      <p:cBhvr>
                                        <p:cTn id="37" dur="1000" fill="hold"/>
                                        <p:tgtEl>
                                          <p:spTgt spid="44"/>
                                        </p:tgtEl>
                                        <p:attrNameLst>
                                          <p:attrName>style.rotation</p:attrName>
                                        </p:attrNameLst>
                                      </p:cBhvr>
                                      <p:tavLst>
                                        <p:tav tm="0">
                                          <p:val>
                                            <p:fltVal val="90"/>
                                          </p:val>
                                        </p:tav>
                                        <p:tav tm="100000">
                                          <p:val>
                                            <p:fltVal val="0"/>
                                          </p:val>
                                        </p:tav>
                                      </p:tavLst>
                                    </p:anim>
                                    <p:animEffect transition="in" filter="fade">
                                      <p:cBhvr>
                                        <p:cTn id="38" dur="1000"/>
                                        <p:tgtEl>
                                          <p:spTgt spid="44"/>
                                        </p:tgtEl>
                                      </p:cBhvr>
                                    </p:animEffect>
                                  </p:childTnLst>
                                </p:cTn>
                              </p:par>
                              <p:par>
                                <p:cTn id="39" presetID="35" presetClass="entr" presetSubtype="0" fill="hold" nodeType="withEffect">
                                  <p:stCondLst>
                                    <p:cond delay="0"/>
                                  </p:stCondLst>
                                  <p:childTnLst>
                                    <p:set>
                                      <p:cBhvr>
                                        <p:cTn id="40" dur="1" fill="hold">
                                          <p:stCondLst>
                                            <p:cond delay="0"/>
                                          </p:stCondLst>
                                        </p:cTn>
                                        <p:tgtEl>
                                          <p:spTgt spid="138"/>
                                        </p:tgtEl>
                                        <p:attrNameLst>
                                          <p:attrName>style.visibility</p:attrName>
                                        </p:attrNameLst>
                                      </p:cBhvr>
                                      <p:to>
                                        <p:strVal val="visible"/>
                                      </p:to>
                                    </p:set>
                                    <p:animEffect transition="in" filter="fade">
                                      <p:cBhvr>
                                        <p:cTn id="41" dur="1000"/>
                                        <p:tgtEl>
                                          <p:spTgt spid="138"/>
                                        </p:tgtEl>
                                      </p:cBhvr>
                                    </p:animEffect>
                                    <p:anim calcmode="lin" valueType="num">
                                      <p:cBhvr>
                                        <p:cTn id="42" dur="1000" fill="hold"/>
                                        <p:tgtEl>
                                          <p:spTgt spid="138"/>
                                        </p:tgtEl>
                                        <p:attrNameLst>
                                          <p:attrName>style.rotation</p:attrName>
                                        </p:attrNameLst>
                                      </p:cBhvr>
                                      <p:tavLst>
                                        <p:tav tm="0">
                                          <p:val>
                                            <p:fltVal val="720"/>
                                          </p:val>
                                        </p:tav>
                                        <p:tav tm="100000">
                                          <p:val>
                                            <p:fltVal val="0"/>
                                          </p:val>
                                        </p:tav>
                                      </p:tavLst>
                                    </p:anim>
                                    <p:anim calcmode="lin" valueType="num">
                                      <p:cBhvr>
                                        <p:cTn id="43" dur="1000" fill="hold"/>
                                        <p:tgtEl>
                                          <p:spTgt spid="138"/>
                                        </p:tgtEl>
                                        <p:attrNameLst>
                                          <p:attrName>ppt_h</p:attrName>
                                        </p:attrNameLst>
                                      </p:cBhvr>
                                      <p:tavLst>
                                        <p:tav tm="0">
                                          <p:val>
                                            <p:fltVal val="0"/>
                                          </p:val>
                                        </p:tav>
                                        <p:tav tm="100000">
                                          <p:val>
                                            <p:strVal val="#ppt_h"/>
                                          </p:val>
                                        </p:tav>
                                      </p:tavLst>
                                    </p:anim>
                                    <p:anim calcmode="lin" valueType="num">
                                      <p:cBhvr>
                                        <p:cTn id="44" dur="1000" fill="hold"/>
                                        <p:tgtEl>
                                          <p:spTgt spid="138"/>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5" presetClass="entr" presetSubtype="0" fill="hold" nodeType="withEffect">
                                  <p:stCondLst>
                                    <p:cond delay="0"/>
                                  </p:stCondLst>
                                  <p:childTnLst>
                                    <p:set>
                                      <p:cBhvr>
                                        <p:cTn id="54" dur="1" fill="hold">
                                          <p:stCondLst>
                                            <p:cond delay="0"/>
                                          </p:stCondLst>
                                        </p:cTn>
                                        <p:tgtEl>
                                          <p:spTgt spid="132"/>
                                        </p:tgtEl>
                                        <p:attrNameLst>
                                          <p:attrName>style.visibility</p:attrName>
                                        </p:attrNameLst>
                                      </p:cBhvr>
                                      <p:to>
                                        <p:strVal val="visible"/>
                                      </p:to>
                                    </p:set>
                                    <p:animEffect transition="in" filter="fade">
                                      <p:cBhvr>
                                        <p:cTn id="55" dur="1000"/>
                                        <p:tgtEl>
                                          <p:spTgt spid="132"/>
                                        </p:tgtEl>
                                      </p:cBhvr>
                                    </p:animEffect>
                                    <p:anim calcmode="lin" valueType="num">
                                      <p:cBhvr>
                                        <p:cTn id="56" dur="1000" fill="hold"/>
                                        <p:tgtEl>
                                          <p:spTgt spid="132"/>
                                        </p:tgtEl>
                                        <p:attrNameLst>
                                          <p:attrName>style.rotation</p:attrName>
                                        </p:attrNameLst>
                                      </p:cBhvr>
                                      <p:tavLst>
                                        <p:tav tm="0">
                                          <p:val>
                                            <p:fltVal val="720"/>
                                          </p:val>
                                        </p:tav>
                                        <p:tav tm="100000">
                                          <p:val>
                                            <p:fltVal val="0"/>
                                          </p:val>
                                        </p:tav>
                                      </p:tavLst>
                                    </p:anim>
                                    <p:anim calcmode="lin" valueType="num">
                                      <p:cBhvr>
                                        <p:cTn id="57" dur="1000" fill="hold"/>
                                        <p:tgtEl>
                                          <p:spTgt spid="132"/>
                                        </p:tgtEl>
                                        <p:attrNameLst>
                                          <p:attrName>ppt_h</p:attrName>
                                        </p:attrNameLst>
                                      </p:cBhvr>
                                      <p:tavLst>
                                        <p:tav tm="0">
                                          <p:val>
                                            <p:fltVal val="0"/>
                                          </p:val>
                                        </p:tav>
                                        <p:tav tm="100000">
                                          <p:val>
                                            <p:strVal val="#ppt_h"/>
                                          </p:val>
                                        </p:tav>
                                      </p:tavLst>
                                    </p:anim>
                                    <p:anim calcmode="lin" valueType="num">
                                      <p:cBhvr>
                                        <p:cTn id="58" dur="1000" fill="hold"/>
                                        <p:tgtEl>
                                          <p:spTgt spid="132"/>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p:cTn id="63" dur="1000" fill="hold"/>
                                        <p:tgtEl>
                                          <p:spTgt spid="46"/>
                                        </p:tgtEl>
                                        <p:attrNameLst>
                                          <p:attrName>ppt_w</p:attrName>
                                        </p:attrNameLst>
                                      </p:cBhvr>
                                      <p:tavLst>
                                        <p:tav tm="0">
                                          <p:val>
                                            <p:fltVal val="0"/>
                                          </p:val>
                                        </p:tav>
                                        <p:tav tm="100000">
                                          <p:val>
                                            <p:strVal val="#ppt_w"/>
                                          </p:val>
                                        </p:tav>
                                      </p:tavLst>
                                    </p:anim>
                                    <p:anim calcmode="lin" valueType="num">
                                      <p:cBhvr>
                                        <p:cTn id="64" dur="1000" fill="hold"/>
                                        <p:tgtEl>
                                          <p:spTgt spid="46"/>
                                        </p:tgtEl>
                                        <p:attrNameLst>
                                          <p:attrName>ppt_h</p:attrName>
                                        </p:attrNameLst>
                                      </p:cBhvr>
                                      <p:tavLst>
                                        <p:tav tm="0">
                                          <p:val>
                                            <p:fltVal val="0"/>
                                          </p:val>
                                        </p:tav>
                                        <p:tav tm="100000">
                                          <p:val>
                                            <p:strVal val="#ppt_h"/>
                                          </p:val>
                                        </p:tav>
                                      </p:tavLst>
                                    </p:anim>
                                    <p:anim calcmode="lin" valueType="num">
                                      <p:cBhvr>
                                        <p:cTn id="65" dur="1000" fill="hold"/>
                                        <p:tgtEl>
                                          <p:spTgt spid="46"/>
                                        </p:tgtEl>
                                        <p:attrNameLst>
                                          <p:attrName>style.rotation</p:attrName>
                                        </p:attrNameLst>
                                      </p:cBhvr>
                                      <p:tavLst>
                                        <p:tav tm="0">
                                          <p:val>
                                            <p:fltVal val="90"/>
                                          </p:val>
                                        </p:tav>
                                        <p:tav tm="100000">
                                          <p:val>
                                            <p:fltVal val="0"/>
                                          </p:val>
                                        </p:tav>
                                      </p:tavLst>
                                    </p:anim>
                                    <p:animEffect transition="in" filter="fade">
                                      <p:cBhvr>
                                        <p:cTn id="66" dur="10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nodeType="clickEffect">
                                  <p:stCondLst>
                                    <p:cond delay="0"/>
                                  </p:stCondLst>
                                  <p:childTnLst>
                                    <p:set>
                                      <p:cBhvr>
                                        <p:cTn id="70" dur="1" fill="hold">
                                          <p:stCondLst>
                                            <p:cond delay="0"/>
                                          </p:stCondLst>
                                        </p:cTn>
                                        <p:tgtEl>
                                          <p:spTgt spid="135"/>
                                        </p:tgtEl>
                                        <p:attrNameLst>
                                          <p:attrName>style.visibility</p:attrName>
                                        </p:attrNameLst>
                                      </p:cBhvr>
                                      <p:to>
                                        <p:strVal val="visible"/>
                                      </p:to>
                                    </p:set>
                                    <p:animEffect transition="in" filter="fade">
                                      <p:cBhvr>
                                        <p:cTn id="71" dur="1000"/>
                                        <p:tgtEl>
                                          <p:spTgt spid="135"/>
                                        </p:tgtEl>
                                      </p:cBhvr>
                                    </p:animEffect>
                                    <p:anim calcmode="lin" valueType="num">
                                      <p:cBhvr>
                                        <p:cTn id="72" dur="1000" fill="hold"/>
                                        <p:tgtEl>
                                          <p:spTgt spid="135"/>
                                        </p:tgtEl>
                                        <p:attrNameLst>
                                          <p:attrName>style.rotation</p:attrName>
                                        </p:attrNameLst>
                                      </p:cBhvr>
                                      <p:tavLst>
                                        <p:tav tm="0">
                                          <p:val>
                                            <p:fltVal val="720"/>
                                          </p:val>
                                        </p:tav>
                                        <p:tav tm="100000">
                                          <p:val>
                                            <p:fltVal val="0"/>
                                          </p:val>
                                        </p:tav>
                                      </p:tavLst>
                                    </p:anim>
                                    <p:anim calcmode="lin" valueType="num">
                                      <p:cBhvr>
                                        <p:cTn id="73" dur="1000" fill="hold"/>
                                        <p:tgtEl>
                                          <p:spTgt spid="135"/>
                                        </p:tgtEl>
                                        <p:attrNameLst>
                                          <p:attrName>ppt_h</p:attrName>
                                        </p:attrNameLst>
                                      </p:cBhvr>
                                      <p:tavLst>
                                        <p:tav tm="0">
                                          <p:val>
                                            <p:fltVal val="0"/>
                                          </p:val>
                                        </p:tav>
                                        <p:tav tm="100000">
                                          <p:val>
                                            <p:strVal val="#ppt_h"/>
                                          </p:val>
                                        </p:tav>
                                      </p:tavLst>
                                    </p:anim>
                                    <p:anim calcmode="lin" valueType="num">
                                      <p:cBhvr>
                                        <p:cTn id="74" dur="1000" fill="hold"/>
                                        <p:tgtEl>
                                          <p:spTgt spid="135"/>
                                        </p:tgtEl>
                                        <p:attrNameLst>
                                          <p:attrName>ppt_w</p:attrName>
                                        </p:attrNameLst>
                                      </p:cBhvr>
                                      <p:tavLst>
                                        <p:tav tm="0">
                                          <p:val>
                                            <p:fltVal val="0"/>
                                          </p:val>
                                        </p:tav>
                                        <p:tav tm="100000">
                                          <p:val>
                                            <p:strVal val="#ppt_w"/>
                                          </p:val>
                                        </p:tav>
                                      </p:tavLst>
                                    </p:anim>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p:cTn id="79" dur="1000" fill="hold"/>
                                        <p:tgtEl>
                                          <p:spTgt spid="47"/>
                                        </p:tgtEl>
                                        <p:attrNameLst>
                                          <p:attrName>ppt_w</p:attrName>
                                        </p:attrNameLst>
                                      </p:cBhvr>
                                      <p:tavLst>
                                        <p:tav tm="0">
                                          <p:val>
                                            <p:fltVal val="0"/>
                                          </p:val>
                                        </p:tav>
                                        <p:tav tm="100000">
                                          <p:val>
                                            <p:strVal val="#ppt_w"/>
                                          </p:val>
                                        </p:tav>
                                      </p:tavLst>
                                    </p:anim>
                                    <p:anim calcmode="lin" valueType="num">
                                      <p:cBhvr>
                                        <p:cTn id="80" dur="1000" fill="hold"/>
                                        <p:tgtEl>
                                          <p:spTgt spid="47"/>
                                        </p:tgtEl>
                                        <p:attrNameLst>
                                          <p:attrName>ppt_h</p:attrName>
                                        </p:attrNameLst>
                                      </p:cBhvr>
                                      <p:tavLst>
                                        <p:tav tm="0">
                                          <p:val>
                                            <p:fltVal val="0"/>
                                          </p:val>
                                        </p:tav>
                                        <p:tav tm="100000">
                                          <p:val>
                                            <p:strVal val="#ppt_h"/>
                                          </p:val>
                                        </p:tav>
                                      </p:tavLst>
                                    </p:anim>
                                    <p:anim calcmode="lin" valueType="num">
                                      <p:cBhvr>
                                        <p:cTn id="81" dur="1000" fill="hold"/>
                                        <p:tgtEl>
                                          <p:spTgt spid="47"/>
                                        </p:tgtEl>
                                        <p:attrNameLst>
                                          <p:attrName>style.rotation</p:attrName>
                                        </p:attrNameLst>
                                      </p:cBhvr>
                                      <p:tavLst>
                                        <p:tav tm="0">
                                          <p:val>
                                            <p:fltVal val="90"/>
                                          </p:val>
                                        </p:tav>
                                        <p:tav tm="100000">
                                          <p:val>
                                            <p:fltVal val="0"/>
                                          </p:val>
                                        </p:tav>
                                      </p:tavLst>
                                    </p:anim>
                                    <p:animEffect transition="in" filter="fade">
                                      <p:cBhvr>
                                        <p:cTn id="82" dur="1000"/>
                                        <p:tgtEl>
                                          <p:spTgt spid="47"/>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51"/>
                                        </p:tgtEl>
                                        <p:attrNameLst>
                                          <p:attrName>style.visibility</p:attrName>
                                        </p:attrNameLst>
                                      </p:cBhvr>
                                      <p:to>
                                        <p:strVal val="visible"/>
                                      </p:to>
                                    </p:set>
                                    <p:anim calcmode="lin" valueType="num">
                                      <p:cBhvr>
                                        <p:cTn id="87" dur="500" fill="hold"/>
                                        <p:tgtEl>
                                          <p:spTgt spid="151"/>
                                        </p:tgtEl>
                                        <p:attrNameLst>
                                          <p:attrName>ppt_w</p:attrName>
                                        </p:attrNameLst>
                                      </p:cBhvr>
                                      <p:tavLst>
                                        <p:tav tm="0">
                                          <p:val>
                                            <p:fltVal val="0"/>
                                          </p:val>
                                        </p:tav>
                                        <p:tav tm="100000">
                                          <p:val>
                                            <p:strVal val="#ppt_w"/>
                                          </p:val>
                                        </p:tav>
                                      </p:tavLst>
                                    </p:anim>
                                    <p:anim calcmode="lin" valueType="num">
                                      <p:cBhvr>
                                        <p:cTn id="88" dur="500" fill="hold"/>
                                        <p:tgtEl>
                                          <p:spTgt spid="151"/>
                                        </p:tgtEl>
                                        <p:attrNameLst>
                                          <p:attrName>ppt_h</p:attrName>
                                        </p:attrNameLst>
                                      </p:cBhvr>
                                      <p:tavLst>
                                        <p:tav tm="0">
                                          <p:val>
                                            <p:fltVal val="0"/>
                                          </p:val>
                                        </p:tav>
                                        <p:tav tm="100000">
                                          <p:val>
                                            <p:strVal val="#ppt_h"/>
                                          </p:val>
                                        </p:tav>
                                      </p:tavLst>
                                    </p:anim>
                                    <p:animEffect transition="in" filter="fade">
                                      <p:cBhvr>
                                        <p:cTn id="89" dur="500"/>
                                        <p:tgtEl>
                                          <p:spTgt spid="151"/>
                                        </p:tgtEl>
                                      </p:cBhvr>
                                    </p:animEffect>
                                  </p:childTnLst>
                                </p:cTn>
                              </p:par>
                            </p:childTnLst>
                          </p:cTn>
                        </p:par>
                      </p:childTnLst>
                    </p:cTn>
                  </p:par>
                  <p:par>
                    <p:cTn id="90" fill="hold">
                      <p:stCondLst>
                        <p:cond delay="indefinite"/>
                      </p:stCondLst>
                      <p:childTnLst>
                        <p:par>
                          <p:cTn id="91" fill="hold">
                            <p:stCondLst>
                              <p:cond delay="0"/>
                            </p:stCondLst>
                            <p:childTnLst>
                              <p:par>
                                <p:cTn id="92" presetID="45" presetClass="entr" presetSubtype="0" fill="hold" nodeType="click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2000"/>
                                        <p:tgtEl>
                                          <p:spTgt spid="3"/>
                                        </p:tgtEl>
                                      </p:cBhvr>
                                    </p:animEffect>
                                    <p:anim calcmode="lin" valueType="num">
                                      <p:cBhvr>
                                        <p:cTn id="95" dur="2000" fill="hold"/>
                                        <p:tgtEl>
                                          <p:spTgt spid="3"/>
                                        </p:tgtEl>
                                        <p:attrNameLst>
                                          <p:attrName>ppt_w</p:attrName>
                                        </p:attrNameLst>
                                      </p:cBhvr>
                                      <p:tavLst>
                                        <p:tav tm="0" fmla="#ppt_w*sin(2.5*pi*$)">
                                          <p:val>
                                            <p:fltVal val="0"/>
                                          </p:val>
                                        </p:tav>
                                        <p:tav tm="100000">
                                          <p:val>
                                            <p:fltVal val="1"/>
                                          </p:val>
                                        </p:tav>
                                      </p:tavLst>
                                    </p:anim>
                                    <p:anim calcmode="lin" valueType="num">
                                      <p:cBhvr>
                                        <p:cTn id="9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44" grpId="0"/>
      <p:bldP spid="45" grpId="0"/>
      <p:bldP spid="46" grpId="0"/>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9077" y="243451"/>
            <a:ext cx="10016150" cy="5170646"/>
          </a:xfrm>
          <a:prstGeom prst="rect">
            <a:avLst/>
          </a:prstGeom>
        </p:spPr>
        <p:txBody>
          <a:bodyPr wrap="square">
            <a:spAutoFit/>
          </a:bodyPr>
          <a:lstStyle/>
          <a:p>
            <a:pPr algn="just">
              <a:spcBef>
                <a:spcPts val="750"/>
              </a:spcBef>
              <a:spcAft>
                <a:spcPts val="1200"/>
              </a:spcAft>
            </a:pPr>
            <a:r>
              <a:rPr lang="en-US" dirty="0" err="1" smtClean="0">
                <a:solidFill>
                  <a:srgbClr val="0000FF"/>
                </a:solidFill>
                <a:latin typeface="Times New Roman" panose="02020603050405020304" pitchFamily="18" charset="0"/>
                <a:cs typeface="Times New Roman" panose="02020603050405020304" pitchFamily="18" charset="0"/>
              </a:rPr>
              <a:t>Câu</a:t>
            </a:r>
            <a:r>
              <a:rPr lang="en-US" dirty="0" smtClean="0">
                <a:solidFill>
                  <a:srgbClr val="0000FF"/>
                </a:solidFill>
                <a:latin typeface="Times New Roman" panose="02020603050405020304" pitchFamily="18" charset="0"/>
                <a:cs typeface="Times New Roman" panose="02020603050405020304" pitchFamily="18" charset="0"/>
              </a:rPr>
              <a:t> 5: Ai </a:t>
            </a:r>
            <a:r>
              <a:rPr lang="en-US" dirty="0" err="1" smtClean="0">
                <a:solidFill>
                  <a:srgbClr val="0000FF"/>
                </a:solidFill>
                <a:latin typeface="Times New Roman" panose="02020603050405020304" pitchFamily="18" charset="0"/>
                <a:cs typeface="Times New Roman" panose="02020603050405020304" pitchFamily="18" charset="0"/>
              </a:rPr>
              <a:t>là</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người</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giúp</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việc</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cho</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vua</a:t>
            </a:r>
            <a:r>
              <a:rPr lang="en-US" dirty="0" smtClean="0">
                <a:solidFill>
                  <a:srgbClr val="0000FF"/>
                </a:solidFill>
                <a:latin typeface="Times New Roman" panose="02020603050405020304" pitchFamily="18" charset="0"/>
                <a:cs typeface="Times New Roman" panose="02020603050405020304" pitchFamily="18" charset="0"/>
              </a:rPr>
              <a:t>?</a:t>
            </a:r>
            <a:endParaRPr lang="en-US" sz="1100" dirty="0">
              <a:latin typeface="Calibri" panose="020F0502020204030204" pitchFamily="34" charset="0"/>
              <a:ea typeface="SimSun" panose="02010600030101010101" pitchFamily="2" charset="-122"/>
              <a:cs typeface="Times New Roman" panose="02020603050405020304" pitchFamily="18" charset="0"/>
            </a:endParaRPr>
          </a:p>
          <a:p>
            <a:pPr algn="just">
              <a:spcBef>
                <a:spcPts val="750"/>
              </a:spcBef>
              <a:spcAft>
                <a:spcPts val="1200"/>
              </a:spcAft>
            </a:pPr>
            <a:r>
              <a:rPr lang="en-US" dirty="0">
                <a:latin typeface="Times New Roman" panose="02020603050405020304" pitchFamily="18" charset="0"/>
              </a:rPr>
              <a:t>A. </a:t>
            </a:r>
            <a:r>
              <a:rPr lang="en-US" dirty="0" err="1" smtClean="0">
                <a:latin typeface="Times New Roman" panose="02020603050405020304" pitchFamily="18" charset="0"/>
              </a:rPr>
              <a:t>Quan</a:t>
            </a:r>
            <a:r>
              <a:rPr lang="en-US" dirty="0" smtClean="0">
                <a:latin typeface="Times New Roman" panose="02020603050405020304" pitchFamily="18" charset="0"/>
              </a:rPr>
              <a:t> Lang</a:t>
            </a:r>
            <a:r>
              <a:rPr lang="en-US" dirty="0">
                <a:latin typeface="Times New Roman" panose="02020603050405020304" pitchFamily="18" charset="0"/>
              </a:rPr>
              <a:t>.</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B. </a:t>
            </a:r>
            <a:r>
              <a:rPr lang="en-US" dirty="0" err="1" smtClean="0">
                <a:latin typeface="Times New Roman" panose="02020603050405020304" pitchFamily="18" charset="0"/>
              </a:rPr>
              <a:t>Mị</a:t>
            </a:r>
            <a:r>
              <a:rPr lang="en-US" dirty="0" smtClean="0">
                <a:latin typeface="Times New Roman" panose="02020603050405020304" pitchFamily="18" charset="0"/>
              </a:rPr>
              <a:t> </a:t>
            </a:r>
            <a:r>
              <a:rPr lang="en-US" dirty="0" err="1" smtClean="0">
                <a:latin typeface="Times New Roman" panose="02020603050405020304" pitchFamily="18" charset="0"/>
              </a:rPr>
              <a:t>Nương</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C. </a:t>
            </a:r>
            <a:r>
              <a:rPr lang="en-US" dirty="0" err="1" smtClean="0">
                <a:latin typeface="Times New Roman" panose="02020603050405020304" pitchFamily="18" charset="0"/>
              </a:rPr>
              <a:t>Lạc</a:t>
            </a:r>
            <a:r>
              <a:rPr lang="en-US" dirty="0" smtClean="0">
                <a:latin typeface="Times New Roman" panose="02020603050405020304" pitchFamily="18" charset="0"/>
              </a:rPr>
              <a:t> </a:t>
            </a:r>
            <a:r>
              <a:rPr lang="en-US" dirty="0" err="1" smtClean="0">
                <a:latin typeface="Times New Roman" panose="02020603050405020304" pitchFamily="18" charset="0"/>
              </a:rPr>
              <a:t>Hầu</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D. </a:t>
            </a:r>
            <a:r>
              <a:rPr lang="en-US" dirty="0" err="1" smtClean="0">
                <a:latin typeface="Times New Roman" panose="02020603050405020304" pitchFamily="18" charset="0"/>
              </a:rPr>
              <a:t>Lạc</a:t>
            </a:r>
            <a:r>
              <a:rPr lang="en-US" dirty="0" smtClean="0">
                <a:latin typeface="Times New Roman" panose="02020603050405020304" pitchFamily="18" charset="0"/>
              </a:rPr>
              <a:t> </a:t>
            </a:r>
            <a:r>
              <a:rPr lang="en-US" dirty="0" err="1" smtClean="0">
                <a:latin typeface="Times New Roman" panose="02020603050405020304" pitchFamily="18" charset="0"/>
              </a:rPr>
              <a:t>Tướng</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err="1" smtClean="0">
                <a:solidFill>
                  <a:srgbClr val="0000FF"/>
                </a:solidFill>
                <a:latin typeface="Times New Roman" panose="02020603050405020304" pitchFamily="18" charset="0"/>
                <a:cs typeface="Times New Roman" panose="02020603050405020304" pitchFamily="18" charset="0"/>
              </a:rPr>
              <a:t>Câu</a:t>
            </a:r>
            <a:r>
              <a:rPr lang="en-US" dirty="0" smtClean="0">
                <a:solidFill>
                  <a:srgbClr val="0000FF"/>
                </a:solidFill>
                <a:latin typeface="Times New Roman" panose="02020603050405020304" pitchFamily="18" charset="0"/>
                <a:cs typeface="Times New Roman" panose="02020603050405020304" pitchFamily="18" charset="0"/>
              </a:rPr>
              <a:t> 6: </a:t>
            </a:r>
            <a:r>
              <a:rPr lang="en-US" b="1" dirty="0" err="1" smtClean="0">
                <a:solidFill>
                  <a:srgbClr val="0000FF"/>
                </a:solidFill>
                <a:latin typeface="Times New Roman" panose="02020603050405020304" pitchFamily="18" charset="0"/>
                <a:cs typeface="Times New Roman" panose="02020603050405020304" pitchFamily="18" charset="0"/>
              </a:rPr>
              <a:t>Người</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đứng</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đầu</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các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Bộ</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là</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ai</a:t>
            </a:r>
            <a:r>
              <a:rPr lang="en-US" b="1" dirty="0" smtClean="0">
                <a:solidFill>
                  <a:srgbClr val="0000FF"/>
                </a:solidFill>
                <a:latin typeface="Times New Roman" panose="02020603050405020304" pitchFamily="18" charset="0"/>
                <a:cs typeface="Times New Roman" panose="02020603050405020304" pitchFamily="18" charset="0"/>
              </a:rPr>
              <a:t>?</a:t>
            </a:r>
            <a:endParaRPr lang="en-US" sz="1100" dirty="0">
              <a:latin typeface="Calibri" panose="020F0502020204030204" pitchFamily="34" charset="0"/>
              <a:ea typeface="SimSun" panose="02010600030101010101" pitchFamily="2" charset="-122"/>
              <a:cs typeface="Times New Roman" panose="02020603050405020304" pitchFamily="18" charset="0"/>
            </a:endParaRPr>
          </a:p>
          <a:p>
            <a:pPr algn="just">
              <a:spcBef>
                <a:spcPts val="750"/>
              </a:spcBef>
              <a:spcAft>
                <a:spcPts val="1200"/>
              </a:spcAft>
            </a:pPr>
            <a:r>
              <a:rPr lang="en-US" dirty="0">
                <a:latin typeface="Times New Roman" panose="02020603050405020304" pitchFamily="18" charset="0"/>
              </a:rPr>
              <a:t>A. </a:t>
            </a:r>
            <a:r>
              <a:rPr lang="en-US" dirty="0" err="1">
                <a:latin typeface="Times New Roman" panose="02020603050405020304" pitchFamily="18" charset="0"/>
              </a:rPr>
              <a:t>Lạc</a:t>
            </a:r>
            <a:r>
              <a:rPr lang="en-US" dirty="0">
                <a:latin typeface="Times New Roman" panose="02020603050405020304" pitchFamily="18" charset="0"/>
              </a:rPr>
              <a:t> </a:t>
            </a:r>
            <a:r>
              <a:rPr lang="en-US" dirty="0" err="1">
                <a:latin typeface="Times New Roman" panose="02020603050405020304" pitchFamily="18" charset="0"/>
              </a:rPr>
              <a:t>Hầu</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smtClean="0">
                <a:latin typeface="Times New Roman" panose="02020603050405020304" pitchFamily="18" charset="0"/>
              </a:rPr>
              <a:t>B</a:t>
            </a:r>
            <a:r>
              <a:rPr lang="en-US" dirty="0">
                <a:latin typeface="Times New Roman" panose="02020603050405020304" pitchFamily="18" charset="0"/>
              </a:rPr>
              <a:t>. </a:t>
            </a:r>
            <a:r>
              <a:rPr lang="en-US" dirty="0" err="1">
                <a:latin typeface="Times New Roman" panose="02020603050405020304" pitchFamily="18" charset="0"/>
              </a:rPr>
              <a:t>Lạc</a:t>
            </a:r>
            <a:r>
              <a:rPr lang="en-US" dirty="0">
                <a:latin typeface="Times New Roman" panose="02020603050405020304" pitchFamily="18" charset="0"/>
              </a:rPr>
              <a:t> </a:t>
            </a:r>
            <a:r>
              <a:rPr lang="en-US" dirty="0" err="1">
                <a:latin typeface="Times New Roman" panose="02020603050405020304" pitchFamily="18" charset="0"/>
              </a:rPr>
              <a:t>Tướng</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smtClean="0">
                <a:latin typeface="Times New Roman" panose="02020603050405020304" pitchFamily="18" charset="0"/>
              </a:rPr>
              <a:t>C</a:t>
            </a:r>
            <a:r>
              <a:rPr lang="en-US" dirty="0">
                <a:latin typeface="Times New Roman" panose="02020603050405020304" pitchFamily="18" charset="0"/>
              </a:rPr>
              <a:t>. </a:t>
            </a:r>
            <a:r>
              <a:rPr lang="en-US" dirty="0" err="1" smtClean="0">
                <a:latin typeface="Times New Roman" panose="02020603050405020304" pitchFamily="18" charset="0"/>
              </a:rPr>
              <a:t>Bồ</a:t>
            </a:r>
            <a:r>
              <a:rPr lang="en-US" dirty="0" smtClean="0">
                <a:latin typeface="Times New Roman" panose="02020603050405020304" pitchFamily="18" charset="0"/>
              </a:rPr>
              <a:t> </a:t>
            </a:r>
            <a:r>
              <a:rPr lang="en-US" dirty="0" err="1" smtClean="0">
                <a:latin typeface="Times New Roman" panose="02020603050405020304" pitchFamily="18" charset="0"/>
              </a:rPr>
              <a:t>chính</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D. </a:t>
            </a:r>
            <a:r>
              <a:rPr lang="en-US" dirty="0" err="1" smtClean="0">
                <a:latin typeface="Times New Roman" panose="02020603050405020304" pitchFamily="18" charset="0"/>
              </a:rPr>
              <a:t>Vua</a:t>
            </a:r>
            <a:endParaRPr lang="en-US" sz="1600" dirty="0">
              <a:latin typeface="Times New Roman" panose="02020603050405020304" pitchFamily="18" charset="0"/>
              <a:ea typeface="SimSun" panose="02010600030101010101" pitchFamily="2" charset="-122"/>
            </a:endParaRPr>
          </a:p>
        </p:txBody>
      </p:sp>
      <p:sp>
        <p:nvSpPr>
          <p:cNvPr id="3" name="Oval 2"/>
          <p:cNvSpPr/>
          <p:nvPr/>
        </p:nvSpPr>
        <p:spPr>
          <a:xfrm>
            <a:off x="6296528" y="895387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ách đánh dấu tích trong word mới nhất | Vivureview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077" y="1891582"/>
            <a:ext cx="420585" cy="315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ách đánh dấu tích trong word mới nhất | Vivureview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076" y="3998332"/>
            <a:ext cx="420585" cy="3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89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down)">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in)">
                                      <p:cBhvr>
                                        <p:cTn id="21" dur="2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left)">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wipe(down)">
                                      <p:cBhvr>
                                        <p:cTn id="36" dur="500"/>
                                        <p:tgtEl>
                                          <p:spTgt spid="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wipe(down)">
                                      <p:cBhvr>
                                        <p:cTn id="41" dur="500"/>
                                        <p:tgtEl>
                                          <p:spTgt spid="2">
                                            <p:txEl>
                                              <p:pRg st="8" end="8"/>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wipe(down)">
                                      <p:cBhvr>
                                        <p:cTn id="44" dur="500"/>
                                        <p:tgtEl>
                                          <p:spTgt spid="2">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ircle(in)">
                                      <p:cBhvr>
                                        <p:cTn id="4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6417583"/>
              </p:ext>
            </p:extLst>
          </p:nvPr>
        </p:nvGraphicFramePr>
        <p:xfrm>
          <a:off x="426935" y="1993990"/>
          <a:ext cx="10701507" cy="4480560"/>
        </p:xfrm>
        <a:graphic>
          <a:graphicData uri="http://schemas.openxmlformats.org/drawingml/2006/table">
            <a:tbl>
              <a:tblPr firstRow="1" bandRow="1">
                <a:tableStyleId>{5C22544A-7EE6-4342-B048-85BDC9FD1C3A}</a:tableStyleId>
              </a:tblPr>
              <a:tblGrid>
                <a:gridCol w="2511724"/>
                <a:gridCol w="818978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effectLst/>
                          <a:latin typeface="Times New Roman" panose="02020603050405020304" pitchFamily="18" charset="0"/>
                          <a:cs typeface="Times New Roman" panose="02020603050405020304" pitchFamily="18" charset="0"/>
                        </a:rPr>
                        <a:t>Thời</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gian</a:t>
                      </a:r>
                      <a:endParaRPr lang="en-US" sz="2400" dirty="0" smtClean="0">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effectLst/>
                          <a:latin typeface="Times New Roman" panose="02020603050405020304" pitchFamily="18" charset="0"/>
                          <a:cs typeface="Times New Roman" panose="02020603050405020304" pitchFamily="18" charset="0"/>
                        </a:rPr>
                        <a:t>Sự</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kiện</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lịch</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sử</a:t>
                      </a:r>
                      <a:endParaRPr lang="en-US" sz="2400" dirty="0" smtClean="0">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effectLst/>
                          <a:latin typeface="Times New Roman" panose="02020603050405020304" pitchFamily="18" charset="0"/>
                          <a:cs typeface="Times New Roman" panose="02020603050405020304" pitchFamily="18" charset="0"/>
                        </a:rPr>
                        <a:t>Thế</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kỉ</a:t>
                      </a:r>
                      <a:r>
                        <a:rPr lang="en-US" sz="2400" dirty="0" smtClean="0">
                          <a:effectLst/>
                          <a:latin typeface="Times New Roman" panose="02020603050405020304" pitchFamily="18" charset="0"/>
                          <a:cs typeface="Times New Roman" panose="02020603050405020304" pitchFamily="18" charset="0"/>
                        </a:rPr>
                        <a:t> VII TCN</a:t>
                      </a: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dirty="0" smtClean="0">
                          <a:effectLst/>
                          <a:latin typeface="Times New Roman" panose="02020603050405020304" pitchFamily="18" charset="0"/>
                          <a:cs typeface="Times New Roman" panose="02020603050405020304" pitchFamily="18" charset="0"/>
                        </a:rPr>
                        <a:t>Nhà nước Văn Lang thành lập</a:t>
                      </a:r>
                    </a:p>
                    <a:p>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effectLst/>
                          <a:latin typeface="Times New Roman" panose="02020603050405020304" pitchFamily="18" charset="0"/>
                          <a:cs typeface="Times New Roman" panose="02020603050405020304" pitchFamily="18" charset="0"/>
                        </a:rPr>
                        <a:t>Năm</a:t>
                      </a:r>
                      <a:r>
                        <a:rPr lang="en-US" sz="2400" dirty="0" smtClean="0">
                          <a:effectLst/>
                          <a:latin typeface="Times New Roman" panose="02020603050405020304" pitchFamily="18" charset="0"/>
                          <a:cs typeface="Times New Roman" panose="02020603050405020304" pitchFamily="18" charset="0"/>
                        </a:rPr>
                        <a:t> 214 TCN</a:t>
                      </a: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effectLst/>
                          <a:latin typeface="Times New Roman" panose="02020603050405020304" pitchFamily="18" charset="0"/>
                          <a:cs typeface="Times New Roman" panose="02020603050405020304" pitchFamily="18" charset="0"/>
                        </a:rPr>
                        <a:t>Quân</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Tần</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đánh</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xuống</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vùng</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đất</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sinh</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sống</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của</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các</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bộ</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tộc</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Việt</a:t>
                      </a:r>
                      <a:endParaRPr lang="en-US" sz="2400" dirty="0" smtClean="0">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effectLst/>
                          <a:latin typeface="Times New Roman" panose="02020603050405020304" pitchFamily="18" charset="0"/>
                          <a:cs typeface="Times New Roman" panose="02020603050405020304" pitchFamily="18" charset="0"/>
                        </a:rPr>
                        <a:t>Năm</a:t>
                      </a:r>
                      <a:r>
                        <a:rPr lang="en-US" sz="2400" dirty="0" smtClean="0">
                          <a:effectLst/>
                          <a:latin typeface="Times New Roman" panose="02020603050405020304" pitchFamily="18" charset="0"/>
                          <a:cs typeface="Times New Roman" panose="02020603050405020304" pitchFamily="18" charset="0"/>
                        </a:rPr>
                        <a:t> 208 TCN</a:t>
                      </a: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dirty="0" smtClean="0">
                          <a:effectLst/>
                          <a:latin typeface="Times New Roman" panose="02020603050405020304" pitchFamily="18" charset="0"/>
                          <a:cs typeface="Times New Roman" panose="02020603050405020304" pitchFamily="18" charset="0"/>
                        </a:rPr>
                        <a:t>Kháng chiến chống Tần kết thúc, Thục Phán xưng là An Dương Vương, lập nước Âu Lạc</a:t>
                      </a:r>
                    </a:p>
                    <a:p>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effectLst/>
                          <a:latin typeface="Times New Roman" panose="02020603050405020304" pitchFamily="18" charset="0"/>
                          <a:cs typeface="Times New Roman" panose="02020603050405020304" pitchFamily="18" charset="0"/>
                        </a:rPr>
                        <a:t>Năm</a:t>
                      </a:r>
                      <a:r>
                        <a:rPr lang="en-US" sz="2400" dirty="0" smtClean="0">
                          <a:effectLst/>
                          <a:latin typeface="Times New Roman" panose="02020603050405020304" pitchFamily="18" charset="0"/>
                          <a:cs typeface="Times New Roman" panose="02020603050405020304" pitchFamily="18" charset="0"/>
                        </a:rPr>
                        <a:t> 179 TCN</a:t>
                      </a: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effectLst/>
                          <a:latin typeface="Times New Roman" panose="02020603050405020304" pitchFamily="18" charset="0"/>
                          <a:cs typeface="Times New Roman" panose="02020603050405020304" pitchFamily="18" charset="0"/>
                        </a:rPr>
                        <a:t>Âu</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Lạc</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bị</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Triệu</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Đà</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sáp</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nhập</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vào</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Việt</a:t>
                      </a:r>
                      <a:r>
                        <a:rPr lang="en-US" sz="2400" dirty="0" smtClean="0">
                          <a:effectLst/>
                          <a:latin typeface="Times New Roman" panose="02020603050405020304" pitchFamily="18" charset="0"/>
                          <a:cs typeface="Times New Roman" panose="02020603050405020304" pitchFamily="18" charset="0"/>
                        </a:rPr>
                        <a:t> Nam</a:t>
                      </a:r>
                    </a:p>
                    <a:p>
                      <a:endParaRPr lang="en-US" sz="2400" dirty="0">
                        <a:latin typeface="Times New Roman" panose="02020603050405020304" pitchFamily="18" charset="0"/>
                        <a:cs typeface="Times New Roman" panose="02020603050405020304" pitchFamily="18" charset="0"/>
                      </a:endParaRPr>
                    </a:p>
                  </a:txBody>
                  <a:tcPr/>
                </a:tc>
              </a:tr>
            </a:tbl>
          </a:graphicData>
        </a:graphic>
      </p:graphicFrame>
      <p:sp>
        <p:nvSpPr>
          <p:cNvPr id="4" name="Rectangle 3"/>
          <p:cNvSpPr/>
          <p:nvPr/>
        </p:nvSpPr>
        <p:spPr>
          <a:xfrm>
            <a:off x="217251" y="0"/>
            <a:ext cx="10833370" cy="1569660"/>
          </a:xfrm>
          <a:prstGeom prst="rect">
            <a:avLst/>
          </a:prstGeom>
          <a:solidFill>
            <a:schemeClr val="accent4">
              <a:lumMod val="40000"/>
              <a:lumOff val="60000"/>
            </a:schemeClr>
          </a:solidFill>
        </p:spPr>
        <p:txBody>
          <a:bodyPr wrap="square">
            <a:spAutoFit/>
          </a:bodyPr>
          <a:lstStyle/>
          <a:p>
            <a:r>
              <a:rPr lang="en-US" sz="3200" dirty="0" err="1" smtClean="0">
                <a:solidFill>
                  <a:srgbClr val="363636"/>
                </a:solidFill>
                <a:latin typeface="Times New Roman" panose="02020603050405020304" pitchFamily="18" charset="0"/>
                <a:cs typeface="Times New Roman" panose="02020603050405020304" pitchFamily="18" charset="0"/>
              </a:rPr>
              <a:t>Câu</a:t>
            </a:r>
            <a:r>
              <a:rPr lang="en-US" sz="3200" dirty="0" smtClean="0">
                <a:solidFill>
                  <a:srgbClr val="363636"/>
                </a:solidFill>
                <a:latin typeface="Times New Roman" panose="02020603050405020304" pitchFamily="18" charset="0"/>
                <a:cs typeface="Times New Roman" panose="02020603050405020304" pitchFamily="18" charset="0"/>
              </a:rPr>
              <a:t> </a:t>
            </a:r>
            <a:r>
              <a:rPr lang="en-US" sz="3200" dirty="0" err="1" smtClean="0">
                <a:solidFill>
                  <a:srgbClr val="363636"/>
                </a:solidFill>
                <a:latin typeface="Times New Roman" panose="02020603050405020304" pitchFamily="18" charset="0"/>
                <a:cs typeface="Times New Roman" panose="02020603050405020304" pitchFamily="18" charset="0"/>
              </a:rPr>
              <a:t>hỏi</a:t>
            </a:r>
            <a:r>
              <a:rPr lang="en-US" sz="3200" dirty="0" smtClean="0">
                <a:solidFill>
                  <a:srgbClr val="363636"/>
                </a:solidFill>
                <a:latin typeface="Times New Roman" panose="02020603050405020304" pitchFamily="18" charset="0"/>
                <a:cs typeface="Times New Roman" panose="02020603050405020304" pitchFamily="18" charset="0"/>
              </a:rPr>
              <a:t> 7: </a:t>
            </a:r>
            <a:r>
              <a:rPr lang="vi-VN" sz="3200" dirty="0" smtClean="0">
                <a:solidFill>
                  <a:srgbClr val="363636"/>
                </a:solidFill>
                <a:latin typeface="Times New Roman" panose="02020603050405020304" pitchFamily="18" charset="0"/>
                <a:cs typeface="Times New Roman" panose="02020603050405020304" pitchFamily="18" charset="0"/>
              </a:rPr>
              <a:t>Em </a:t>
            </a:r>
            <a:r>
              <a:rPr lang="vi-VN" sz="3200" dirty="0">
                <a:solidFill>
                  <a:srgbClr val="363636"/>
                </a:solidFill>
                <a:latin typeface="Times New Roman" panose="02020603050405020304" pitchFamily="18" charset="0"/>
                <a:cs typeface="Times New Roman" panose="02020603050405020304" pitchFamily="18" charset="0"/>
              </a:rPr>
              <a:t>hãy xác định các mốc thời gian gắn với những sự kiện lịch sử quan trọng của thời kì Văn Lang, Âu Lạc theo bảng dưới đây.</a:t>
            </a:r>
            <a:endParaRPr lang="vi-VN" b="0" i="0" dirty="0">
              <a:solidFill>
                <a:srgbClr val="363636"/>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505838" y="2859931"/>
            <a:ext cx="2431915" cy="74903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 name="Rectangle 5"/>
          <p:cNvSpPr/>
          <p:nvPr/>
        </p:nvSpPr>
        <p:spPr>
          <a:xfrm>
            <a:off x="505837" y="3608962"/>
            <a:ext cx="2431915" cy="862519"/>
          </a:xfrm>
          <a:prstGeom prst="rect">
            <a:avLst/>
          </a:prstGeom>
          <a:solidFill>
            <a:srgbClr val="E1E4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7" name="Rectangle 6"/>
          <p:cNvSpPr/>
          <p:nvPr/>
        </p:nvSpPr>
        <p:spPr>
          <a:xfrm>
            <a:off x="505837" y="4396902"/>
            <a:ext cx="2431914" cy="121595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8" name="Rectangle 7"/>
          <p:cNvSpPr/>
          <p:nvPr/>
        </p:nvSpPr>
        <p:spPr>
          <a:xfrm>
            <a:off x="505836" y="5599890"/>
            <a:ext cx="2431915" cy="862519"/>
          </a:xfrm>
          <a:prstGeom prst="rect">
            <a:avLst/>
          </a:prstGeom>
          <a:solidFill>
            <a:srgbClr val="E1E4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747324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9077" y="243451"/>
            <a:ext cx="10016150" cy="5170646"/>
          </a:xfrm>
          <a:prstGeom prst="rect">
            <a:avLst/>
          </a:prstGeom>
        </p:spPr>
        <p:txBody>
          <a:bodyPr wrap="square">
            <a:spAutoFit/>
          </a:bodyPr>
          <a:lstStyle/>
          <a:p>
            <a:pPr algn="just">
              <a:spcBef>
                <a:spcPts val="750"/>
              </a:spcBef>
              <a:spcAft>
                <a:spcPts val="1200"/>
              </a:spcAft>
            </a:pPr>
            <a:r>
              <a:rPr lang="en-US" dirty="0" err="1" smtClean="0">
                <a:solidFill>
                  <a:srgbClr val="0000FF"/>
                </a:solidFill>
                <a:latin typeface="Times New Roman" panose="02020603050405020304" pitchFamily="18" charset="0"/>
                <a:cs typeface="Times New Roman" panose="02020603050405020304" pitchFamily="18" charset="0"/>
              </a:rPr>
              <a:t>Câu</a:t>
            </a:r>
            <a:r>
              <a:rPr lang="en-US" dirty="0" smtClean="0">
                <a:solidFill>
                  <a:srgbClr val="0000FF"/>
                </a:solidFill>
                <a:latin typeface="Times New Roman" panose="02020603050405020304" pitchFamily="18" charset="0"/>
                <a:cs typeface="Times New Roman" panose="02020603050405020304" pitchFamily="18" charset="0"/>
              </a:rPr>
              <a:t> 8 : An </a:t>
            </a:r>
            <a:r>
              <a:rPr lang="en-US" dirty="0" err="1" smtClean="0">
                <a:solidFill>
                  <a:srgbClr val="0000FF"/>
                </a:solidFill>
                <a:latin typeface="Times New Roman" panose="02020603050405020304" pitchFamily="18" charset="0"/>
                <a:cs typeface="Times New Roman" panose="02020603050405020304" pitchFamily="18" charset="0"/>
              </a:rPr>
              <a:t>Dương</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Vương</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cho</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Xây</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dựng</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Thành</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Cổ</a:t>
            </a:r>
            <a:r>
              <a:rPr lang="en-US" dirty="0" smtClean="0">
                <a:solidFill>
                  <a:srgbClr val="0000FF"/>
                </a:solidFill>
                <a:latin typeface="Times New Roman" panose="02020603050405020304" pitchFamily="18" charset="0"/>
                <a:cs typeface="Times New Roman" panose="02020603050405020304" pitchFamily="18" charset="0"/>
              </a:rPr>
              <a:t> Loa </a:t>
            </a:r>
            <a:r>
              <a:rPr lang="en-US" dirty="0" err="1" smtClean="0">
                <a:solidFill>
                  <a:srgbClr val="0000FF"/>
                </a:solidFill>
                <a:latin typeface="Times New Roman" panose="02020603050405020304" pitchFamily="18" charset="0"/>
                <a:cs typeface="Times New Roman" panose="02020603050405020304" pitchFamily="18" charset="0"/>
              </a:rPr>
              <a:t>theo</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hình</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gì</a:t>
            </a:r>
            <a:r>
              <a:rPr lang="en-US" dirty="0" smtClean="0">
                <a:solidFill>
                  <a:srgbClr val="0000FF"/>
                </a:solidFill>
                <a:latin typeface="Times New Roman" panose="02020603050405020304" pitchFamily="18" charset="0"/>
                <a:cs typeface="Times New Roman" panose="02020603050405020304" pitchFamily="18" charset="0"/>
              </a:rPr>
              <a:t>?</a:t>
            </a:r>
            <a:endParaRPr lang="en-US" sz="1100" dirty="0">
              <a:latin typeface="Calibri" panose="020F0502020204030204" pitchFamily="34" charset="0"/>
              <a:ea typeface="SimSun" panose="02010600030101010101" pitchFamily="2" charset="-122"/>
              <a:cs typeface="Times New Roman" panose="02020603050405020304" pitchFamily="18" charset="0"/>
            </a:endParaRPr>
          </a:p>
          <a:p>
            <a:pPr algn="just">
              <a:spcBef>
                <a:spcPts val="750"/>
              </a:spcBef>
              <a:spcAft>
                <a:spcPts val="1200"/>
              </a:spcAft>
            </a:pPr>
            <a:r>
              <a:rPr lang="en-US" dirty="0">
                <a:latin typeface="Times New Roman" panose="02020603050405020304" pitchFamily="18" charset="0"/>
              </a:rPr>
              <a:t>A. </a:t>
            </a:r>
            <a:r>
              <a:rPr lang="en-US" dirty="0" err="1" smtClean="0">
                <a:latin typeface="Times New Roman" panose="02020603050405020304" pitchFamily="18" charset="0"/>
              </a:rPr>
              <a:t>Trong</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B. </a:t>
            </a:r>
            <a:r>
              <a:rPr lang="en-US" dirty="0" err="1" smtClean="0">
                <a:latin typeface="Times New Roman" panose="02020603050405020304" pitchFamily="18" charset="0"/>
              </a:rPr>
              <a:t>Vuông</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C. </a:t>
            </a:r>
            <a:r>
              <a:rPr lang="en-US" dirty="0" err="1" smtClean="0">
                <a:latin typeface="Times New Roman" panose="02020603050405020304" pitchFamily="18" charset="0"/>
              </a:rPr>
              <a:t>Xoáy</a:t>
            </a:r>
            <a:r>
              <a:rPr lang="en-US" dirty="0" smtClean="0">
                <a:latin typeface="Times New Roman" panose="02020603050405020304" pitchFamily="18" charset="0"/>
              </a:rPr>
              <a:t> </a:t>
            </a:r>
            <a:r>
              <a:rPr lang="en-US" dirty="0" err="1" smtClean="0">
                <a:latin typeface="Times New Roman" panose="02020603050405020304" pitchFamily="18" charset="0"/>
              </a:rPr>
              <a:t>trôn</a:t>
            </a:r>
            <a:r>
              <a:rPr lang="en-US" dirty="0" smtClean="0">
                <a:latin typeface="Times New Roman" panose="02020603050405020304" pitchFamily="18" charset="0"/>
              </a:rPr>
              <a:t> </a:t>
            </a:r>
            <a:r>
              <a:rPr lang="en-US" dirty="0" err="1" smtClean="0">
                <a:latin typeface="Times New Roman" panose="02020603050405020304" pitchFamily="18" charset="0"/>
              </a:rPr>
              <a:t>ốc</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D. </a:t>
            </a:r>
            <a:r>
              <a:rPr lang="en-US" dirty="0" smtClean="0">
                <a:latin typeface="Times New Roman" panose="02020603050405020304" pitchFamily="18" charset="0"/>
              </a:rPr>
              <a:t>Tam </a:t>
            </a:r>
            <a:r>
              <a:rPr lang="en-US" dirty="0" err="1" smtClean="0">
                <a:latin typeface="Times New Roman" panose="02020603050405020304" pitchFamily="18" charset="0"/>
              </a:rPr>
              <a:t>giác</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err="1" smtClean="0">
                <a:solidFill>
                  <a:srgbClr val="0000FF"/>
                </a:solidFill>
                <a:latin typeface="Times New Roman" panose="02020603050405020304" pitchFamily="18" charset="0"/>
                <a:cs typeface="Times New Roman" panose="02020603050405020304" pitchFamily="18" charset="0"/>
              </a:rPr>
              <a:t>Câu</a:t>
            </a:r>
            <a:r>
              <a:rPr lang="en-US" smtClean="0">
                <a:solidFill>
                  <a:srgbClr val="0000FF"/>
                </a:solidFill>
                <a:latin typeface="Times New Roman" panose="02020603050405020304" pitchFamily="18" charset="0"/>
                <a:cs typeface="Times New Roman" panose="02020603050405020304" pitchFamily="18" charset="0"/>
              </a:rPr>
              <a:t> 9: </a:t>
            </a:r>
            <a:r>
              <a:rPr lang="en-US" b="1" dirty="0" err="1" smtClean="0">
                <a:solidFill>
                  <a:srgbClr val="0000FF"/>
                </a:solidFill>
                <a:latin typeface="Times New Roman" panose="02020603050405020304" pitchFamily="18" charset="0"/>
                <a:cs typeface="Times New Roman" panose="02020603050405020304" pitchFamily="18" charset="0"/>
              </a:rPr>
              <a:t>Âu</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Lạc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sáp</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nhập</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vào</a:t>
            </a:r>
            <a:r>
              <a:rPr lang="en-US" b="1" dirty="0" smtClean="0">
                <a:solidFill>
                  <a:srgbClr val="0000FF"/>
                </a:solidFill>
                <a:latin typeface="Times New Roman" panose="02020603050405020304" pitchFamily="18" charset="0"/>
                <a:cs typeface="Times New Roman" panose="02020603050405020304" pitchFamily="18" charset="0"/>
              </a:rPr>
              <a:t> Nam </a:t>
            </a:r>
            <a:r>
              <a:rPr lang="en-US" b="1" dirty="0" err="1" smtClean="0">
                <a:solidFill>
                  <a:srgbClr val="0000FF"/>
                </a:solidFill>
                <a:latin typeface="Times New Roman" panose="02020603050405020304" pitchFamily="18" charset="0"/>
                <a:cs typeface="Times New Roman" panose="02020603050405020304" pitchFamily="18" charset="0"/>
              </a:rPr>
              <a:t>Việt</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vào</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thời</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gian</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nào</a:t>
            </a:r>
            <a:r>
              <a:rPr lang="en-US" b="1" dirty="0" smtClean="0">
                <a:solidFill>
                  <a:srgbClr val="0000FF"/>
                </a:solidFill>
                <a:latin typeface="Times New Roman" panose="02020603050405020304" pitchFamily="18" charset="0"/>
                <a:cs typeface="Times New Roman" panose="02020603050405020304" pitchFamily="18" charset="0"/>
              </a:rPr>
              <a:t>?</a:t>
            </a:r>
            <a:endParaRPr lang="en-US" sz="1100" dirty="0">
              <a:latin typeface="Calibri" panose="020F0502020204030204" pitchFamily="34" charset="0"/>
              <a:ea typeface="SimSun" panose="02010600030101010101" pitchFamily="2" charset="-122"/>
              <a:cs typeface="Times New Roman" panose="02020603050405020304" pitchFamily="18" charset="0"/>
            </a:endParaRPr>
          </a:p>
          <a:p>
            <a:pPr algn="just">
              <a:spcBef>
                <a:spcPts val="750"/>
              </a:spcBef>
              <a:spcAft>
                <a:spcPts val="1200"/>
              </a:spcAft>
            </a:pPr>
            <a:r>
              <a:rPr lang="en-US" dirty="0">
                <a:latin typeface="Times New Roman" panose="02020603050405020304" pitchFamily="18" charset="0"/>
              </a:rPr>
              <a:t>A. </a:t>
            </a:r>
            <a:r>
              <a:rPr lang="en-US" dirty="0" smtClean="0">
                <a:latin typeface="Times New Roman" panose="02020603050405020304" pitchFamily="18" charset="0"/>
              </a:rPr>
              <a:t>179 TCN</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smtClean="0">
                <a:latin typeface="Times New Roman" panose="02020603050405020304" pitchFamily="18" charset="0"/>
              </a:rPr>
              <a:t>B</a:t>
            </a:r>
            <a:r>
              <a:rPr lang="en-US" dirty="0">
                <a:latin typeface="Times New Roman" panose="02020603050405020304" pitchFamily="18" charset="0"/>
              </a:rPr>
              <a:t>. </a:t>
            </a:r>
            <a:r>
              <a:rPr lang="en-US" dirty="0" smtClean="0">
                <a:latin typeface="Times New Roman" panose="02020603050405020304" pitchFamily="18" charset="0"/>
              </a:rPr>
              <a:t>197 TCN</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smtClean="0">
                <a:latin typeface="Times New Roman" panose="02020603050405020304" pitchFamily="18" charset="0"/>
              </a:rPr>
              <a:t>C</a:t>
            </a:r>
            <a:r>
              <a:rPr lang="en-US" dirty="0">
                <a:latin typeface="Times New Roman" panose="02020603050405020304" pitchFamily="18" charset="0"/>
              </a:rPr>
              <a:t>. </a:t>
            </a:r>
            <a:r>
              <a:rPr lang="en-US" dirty="0" smtClean="0">
                <a:latin typeface="Times New Roman" panose="02020603050405020304" pitchFamily="18" charset="0"/>
              </a:rPr>
              <a:t>719 TCN</a:t>
            </a:r>
            <a:endParaRPr lang="en-US" sz="1600" dirty="0">
              <a:latin typeface="Times New Roman" panose="02020603050405020304" pitchFamily="18" charset="0"/>
              <a:ea typeface="SimSun" panose="02010600030101010101" pitchFamily="2" charset="-122"/>
            </a:endParaRPr>
          </a:p>
          <a:p>
            <a:pPr algn="just">
              <a:spcBef>
                <a:spcPts val="750"/>
              </a:spcBef>
              <a:spcAft>
                <a:spcPts val="1200"/>
              </a:spcAft>
            </a:pPr>
            <a:r>
              <a:rPr lang="en-US" dirty="0">
                <a:latin typeface="Times New Roman" panose="02020603050405020304" pitchFamily="18" charset="0"/>
              </a:rPr>
              <a:t>D. </a:t>
            </a:r>
            <a:r>
              <a:rPr lang="en-US" dirty="0" smtClean="0">
                <a:latin typeface="Times New Roman" panose="02020603050405020304" pitchFamily="18" charset="0"/>
              </a:rPr>
              <a:t>917 TCN</a:t>
            </a:r>
            <a:endParaRPr lang="en-US" sz="1600" dirty="0">
              <a:latin typeface="Times New Roman" panose="02020603050405020304" pitchFamily="18" charset="0"/>
              <a:ea typeface="SimSun" panose="02010600030101010101" pitchFamily="2" charset="-122"/>
            </a:endParaRPr>
          </a:p>
        </p:txBody>
      </p:sp>
      <p:sp>
        <p:nvSpPr>
          <p:cNvPr id="3" name="Oval 2"/>
          <p:cNvSpPr/>
          <p:nvPr/>
        </p:nvSpPr>
        <p:spPr>
          <a:xfrm>
            <a:off x="6296528" y="895387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ách đánh dấu tích trong word mới nhất | Vivureview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077" y="1891582"/>
            <a:ext cx="420585" cy="315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ách đánh dấu tích trong word mới nhất | Vivureview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076" y="3495338"/>
            <a:ext cx="420585" cy="3150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Mẹ Cần Biết] Làm thế nào để trẻ học tiếng Anh hiệu quả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Thiết kế đồ họa: Hình trò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098" y="940772"/>
            <a:ext cx="1060383" cy="950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98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down)">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in)">
                                      <p:cBhvr>
                                        <p:cTn id="21" dur="2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circle(in)">
                                      <p:cBhvr>
                                        <p:cTn id="26" dur="20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wipe(down)">
                                      <p:cBhvr>
                                        <p:cTn id="36" dur="500"/>
                                        <p:tgtEl>
                                          <p:spTgt spid="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wipe(down)">
                                      <p:cBhvr>
                                        <p:cTn id="41" dur="500"/>
                                        <p:tgtEl>
                                          <p:spTgt spid="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wipe(down)">
                                      <p:cBhvr>
                                        <p:cTn id="46" dur="500"/>
                                        <p:tgtEl>
                                          <p:spTgt spid="2">
                                            <p:txEl>
                                              <p:pRg st="8" end="8"/>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wipe(down)">
                                      <p:cBhvr>
                                        <p:cTn id="49" dur="500"/>
                                        <p:tgtEl>
                                          <p:spTgt spid="2">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circle(in)">
                                      <p:cBhvr>
                                        <p:cTn id="5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9"/>
          <p:cNvSpPr txBox="1"/>
          <p:nvPr/>
        </p:nvSpPr>
        <p:spPr>
          <a:xfrm>
            <a:off x="3980587" y="3231265"/>
            <a:ext cx="2669791" cy="553870"/>
          </a:xfrm>
          <a:prstGeom prst="rect">
            <a:avLst/>
          </a:prstGeom>
          <a:solidFill>
            <a:schemeClr val="accent2"/>
          </a:solidFill>
          <a:ln w="19050">
            <a:solidFill>
              <a:schemeClr val="accent2"/>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999" dirty="0">
                <a:latin typeface="+mn-ea"/>
              </a:rPr>
              <a:t>Chín tháng ba</a:t>
            </a:r>
            <a:endParaRPr lang="zh-CN" altLang="en-US" sz="2999" dirty="0">
              <a:latin typeface="+mn-ea"/>
            </a:endParaRPr>
          </a:p>
        </p:txBody>
      </p:sp>
      <p:sp>
        <p:nvSpPr>
          <p:cNvPr id="49" name="文本框 10"/>
          <p:cNvSpPr txBox="1"/>
          <p:nvPr/>
        </p:nvSpPr>
        <p:spPr>
          <a:xfrm>
            <a:off x="8153757" y="2197221"/>
            <a:ext cx="2993822" cy="553870"/>
          </a:xfrm>
          <a:prstGeom prst="rect">
            <a:avLst/>
          </a:prstGeom>
          <a:solidFill>
            <a:schemeClr val="accent5"/>
          </a:solidFill>
          <a:ln w="19050">
            <a:solidFill>
              <a:schemeClr val="accent5"/>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999" dirty="0">
                <a:latin typeface="+mn-ea"/>
              </a:rPr>
              <a:t>Mười tháng ba</a:t>
            </a:r>
            <a:endParaRPr lang="zh-CN" altLang="en-US" sz="2999" dirty="0">
              <a:latin typeface="+mn-ea"/>
            </a:endParaRPr>
          </a:p>
        </p:txBody>
      </p:sp>
      <p:sp>
        <p:nvSpPr>
          <p:cNvPr id="61" name="文本框 11"/>
          <p:cNvSpPr txBox="1"/>
          <p:nvPr/>
        </p:nvSpPr>
        <p:spPr>
          <a:xfrm>
            <a:off x="8231759" y="3231265"/>
            <a:ext cx="2669791" cy="553870"/>
          </a:xfrm>
          <a:prstGeom prst="rect">
            <a:avLst/>
          </a:prstGeom>
          <a:solidFill>
            <a:schemeClr val="accent2"/>
          </a:solidFill>
          <a:ln w="19050">
            <a:solidFill>
              <a:schemeClr val="accent2"/>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999" dirty="0">
                <a:latin typeface="+mn-ea"/>
              </a:rPr>
              <a:t>Bảy tháng ba</a:t>
            </a:r>
            <a:endParaRPr lang="zh-CN" altLang="en-US" sz="2999" dirty="0">
              <a:latin typeface="+mn-ea"/>
            </a:endParaRPr>
          </a:p>
        </p:txBody>
      </p:sp>
      <p:sp>
        <p:nvSpPr>
          <p:cNvPr id="63" name="文本框 1"/>
          <p:cNvSpPr txBox="1"/>
          <p:nvPr/>
        </p:nvSpPr>
        <p:spPr>
          <a:xfrm>
            <a:off x="3376411" y="790200"/>
            <a:ext cx="6125396" cy="1261884"/>
          </a:xfrm>
          <a:prstGeom prst="rect">
            <a:avLst/>
          </a:prstGeom>
          <a:noFill/>
        </p:spPr>
        <p:txBody>
          <a:bodyPr wrap="none" rtlCol="0">
            <a:spAutoFit/>
          </a:bodyPr>
          <a:lstStyle/>
          <a:p>
            <a:pPr algn="ctr"/>
            <a:r>
              <a:rPr lang="en-US" altLang="zh-CN" sz="3800" b="1" dirty="0">
                <a:solidFill>
                  <a:schemeClr val="accent1"/>
                </a:solidFill>
                <a:latin typeface="Times New Roman" panose="02020603050405020304" pitchFamily="18" charset="0"/>
                <a:cs typeface="Times New Roman" panose="02020603050405020304" pitchFamily="18" charset="0"/>
              </a:rPr>
              <a:t>Dù ai đi ngược về xuôi</a:t>
            </a:r>
          </a:p>
          <a:p>
            <a:pPr algn="ctr"/>
            <a:r>
              <a:rPr lang="en-US" altLang="zh-CN" sz="3800" b="1" dirty="0">
                <a:solidFill>
                  <a:schemeClr val="accent1"/>
                </a:solidFill>
                <a:latin typeface="Times New Roman" panose="02020603050405020304" pitchFamily="18" charset="0"/>
                <a:cs typeface="Times New Roman" panose="02020603050405020304" pitchFamily="18" charset="0"/>
              </a:rPr>
              <a:t>Nhớ ngày giỗ tổ mùng ……..</a:t>
            </a:r>
            <a:endParaRPr lang="zh-CN" altLang="en-US" sz="3800" b="1" dirty="0">
              <a:solidFill>
                <a:schemeClr val="accent1"/>
              </a:solidFill>
              <a:latin typeface="Times New Roman" panose="02020603050405020304" pitchFamily="18" charset="0"/>
              <a:cs typeface="Times New Roman" panose="02020603050405020304" pitchFamily="18" charset="0"/>
            </a:endParaRPr>
          </a:p>
        </p:txBody>
      </p:sp>
      <p:sp>
        <p:nvSpPr>
          <p:cNvPr id="68" name="文本框 2"/>
          <p:cNvSpPr txBox="1"/>
          <p:nvPr/>
        </p:nvSpPr>
        <p:spPr>
          <a:xfrm>
            <a:off x="3939726" y="2243870"/>
            <a:ext cx="2669791" cy="553870"/>
          </a:xfrm>
          <a:prstGeom prst="rect">
            <a:avLst/>
          </a:prstGeom>
          <a:solidFill>
            <a:schemeClr val="accent5"/>
          </a:solidFill>
          <a:ln w="19050">
            <a:solidFill>
              <a:schemeClr val="accent5"/>
            </a:solidFill>
          </a:ln>
          <a:effectLst/>
        </p:spPr>
        <p:txBody>
          <a:bodyPr wrap="square" rtlCol="0">
            <a:spAutoFit/>
          </a:bodyPr>
          <a:lstStyle/>
          <a:p>
            <a:pPr algn="ctr"/>
            <a:r>
              <a:rPr lang="en-US" altLang="zh-CN" sz="2999" dirty="0">
                <a:solidFill>
                  <a:schemeClr val="bg1"/>
                </a:solidFill>
                <a:latin typeface="+mn-ea"/>
              </a:rPr>
              <a:t>Tám tháng ba</a:t>
            </a:r>
            <a:endParaRPr lang="zh-CN" altLang="en-US" sz="2999" dirty="0">
              <a:solidFill>
                <a:schemeClr val="bg1"/>
              </a:solidFill>
              <a:latin typeface="+mn-ea"/>
            </a:endParaRPr>
          </a:p>
        </p:txBody>
      </p:sp>
      <p:sp>
        <p:nvSpPr>
          <p:cNvPr id="69" name="文本框 9"/>
          <p:cNvSpPr txBox="1"/>
          <p:nvPr/>
        </p:nvSpPr>
        <p:spPr>
          <a:xfrm>
            <a:off x="3033553" y="3231265"/>
            <a:ext cx="685717" cy="553870"/>
          </a:xfrm>
          <a:prstGeom prst="rect">
            <a:avLst/>
          </a:prstGeom>
          <a:solidFill>
            <a:schemeClr val="accent2"/>
          </a:solidFill>
          <a:ln w="19050">
            <a:solidFill>
              <a:schemeClr val="accent2"/>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999" dirty="0">
                <a:latin typeface="+mn-ea"/>
                <a:ea typeface="+mn-ea"/>
              </a:rPr>
              <a:t>B</a:t>
            </a:r>
            <a:endParaRPr lang="zh-CN" altLang="en-US" sz="2999" dirty="0">
              <a:latin typeface="+mn-ea"/>
              <a:ea typeface="+mn-ea"/>
            </a:endParaRPr>
          </a:p>
        </p:txBody>
      </p:sp>
      <p:sp>
        <p:nvSpPr>
          <p:cNvPr id="81" name="文本框 10"/>
          <p:cNvSpPr txBox="1"/>
          <p:nvPr/>
        </p:nvSpPr>
        <p:spPr>
          <a:xfrm>
            <a:off x="7286339" y="2243870"/>
            <a:ext cx="686991" cy="553870"/>
          </a:xfrm>
          <a:prstGeom prst="rect">
            <a:avLst/>
          </a:prstGeom>
          <a:solidFill>
            <a:schemeClr val="accent5"/>
          </a:solidFill>
          <a:ln w="19050">
            <a:solidFill>
              <a:schemeClr val="accent5"/>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999" dirty="0">
                <a:latin typeface="+mn-ea"/>
                <a:ea typeface="+mn-ea"/>
              </a:rPr>
              <a:t>C</a:t>
            </a:r>
            <a:endParaRPr lang="zh-CN" altLang="en-US" sz="2999" dirty="0">
              <a:latin typeface="+mn-ea"/>
              <a:ea typeface="+mn-ea"/>
            </a:endParaRPr>
          </a:p>
        </p:txBody>
      </p:sp>
      <p:sp>
        <p:nvSpPr>
          <p:cNvPr id="82" name="文本框 11"/>
          <p:cNvSpPr txBox="1"/>
          <p:nvPr/>
        </p:nvSpPr>
        <p:spPr>
          <a:xfrm>
            <a:off x="7284726" y="3231265"/>
            <a:ext cx="685717" cy="553870"/>
          </a:xfrm>
          <a:prstGeom prst="rect">
            <a:avLst/>
          </a:prstGeom>
          <a:solidFill>
            <a:schemeClr val="accent2"/>
          </a:solidFill>
          <a:ln w="19050">
            <a:solidFill>
              <a:schemeClr val="accent2"/>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999" dirty="0">
                <a:latin typeface="+mn-ea"/>
                <a:ea typeface="+mn-ea"/>
              </a:rPr>
              <a:t>D</a:t>
            </a:r>
            <a:endParaRPr lang="zh-CN" altLang="en-US" sz="2999" dirty="0">
              <a:latin typeface="+mn-ea"/>
              <a:ea typeface="+mn-ea"/>
            </a:endParaRPr>
          </a:p>
        </p:txBody>
      </p:sp>
      <p:sp>
        <p:nvSpPr>
          <p:cNvPr id="83" name="文本框 2"/>
          <p:cNvSpPr txBox="1"/>
          <p:nvPr/>
        </p:nvSpPr>
        <p:spPr>
          <a:xfrm>
            <a:off x="3033553" y="2243870"/>
            <a:ext cx="685717" cy="553870"/>
          </a:xfrm>
          <a:prstGeom prst="rect">
            <a:avLst/>
          </a:prstGeom>
          <a:solidFill>
            <a:schemeClr val="accent5"/>
          </a:solidFill>
          <a:ln w="19050">
            <a:solidFill>
              <a:schemeClr val="accent5"/>
            </a:solidFill>
          </a:ln>
          <a:effectLst/>
        </p:spPr>
        <p:txBody>
          <a:bodyPr wrap="square" rtlCol="0">
            <a:spAutoFit/>
          </a:bodyPr>
          <a:lstStyle/>
          <a:p>
            <a:pPr algn="ctr"/>
            <a:r>
              <a:rPr lang="en-US" altLang="zh-CN" sz="2999" dirty="0">
                <a:solidFill>
                  <a:schemeClr val="bg1"/>
                </a:solidFill>
                <a:latin typeface="+mn-ea"/>
              </a:rPr>
              <a:t>A</a:t>
            </a:r>
            <a:endParaRPr lang="zh-CN" altLang="en-US" sz="2999" dirty="0">
              <a:solidFill>
                <a:schemeClr val="bg1"/>
              </a:solidFill>
              <a:latin typeface="+mn-ea"/>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7" y="1911595"/>
            <a:ext cx="2527028" cy="2639340"/>
          </a:xfrm>
          <a:prstGeom prst="rect">
            <a:avLst/>
          </a:prstGeom>
        </p:spPr>
      </p:pic>
      <p:sp>
        <p:nvSpPr>
          <p:cNvPr id="13" name="TextBox 39"/>
          <p:cNvSpPr txBox="1"/>
          <p:nvPr/>
        </p:nvSpPr>
        <p:spPr>
          <a:xfrm>
            <a:off x="437133" y="207111"/>
            <a:ext cx="10058998" cy="583089"/>
          </a:xfrm>
          <a:prstGeom prst="rect">
            <a:avLst/>
          </a:prstGeom>
          <a:noFill/>
        </p:spPr>
        <p:txBody>
          <a:bodyPr wrap="none" lIns="89770" tIns="44885" rIns="89770" bIns="44885" rtlCol="0">
            <a:spAutoFit/>
          </a:bodyPr>
          <a:lstStyle/>
          <a:p>
            <a:pPr algn="ctr" fontAlgn="base">
              <a:spcBef>
                <a:spcPct val="0"/>
              </a:spcBef>
              <a:spcAft>
                <a:spcPct val="0"/>
              </a:spcAft>
            </a:pPr>
            <a:r>
              <a:rPr lang="en-US" altLang="zh-CN" sz="3200" b="1" dirty="0">
                <a:solidFill>
                  <a:prstClr val="black">
                    <a:lumMod val="75000"/>
                    <a:lumOff val="25000"/>
                  </a:prstClr>
                </a:solidFill>
                <a:latin typeface="Times New Roman" panose="02020603050405020304" pitchFamily="18" charset="0"/>
                <a:ea typeface="微软雅黑" pitchFamily="34" charset="-122"/>
                <a:cs typeface="Times New Roman" panose="02020603050405020304" pitchFamily="18" charset="0"/>
              </a:rPr>
              <a:t>Khởi động – em hãy điền khuyết để hoàn chỉnh câu sau?</a:t>
            </a:r>
            <a:endParaRPr lang="zh-CN" altLang="en-US" sz="3200" b="1" dirty="0">
              <a:solidFill>
                <a:prstClr val="black">
                  <a:lumMod val="75000"/>
                  <a:lumOff val="25000"/>
                </a:prstClr>
              </a:solidFill>
              <a:latin typeface="Times New Roman" panose="02020603050405020304" pitchFamily="18" charset="0"/>
              <a:ea typeface="微软雅黑" pitchFamily="34" charset="-122"/>
              <a:cs typeface="Times New Roman" panose="02020603050405020304" pitchFamily="18" charset="0"/>
            </a:endParaRPr>
          </a:p>
        </p:txBody>
      </p:sp>
      <p:sp>
        <p:nvSpPr>
          <p:cNvPr id="14" name="文本框 10"/>
          <p:cNvSpPr txBox="1"/>
          <p:nvPr/>
        </p:nvSpPr>
        <p:spPr>
          <a:xfrm>
            <a:off x="8231759" y="1381180"/>
            <a:ext cx="2993822" cy="553870"/>
          </a:xfrm>
          <a:prstGeom prst="rect">
            <a:avLst/>
          </a:prstGeom>
          <a:solidFill>
            <a:schemeClr val="accent5"/>
          </a:solidFill>
          <a:ln w="19050">
            <a:solidFill>
              <a:schemeClr val="accent5"/>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999" dirty="0">
                <a:latin typeface="+mn-ea"/>
              </a:rPr>
              <a:t>Mười tháng ba</a:t>
            </a:r>
            <a:endParaRPr lang="zh-CN" altLang="en-US" sz="2999" dirty="0">
              <a:latin typeface="+mn-ea"/>
            </a:endParaRPr>
          </a:p>
        </p:txBody>
      </p:sp>
    </p:spTree>
    <p:extLst>
      <p:ext uri="{BB962C8B-B14F-4D97-AF65-F5344CB8AC3E}">
        <p14:creationId xmlns:p14="http://schemas.microsoft.com/office/powerpoint/2010/main" val="3167290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wipe(down)">
                                      <p:cBhvr>
                                        <p:cTn id="20" dur="500"/>
                                        <p:tgtEl>
                                          <p:spTgt spid="8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circle(in)">
                                      <p:cBhvr>
                                        <p:cTn id="28" dur="2000"/>
                                        <p:tgtEl>
                                          <p:spTgt spid="4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circle(in)">
                                      <p:cBhvr>
                                        <p:cTn id="31" dur="2000"/>
                                        <p:tgtEl>
                                          <p:spTgt spid="6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circle(in)">
                                      <p:cBhvr>
                                        <p:cTn id="36" dur="2000"/>
                                        <p:tgtEl>
                                          <p:spTgt spid="8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circle(in)">
                                      <p:cBhvr>
                                        <p:cTn id="39" dur="20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circle(in)">
                                      <p:cBhvr>
                                        <p:cTn id="44" dur="2000"/>
                                        <p:tgtEl>
                                          <p:spTgt spid="82"/>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circle(in)">
                                      <p:cBhvr>
                                        <p:cTn id="47" dur="20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83"/>
                                        </p:tgtEl>
                                      </p:cBhvr>
                                    </p:animEffect>
                                    <p:set>
                                      <p:cBhvr>
                                        <p:cTn id="57" dur="1" fill="hold">
                                          <p:stCondLst>
                                            <p:cond delay="499"/>
                                          </p:stCondLst>
                                        </p:cTn>
                                        <p:tgtEl>
                                          <p:spTgt spid="83"/>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68"/>
                                        </p:tgtEl>
                                      </p:cBhvr>
                                    </p:animEffect>
                                    <p:set>
                                      <p:cBhvr>
                                        <p:cTn id="60" dur="1" fill="hold">
                                          <p:stCondLst>
                                            <p:cond delay="499"/>
                                          </p:stCondLst>
                                        </p:cTn>
                                        <p:tgtEl>
                                          <p:spTgt spid="68"/>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48"/>
                                        </p:tgtEl>
                                      </p:cBhvr>
                                    </p:animEffect>
                                    <p:set>
                                      <p:cBhvr>
                                        <p:cTn id="63" dur="1" fill="hold">
                                          <p:stCondLst>
                                            <p:cond delay="499"/>
                                          </p:stCondLst>
                                        </p:cTn>
                                        <p:tgtEl>
                                          <p:spTgt spid="48"/>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69"/>
                                        </p:tgtEl>
                                      </p:cBhvr>
                                    </p:animEffect>
                                    <p:set>
                                      <p:cBhvr>
                                        <p:cTn id="66" dur="1" fill="hold">
                                          <p:stCondLst>
                                            <p:cond delay="499"/>
                                          </p:stCondLst>
                                        </p:cTn>
                                        <p:tgtEl>
                                          <p:spTgt spid="69"/>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81"/>
                                        </p:tgtEl>
                                      </p:cBhvr>
                                    </p:animEffect>
                                    <p:set>
                                      <p:cBhvr>
                                        <p:cTn id="69" dur="1" fill="hold">
                                          <p:stCondLst>
                                            <p:cond delay="499"/>
                                          </p:stCondLst>
                                        </p:cTn>
                                        <p:tgtEl>
                                          <p:spTgt spid="81"/>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82"/>
                                        </p:tgtEl>
                                      </p:cBhvr>
                                    </p:animEffect>
                                    <p:set>
                                      <p:cBhvr>
                                        <p:cTn id="75" dur="1" fill="hold">
                                          <p:stCondLst>
                                            <p:cond delay="499"/>
                                          </p:stCondLst>
                                        </p:cTn>
                                        <p:tgtEl>
                                          <p:spTgt spid="82"/>
                                        </p:tgtEl>
                                        <p:attrNameLst>
                                          <p:attrName>style.visibility</p:attrName>
                                        </p:attrNameLst>
                                      </p:cBhvr>
                                      <p:to>
                                        <p:strVal val="hidden"/>
                                      </p:to>
                                    </p:set>
                                  </p:childTnLst>
                                </p:cTn>
                              </p:par>
                              <p:par>
                                <p:cTn id="76" presetID="3" presetClass="exit" presetSubtype="10" fill="hold" grpId="1" nodeType="withEffect">
                                  <p:stCondLst>
                                    <p:cond delay="0"/>
                                  </p:stCondLst>
                                  <p:childTnLst>
                                    <p:animEffect transition="out" filter="blinds(horizontal)">
                                      <p:cBhvr>
                                        <p:cTn id="77" dur="500"/>
                                        <p:tgtEl>
                                          <p:spTgt spid="61"/>
                                        </p:tgtEl>
                                      </p:cBhvr>
                                    </p:animEffect>
                                    <p:set>
                                      <p:cBhvr>
                                        <p:cTn id="78"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9" grpId="0" animBg="1"/>
      <p:bldP spid="49" grpId="1" animBg="1"/>
      <p:bldP spid="61" grpId="0" animBg="1"/>
      <p:bldP spid="61" grpId="1" animBg="1"/>
      <p:bldP spid="63" grpId="0"/>
      <p:bldP spid="68" grpId="0" animBg="1"/>
      <p:bldP spid="68" grpId="1" animBg="1"/>
      <p:bldP spid="69" grpId="0" animBg="1"/>
      <p:bldP spid="69" grpId="1" animBg="1"/>
      <p:bldP spid="81" grpId="0" animBg="1"/>
      <p:bldP spid="81" grpId="1" animBg="1"/>
      <p:bldP spid="82" grpId="0" animBg="1"/>
      <p:bldP spid="82" grpId="1" animBg="1"/>
      <p:bldP spid="83" grpId="0" animBg="1"/>
      <p:bldP spid="83" grpId="1"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615636" y="174483"/>
            <a:ext cx="10458995" cy="13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BÀI 14</a:t>
            </a:r>
          </a:p>
          <a:p>
            <a:pPr algn="ctr" eaLnBrk="1" hangingPunct="1"/>
            <a:r>
              <a:rPr lang="en-US" altLang="zh-CN"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NHÀ NƯỚC VĂN LANG, ÂU LẠC</a:t>
            </a:r>
            <a:endParaRPr lang="zh-CN" altLang="en-US"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19"/>
          <p:cNvSpPr/>
          <p:nvPr/>
        </p:nvSpPr>
        <p:spPr>
          <a:xfrm>
            <a:off x="658880" y="2425873"/>
            <a:ext cx="5466048" cy="553998"/>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algn="ctr"/>
            <a:r>
              <a:rPr lang="en-US" altLang="zh-CN" sz="3000" b="1" dirty="0">
                <a:solidFill>
                  <a:srgbClr val="FF0000"/>
                </a:solidFill>
                <a:latin typeface="Times New Roman" panose="02020603050405020304" pitchFamily="18" charset="0"/>
                <a:cs typeface="Times New Roman" panose="02020603050405020304" pitchFamily="18" charset="0"/>
              </a:rPr>
              <a:t>1. </a:t>
            </a:r>
            <a:r>
              <a:rPr lang="en-US" altLang="zh-CN" sz="3000" b="1" dirty="0" err="1">
                <a:solidFill>
                  <a:srgbClr val="FF0000"/>
                </a:solidFill>
                <a:latin typeface="Times New Roman" panose="02020603050405020304" pitchFamily="18" charset="0"/>
                <a:cs typeface="Times New Roman" panose="02020603050405020304" pitchFamily="18" charset="0"/>
              </a:rPr>
              <a:t>Sự</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ra</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đời</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nhà</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nước</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Văn</a:t>
            </a:r>
            <a:r>
              <a:rPr lang="en-US" altLang="zh-CN" sz="3000" b="1" dirty="0">
                <a:solidFill>
                  <a:srgbClr val="FF0000"/>
                </a:solidFill>
                <a:latin typeface="Times New Roman" panose="02020603050405020304" pitchFamily="18" charset="0"/>
                <a:cs typeface="Times New Roman" panose="02020603050405020304" pitchFamily="18" charset="0"/>
              </a:rPr>
              <a:t> Lang</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8" name="矩形 10"/>
          <p:cNvSpPr/>
          <p:nvPr/>
        </p:nvSpPr>
        <p:spPr>
          <a:xfrm>
            <a:off x="596427" y="1564099"/>
            <a:ext cx="5528501" cy="769441"/>
          </a:xfrm>
          <a:prstGeom prst="rect">
            <a:avLst/>
          </a:prstGeom>
        </p:spPr>
        <p:txBody>
          <a:bodyPr wrap="none">
            <a:spAutoFit/>
          </a:bodyPr>
          <a:lstStyle/>
          <a:p>
            <a:pPr fontAlgn="auto">
              <a:spcBef>
                <a:spcPts val="0"/>
              </a:spcBef>
              <a:spcAft>
                <a:spcPts val="0"/>
              </a:spcAft>
              <a:defRPr/>
            </a:pP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Nhà</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Nước</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Văn</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Lang</a:t>
            </a:r>
            <a:endParaRPr kumimoji="0" lang="zh-CN" altLang="en-US" sz="4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Rectangle 3"/>
          <p:cNvSpPr/>
          <p:nvPr/>
        </p:nvSpPr>
        <p:spPr>
          <a:xfrm>
            <a:off x="716569" y="3057974"/>
            <a:ext cx="4921411" cy="523220"/>
          </a:xfrm>
          <a:prstGeom prst="rect">
            <a:avLst/>
          </a:prstGeom>
        </p:spPr>
        <p:txBody>
          <a:bodyPr wrap="none">
            <a:sp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2. </a:t>
            </a:r>
            <a:r>
              <a:rPr lang="en-US" altLang="zh-CN" sz="2800" b="1" dirty="0" err="1">
                <a:solidFill>
                  <a:srgbClr val="FF0000"/>
                </a:solidFill>
                <a:latin typeface="Times New Roman" panose="02020603050405020304" pitchFamily="18" charset="0"/>
                <a:cs typeface="Times New Roman" panose="02020603050405020304" pitchFamily="18" charset="0"/>
              </a:rPr>
              <a:t>Tổ</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chức</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nhà</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nước</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err="1">
                <a:solidFill>
                  <a:srgbClr val="FF0000"/>
                </a:solidFill>
                <a:latin typeface="Times New Roman" panose="02020603050405020304" pitchFamily="18" charset="0"/>
                <a:cs typeface="Times New Roman" panose="02020603050405020304" pitchFamily="18" charset="0"/>
              </a:rPr>
              <a:t>Văn</a:t>
            </a:r>
            <a:r>
              <a:rPr lang="en-US" altLang="zh-CN" sz="2800" b="1" dirty="0">
                <a:solidFill>
                  <a:srgbClr val="FF0000"/>
                </a:solidFill>
                <a:latin typeface="Times New Roman" panose="02020603050405020304" pitchFamily="18" charset="0"/>
                <a:cs typeface="Times New Roman" panose="02020603050405020304" pitchFamily="18" charset="0"/>
              </a:rPr>
              <a:t> Lang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矩形 10"/>
          <p:cNvSpPr/>
          <p:nvPr/>
        </p:nvSpPr>
        <p:spPr>
          <a:xfrm>
            <a:off x="637155" y="3659297"/>
            <a:ext cx="4681090" cy="707886"/>
          </a:xfrm>
          <a:prstGeom prst="rect">
            <a:avLst/>
          </a:prstGeom>
        </p:spPr>
        <p:txBody>
          <a:bodyPr wrap="none">
            <a:spAutoFit/>
          </a:bodyPr>
          <a:lstStyle/>
          <a:p>
            <a:pPr fontAlgn="auto">
              <a:spcBef>
                <a:spcPts val="0"/>
              </a:spcBef>
              <a:spcAft>
                <a:spcPts val="0"/>
              </a:spcAft>
              <a:defRPr/>
            </a:pP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II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Nhà</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Nước</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Âu</a:t>
            </a:r>
            <a:r>
              <a:rPr kumimoji="0" lang="en-US" altLang="zh-CN" sz="4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Lạc</a:t>
            </a:r>
            <a:endParaRPr kumimoji="0" lang="zh-CN" altLang="en-US" sz="4000" b="1"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3" name="矩形 17"/>
          <p:cNvSpPr/>
          <p:nvPr/>
        </p:nvSpPr>
        <p:spPr>
          <a:xfrm>
            <a:off x="838003" y="4367183"/>
            <a:ext cx="4884671" cy="538609"/>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marL="0" indent="0"/>
            <a:r>
              <a:rPr kumimoji="0" lang="en-US" altLang="zh-CN"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 Sự ra đời nhà nước Âu Lạc</a:t>
            </a:r>
            <a:endParaRPr kumimoji="0" lang="zh-CN" altLang="en-US"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9"/>
          <p:cNvSpPr/>
          <p:nvPr/>
        </p:nvSpPr>
        <p:spPr>
          <a:xfrm>
            <a:off x="838003" y="5046609"/>
            <a:ext cx="2866169" cy="538609"/>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marL="0" indent="0"/>
            <a:r>
              <a:rPr kumimoji="0" lang="en-US" altLang="zh-CN"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 Thành Cổ Loa</a:t>
            </a:r>
            <a:endParaRPr kumimoji="0" lang="zh-CN" altLang="en-US" sz="29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53717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style.rotation</p:attrName>
                                        </p:attrNameLst>
                                      </p:cBhvr>
                                      <p:tavLst>
                                        <p:tav tm="0">
                                          <p:val>
                                            <p:fltVal val="90"/>
                                          </p:val>
                                        </p:tav>
                                        <p:tav tm="100000">
                                          <p:val>
                                            <p:fltVal val="0"/>
                                          </p:val>
                                        </p:tav>
                                      </p:tavLst>
                                    </p:anim>
                                    <p:animEffect transition="in" filter="fade">
                                      <p:cBhvr>
                                        <p:cTn id="33" dur="1000"/>
                                        <p:tgtEl>
                                          <p:spTgt spid="13"/>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style.rotation</p:attrName>
                                        </p:attrNameLst>
                                      </p:cBhvr>
                                      <p:tavLst>
                                        <p:tav tm="0">
                                          <p:val>
                                            <p:fltVal val="90"/>
                                          </p:val>
                                        </p:tav>
                                        <p:tav tm="100000">
                                          <p:val>
                                            <p:fltVal val="0"/>
                                          </p:val>
                                        </p:tav>
                                      </p:tavLst>
                                    </p:anim>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4" grpId="0"/>
      <p:bldP spid="1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615636" y="174483"/>
            <a:ext cx="10458995" cy="13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BÀI 14</a:t>
            </a:r>
          </a:p>
          <a:p>
            <a:pPr algn="ctr" eaLnBrk="1" hangingPunct="1"/>
            <a:r>
              <a:rPr lang="en-US" altLang="zh-CN"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NHÀ NƯỚC VĂN LANG, ÂU LẠC</a:t>
            </a:r>
            <a:endParaRPr lang="zh-CN" altLang="en-US"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10"/>
          <p:cNvSpPr/>
          <p:nvPr/>
        </p:nvSpPr>
        <p:spPr>
          <a:xfrm>
            <a:off x="596427" y="1564099"/>
            <a:ext cx="5528501" cy="769441"/>
          </a:xfrm>
          <a:prstGeom prst="rect">
            <a:avLst/>
          </a:prstGeom>
        </p:spPr>
        <p:txBody>
          <a:bodyPr wrap="none">
            <a:spAutoFit/>
          </a:bodyPr>
          <a:lstStyle/>
          <a:p>
            <a:pPr fontAlgn="auto">
              <a:spcBef>
                <a:spcPts val="0"/>
              </a:spcBef>
              <a:spcAft>
                <a:spcPts val="0"/>
              </a:spcAft>
              <a:defRPr/>
            </a:pP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Nhà</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Nước</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Văn</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Lang</a:t>
            </a:r>
            <a:endParaRPr kumimoji="0" lang="zh-CN" altLang="en-US" sz="4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19"/>
          <p:cNvSpPr/>
          <p:nvPr/>
        </p:nvSpPr>
        <p:spPr>
          <a:xfrm>
            <a:off x="658880" y="2425873"/>
            <a:ext cx="5466048" cy="553998"/>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algn="ctr"/>
            <a:r>
              <a:rPr lang="en-US" altLang="zh-CN" sz="3000" b="1" dirty="0">
                <a:solidFill>
                  <a:srgbClr val="FF0000"/>
                </a:solidFill>
                <a:latin typeface="Times New Roman" panose="02020603050405020304" pitchFamily="18" charset="0"/>
                <a:cs typeface="Times New Roman" panose="02020603050405020304" pitchFamily="18" charset="0"/>
              </a:rPr>
              <a:t>1. </a:t>
            </a:r>
            <a:r>
              <a:rPr lang="en-US" altLang="zh-CN" sz="3000" b="1" dirty="0" err="1">
                <a:solidFill>
                  <a:srgbClr val="FF0000"/>
                </a:solidFill>
                <a:latin typeface="Times New Roman" panose="02020603050405020304" pitchFamily="18" charset="0"/>
                <a:cs typeface="Times New Roman" panose="02020603050405020304" pitchFamily="18" charset="0"/>
              </a:rPr>
              <a:t>Sự</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ra</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đời</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nhà</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nước</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Văn</a:t>
            </a:r>
            <a:r>
              <a:rPr lang="en-US" altLang="zh-CN" sz="3000" b="1" dirty="0">
                <a:solidFill>
                  <a:srgbClr val="FF0000"/>
                </a:solidFill>
                <a:latin typeface="Times New Roman" panose="02020603050405020304" pitchFamily="18" charset="0"/>
                <a:cs typeface="Times New Roman" panose="02020603050405020304" pitchFamily="18" charset="0"/>
              </a:rPr>
              <a:t> Lang</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53738" y="2109485"/>
            <a:ext cx="3795718" cy="3970318"/>
          </a:xfrm>
          <a:prstGeom prst="rect">
            <a:avLst/>
          </a:prstGeom>
          <a:solidFill>
            <a:schemeClr val="accent4">
              <a:lumMod val="40000"/>
              <a:lumOff val="60000"/>
            </a:schemeClr>
          </a:solidFill>
        </p:spPr>
        <p:txBody>
          <a:bodyPr wrap="square">
            <a:spAutoFit/>
          </a:bodyPr>
          <a:lstStyle/>
          <a:p>
            <a:r>
              <a:rPr lang="vi-VN" sz="2800" dirty="0">
                <a:latin typeface="+mj-lt"/>
              </a:rPr>
              <a:t>Dựa vào lược đồ 14.1 và</a:t>
            </a:r>
          </a:p>
          <a:p>
            <a:r>
              <a:rPr lang="vi-VN" sz="2800" dirty="0">
                <a:latin typeface="+mj-lt"/>
              </a:rPr>
              <a:t>thông tin trong bài học,</a:t>
            </a:r>
          </a:p>
          <a:p>
            <a:r>
              <a:rPr lang="vi-VN" sz="2800" dirty="0">
                <a:latin typeface="+mj-lt"/>
              </a:rPr>
              <a:t>em hãy xác định:</a:t>
            </a:r>
          </a:p>
          <a:p>
            <a:r>
              <a:rPr lang="vi-VN" sz="2800" dirty="0">
                <a:latin typeface="+mj-lt"/>
              </a:rPr>
              <a:t>-Nhà nước Văn Lang</a:t>
            </a:r>
          </a:p>
          <a:p>
            <a:r>
              <a:rPr lang="vi-VN" sz="2800" dirty="0">
                <a:latin typeface="+mj-lt"/>
              </a:rPr>
              <a:t>ra đời vào khoảng thời</a:t>
            </a:r>
          </a:p>
          <a:p>
            <a:r>
              <a:rPr lang="vi-VN" sz="2800" dirty="0">
                <a:latin typeface="+mj-lt"/>
              </a:rPr>
              <a:t>gian nào</a:t>
            </a:r>
            <a:r>
              <a:rPr lang="vi-VN" sz="2800" dirty="0" smtClean="0">
                <a:latin typeface="+mj-lt"/>
              </a:rPr>
              <a:t>?</a:t>
            </a:r>
            <a:endParaRPr lang="vi-VN" sz="2800" dirty="0">
              <a:latin typeface="+mj-lt"/>
            </a:endParaRPr>
          </a:p>
          <a:p>
            <a:r>
              <a:rPr lang="vi-VN" sz="2800" dirty="0">
                <a:latin typeface="+mj-lt"/>
              </a:rPr>
              <a:t>-Địa bàn cư trú và vị trí</a:t>
            </a:r>
          </a:p>
          <a:p>
            <a:r>
              <a:rPr lang="vi-VN" sz="2800" dirty="0">
                <a:latin typeface="+mj-lt"/>
              </a:rPr>
              <a:t>kinh đô của Nhà nước</a:t>
            </a:r>
          </a:p>
          <a:p>
            <a:r>
              <a:rPr lang="vi-VN" sz="2800" dirty="0">
                <a:latin typeface="+mj-lt"/>
              </a:rPr>
              <a:t>Văn Lang.</a:t>
            </a:r>
            <a:endParaRPr lang="en-US" sz="2800" dirty="0">
              <a:latin typeface="+mj-lt"/>
            </a:endParaRPr>
          </a:p>
        </p:txBody>
      </p:sp>
    </p:spTree>
    <p:extLst>
      <p:ext uri="{BB962C8B-B14F-4D97-AF65-F5344CB8AC3E}">
        <p14:creationId xmlns:p14="http://schemas.microsoft.com/office/powerpoint/2010/main" val="1208344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57051" y="801524"/>
            <a:ext cx="6146192" cy="5555795"/>
            <a:chOff x="1199881" y="1473816"/>
            <a:chExt cx="4451343" cy="4452750"/>
          </a:xfrm>
        </p:grpSpPr>
        <p:sp>
          <p:nvSpPr>
            <p:cNvPr id="3" name="Oval 6"/>
            <p:cNvSpPr>
              <a:spLocks noChangeArrowheads="1"/>
            </p:cNvSpPr>
            <p:nvPr/>
          </p:nvSpPr>
          <p:spPr bwMode="auto">
            <a:xfrm>
              <a:off x="1199881" y="1473816"/>
              <a:ext cx="4451343" cy="4452750"/>
            </a:xfrm>
            <a:prstGeom prst="ellipse">
              <a:avLst/>
            </a:prstGeom>
            <a:noFill/>
            <a:ln w="9">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2257" b="1">
                <a:solidFill>
                  <a:schemeClr val="tx1"/>
                </a:solidFill>
                <a:latin typeface="+mn-lt"/>
                <a:ea typeface="+mn-ea"/>
                <a:cs typeface="+mn-ea"/>
                <a:sym typeface="+mn-lt"/>
              </a:endParaRPr>
            </a:p>
          </p:txBody>
        </p:sp>
        <p:sp>
          <p:nvSpPr>
            <p:cNvPr id="9" name="Oval 7"/>
            <p:cNvSpPr>
              <a:spLocks noChangeArrowheads="1"/>
            </p:cNvSpPr>
            <p:nvPr/>
          </p:nvSpPr>
          <p:spPr bwMode="auto">
            <a:xfrm>
              <a:off x="1462165" y="1564282"/>
              <a:ext cx="4086320" cy="4101318"/>
            </a:xfrm>
            <a:prstGeom prst="ellipse">
              <a:avLst/>
            </a:prstGeom>
            <a:solidFill>
              <a:schemeClr val="bg2">
                <a:lumMod val="25000"/>
              </a:schemeClr>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2257" b="1">
                <a:solidFill>
                  <a:schemeClr val="tx1"/>
                </a:solidFill>
                <a:latin typeface="+mn-lt"/>
                <a:ea typeface="+mn-ea"/>
                <a:cs typeface="+mn-ea"/>
                <a:sym typeface="+mn-lt"/>
              </a:endParaRPr>
            </a:p>
          </p:txBody>
        </p:sp>
      </p:grpSp>
      <p:sp>
        <p:nvSpPr>
          <p:cNvPr id="17" name="矩形 19"/>
          <p:cNvSpPr/>
          <p:nvPr/>
        </p:nvSpPr>
        <p:spPr>
          <a:xfrm>
            <a:off x="625509" y="247526"/>
            <a:ext cx="5172698" cy="553998"/>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algn="ctr"/>
            <a:r>
              <a:rPr lang="en-US" altLang="zh-CN" sz="3000" dirty="0">
                <a:solidFill>
                  <a:srgbClr val="FF0000"/>
                </a:solidFill>
                <a:latin typeface="+mn-ea"/>
              </a:rPr>
              <a:t>1. </a:t>
            </a:r>
            <a:r>
              <a:rPr lang="en-US" altLang="zh-CN" sz="3000" dirty="0">
                <a:solidFill>
                  <a:srgbClr val="FF0000"/>
                </a:solidFill>
                <a:latin typeface="Times New Roman" panose="02020603050405020304" pitchFamily="18" charset="0"/>
                <a:cs typeface="Times New Roman" panose="02020603050405020304" pitchFamily="18" charset="0"/>
              </a:rPr>
              <a:t>Sự ra đời nhà nước Văn Lang</a:t>
            </a:r>
            <a:endParaRPr lang="zh-CN" altLang="en-US" sz="3000" dirty="0">
              <a:solidFill>
                <a:srgbClr val="FF000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274" y="1003784"/>
            <a:ext cx="5294812" cy="49297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Rectangle 18"/>
          <p:cNvSpPr/>
          <p:nvPr/>
        </p:nvSpPr>
        <p:spPr>
          <a:xfrm>
            <a:off x="6183086" y="1188552"/>
            <a:ext cx="4545082" cy="86177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500" dirty="0">
                <a:latin typeface="Times New Roman" panose="02020603050405020304" pitchFamily="18" charset="0"/>
                <a:ea typeface="Calibri" panose="020F0502020204030204" pitchFamily="34" charset="0"/>
              </a:rPr>
              <a:t>Từ khoảng 2000 năm TCN cư dân Việt cổ mở rộng địa bàn cư trú </a:t>
            </a:r>
            <a:endParaRPr lang="en-US" sz="2500" dirty="0"/>
          </a:p>
        </p:txBody>
      </p:sp>
      <p:sp>
        <p:nvSpPr>
          <p:cNvPr id="20" name="Rectangle 19"/>
          <p:cNvSpPr/>
          <p:nvPr/>
        </p:nvSpPr>
        <p:spPr>
          <a:xfrm>
            <a:off x="6764500" y="2444415"/>
            <a:ext cx="4277968" cy="86177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500" dirty="0"/>
              <a:t>Từ vùng núi, trung du xuống vùng đồng bằng.</a:t>
            </a:r>
          </a:p>
        </p:txBody>
      </p:sp>
      <p:sp>
        <p:nvSpPr>
          <p:cNvPr id="22" name="Freeform 21"/>
          <p:cNvSpPr/>
          <p:nvPr/>
        </p:nvSpPr>
        <p:spPr>
          <a:xfrm>
            <a:off x="2342606" y="1820091"/>
            <a:ext cx="1776548" cy="1724298"/>
          </a:xfrm>
          <a:custGeom>
            <a:avLst/>
            <a:gdLst>
              <a:gd name="connsiteX0" fmla="*/ 0 w 1776548"/>
              <a:gd name="connsiteY0" fmla="*/ 0 h 1724298"/>
              <a:gd name="connsiteX1" fmla="*/ 52251 w 1776548"/>
              <a:gd name="connsiteY1" fmla="*/ 43543 h 1724298"/>
              <a:gd name="connsiteX2" fmla="*/ 78377 w 1776548"/>
              <a:gd name="connsiteY2" fmla="*/ 52252 h 1724298"/>
              <a:gd name="connsiteX3" fmla="*/ 104503 w 1776548"/>
              <a:gd name="connsiteY3" fmla="*/ 69669 h 1724298"/>
              <a:gd name="connsiteX4" fmla="*/ 113211 w 1776548"/>
              <a:gd name="connsiteY4" fmla="*/ 95795 h 1724298"/>
              <a:gd name="connsiteX5" fmla="*/ 165463 w 1776548"/>
              <a:gd name="connsiteY5" fmla="*/ 156755 h 1724298"/>
              <a:gd name="connsiteX6" fmla="*/ 174171 w 1776548"/>
              <a:gd name="connsiteY6" fmla="*/ 182880 h 1724298"/>
              <a:gd name="connsiteX7" fmla="*/ 200297 w 1776548"/>
              <a:gd name="connsiteY7" fmla="*/ 191589 h 1724298"/>
              <a:gd name="connsiteX8" fmla="*/ 226423 w 1776548"/>
              <a:gd name="connsiteY8" fmla="*/ 209006 h 1724298"/>
              <a:gd name="connsiteX9" fmla="*/ 243840 w 1776548"/>
              <a:gd name="connsiteY9" fmla="*/ 235132 h 1724298"/>
              <a:gd name="connsiteX10" fmla="*/ 296091 w 1776548"/>
              <a:gd name="connsiteY10" fmla="*/ 313509 h 1724298"/>
              <a:gd name="connsiteX11" fmla="*/ 374468 w 1776548"/>
              <a:gd name="connsiteY11" fmla="*/ 339635 h 1724298"/>
              <a:gd name="connsiteX12" fmla="*/ 409303 w 1776548"/>
              <a:gd name="connsiteY12" fmla="*/ 365760 h 1724298"/>
              <a:gd name="connsiteX13" fmla="*/ 435428 w 1776548"/>
              <a:gd name="connsiteY13" fmla="*/ 383178 h 1724298"/>
              <a:gd name="connsiteX14" fmla="*/ 461554 w 1776548"/>
              <a:gd name="connsiteY14" fmla="*/ 426720 h 1724298"/>
              <a:gd name="connsiteX15" fmla="*/ 487680 w 1776548"/>
              <a:gd name="connsiteY15" fmla="*/ 452846 h 1724298"/>
              <a:gd name="connsiteX16" fmla="*/ 539931 w 1776548"/>
              <a:gd name="connsiteY16" fmla="*/ 513806 h 1724298"/>
              <a:gd name="connsiteX17" fmla="*/ 618308 w 1776548"/>
              <a:gd name="connsiteY17" fmla="*/ 574766 h 1724298"/>
              <a:gd name="connsiteX18" fmla="*/ 644434 w 1776548"/>
              <a:gd name="connsiteY18" fmla="*/ 609600 h 1724298"/>
              <a:gd name="connsiteX19" fmla="*/ 679268 w 1776548"/>
              <a:gd name="connsiteY19" fmla="*/ 618309 h 1724298"/>
              <a:gd name="connsiteX20" fmla="*/ 722811 w 1776548"/>
              <a:gd name="connsiteY20" fmla="*/ 644435 h 1724298"/>
              <a:gd name="connsiteX21" fmla="*/ 748937 w 1776548"/>
              <a:gd name="connsiteY21" fmla="*/ 696686 h 1724298"/>
              <a:gd name="connsiteX22" fmla="*/ 766354 w 1776548"/>
              <a:gd name="connsiteY22" fmla="*/ 766355 h 1724298"/>
              <a:gd name="connsiteX23" fmla="*/ 818605 w 1776548"/>
              <a:gd name="connsiteY23" fmla="*/ 818606 h 1724298"/>
              <a:gd name="connsiteX24" fmla="*/ 836023 w 1776548"/>
              <a:gd name="connsiteY24" fmla="*/ 836023 h 1724298"/>
              <a:gd name="connsiteX25" fmla="*/ 888274 w 1776548"/>
              <a:gd name="connsiteY25" fmla="*/ 844732 h 1724298"/>
              <a:gd name="connsiteX26" fmla="*/ 914400 w 1776548"/>
              <a:gd name="connsiteY26" fmla="*/ 870858 h 1724298"/>
              <a:gd name="connsiteX27" fmla="*/ 949234 w 1776548"/>
              <a:gd name="connsiteY27" fmla="*/ 896983 h 1724298"/>
              <a:gd name="connsiteX28" fmla="*/ 957943 w 1776548"/>
              <a:gd name="connsiteY28" fmla="*/ 923109 h 1724298"/>
              <a:gd name="connsiteX29" fmla="*/ 984068 w 1776548"/>
              <a:gd name="connsiteY29" fmla="*/ 931818 h 1724298"/>
              <a:gd name="connsiteX30" fmla="*/ 1036320 w 1776548"/>
              <a:gd name="connsiteY30" fmla="*/ 957943 h 1724298"/>
              <a:gd name="connsiteX31" fmla="*/ 1114697 w 1776548"/>
              <a:gd name="connsiteY31" fmla="*/ 1010195 h 1724298"/>
              <a:gd name="connsiteX32" fmla="*/ 1140823 w 1776548"/>
              <a:gd name="connsiteY32" fmla="*/ 1036320 h 1724298"/>
              <a:gd name="connsiteX33" fmla="*/ 1166948 w 1776548"/>
              <a:gd name="connsiteY33" fmla="*/ 1045029 h 1724298"/>
              <a:gd name="connsiteX34" fmla="*/ 1227908 w 1776548"/>
              <a:gd name="connsiteY34" fmla="*/ 1071155 h 1724298"/>
              <a:gd name="connsiteX35" fmla="*/ 1254034 w 1776548"/>
              <a:gd name="connsiteY35" fmla="*/ 1088572 h 1724298"/>
              <a:gd name="connsiteX36" fmla="*/ 1280160 w 1776548"/>
              <a:gd name="connsiteY36" fmla="*/ 1097280 h 1724298"/>
              <a:gd name="connsiteX37" fmla="*/ 1332411 w 1776548"/>
              <a:gd name="connsiteY37" fmla="*/ 1132115 h 1724298"/>
              <a:gd name="connsiteX38" fmla="*/ 1367245 w 1776548"/>
              <a:gd name="connsiteY38" fmla="*/ 1201783 h 1724298"/>
              <a:gd name="connsiteX39" fmla="*/ 1375954 w 1776548"/>
              <a:gd name="connsiteY39" fmla="*/ 1236618 h 1724298"/>
              <a:gd name="connsiteX40" fmla="*/ 1428205 w 1776548"/>
              <a:gd name="connsiteY40" fmla="*/ 1288869 h 1724298"/>
              <a:gd name="connsiteX41" fmla="*/ 1445623 w 1776548"/>
              <a:gd name="connsiteY41" fmla="*/ 1349829 h 1724298"/>
              <a:gd name="connsiteX42" fmla="*/ 1454331 w 1776548"/>
              <a:gd name="connsiteY42" fmla="*/ 1393372 h 1724298"/>
              <a:gd name="connsiteX43" fmla="*/ 1480457 w 1776548"/>
              <a:gd name="connsiteY43" fmla="*/ 1471749 h 1724298"/>
              <a:gd name="connsiteX44" fmla="*/ 1506583 w 1776548"/>
              <a:gd name="connsiteY44" fmla="*/ 1497875 h 1724298"/>
              <a:gd name="connsiteX45" fmla="*/ 1515291 w 1776548"/>
              <a:gd name="connsiteY45" fmla="*/ 1532709 h 1724298"/>
              <a:gd name="connsiteX46" fmla="*/ 1532708 w 1776548"/>
              <a:gd name="connsiteY46" fmla="*/ 1558835 h 1724298"/>
              <a:gd name="connsiteX47" fmla="*/ 1584960 w 1776548"/>
              <a:gd name="connsiteY47" fmla="*/ 1584960 h 1724298"/>
              <a:gd name="connsiteX48" fmla="*/ 1619794 w 1776548"/>
              <a:gd name="connsiteY48" fmla="*/ 1593669 h 1724298"/>
              <a:gd name="connsiteX49" fmla="*/ 1672045 w 1776548"/>
              <a:gd name="connsiteY49" fmla="*/ 1663338 h 1724298"/>
              <a:gd name="connsiteX50" fmla="*/ 1698171 w 1776548"/>
              <a:gd name="connsiteY50" fmla="*/ 1689463 h 1724298"/>
              <a:gd name="connsiteX51" fmla="*/ 1750423 w 1776548"/>
              <a:gd name="connsiteY51" fmla="*/ 1698172 h 1724298"/>
              <a:gd name="connsiteX52" fmla="*/ 1776548 w 1776548"/>
              <a:gd name="connsiteY52" fmla="*/ 1724298 h 172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76548" h="1724298">
                <a:moveTo>
                  <a:pt x="0" y="0"/>
                </a:moveTo>
                <a:cubicBezTo>
                  <a:pt x="17417" y="14514"/>
                  <a:pt x="33387" y="30967"/>
                  <a:pt x="52251" y="43543"/>
                </a:cubicBezTo>
                <a:cubicBezTo>
                  <a:pt x="59889" y="48635"/>
                  <a:pt x="70166" y="48147"/>
                  <a:pt x="78377" y="52252"/>
                </a:cubicBezTo>
                <a:cubicBezTo>
                  <a:pt x="87738" y="56933"/>
                  <a:pt x="95794" y="63863"/>
                  <a:pt x="104503" y="69669"/>
                </a:cubicBezTo>
                <a:cubicBezTo>
                  <a:pt x="107406" y="78378"/>
                  <a:pt x="108657" y="87825"/>
                  <a:pt x="113211" y="95795"/>
                </a:cubicBezTo>
                <a:cubicBezTo>
                  <a:pt x="128105" y="121860"/>
                  <a:pt x="144875" y="136167"/>
                  <a:pt x="165463" y="156755"/>
                </a:cubicBezTo>
                <a:cubicBezTo>
                  <a:pt x="168366" y="165463"/>
                  <a:pt x="167680" y="176389"/>
                  <a:pt x="174171" y="182880"/>
                </a:cubicBezTo>
                <a:cubicBezTo>
                  <a:pt x="180662" y="189371"/>
                  <a:pt x="192086" y="187484"/>
                  <a:pt x="200297" y="191589"/>
                </a:cubicBezTo>
                <a:cubicBezTo>
                  <a:pt x="209658" y="196270"/>
                  <a:pt x="217714" y="203200"/>
                  <a:pt x="226423" y="209006"/>
                </a:cubicBezTo>
                <a:cubicBezTo>
                  <a:pt x="232229" y="217715"/>
                  <a:pt x="239159" y="225770"/>
                  <a:pt x="243840" y="235132"/>
                </a:cubicBezTo>
                <a:cubicBezTo>
                  <a:pt x="265609" y="278671"/>
                  <a:pt x="255584" y="296631"/>
                  <a:pt x="296091" y="313509"/>
                </a:cubicBezTo>
                <a:cubicBezTo>
                  <a:pt x="321512" y="324101"/>
                  <a:pt x="374468" y="339635"/>
                  <a:pt x="374468" y="339635"/>
                </a:cubicBezTo>
                <a:cubicBezTo>
                  <a:pt x="386080" y="348343"/>
                  <a:pt x="397492" y="357324"/>
                  <a:pt x="409303" y="365760"/>
                </a:cubicBezTo>
                <a:cubicBezTo>
                  <a:pt x="417820" y="371843"/>
                  <a:pt x="428617" y="375231"/>
                  <a:pt x="435428" y="383178"/>
                </a:cubicBezTo>
                <a:cubicBezTo>
                  <a:pt x="446443" y="396029"/>
                  <a:pt x="451398" y="413179"/>
                  <a:pt x="461554" y="426720"/>
                </a:cubicBezTo>
                <a:cubicBezTo>
                  <a:pt x="468944" y="436573"/>
                  <a:pt x="478971" y="444137"/>
                  <a:pt x="487680" y="452846"/>
                </a:cubicBezTo>
                <a:cubicBezTo>
                  <a:pt x="503572" y="500526"/>
                  <a:pt x="486574" y="465300"/>
                  <a:pt x="539931" y="513806"/>
                </a:cubicBezTo>
                <a:cubicBezTo>
                  <a:pt x="607949" y="575640"/>
                  <a:pt x="565359" y="557117"/>
                  <a:pt x="618308" y="574766"/>
                </a:cubicBezTo>
                <a:cubicBezTo>
                  <a:pt x="627017" y="586377"/>
                  <a:pt x="632623" y="601164"/>
                  <a:pt x="644434" y="609600"/>
                </a:cubicBezTo>
                <a:cubicBezTo>
                  <a:pt x="654173" y="616557"/>
                  <a:pt x="668331" y="613448"/>
                  <a:pt x="679268" y="618309"/>
                </a:cubicBezTo>
                <a:cubicBezTo>
                  <a:pt x="694736" y="625184"/>
                  <a:pt x="708297" y="635726"/>
                  <a:pt x="722811" y="644435"/>
                </a:cubicBezTo>
                <a:cubicBezTo>
                  <a:pt x="744704" y="710110"/>
                  <a:pt x="715169" y="629148"/>
                  <a:pt x="748937" y="696686"/>
                </a:cubicBezTo>
                <a:cubicBezTo>
                  <a:pt x="765050" y="728914"/>
                  <a:pt x="751451" y="726615"/>
                  <a:pt x="766354" y="766355"/>
                </a:cubicBezTo>
                <a:cubicBezTo>
                  <a:pt x="777031" y="794826"/>
                  <a:pt x="795910" y="799694"/>
                  <a:pt x="818605" y="818606"/>
                </a:cubicBezTo>
                <a:cubicBezTo>
                  <a:pt x="824913" y="823862"/>
                  <a:pt x="828335" y="833140"/>
                  <a:pt x="836023" y="836023"/>
                </a:cubicBezTo>
                <a:cubicBezTo>
                  <a:pt x="852556" y="842223"/>
                  <a:pt x="870857" y="841829"/>
                  <a:pt x="888274" y="844732"/>
                </a:cubicBezTo>
                <a:cubicBezTo>
                  <a:pt x="896983" y="853441"/>
                  <a:pt x="905049" y="862843"/>
                  <a:pt x="914400" y="870858"/>
                </a:cubicBezTo>
                <a:cubicBezTo>
                  <a:pt x="925420" y="880304"/>
                  <a:pt x="939942" y="885833"/>
                  <a:pt x="949234" y="896983"/>
                </a:cubicBezTo>
                <a:cubicBezTo>
                  <a:pt x="955111" y="904035"/>
                  <a:pt x="951452" y="916618"/>
                  <a:pt x="957943" y="923109"/>
                </a:cubicBezTo>
                <a:cubicBezTo>
                  <a:pt x="964434" y="929600"/>
                  <a:pt x="975858" y="927713"/>
                  <a:pt x="984068" y="931818"/>
                </a:cubicBezTo>
                <a:cubicBezTo>
                  <a:pt x="1051584" y="965577"/>
                  <a:pt x="970662" y="936059"/>
                  <a:pt x="1036320" y="957943"/>
                </a:cubicBezTo>
                <a:cubicBezTo>
                  <a:pt x="1096216" y="1017842"/>
                  <a:pt x="1019803" y="946934"/>
                  <a:pt x="1114697" y="1010195"/>
                </a:cubicBezTo>
                <a:cubicBezTo>
                  <a:pt x="1124944" y="1017026"/>
                  <a:pt x="1130576" y="1029488"/>
                  <a:pt x="1140823" y="1036320"/>
                </a:cubicBezTo>
                <a:cubicBezTo>
                  <a:pt x="1148461" y="1041412"/>
                  <a:pt x="1158738" y="1040924"/>
                  <a:pt x="1166948" y="1045029"/>
                </a:cubicBezTo>
                <a:cubicBezTo>
                  <a:pt x="1227086" y="1075099"/>
                  <a:pt x="1155414" y="1053030"/>
                  <a:pt x="1227908" y="1071155"/>
                </a:cubicBezTo>
                <a:cubicBezTo>
                  <a:pt x="1236617" y="1076961"/>
                  <a:pt x="1244672" y="1083891"/>
                  <a:pt x="1254034" y="1088572"/>
                </a:cubicBezTo>
                <a:cubicBezTo>
                  <a:pt x="1262245" y="1092677"/>
                  <a:pt x="1272522" y="1092188"/>
                  <a:pt x="1280160" y="1097280"/>
                </a:cubicBezTo>
                <a:cubicBezTo>
                  <a:pt x="1345397" y="1140771"/>
                  <a:pt x="1270287" y="1111406"/>
                  <a:pt x="1332411" y="1132115"/>
                </a:cubicBezTo>
                <a:cubicBezTo>
                  <a:pt x="1353797" y="1217653"/>
                  <a:pt x="1322835" y="1112962"/>
                  <a:pt x="1367245" y="1201783"/>
                </a:cubicBezTo>
                <a:cubicBezTo>
                  <a:pt x="1372598" y="1212488"/>
                  <a:pt x="1369090" y="1226813"/>
                  <a:pt x="1375954" y="1236618"/>
                </a:cubicBezTo>
                <a:cubicBezTo>
                  <a:pt x="1390079" y="1256797"/>
                  <a:pt x="1428205" y="1288869"/>
                  <a:pt x="1428205" y="1288869"/>
                </a:cubicBezTo>
                <a:cubicBezTo>
                  <a:pt x="1434011" y="1309189"/>
                  <a:pt x="1440497" y="1329327"/>
                  <a:pt x="1445623" y="1349829"/>
                </a:cubicBezTo>
                <a:cubicBezTo>
                  <a:pt x="1449213" y="1364189"/>
                  <a:pt x="1450265" y="1379140"/>
                  <a:pt x="1454331" y="1393372"/>
                </a:cubicBezTo>
                <a:cubicBezTo>
                  <a:pt x="1461896" y="1419851"/>
                  <a:pt x="1460984" y="1452276"/>
                  <a:pt x="1480457" y="1471749"/>
                </a:cubicBezTo>
                <a:lnTo>
                  <a:pt x="1506583" y="1497875"/>
                </a:lnTo>
                <a:cubicBezTo>
                  <a:pt x="1509486" y="1509486"/>
                  <a:pt x="1510576" y="1521708"/>
                  <a:pt x="1515291" y="1532709"/>
                </a:cubicBezTo>
                <a:cubicBezTo>
                  <a:pt x="1519414" y="1542329"/>
                  <a:pt x="1525307" y="1551434"/>
                  <a:pt x="1532708" y="1558835"/>
                </a:cubicBezTo>
                <a:cubicBezTo>
                  <a:pt x="1547976" y="1574103"/>
                  <a:pt x="1565127" y="1579293"/>
                  <a:pt x="1584960" y="1584960"/>
                </a:cubicBezTo>
                <a:cubicBezTo>
                  <a:pt x="1596468" y="1588248"/>
                  <a:pt x="1608183" y="1590766"/>
                  <a:pt x="1619794" y="1593669"/>
                </a:cubicBezTo>
                <a:cubicBezTo>
                  <a:pt x="1637211" y="1616892"/>
                  <a:pt x="1651518" y="1642812"/>
                  <a:pt x="1672045" y="1663338"/>
                </a:cubicBezTo>
                <a:cubicBezTo>
                  <a:pt x="1680754" y="1672046"/>
                  <a:pt x="1686917" y="1684461"/>
                  <a:pt x="1698171" y="1689463"/>
                </a:cubicBezTo>
                <a:cubicBezTo>
                  <a:pt x="1714307" y="1696634"/>
                  <a:pt x="1733006" y="1695269"/>
                  <a:pt x="1750423" y="1698172"/>
                </a:cubicBezTo>
                <a:lnTo>
                  <a:pt x="1776548" y="1724298"/>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081349" y="2769326"/>
            <a:ext cx="1785257" cy="1019760"/>
          </a:xfrm>
          <a:custGeom>
            <a:avLst/>
            <a:gdLst>
              <a:gd name="connsiteX0" fmla="*/ 0 w 1785257"/>
              <a:gd name="connsiteY0" fmla="*/ 0 h 1019760"/>
              <a:gd name="connsiteX1" fmla="*/ 17417 w 1785257"/>
              <a:gd name="connsiteY1" fmla="*/ 52251 h 1019760"/>
              <a:gd name="connsiteX2" fmla="*/ 43542 w 1785257"/>
              <a:gd name="connsiteY2" fmla="*/ 78377 h 1019760"/>
              <a:gd name="connsiteX3" fmla="*/ 104502 w 1785257"/>
              <a:gd name="connsiteY3" fmla="*/ 139337 h 1019760"/>
              <a:gd name="connsiteX4" fmla="*/ 130628 w 1785257"/>
              <a:gd name="connsiteY4" fmla="*/ 156754 h 1019760"/>
              <a:gd name="connsiteX5" fmla="*/ 182880 w 1785257"/>
              <a:gd name="connsiteY5" fmla="*/ 165463 h 1019760"/>
              <a:gd name="connsiteX6" fmla="*/ 261257 w 1785257"/>
              <a:gd name="connsiteY6" fmla="*/ 252548 h 1019760"/>
              <a:gd name="connsiteX7" fmla="*/ 339634 w 1785257"/>
              <a:gd name="connsiteY7" fmla="*/ 348343 h 1019760"/>
              <a:gd name="connsiteX8" fmla="*/ 522514 w 1785257"/>
              <a:gd name="connsiteY8" fmla="*/ 383177 h 1019760"/>
              <a:gd name="connsiteX9" fmla="*/ 548640 w 1785257"/>
              <a:gd name="connsiteY9" fmla="*/ 391885 h 1019760"/>
              <a:gd name="connsiteX10" fmla="*/ 583474 w 1785257"/>
              <a:gd name="connsiteY10" fmla="*/ 400594 h 1019760"/>
              <a:gd name="connsiteX11" fmla="*/ 627017 w 1785257"/>
              <a:gd name="connsiteY11" fmla="*/ 418011 h 1019760"/>
              <a:gd name="connsiteX12" fmla="*/ 644434 w 1785257"/>
              <a:gd name="connsiteY12" fmla="*/ 444137 h 1019760"/>
              <a:gd name="connsiteX13" fmla="*/ 661851 w 1785257"/>
              <a:gd name="connsiteY13" fmla="*/ 522514 h 1019760"/>
              <a:gd name="connsiteX14" fmla="*/ 696685 w 1785257"/>
              <a:gd name="connsiteY14" fmla="*/ 548640 h 1019760"/>
              <a:gd name="connsiteX15" fmla="*/ 801188 w 1785257"/>
              <a:gd name="connsiteY15" fmla="*/ 531223 h 1019760"/>
              <a:gd name="connsiteX16" fmla="*/ 844731 w 1785257"/>
              <a:gd name="connsiteY16" fmla="*/ 513805 h 1019760"/>
              <a:gd name="connsiteX17" fmla="*/ 1036320 w 1785257"/>
              <a:gd name="connsiteY17" fmla="*/ 522514 h 1019760"/>
              <a:gd name="connsiteX18" fmla="*/ 1053737 w 1785257"/>
              <a:gd name="connsiteY18" fmla="*/ 557348 h 1019760"/>
              <a:gd name="connsiteX19" fmla="*/ 1079862 w 1785257"/>
              <a:gd name="connsiteY19" fmla="*/ 618308 h 1019760"/>
              <a:gd name="connsiteX20" fmla="*/ 1166948 w 1785257"/>
              <a:gd name="connsiteY20" fmla="*/ 687977 h 1019760"/>
              <a:gd name="connsiteX21" fmla="*/ 1245325 w 1785257"/>
              <a:gd name="connsiteY21" fmla="*/ 696685 h 1019760"/>
              <a:gd name="connsiteX22" fmla="*/ 1306285 w 1785257"/>
              <a:gd name="connsiteY22" fmla="*/ 757645 h 1019760"/>
              <a:gd name="connsiteX23" fmla="*/ 1358537 w 1785257"/>
              <a:gd name="connsiteY23" fmla="*/ 801188 h 1019760"/>
              <a:gd name="connsiteX24" fmla="*/ 1384662 w 1785257"/>
              <a:gd name="connsiteY24" fmla="*/ 827314 h 1019760"/>
              <a:gd name="connsiteX25" fmla="*/ 1410788 w 1785257"/>
              <a:gd name="connsiteY25" fmla="*/ 844731 h 1019760"/>
              <a:gd name="connsiteX26" fmla="*/ 1436914 w 1785257"/>
              <a:gd name="connsiteY26" fmla="*/ 879565 h 1019760"/>
              <a:gd name="connsiteX27" fmla="*/ 1471748 w 1785257"/>
              <a:gd name="connsiteY27" fmla="*/ 931817 h 1019760"/>
              <a:gd name="connsiteX28" fmla="*/ 1497874 w 1785257"/>
              <a:gd name="connsiteY28" fmla="*/ 940525 h 1019760"/>
              <a:gd name="connsiteX29" fmla="*/ 1567542 w 1785257"/>
              <a:gd name="connsiteY29" fmla="*/ 966651 h 1019760"/>
              <a:gd name="connsiteX30" fmla="*/ 1593668 w 1785257"/>
              <a:gd name="connsiteY30" fmla="*/ 984068 h 1019760"/>
              <a:gd name="connsiteX31" fmla="*/ 1619794 w 1785257"/>
              <a:gd name="connsiteY31" fmla="*/ 992777 h 1019760"/>
              <a:gd name="connsiteX32" fmla="*/ 1680754 w 1785257"/>
              <a:gd name="connsiteY32" fmla="*/ 1010194 h 1019760"/>
              <a:gd name="connsiteX33" fmla="*/ 1715588 w 1785257"/>
              <a:gd name="connsiteY33" fmla="*/ 1018903 h 1019760"/>
              <a:gd name="connsiteX34" fmla="*/ 1785257 w 1785257"/>
              <a:gd name="connsiteY34" fmla="*/ 1018903 h 10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257" h="1019760">
                <a:moveTo>
                  <a:pt x="0" y="0"/>
                </a:moveTo>
                <a:cubicBezTo>
                  <a:pt x="5806" y="17417"/>
                  <a:pt x="8501" y="36202"/>
                  <a:pt x="17417" y="52251"/>
                </a:cubicBezTo>
                <a:cubicBezTo>
                  <a:pt x="23398" y="63017"/>
                  <a:pt x="35527" y="69026"/>
                  <a:pt x="43542" y="78377"/>
                </a:cubicBezTo>
                <a:cubicBezTo>
                  <a:pt x="87540" y="129708"/>
                  <a:pt x="48894" y="99617"/>
                  <a:pt x="104502" y="139337"/>
                </a:cubicBezTo>
                <a:cubicBezTo>
                  <a:pt x="113019" y="145421"/>
                  <a:pt x="120699" y="153444"/>
                  <a:pt x="130628" y="156754"/>
                </a:cubicBezTo>
                <a:cubicBezTo>
                  <a:pt x="147379" y="162338"/>
                  <a:pt x="165463" y="162560"/>
                  <a:pt x="182880" y="165463"/>
                </a:cubicBezTo>
                <a:cubicBezTo>
                  <a:pt x="228024" y="233180"/>
                  <a:pt x="201368" y="204638"/>
                  <a:pt x="261257" y="252548"/>
                </a:cubicBezTo>
                <a:cubicBezTo>
                  <a:pt x="277350" y="284735"/>
                  <a:pt x="300872" y="340960"/>
                  <a:pt x="339634" y="348343"/>
                </a:cubicBezTo>
                <a:cubicBezTo>
                  <a:pt x="400594" y="359954"/>
                  <a:pt x="463642" y="363555"/>
                  <a:pt x="522514" y="383177"/>
                </a:cubicBezTo>
                <a:cubicBezTo>
                  <a:pt x="531223" y="386080"/>
                  <a:pt x="539814" y="389363"/>
                  <a:pt x="548640" y="391885"/>
                </a:cubicBezTo>
                <a:cubicBezTo>
                  <a:pt x="560148" y="395173"/>
                  <a:pt x="572119" y="396809"/>
                  <a:pt x="583474" y="400594"/>
                </a:cubicBezTo>
                <a:cubicBezTo>
                  <a:pt x="598304" y="405537"/>
                  <a:pt x="612503" y="412205"/>
                  <a:pt x="627017" y="418011"/>
                </a:cubicBezTo>
                <a:cubicBezTo>
                  <a:pt x="632823" y="426720"/>
                  <a:pt x="641124" y="434208"/>
                  <a:pt x="644434" y="444137"/>
                </a:cubicBezTo>
                <a:cubicBezTo>
                  <a:pt x="652897" y="469527"/>
                  <a:pt x="649882" y="498576"/>
                  <a:pt x="661851" y="522514"/>
                </a:cubicBezTo>
                <a:cubicBezTo>
                  <a:pt x="668342" y="535496"/>
                  <a:pt x="685074" y="539931"/>
                  <a:pt x="696685" y="548640"/>
                </a:cubicBezTo>
                <a:cubicBezTo>
                  <a:pt x="731519" y="542834"/>
                  <a:pt x="766812" y="539312"/>
                  <a:pt x="801188" y="531223"/>
                </a:cubicBezTo>
                <a:cubicBezTo>
                  <a:pt x="816405" y="527642"/>
                  <a:pt x="829109" y="514384"/>
                  <a:pt x="844731" y="513805"/>
                </a:cubicBezTo>
                <a:lnTo>
                  <a:pt x="1036320" y="522514"/>
                </a:lnTo>
                <a:cubicBezTo>
                  <a:pt x="1042126" y="534125"/>
                  <a:pt x="1048365" y="545530"/>
                  <a:pt x="1053737" y="557348"/>
                </a:cubicBezTo>
                <a:cubicBezTo>
                  <a:pt x="1062885" y="577474"/>
                  <a:pt x="1067278" y="600131"/>
                  <a:pt x="1079862" y="618308"/>
                </a:cubicBezTo>
                <a:cubicBezTo>
                  <a:pt x="1094862" y="639975"/>
                  <a:pt x="1134554" y="680502"/>
                  <a:pt x="1166948" y="687977"/>
                </a:cubicBezTo>
                <a:cubicBezTo>
                  <a:pt x="1192561" y="693888"/>
                  <a:pt x="1219199" y="693782"/>
                  <a:pt x="1245325" y="696685"/>
                </a:cubicBezTo>
                <a:cubicBezTo>
                  <a:pt x="1314995" y="789580"/>
                  <a:pt x="1225004" y="676364"/>
                  <a:pt x="1306285" y="757645"/>
                </a:cubicBezTo>
                <a:cubicBezTo>
                  <a:pt x="1353736" y="805096"/>
                  <a:pt x="1308638" y="784556"/>
                  <a:pt x="1358537" y="801188"/>
                </a:cubicBezTo>
                <a:cubicBezTo>
                  <a:pt x="1367245" y="809897"/>
                  <a:pt x="1375201" y="819430"/>
                  <a:pt x="1384662" y="827314"/>
                </a:cubicBezTo>
                <a:cubicBezTo>
                  <a:pt x="1392703" y="834015"/>
                  <a:pt x="1403387" y="837330"/>
                  <a:pt x="1410788" y="844731"/>
                </a:cubicBezTo>
                <a:cubicBezTo>
                  <a:pt x="1421051" y="854994"/>
                  <a:pt x="1428205" y="867954"/>
                  <a:pt x="1436914" y="879565"/>
                </a:cubicBezTo>
                <a:cubicBezTo>
                  <a:pt x="1446044" y="906956"/>
                  <a:pt x="1443790" y="913179"/>
                  <a:pt x="1471748" y="931817"/>
                </a:cubicBezTo>
                <a:cubicBezTo>
                  <a:pt x="1479386" y="936909"/>
                  <a:pt x="1489165" y="937622"/>
                  <a:pt x="1497874" y="940525"/>
                </a:cubicBezTo>
                <a:cubicBezTo>
                  <a:pt x="1559142" y="981372"/>
                  <a:pt x="1481457" y="934370"/>
                  <a:pt x="1567542" y="966651"/>
                </a:cubicBezTo>
                <a:cubicBezTo>
                  <a:pt x="1577342" y="970326"/>
                  <a:pt x="1584307" y="979387"/>
                  <a:pt x="1593668" y="984068"/>
                </a:cubicBezTo>
                <a:cubicBezTo>
                  <a:pt x="1601879" y="988173"/>
                  <a:pt x="1611001" y="990139"/>
                  <a:pt x="1619794" y="992777"/>
                </a:cubicBezTo>
                <a:cubicBezTo>
                  <a:pt x="1640036" y="998850"/>
                  <a:pt x="1660366" y="1004633"/>
                  <a:pt x="1680754" y="1010194"/>
                </a:cubicBezTo>
                <a:cubicBezTo>
                  <a:pt x="1692301" y="1013343"/>
                  <a:pt x="1703661" y="1017909"/>
                  <a:pt x="1715588" y="1018903"/>
                </a:cubicBezTo>
                <a:cubicBezTo>
                  <a:pt x="1738731" y="1020832"/>
                  <a:pt x="1762034" y="1018903"/>
                  <a:pt x="1785257" y="101890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542903" y="3940858"/>
            <a:ext cx="1105988" cy="787896"/>
          </a:xfrm>
          <a:custGeom>
            <a:avLst/>
            <a:gdLst>
              <a:gd name="connsiteX0" fmla="*/ 0 w 1105988"/>
              <a:gd name="connsiteY0" fmla="*/ 21542 h 787896"/>
              <a:gd name="connsiteX1" fmla="*/ 121920 w 1105988"/>
              <a:gd name="connsiteY1" fmla="*/ 12833 h 787896"/>
              <a:gd name="connsiteX2" fmla="*/ 130628 w 1105988"/>
              <a:gd name="connsiteY2" fmla="*/ 38959 h 787896"/>
              <a:gd name="connsiteX3" fmla="*/ 174171 w 1105988"/>
              <a:gd name="connsiteY3" fmla="*/ 91211 h 787896"/>
              <a:gd name="connsiteX4" fmla="*/ 313508 w 1105988"/>
              <a:gd name="connsiteY4" fmla="*/ 126045 h 787896"/>
              <a:gd name="connsiteX5" fmla="*/ 304800 w 1105988"/>
              <a:gd name="connsiteY5" fmla="*/ 169588 h 787896"/>
              <a:gd name="connsiteX6" fmla="*/ 243840 w 1105988"/>
              <a:gd name="connsiteY6" fmla="*/ 221839 h 787896"/>
              <a:gd name="connsiteX7" fmla="*/ 226423 w 1105988"/>
              <a:gd name="connsiteY7" fmla="*/ 247965 h 787896"/>
              <a:gd name="connsiteX8" fmla="*/ 261257 w 1105988"/>
              <a:gd name="connsiteY8" fmla="*/ 369885 h 787896"/>
              <a:gd name="connsiteX9" fmla="*/ 357051 w 1105988"/>
              <a:gd name="connsiteY9" fmla="*/ 378593 h 787896"/>
              <a:gd name="connsiteX10" fmla="*/ 400594 w 1105988"/>
              <a:gd name="connsiteY10" fmla="*/ 396011 h 787896"/>
              <a:gd name="connsiteX11" fmla="*/ 444137 w 1105988"/>
              <a:gd name="connsiteY11" fmla="*/ 404719 h 787896"/>
              <a:gd name="connsiteX12" fmla="*/ 470263 w 1105988"/>
              <a:gd name="connsiteY12" fmla="*/ 422136 h 787896"/>
              <a:gd name="connsiteX13" fmla="*/ 505097 w 1105988"/>
              <a:gd name="connsiteY13" fmla="*/ 448262 h 787896"/>
              <a:gd name="connsiteX14" fmla="*/ 574766 w 1105988"/>
              <a:gd name="connsiteY14" fmla="*/ 456971 h 787896"/>
              <a:gd name="connsiteX15" fmla="*/ 600891 w 1105988"/>
              <a:gd name="connsiteY15" fmla="*/ 474388 h 787896"/>
              <a:gd name="connsiteX16" fmla="*/ 627017 w 1105988"/>
              <a:gd name="connsiteY16" fmla="*/ 500513 h 787896"/>
              <a:gd name="connsiteX17" fmla="*/ 731520 w 1105988"/>
              <a:gd name="connsiteY17" fmla="*/ 526639 h 787896"/>
              <a:gd name="connsiteX18" fmla="*/ 757646 w 1105988"/>
              <a:gd name="connsiteY18" fmla="*/ 535348 h 787896"/>
              <a:gd name="connsiteX19" fmla="*/ 766354 w 1105988"/>
              <a:gd name="connsiteY19" fmla="*/ 561473 h 787896"/>
              <a:gd name="connsiteX20" fmla="*/ 783771 w 1105988"/>
              <a:gd name="connsiteY20" fmla="*/ 587599 h 787896"/>
              <a:gd name="connsiteX21" fmla="*/ 792480 w 1105988"/>
              <a:gd name="connsiteY21" fmla="*/ 639851 h 787896"/>
              <a:gd name="connsiteX22" fmla="*/ 818606 w 1105988"/>
              <a:gd name="connsiteY22" fmla="*/ 657268 h 787896"/>
              <a:gd name="connsiteX23" fmla="*/ 844731 w 1105988"/>
              <a:gd name="connsiteY23" fmla="*/ 683393 h 787896"/>
              <a:gd name="connsiteX24" fmla="*/ 905691 w 1105988"/>
              <a:gd name="connsiteY24" fmla="*/ 718228 h 787896"/>
              <a:gd name="connsiteX25" fmla="*/ 931817 w 1105988"/>
              <a:gd name="connsiteY25" fmla="*/ 726936 h 787896"/>
              <a:gd name="connsiteX26" fmla="*/ 957943 w 1105988"/>
              <a:gd name="connsiteY26" fmla="*/ 744353 h 787896"/>
              <a:gd name="connsiteX27" fmla="*/ 1001486 w 1105988"/>
              <a:gd name="connsiteY27" fmla="*/ 787896 h 787896"/>
              <a:gd name="connsiteX28" fmla="*/ 1053737 w 1105988"/>
              <a:gd name="connsiteY28" fmla="*/ 735645 h 787896"/>
              <a:gd name="connsiteX29" fmla="*/ 1079863 w 1105988"/>
              <a:gd name="connsiteY29" fmla="*/ 726936 h 787896"/>
              <a:gd name="connsiteX30" fmla="*/ 1105988 w 1105988"/>
              <a:gd name="connsiteY30" fmla="*/ 631142 h 78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05988" h="787896">
                <a:moveTo>
                  <a:pt x="0" y="21542"/>
                </a:moveTo>
                <a:cubicBezTo>
                  <a:pt x="47781" y="2430"/>
                  <a:pt x="61921" y="-11167"/>
                  <a:pt x="121920" y="12833"/>
                </a:cubicBezTo>
                <a:cubicBezTo>
                  <a:pt x="130443" y="16242"/>
                  <a:pt x="125536" y="31321"/>
                  <a:pt x="130628" y="38959"/>
                </a:cubicBezTo>
                <a:cubicBezTo>
                  <a:pt x="143204" y="57824"/>
                  <a:pt x="153701" y="81463"/>
                  <a:pt x="174171" y="91211"/>
                </a:cubicBezTo>
                <a:cubicBezTo>
                  <a:pt x="217395" y="111794"/>
                  <a:pt x="313508" y="126045"/>
                  <a:pt x="313508" y="126045"/>
                </a:cubicBezTo>
                <a:cubicBezTo>
                  <a:pt x="310605" y="140559"/>
                  <a:pt x="311420" y="156349"/>
                  <a:pt x="304800" y="169588"/>
                </a:cubicBezTo>
                <a:cubicBezTo>
                  <a:pt x="295322" y="188543"/>
                  <a:pt x="256811" y="208868"/>
                  <a:pt x="243840" y="221839"/>
                </a:cubicBezTo>
                <a:cubicBezTo>
                  <a:pt x="236439" y="229240"/>
                  <a:pt x="232229" y="239256"/>
                  <a:pt x="226423" y="247965"/>
                </a:cubicBezTo>
                <a:cubicBezTo>
                  <a:pt x="227698" y="260716"/>
                  <a:pt x="222043" y="355880"/>
                  <a:pt x="261257" y="369885"/>
                </a:cubicBezTo>
                <a:cubicBezTo>
                  <a:pt x="291452" y="380669"/>
                  <a:pt x="325120" y="375690"/>
                  <a:pt x="357051" y="378593"/>
                </a:cubicBezTo>
                <a:cubicBezTo>
                  <a:pt x="371565" y="384399"/>
                  <a:pt x="385621" y="391519"/>
                  <a:pt x="400594" y="396011"/>
                </a:cubicBezTo>
                <a:cubicBezTo>
                  <a:pt x="414771" y="400264"/>
                  <a:pt x="430278" y="399522"/>
                  <a:pt x="444137" y="404719"/>
                </a:cubicBezTo>
                <a:cubicBezTo>
                  <a:pt x="453937" y="408394"/>
                  <a:pt x="461746" y="416052"/>
                  <a:pt x="470263" y="422136"/>
                </a:cubicBezTo>
                <a:cubicBezTo>
                  <a:pt x="482074" y="430572"/>
                  <a:pt x="491328" y="443672"/>
                  <a:pt x="505097" y="448262"/>
                </a:cubicBezTo>
                <a:cubicBezTo>
                  <a:pt x="527300" y="455663"/>
                  <a:pt x="551543" y="454068"/>
                  <a:pt x="574766" y="456971"/>
                </a:cubicBezTo>
                <a:cubicBezTo>
                  <a:pt x="583474" y="462777"/>
                  <a:pt x="592851" y="467688"/>
                  <a:pt x="600891" y="474388"/>
                </a:cubicBezTo>
                <a:cubicBezTo>
                  <a:pt x="610352" y="482272"/>
                  <a:pt x="615582" y="495939"/>
                  <a:pt x="627017" y="500513"/>
                </a:cubicBezTo>
                <a:cubicBezTo>
                  <a:pt x="660355" y="513848"/>
                  <a:pt x="697456" y="515284"/>
                  <a:pt x="731520" y="526639"/>
                </a:cubicBezTo>
                <a:lnTo>
                  <a:pt x="757646" y="535348"/>
                </a:lnTo>
                <a:cubicBezTo>
                  <a:pt x="760549" y="544056"/>
                  <a:pt x="762249" y="553263"/>
                  <a:pt x="766354" y="561473"/>
                </a:cubicBezTo>
                <a:cubicBezTo>
                  <a:pt x="771035" y="570835"/>
                  <a:pt x="780461" y="577670"/>
                  <a:pt x="783771" y="587599"/>
                </a:cubicBezTo>
                <a:cubicBezTo>
                  <a:pt x="789355" y="604350"/>
                  <a:pt x="784583" y="624058"/>
                  <a:pt x="792480" y="639851"/>
                </a:cubicBezTo>
                <a:cubicBezTo>
                  <a:pt x="797161" y="649212"/>
                  <a:pt x="810565" y="650568"/>
                  <a:pt x="818606" y="657268"/>
                </a:cubicBezTo>
                <a:cubicBezTo>
                  <a:pt x="828067" y="665152"/>
                  <a:pt x="835270" y="675509"/>
                  <a:pt x="844731" y="683393"/>
                </a:cubicBezTo>
                <a:cubicBezTo>
                  <a:pt x="860166" y="696256"/>
                  <a:pt x="888152" y="710712"/>
                  <a:pt x="905691" y="718228"/>
                </a:cubicBezTo>
                <a:cubicBezTo>
                  <a:pt x="914128" y="721844"/>
                  <a:pt x="923108" y="724033"/>
                  <a:pt x="931817" y="726936"/>
                </a:cubicBezTo>
                <a:cubicBezTo>
                  <a:pt x="940526" y="732742"/>
                  <a:pt x="950066" y="737461"/>
                  <a:pt x="957943" y="744353"/>
                </a:cubicBezTo>
                <a:cubicBezTo>
                  <a:pt x="973391" y="757870"/>
                  <a:pt x="1001486" y="787896"/>
                  <a:pt x="1001486" y="787896"/>
                </a:cubicBezTo>
                <a:cubicBezTo>
                  <a:pt x="1060398" y="768259"/>
                  <a:pt x="992041" y="797341"/>
                  <a:pt x="1053737" y="735645"/>
                </a:cubicBezTo>
                <a:cubicBezTo>
                  <a:pt x="1060228" y="729154"/>
                  <a:pt x="1071154" y="729839"/>
                  <a:pt x="1079863" y="726936"/>
                </a:cubicBezTo>
                <a:cubicBezTo>
                  <a:pt x="1098688" y="642223"/>
                  <a:pt x="1085312" y="672497"/>
                  <a:pt x="1105988" y="63114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ular Callout 24"/>
          <p:cNvSpPr/>
          <p:nvPr/>
        </p:nvSpPr>
        <p:spPr>
          <a:xfrm>
            <a:off x="3747417" y="1437022"/>
            <a:ext cx="1686732" cy="571791"/>
          </a:xfrm>
          <a:prstGeom prst="wedgeRoundRectCallout">
            <a:avLst>
              <a:gd name="adj1" fmla="val -61895"/>
              <a:gd name="adj2" fmla="val 1995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Sông Hồng</a:t>
            </a:r>
          </a:p>
        </p:txBody>
      </p:sp>
      <p:sp>
        <p:nvSpPr>
          <p:cNvPr id="26" name="Rounded Rectangular Callout 25"/>
          <p:cNvSpPr/>
          <p:nvPr/>
        </p:nvSpPr>
        <p:spPr>
          <a:xfrm>
            <a:off x="4567282" y="2796992"/>
            <a:ext cx="1686732" cy="571791"/>
          </a:xfrm>
          <a:prstGeom prst="wedgeRoundRectCallout">
            <a:avLst>
              <a:gd name="adj1" fmla="val -91841"/>
              <a:gd name="adj2" fmla="val 1188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Sông Mã</a:t>
            </a:r>
          </a:p>
        </p:txBody>
      </p:sp>
      <p:sp>
        <p:nvSpPr>
          <p:cNvPr id="27" name="Rounded Rectangular Callout 26"/>
          <p:cNvSpPr/>
          <p:nvPr/>
        </p:nvSpPr>
        <p:spPr>
          <a:xfrm>
            <a:off x="4000966" y="4156963"/>
            <a:ext cx="1686732" cy="571791"/>
          </a:xfrm>
          <a:prstGeom prst="wedgeRoundRectCallout">
            <a:avLst>
              <a:gd name="adj1" fmla="val -109911"/>
              <a:gd name="adj2" fmla="val -151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Sông Cả</a:t>
            </a:r>
          </a:p>
        </p:txBody>
      </p:sp>
      <p:sp>
        <p:nvSpPr>
          <p:cNvPr id="28" name="Rectangle 27"/>
          <p:cNvSpPr/>
          <p:nvPr/>
        </p:nvSpPr>
        <p:spPr>
          <a:xfrm>
            <a:off x="6764500" y="3741576"/>
            <a:ext cx="4277968" cy="86177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500" dirty="0">
                <a:latin typeface="Times New Roman" panose="02020603050405020304" pitchFamily="18" charset="0"/>
                <a:ea typeface="Calibri" panose="020F0502020204030204" pitchFamily="34" charset="0"/>
              </a:rPr>
              <a:t>Ven các con sông lớn như sông Hồng, sông Mã, sông Cả</a:t>
            </a:r>
            <a:endParaRPr lang="en-US" sz="2500" dirty="0"/>
          </a:p>
        </p:txBody>
      </p:sp>
      <p:sp>
        <p:nvSpPr>
          <p:cNvPr id="29" name="Rectangle 28"/>
          <p:cNvSpPr/>
          <p:nvPr/>
        </p:nvSpPr>
        <p:spPr>
          <a:xfrm>
            <a:off x="6183086" y="5003681"/>
            <a:ext cx="4545082" cy="86177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500" dirty="0"/>
              <a:t>Thuộc Bắc Bộ và Bắc Trung Bộ ngày nay</a:t>
            </a:r>
          </a:p>
        </p:txBody>
      </p:sp>
    </p:spTree>
    <p:extLst>
      <p:ext uri="{BB962C8B-B14F-4D97-AF65-F5344CB8AC3E}">
        <p14:creationId xmlns:p14="http://schemas.microsoft.com/office/powerpoint/2010/main" val="1245205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1+#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ircle(in)">
                                      <p:cBhvr>
                                        <p:cTn id="43" dur="2000"/>
                                        <p:tgtEl>
                                          <p:spTgt spid="2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ircle(in)">
                                      <p:cBhvr>
                                        <p:cTn id="46" dur="20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1+#ppt_w/2"/>
                                          </p:val>
                                        </p:tav>
                                        <p:tav tm="100000">
                                          <p:val>
                                            <p:strVal val="#ppt_x"/>
                                          </p:val>
                                        </p:tav>
                                      </p:tavLst>
                                    </p:anim>
                                    <p:anim calcmode="lin" valueType="num">
                                      <p:cBhvr additive="base">
                                        <p:cTn id="6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57051" y="801524"/>
            <a:ext cx="6146192" cy="5555795"/>
            <a:chOff x="1199881" y="1473816"/>
            <a:chExt cx="4451343" cy="4452750"/>
          </a:xfrm>
        </p:grpSpPr>
        <p:sp>
          <p:nvSpPr>
            <p:cNvPr id="3" name="Oval 6"/>
            <p:cNvSpPr>
              <a:spLocks noChangeArrowheads="1"/>
            </p:cNvSpPr>
            <p:nvPr/>
          </p:nvSpPr>
          <p:spPr bwMode="auto">
            <a:xfrm>
              <a:off x="1199881" y="1473816"/>
              <a:ext cx="4451343" cy="4452750"/>
            </a:xfrm>
            <a:prstGeom prst="ellipse">
              <a:avLst/>
            </a:prstGeom>
            <a:noFill/>
            <a:ln w="9">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2257" b="1">
                <a:solidFill>
                  <a:schemeClr val="tx1"/>
                </a:solidFill>
                <a:latin typeface="+mn-lt"/>
                <a:ea typeface="+mn-ea"/>
                <a:cs typeface="+mn-ea"/>
                <a:sym typeface="+mn-lt"/>
              </a:endParaRPr>
            </a:p>
          </p:txBody>
        </p:sp>
        <p:sp>
          <p:nvSpPr>
            <p:cNvPr id="9" name="Oval 7"/>
            <p:cNvSpPr>
              <a:spLocks noChangeArrowheads="1"/>
            </p:cNvSpPr>
            <p:nvPr/>
          </p:nvSpPr>
          <p:spPr bwMode="auto">
            <a:xfrm>
              <a:off x="1462165" y="1564282"/>
              <a:ext cx="4086320" cy="4101318"/>
            </a:xfrm>
            <a:prstGeom prst="ellipse">
              <a:avLst/>
            </a:prstGeom>
            <a:solidFill>
              <a:schemeClr val="bg2">
                <a:lumMod val="25000"/>
              </a:schemeClr>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2257" b="1">
                <a:solidFill>
                  <a:schemeClr val="tx1"/>
                </a:solidFill>
                <a:latin typeface="+mn-lt"/>
                <a:ea typeface="+mn-ea"/>
                <a:cs typeface="+mn-ea"/>
                <a:sym typeface="+mn-lt"/>
              </a:endParaRPr>
            </a:p>
          </p:txBody>
        </p:sp>
      </p:grpSp>
      <p:sp>
        <p:nvSpPr>
          <p:cNvPr id="17" name="矩形 19"/>
          <p:cNvSpPr/>
          <p:nvPr/>
        </p:nvSpPr>
        <p:spPr>
          <a:xfrm>
            <a:off x="625509" y="247526"/>
            <a:ext cx="5172698" cy="553998"/>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algn="ctr"/>
            <a:r>
              <a:rPr lang="en-US" altLang="zh-CN" sz="3000" dirty="0">
                <a:solidFill>
                  <a:srgbClr val="FF0000"/>
                </a:solidFill>
                <a:latin typeface="+mn-ea"/>
              </a:rPr>
              <a:t>1. </a:t>
            </a:r>
            <a:r>
              <a:rPr lang="en-US" altLang="zh-CN" sz="3000" dirty="0">
                <a:solidFill>
                  <a:srgbClr val="FF0000"/>
                </a:solidFill>
                <a:latin typeface="Times New Roman" panose="02020603050405020304" pitchFamily="18" charset="0"/>
                <a:cs typeface="Times New Roman" panose="02020603050405020304" pitchFamily="18" charset="0"/>
              </a:rPr>
              <a:t>Sự ra đời nhà nước Văn Lang</a:t>
            </a:r>
            <a:endParaRPr lang="zh-CN" altLang="en-US" sz="30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032520" y="832617"/>
            <a:ext cx="593924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a:latin typeface="Times New Roman" panose="02020603050405020304" pitchFamily="18" charset="0"/>
                <a:cs typeface="Times New Roman" panose="02020603050405020304" pitchFamily="18" charset="0"/>
              </a:rPr>
              <a:t>Những bộ lạc lớn dần hình thành, Họ gần gũi nhau về tiếng nói và lao động sản xuất</a:t>
            </a:r>
          </a:p>
        </p:txBody>
      </p:sp>
      <p:sp>
        <p:nvSpPr>
          <p:cNvPr id="28" name="Rectangle 27"/>
          <p:cNvSpPr/>
          <p:nvPr/>
        </p:nvSpPr>
        <p:spPr>
          <a:xfrm>
            <a:off x="6221517" y="1837051"/>
            <a:ext cx="5644123"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400" dirty="0">
                <a:latin typeface="Times New Roman" panose="02020603050405020304" pitchFamily="18" charset="0"/>
                <a:cs typeface="Times New Roman" panose="02020603050405020304" pitchFamily="18" charset="0"/>
              </a:rPr>
              <a:t>Văn Lang là bộ lạc mạnh nhất cư trú ven sông Hồng từ Việt Trì (Phú Thọ) đến chân núi Ba vì (Hà Nội) ngày nay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61" y="1078840"/>
            <a:ext cx="5347063" cy="4754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reeform 4"/>
          <p:cNvSpPr/>
          <p:nvPr/>
        </p:nvSpPr>
        <p:spPr>
          <a:xfrm>
            <a:off x="2717413" y="1355522"/>
            <a:ext cx="2369882" cy="2021343"/>
          </a:xfrm>
          <a:custGeom>
            <a:avLst/>
            <a:gdLst>
              <a:gd name="connsiteX0" fmla="*/ 2378590 w 2385515"/>
              <a:gd name="connsiteY0" fmla="*/ 323171 h 2031816"/>
              <a:gd name="connsiteX1" fmla="*/ 2247962 w 2385515"/>
              <a:gd name="connsiteY1" fmla="*/ 288337 h 2031816"/>
              <a:gd name="connsiteX2" fmla="*/ 2221836 w 2385515"/>
              <a:gd name="connsiteY2" fmla="*/ 270920 h 2031816"/>
              <a:gd name="connsiteX3" fmla="*/ 2195710 w 2385515"/>
              <a:gd name="connsiteY3" fmla="*/ 262211 h 2031816"/>
              <a:gd name="connsiteX4" fmla="*/ 2021539 w 2385515"/>
              <a:gd name="connsiteY4" fmla="*/ 270920 h 2031816"/>
              <a:gd name="connsiteX5" fmla="*/ 1969288 w 2385515"/>
              <a:gd name="connsiteY5" fmla="*/ 279629 h 2031816"/>
              <a:gd name="connsiteX6" fmla="*/ 1890910 w 2385515"/>
              <a:gd name="connsiteY6" fmla="*/ 323171 h 2031816"/>
              <a:gd name="connsiteX7" fmla="*/ 1838659 w 2385515"/>
              <a:gd name="connsiteY7" fmla="*/ 331880 h 2031816"/>
              <a:gd name="connsiteX8" fmla="*/ 1760282 w 2385515"/>
              <a:gd name="connsiteY8" fmla="*/ 358006 h 2031816"/>
              <a:gd name="connsiteX9" fmla="*/ 1324853 w 2385515"/>
              <a:gd name="connsiteY9" fmla="*/ 340589 h 2031816"/>
              <a:gd name="connsiteX10" fmla="*/ 1298728 w 2385515"/>
              <a:gd name="connsiteY10" fmla="*/ 314463 h 2031816"/>
              <a:gd name="connsiteX11" fmla="*/ 1237768 w 2385515"/>
              <a:gd name="connsiteY11" fmla="*/ 305754 h 2031816"/>
              <a:gd name="connsiteX12" fmla="*/ 1202933 w 2385515"/>
              <a:gd name="connsiteY12" fmla="*/ 288337 h 2031816"/>
              <a:gd name="connsiteX13" fmla="*/ 1133265 w 2385515"/>
              <a:gd name="connsiteY13" fmla="*/ 227377 h 2031816"/>
              <a:gd name="connsiteX14" fmla="*/ 1107139 w 2385515"/>
              <a:gd name="connsiteY14" fmla="*/ 218669 h 2031816"/>
              <a:gd name="connsiteX15" fmla="*/ 1089722 w 2385515"/>
              <a:gd name="connsiteY15" fmla="*/ 201251 h 2031816"/>
              <a:gd name="connsiteX16" fmla="*/ 1020053 w 2385515"/>
              <a:gd name="connsiteY16" fmla="*/ 183834 h 2031816"/>
              <a:gd name="connsiteX17" fmla="*/ 976510 w 2385515"/>
              <a:gd name="connsiteY17" fmla="*/ 166417 h 2031816"/>
              <a:gd name="connsiteX18" fmla="*/ 950385 w 2385515"/>
              <a:gd name="connsiteY18" fmla="*/ 131583 h 2031816"/>
              <a:gd name="connsiteX19" fmla="*/ 898133 w 2385515"/>
              <a:gd name="connsiteY19" fmla="*/ 96749 h 2031816"/>
              <a:gd name="connsiteX20" fmla="*/ 819756 w 2385515"/>
              <a:gd name="connsiteY20" fmla="*/ 53206 h 2031816"/>
              <a:gd name="connsiteX21" fmla="*/ 776213 w 2385515"/>
              <a:gd name="connsiteY21" fmla="*/ 44497 h 2031816"/>
              <a:gd name="connsiteX22" fmla="*/ 750088 w 2385515"/>
              <a:gd name="connsiteY22" fmla="*/ 27080 h 2031816"/>
              <a:gd name="connsiteX23" fmla="*/ 723962 w 2385515"/>
              <a:gd name="connsiteY23" fmla="*/ 954 h 2031816"/>
              <a:gd name="connsiteX24" fmla="*/ 663002 w 2385515"/>
              <a:gd name="connsiteY24" fmla="*/ 9663 h 2031816"/>
              <a:gd name="connsiteX25" fmla="*/ 636876 w 2385515"/>
              <a:gd name="connsiteY25" fmla="*/ 27080 h 2031816"/>
              <a:gd name="connsiteX26" fmla="*/ 602042 w 2385515"/>
              <a:gd name="connsiteY26" fmla="*/ 79331 h 2031816"/>
              <a:gd name="connsiteX27" fmla="*/ 584625 w 2385515"/>
              <a:gd name="connsiteY27" fmla="*/ 96749 h 2031816"/>
              <a:gd name="connsiteX28" fmla="*/ 497539 w 2385515"/>
              <a:gd name="connsiteY28" fmla="*/ 122874 h 2031816"/>
              <a:gd name="connsiteX29" fmla="*/ 314659 w 2385515"/>
              <a:gd name="connsiteY29" fmla="*/ 149000 h 2031816"/>
              <a:gd name="connsiteX30" fmla="*/ 288533 w 2385515"/>
              <a:gd name="connsiteY30" fmla="*/ 166417 h 2031816"/>
              <a:gd name="connsiteX31" fmla="*/ 262408 w 2385515"/>
              <a:gd name="connsiteY31" fmla="*/ 175126 h 2031816"/>
              <a:gd name="connsiteX32" fmla="*/ 236282 w 2385515"/>
              <a:gd name="connsiteY32" fmla="*/ 201251 h 2031816"/>
              <a:gd name="connsiteX33" fmla="*/ 70819 w 2385515"/>
              <a:gd name="connsiteY33" fmla="*/ 227377 h 2031816"/>
              <a:gd name="connsiteX34" fmla="*/ 1150 w 2385515"/>
              <a:gd name="connsiteY34" fmla="*/ 270920 h 2031816"/>
              <a:gd name="connsiteX35" fmla="*/ 27276 w 2385515"/>
              <a:gd name="connsiteY35" fmla="*/ 305754 h 2031816"/>
              <a:gd name="connsiteX36" fmla="*/ 44693 w 2385515"/>
              <a:gd name="connsiteY36" fmla="*/ 358006 h 2031816"/>
              <a:gd name="connsiteX37" fmla="*/ 53402 w 2385515"/>
              <a:gd name="connsiteY37" fmla="*/ 392840 h 2031816"/>
              <a:gd name="connsiteX38" fmla="*/ 105653 w 2385515"/>
              <a:gd name="connsiteY38" fmla="*/ 445091 h 2031816"/>
              <a:gd name="connsiteX39" fmla="*/ 166613 w 2385515"/>
              <a:gd name="connsiteY39" fmla="*/ 479926 h 2031816"/>
              <a:gd name="connsiteX40" fmla="*/ 201448 w 2385515"/>
              <a:gd name="connsiteY40" fmla="*/ 514760 h 2031816"/>
              <a:gd name="connsiteX41" fmla="*/ 218865 w 2385515"/>
              <a:gd name="connsiteY41" fmla="*/ 540886 h 2031816"/>
              <a:gd name="connsiteX42" fmla="*/ 262408 w 2385515"/>
              <a:gd name="connsiteY42" fmla="*/ 567011 h 2031816"/>
              <a:gd name="connsiteX43" fmla="*/ 340785 w 2385515"/>
              <a:gd name="connsiteY43" fmla="*/ 610554 h 2031816"/>
              <a:gd name="connsiteX44" fmla="*/ 366910 w 2385515"/>
              <a:gd name="connsiteY44" fmla="*/ 627971 h 2031816"/>
              <a:gd name="connsiteX45" fmla="*/ 393036 w 2385515"/>
              <a:gd name="connsiteY45" fmla="*/ 636680 h 2031816"/>
              <a:gd name="connsiteX46" fmla="*/ 480122 w 2385515"/>
              <a:gd name="connsiteY46" fmla="*/ 662806 h 2031816"/>
              <a:gd name="connsiteX47" fmla="*/ 514956 w 2385515"/>
              <a:gd name="connsiteY47" fmla="*/ 688931 h 2031816"/>
              <a:gd name="connsiteX48" fmla="*/ 584625 w 2385515"/>
              <a:gd name="connsiteY48" fmla="*/ 749891 h 2031816"/>
              <a:gd name="connsiteX49" fmla="*/ 619459 w 2385515"/>
              <a:gd name="connsiteY49" fmla="*/ 802143 h 2031816"/>
              <a:gd name="connsiteX50" fmla="*/ 584625 w 2385515"/>
              <a:gd name="connsiteY50" fmla="*/ 1045983 h 2031816"/>
              <a:gd name="connsiteX51" fmla="*/ 549790 w 2385515"/>
              <a:gd name="connsiteY51" fmla="*/ 1072109 h 2031816"/>
              <a:gd name="connsiteX52" fmla="*/ 471413 w 2385515"/>
              <a:gd name="connsiteY52" fmla="*/ 1098234 h 2031816"/>
              <a:gd name="connsiteX53" fmla="*/ 236282 w 2385515"/>
              <a:gd name="connsiteY53" fmla="*/ 1124360 h 2031816"/>
              <a:gd name="connsiteX54" fmla="*/ 244990 w 2385515"/>
              <a:gd name="connsiteY54" fmla="*/ 1159194 h 2031816"/>
              <a:gd name="connsiteX55" fmla="*/ 288533 w 2385515"/>
              <a:gd name="connsiteY55" fmla="*/ 1167903 h 2031816"/>
              <a:gd name="connsiteX56" fmla="*/ 462705 w 2385515"/>
              <a:gd name="connsiteY56" fmla="*/ 1194029 h 2031816"/>
              <a:gd name="connsiteX57" fmla="*/ 523665 w 2385515"/>
              <a:gd name="connsiteY57" fmla="*/ 1237571 h 2031816"/>
              <a:gd name="connsiteX58" fmla="*/ 567208 w 2385515"/>
              <a:gd name="connsiteY58" fmla="*/ 1272406 h 2031816"/>
              <a:gd name="connsiteX59" fmla="*/ 610750 w 2385515"/>
              <a:gd name="connsiteY59" fmla="*/ 1298531 h 2031816"/>
              <a:gd name="connsiteX60" fmla="*/ 628168 w 2385515"/>
              <a:gd name="connsiteY60" fmla="*/ 1315949 h 2031816"/>
              <a:gd name="connsiteX61" fmla="*/ 697836 w 2385515"/>
              <a:gd name="connsiteY61" fmla="*/ 1350783 h 2031816"/>
              <a:gd name="connsiteX62" fmla="*/ 723962 w 2385515"/>
              <a:gd name="connsiteY62" fmla="*/ 1368200 h 2031816"/>
              <a:gd name="connsiteX63" fmla="*/ 776213 w 2385515"/>
              <a:gd name="connsiteY63" fmla="*/ 1376909 h 2031816"/>
              <a:gd name="connsiteX64" fmla="*/ 828465 w 2385515"/>
              <a:gd name="connsiteY64" fmla="*/ 1403034 h 2031816"/>
              <a:gd name="connsiteX65" fmla="*/ 906842 w 2385515"/>
              <a:gd name="connsiteY65" fmla="*/ 1455286 h 2031816"/>
              <a:gd name="connsiteX66" fmla="*/ 932968 w 2385515"/>
              <a:gd name="connsiteY66" fmla="*/ 1481411 h 2031816"/>
              <a:gd name="connsiteX67" fmla="*/ 967802 w 2385515"/>
              <a:gd name="connsiteY67" fmla="*/ 1507537 h 2031816"/>
              <a:gd name="connsiteX68" fmla="*/ 1046179 w 2385515"/>
              <a:gd name="connsiteY68" fmla="*/ 1568497 h 2031816"/>
              <a:gd name="connsiteX69" fmla="*/ 1072305 w 2385515"/>
              <a:gd name="connsiteY69" fmla="*/ 1594623 h 2031816"/>
              <a:gd name="connsiteX70" fmla="*/ 1115848 w 2385515"/>
              <a:gd name="connsiteY70" fmla="*/ 1620749 h 2031816"/>
              <a:gd name="connsiteX71" fmla="*/ 1133265 w 2385515"/>
              <a:gd name="connsiteY71" fmla="*/ 1646874 h 2031816"/>
              <a:gd name="connsiteX72" fmla="*/ 1211642 w 2385515"/>
              <a:gd name="connsiteY72" fmla="*/ 1690417 h 2031816"/>
              <a:gd name="connsiteX73" fmla="*/ 1281310 w 2385515"/>
              <a:gd name="connsiteY73" fmla="*/ 1725251 h 2031816"/>
              <a:gd name="connsiteX74" fmla="*/ 1333562 w 2385515"/>
              <a:gd name="connsiteY74" fmla="*/ 1777503 h 2031816"/>
              <a:gd name="connsiteX75" fmla="*/ 1368396 w 2385515"/>
              <a:gd name="connsiteY75" fmla="*/ 1812337 h 2031816"/>
              <a:gd name="connsiteX76" fmla="*/ 1438065 w 2385515"/>
              <a:gd name="connsiteY76" fmla="*/ 1855880 h 2031816"/>
              <a:gd name="connsiteX77" fmla="*/ 1559985 w 2385515"/>
              <a:gd name="connsiteY77" fmla="*/ 1899423 h 2031816"/>
              <a:gd name="connsiteX78" fmla="*/ 1594819 w 2385515"/>
              <a:gd name="connsiteY78" fmla="*/ 1925549 h 2031816"/>
              <a:gd name="connsiteX79" fmla="*/ 1629653 w 2385515"/>
              <a:gd name="connsiteY79" fmla="*/ 1934257 h 2031816"/>
              <a:gd name="connsiteX80" fmla="*/ 1699322 w 2385515"/>
              <a:gd name="connsiteY80" fmla="*/ 1960383 h 2031816"/>
              <a:gd name="connsiteX81" fmla="*/ 1725448 w 2385515"/>
              <a:gd name="connsiteY81" fmla="*/ 1995217 h 2031816"/>
              <a:gd name="connsiteX82" fmla="*/ 1777699 w 2385515"/>
              <a:gd name="connsiteY82" fmla="*/ 2003926 h 2031816"/>
              <a:gd name="connsiteX83" fmla="*/ 1812533 w 2385515"/>
              <a:gd name="connsiteY83" fmla="*/ 2030051 h 2031816"/>
              <a:gd name="connsiteX84" fmla="*/ 1873493 w 2385515"/>
              <a:gd name="connsiteY84" fmla="*/ 2021343 h 2031816"/>
              <a:gd name="connsiteX85" fmla="*/ 1821242 w 2385515"/>
              <a:gd name="connsiteY85" fmla="*/ 1899423 h 2031816"/>
              <a:gd name="connsiteX86" fmla="*/ 1777699 w 2385515"/>
              <a:gd name="connsiteY86" fmla="*/ 1890714 h 2031816"/>
              <a:gd name="connsiteX87" fmla="*/ 1716739 w 2385515"/>
              <a:gd name="connsiteY87" fmla="*/ 1855880 h 2031816"/>
              <a:gd name="connsiteX88" fmla="*/ 1586110 w 2385515"/>
              <a:gd name="connsiteY88" fmla="*/ 1829754 h 2031816"/>
              <a:gd name="connsiteX89" fmla="*/ 1533859 w 2385515"/>
              <a:gd name="connsiteY89" fmla="*/ 1786211 h 2031816"/>
              <a:gd name="connsiteX90" fmla="*/ 1507733 w 2385515"/>
              <a:gd name="connsiteY90" fmla="*/ 1777503 h 2031816"/>
              <a:gd name="connsiteX91" fmla="*/ 1481608 w 2385515"/>
              <a:gd name="connsiteY91" fmla="*/ 1760086 h 2031816"/>
              <a:gd name="connsiteX92" fmla="*/ 1455482 w 2385515"/>
              <a:gd name="connsiteY92" fmla="*/ 1751377 h 2031816"/>
              <a:gd name="connsiteX93" fmla="*/ 1420648 w 2385515"/>
              <a:gd name="connsiteY93" fmla="*/ 1725251 h 2031816"/>
              <a:gd name="connsiteX94" fmla="*/ 1394522 w 2385515"/>
              <a:gd name="connsiteY94" fmla="*/ 1707834 h 2031816"/>
              <a:gd name="connsiteX95" fmla="*/ 1342270 w 2385515"/>
              <a:gd name="connsiteY95" fmla="*/ 1655583 h 2031816"/>
              <a:gd name="connsiteX96" fmla="*/ 1316145 w 2385515"/>
              <a:gd name="connsiteY96" fmla="*/ 1638166 h 2031816"/>
              <a:gd name="connsiteX97" fmla="*/ 1263893 w 2385515"/>
              <a:gd name="connsiteY97" fmla="*/ 1585914 h 2031816"/>
              <a:gd name="connsiteX98" fmla="*/ 1237768 w 2385515"/>
              <a:gd name="connsiteY98" fmla="*/ 1559789 h 2031816"/>
              <a:gd name="connsiteX99" fmla="*/ 1202933 w 2385515"/>
              <a:gd name="connsiteY99" fmla="*/ 1533663 h 2031816"/>
              <a:gd name="connsiteX100" fmla="*/ 1176808 w 2385515"/>
              <a:gd name="connsiteY100" fmla="*/ 1516246 h 2031816"/>
              <a:gd name="connsiteX101" fmla="*/ 1133265 w 2385515"/>
              <a:gd name="connsiteY101" fmla="*/ 1481411 h 2031816"/>
              <a:gd name="connsiteX102" fmla="*/ 1107139 w 2385515"/>
              <a:gd name="connsiteY102" fmla="*/ 1437869 h 2031816"/>
              <a:gd name="connsiteX103" fmla="*/ 1098430 w 2385515"/>
              <a:gd name="connsiteY103" fmla="*/ 1411743 h 2031816"/>
              <a:gd name="connsiteX104" fmla="*/ 1054888 w 2385515"/>
              <a:gd name="connsiteY104" fmla="*/ 1385617 h 2031816"/>
              <a:gd name="connsiteX105" fmla="*/ 976510 w 2385515"/>
              <a:gd name="connsiteY105" fmla="*/ 1307240 h 2031816"/>
              <a:gd name="connsiteX106" fmla="*/ 950385 w 2385515"/>
              <a:gd name="connsiteY106" fmla="*/ 1281114 h 2031816"/>
              <a:gd name="connsiteX107" fmla="*/ 819756 w 2385515"/>
              <a:gd name="connsiteY107" fmla="*/ 1237571 h 2031816"/>
              <a:gd name="connsiteX108" fmla="*/ 784922 w 2385515"/>
              <a:gd name="connsiteY108" fmla="*/ 1185320 h 2031816"/>
              <a:gd name="connsiteX109" fmla="*/ 767505 w 2385515"/>
              <a:gd name="connsiteY109" fmla="*/ 1141777 h 2031816"/>
              <a:gd name="connsiteX110" fmla="*/ 776213 w 2385515"/>
              <a:gd name="connsiteY110" fmla="*/ 1019857 h 2031816"/>
              <a:gd name="connsiteX111" fmla="*/ 854590 w 2385515"/>
              <a:gd name="connsiteY111" fmla="*/ 976314 h 2031816"/>
              <a:gd name="connsiteX112" fmla="*/ 906842 w 2385515"/>
              <a:gd name="connsiteY112" fmla="*/ 950189 h 2031816"/>
              <a:gd name="connsiteX113" fmla="*/ 1011345 w 2385515"/>
              <a:gd name="connsiteY113" fmla="*/ 941480 h 2031816"/>
              <a:gd name="connsiteX114" fmla="*/ 1185516 w 2385515"/>
              <a:gd name="connsiteY114" fmla="*/ 915354 h 2031816"/>
              <a:gd name="connsiteX115" fmla="*/ 1229059 w 2385515"/>
              <a:gd name="connsiteY115" fmla="*/ 871811 h 2031816"/>
              <a:gd name="connsiteX116" fmla="*/ 1255185 w 2385515"/>
              <a:gd name="connsiteY116" fmla="*/ 845686 h 2031816"/>
              <a:gd name="connsiteX117" fmla="*/ 1263893 w 2385515"/>
              <a:gd name="connsiteY117" fmla="*/ 810851 h 2031816"/>
              <a:gd name="connsiteX118" fmla="*/ 1446773 w 2385515"/>
              <a:gd name="connsiteY118" fmla="*/ 662806 h 2031816"/>
              <a:gd name="connsiteX119" fmla="*/ 1472899 w 2385515"/>
              <a:gd name="connsiteY119" fmla="*/ 645389 h 2031816"/>
              <a:gd name="connsiteX120" fmla="*/ 1516442 w 2385515"/>
              <a:gd name="connsiteY120" fmla="*/ 636680 h 2031816"/>
              <a:gd name="connsiteX121" fmla="*/ 1577402 w 2385515"/>
              <a:gd name="connsiteY121" fmla="*/ 619263 h 2031816"/>
              <a:gd name="connsiteX122" fmla="*/ 1638362 w 2385515"/>
              <a:gd name="connsiteY122" fmla="*/ 593137 h 2031816"/>
              <a:gd name="connsiteX123" fmla="*/ 1664488 w 2385515"/>
              <a:gd name="connsiteY123" fmla="*/ 575720 h 2031816"/>
              <a:gd name="connsiteX124" fmla="*/ 1803825 w 2385515"/>
              <a:gd name="connsiteY124" fmla="*/ 549594 h 2031816"/>
              <a:gd name="connsiteX125" fmla="*/ 1899619 w 2385515"/>
              <a:gd name="connsiteY125" fmla="*/ 532177 h 2031816"/>
              <a:gd name="connsiteX126" fmla="*/ 1925745 w 2385515"/>
              <a:gd name="connsiteY126" fmla="*/ 523469 h 2031816"/>
              <a:gd name="connsiteX127" fmla="*/ 1986705 w 2385515"/>
              <a:gd name="connsiteY127" fmla="*/ 506051 h 2031816"/>
              <a:gd name="connsiteX128" fmla="*/ 2021539 w 2385515"/>
              <a:gd name="connsiteY128" fmla="*/ 488634 h 2031816"/>
              <a:gd name="connsiteX129" fmla="*/ 2047665 w 2385515"/>
              <a:gd name="connsiteY129" fmla="*/ 479926 h 2031816"/>
              <a:gd name="connsiteX130" fmla="*/ 2091208 w 2385515"/>
              <a:gd name="connsiteY130" fmla="*/ 453800 h 2031816"/>
              <a:gd name="connsiteX131" fmla="*/ 2117333 w 2385515"/>
              <a:gd name="connsiteY131" fmla="*/ 436383 h 2031816"/>
              <a:gd name="connsiteX132" fmla="*/ 2256670 w 2385515"/>
              <a:gd name="connsiteY132" fmla="*/ 401549 h 2031816"/>
              <a:gd name="connsiteX133" fmla="*/ 2282796 w 2385515"/>
              <a:gd name="connsiteY133" fmla="*/ 384131 h 2031816"/>
              <a:gd name="connsiteX134" fmla="*/ 2378590 w 2385515"/>
              <a:gd name="connsiteY134" fmla="*/ 375423 h 2031816"/>
              <a:gd name="connsiteX135" fmla="*/ 2369882 w 2385515"/>
              <a:gd name="connsiteY135" fmla="*/ 297046 h 2031816"/>
              <a:gd name="connsiteX136" fmla="*/ 2378590 w 2385515"/>
              <a:gd name="connsiteY136" fmla="*/ 323171 h 203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385515" h="2031816">
                <a:moveTo>
                  <a:pt x="2378590" y="323171"/>
                </a:moveTo>
                <a:cubicBezTo>
                  <a:pt x="2262606" y="265180"/>
                  <a:pt x="2399989" y="326344"/>
                  <a:pt x="2247962" y="288337"/>
                </a:cubicBezTo>
                <a:cubicBezTo>
                  <a:pt x="2237808" y="285798"/>
                  <a:pt x="2231197" y="275601"/>
                  <a:pt x="2221836" y="270920"/>
                </a:cubicBezTo>
                <a:cubicBezTo>
                  <a:pt x="2213625" y="266815"/>
                  <a:pt x="2204419" y="265114"/>
                  <a:pt x="2195710" y="262211"/>
                </a:cubicBezTo>
                <a:cubicBezTo>
                  <a:pt x="2137653" y="265114"/>
                  <a:pt x="2079497" y="266461"/>
                  <a:pt x="2021539" y="270920"/>
                </a:cubicBezTo>
                <a:cubicBezTo>
                  <a:pt x="2003934" y="272274"/>
                  <a:pt x="1986201" y="274555"/>
                  <a:pt x="1969288" y="279629"/>
                </a:cubicBezTo>
                <a:cubicBezTo>
                  <a:pt x="1920616" y="294231"/>
                  <a:pt x="1943887" y="303907"/>
                  <a:pt x="1890910" y="323171"/>
                </a:cubicBezTo>
                <a:cubicBezTo>
                  <a:pt x="1874316" y="329205"/>
                  <a:pt x="1856076" y="328977"/>
                  <a:pt x="1838659" y="331880"/>
                </a:cubicBezTo>
                <a:cubicBezTo>
                  <a:pt x="1807840" y="352425"/>
                  <a:pt x="1805988" y="358822"/>
                  <a:pt x="1760282" y="358006"/>
                </a:cubicBezTo>
                <a:cubicBezTo>
                  <a:pt x="1615046" y="355413"/>
                  <a:pt x="1469996" y="346395"/>
                  <a:pt x="1324853" y="340589"/>
                </a:cubicBezTo>
                <a:cubicBezTo>
                  <a:pt x="1316145" y="331880"/>
                  <a:pt x="1310163" y="319037"/>
                  <a:pt x="1298728" y="314463"/>
                </a:cubicBezTo>
                <a:cubicBezTo>
                  <a:pt x="1279670" y="306840"/>
                  <a:pt x="1257571" y="311155"/>
                  <a:pt x="1237768" y="305754"/>
                </a:cubicBezTo>
                <a:cubicBezTo>
                  <a:pt x="1225243" y="302338"/>
                  <a:pt x="1214545" y="294143"/>
                  <a:pt x="1202933" y="288337"/>
                </a:cubicBezTo>
                <a:cubicBezTo>
                  <a:pt x="1180451" y="265855"/>
                  <a:pt x="1161246" y="243366"/>
                  <a:pt x="1133265" y="227377"/>
                </a:cubicBezTo>
                <a:cubicBezTo>
                  <a:pt x="1125295" y="222823"/>
                  <a:pt x="1115848" y="221572"/>
                  <a:pt x="1107139" y="218669"/>
                </a:cubicBezTo>
                <a:cubicBezTo>
                  <a:pt x="1101333" y="212863"/>
                  <a:pt x="1096763" y="205475"/>
                  <a:pt x="1089722" y="201251"/>
                </a:cubicBezTo>
                <a:cubicBezTo>
                  <a:pt x="1074401" y="192058"/>
                  <a:pt x="1032532" y="187578"/>
                  <a:pt x="1020053" y="183834"/>
                </a:cubicBezTo>
                <a:cubicBezTo>
                  <a:pt x="1005080" y="179342"/>
                  <a:pt x="991024" y="172223"/>
                  <a:pt x="976510" y="166417"/>
                </a:cubicBezTo>
                <a:cubicBezTo>
                  <a:pt x="967802" y="154806"/>
                  <a:pt x="961233" y="141226"/>
                  <a:pt x="950385" y="131583"/>
                </a:cubicBezTo>
                <a:cubicBezTo>
                  <a:pt x="934740" y="117676"/>
                  <a:pt x="915793" y="107987"/>
                  <a:pt x="898133" y="96749"/>
                </a:cubicBezTo>
                <a:cubicBezTo>
                  <a:pt x="885855" y="88936"/>
                  <a:pt x="837213" y="59025"/>
                  <a:pt x="819756" y="53206"/>
                </a:cubicBezTo>
                <a:cubicBezTo>
                  <a:pt x="805714" y="48525"/>
                  <a:pt x="790727" y="47400"/>
                  <a:pt x="776213" y="44497"/>
                </a:cubicBezTo>
                <a:cubicBezTo>
                  <a:pt x="767505" y="38691"/>
                  <a:pt x="758128" y="33780"/>
                  <a:pt x="750088" y="27080"/>
                </a:cubicBezTo>
                <a:cubicBezTo>
                  <a:pt x="740627" y="19195"/>
                  <a:pt x="736039" y="3369"/>
                  <a:pt x="723962" y="954"/>
                </a:cubicBezTo>
                <a:cubicBezTo>
                  <a:pt x="703834" y="-3071"/>
                  <a:pt x="683322" y="6760"/>
                  <a:pt x="663002" y="9663"/>
                </a:cubicBezTo>
                <a:cubicBezTo>
                  <a:pt x="654293" y="15469"/>
                  <a:pt x="643768" y="19203"/>
                  <a:pt x="636876" y="27080"/>
                </a:cubicBezTo>
                <a:cubicBezTo>
                  <a:pt x="623092" y="42833"/>
                  <a:pt x="616843" y="64529"/>
                  <a:pt x="602042" y="79331"/>
                </a:cubicBezTo>
                <a:cubicBezTo>
                  <a:pt x="596236" y="85137"/>
                  <a:pt x="592204" y="93591"/>
                  <a:pt x="584625" y="96749"/>
                </a:cubicBezTo>
                <a:cubicBezTo>
                  <a:pt x="556650" y="108405"/>
                  <a:pt x="527294" y="117115"/>
                  <a:pt x="497539" y="122874"/>
                </a:cubicBezTo>
                <a:cubicBezTo>
                  <a:pt x="437082" y="134575"/>
                  <a:pt x="314659" y="149000"/>
                  <a:pt x="314659" y="149000"/>
                </a:cubicBezTo>
                <a:cubicBezTo>
                  <a:pt x="305950" y="154806"/>
                  <a:pt x="297894" y="161736"/>
                  <a:pt x="288533" y="166417"/>
                </a:cubicBezTo>
                <a:cubicBezTo>
                  <a:pt x="280323" y="170522"/>
                  <a:pt x="270046" y="170034"/>
                  <a:pt x="262408" y="175126"/>
                </a:cubicBezTo>
                <a:cubicBezTo>
                  <a:pt x="252161" y="181958"/>
                  <a:pt x="247297" y="195743"/>
                  <a:pt x="236282" y="201251"/>
                </a:cubicBezTo>
                <a:cubicBezTo>
                  <a:pt x="190344" y="224220"/>
                  <a:pt x="115943" y="223617"/>
                  <a:pt x="70819" y="227377"/>
                </a:cubicBezTo>
                <a:cubicBezTo>
                  <a:pt x="61872" y="229933"/>
                  <a:pt x="-9885" y="232296"/>
                  <a:pt x="1150" y="270920"/>
                </a:cubicBezTo>
                <a:cubicBezTo>
                  <a:pt x="5137" y="284876"/>
                  <a:pt x="18567" y="294143"/>
                  <a:pt x="27276" y="305754"/>
                </a:cubicBezTo>
                <a:cubicBezTo>
                  <a:pt x="33082" y="323171"/>
                  <a:pt x="39417" y="340421"/>
                  <a:pt x="44693" y="358006"/>
                </a:cubicBezTo>
                <a:cubicBezTo>
                  <a:pt x="48132" y="369470"/>
                  <a:pt x="46538" y="383035"/>
                  <a:pt x="53402" y="392840"/>
                </a:cubicBezTo>
                <a:cubicBezTo>
                  <a:pt x="67527" y="413019"/>
                  <a:pt x="88236" y="427674"/>
                  <a:pt x="105653" y="445091"/>
                </a:cubicBezTo>
                <a:cubicBezTo>
                  <a:pt x="140242" y="479680"/>
                  <a:pt x="119831" y="468230"/>
                  <a:pt x="166613" y="479926"/>
                </a:cubicBezTo>
                <a:cubicBezTo>
                  <a:pt x="178225" y="491537"/>
                  <a:pt x="190761" y="502292"/>
                  <a:pt x="201448" y="514760"/>
                </a:cubicBezTo>
                <a:cubicBezTo>
                  <a:pt x="208260" y="522707"/>
                  <a:pt x="210918" y="534075"/>
                  <a:pt x="218865" y="540886"/>
                </a:cubicBezTo>
                <a:cubicBezTo>
                  <a:pt x="231716" y="551901"/>
                  <a:pt x="248128" y="557924"/>
                  <a:pt x="262408" y="567011"/>
                </a:cubicBezTo>
                <a:cubicBezTo>
                  <a:pt x="328289" y="608935"/>
                  <a:pt x="292173" y="594351"/>
                  <a:pt x="340785" y="610554"/>
                </a:cubicBezTo>
                <a:cubicBezTo>
                  <a:pt x="349493" y="616360"/>
                  <a:pt x="357549" y="623290"/>
                  <a:pt x="366910" y="627971"/>
                </a:cubicBezTo>
                <a:cubicBezTo>
                  <a:pt x="375121" y="632076"/>
                  <a:pt x="384441" y="633457"/>
                  <a:pt x="393036" y="636680"/>
                </a:cubicBezTo>
                <a:cubicBezTo>
                  <a:pt x="458504" y="661231"/>
                  <a:pt x="413503" y="649482"/>
                  <a:pt x="480122" y="662806"/>
                </a:cubicBezTo>
                <a:cubicBezTo>
                  <a:pt x="491733" y="671514"/>
                  <a:pt x="504108" y="679288"/>
                  <a:pt x="514956" y="688931"/>
                </a:cubicBezTo>
                <a:cubicBezTo>
                  <a:pt x="591372" y="756856"/>
                  <a:pt x="528431" y="712429"/>
                  <a:pt x="584625" y="749891"/>
                </a:cubicBezTo>
                <a:cubicBezTo>
                  <a:pt x="596236" y="767308"/>
                  <a:pt x="622419" y="781420"/>
                  <a:pt x="619459" y="802143"/>
                </a:cubicBezTo>
                <a:cubicBezTo>
                  <a:pt x="607848" y="883423"/>
                  <a:pt x="605141" y="966482"/>
                  <a:pt x="584625" y="1045983"/>
                </a:cubicBezTo>
                <a:cubicBezTo>
                  <a:pt x="580998" y="1060037"/>
                  <a:pt x="562969" y="1066027"/>
                  <a:pt x="549790" y="1072109"/>
                </a:cubicBezTo>
                <a:cubicBezTo>
                  <a:pt x="524786" y="1083649"/>
                  <a:pt x="498129" y="1091554"/>
                  <a:pt x="471413" y="1098234"/>
                </a:cubicBezTo>
                <a:cubicBezTo>
                  <a:pt x="371563" y="1123198"/>
                  <a:pt x="448503" y="1105906"/>
                  <a:pt x="236282" y="1124360"/>
                </a:cubicBezTo>
                <a:cubicBezTo>
                  <a:pt x="239185" y="1135971"/>
                  <a:pt x="235795" y="1151532"/>
                  <a:pt x="244990" y="1159194"/>
                </a:cubicBezTo>
                <a:cubicBezTo>
                  <a:pt x="256361" y="1168670"/>
                  <a:pt x="274060" y="1164802"/>
                  <a:pt x="288533" y="1167903"/>
                </a:cubicBezTo>
                <a:cubicBezTo>
                  <a:pt x="405262" y="1192917"/>
                  <a:pt x="331808" y="1182129"/>
                  <a:pt x="462705" y="1194029"/>
                </a:cubicBezTo>
                <a:cubicBezTo>
                  <a:pt x="519759" y="1251083"/>
                  <a:pt x="454888" y="1191719"/>
                  <a:pt x="523665" y="1237571"/>
                </a:cubicBezTo>
                <a:cubicBezTo>
                  <a:pt x="539131" y="1247882"/>
                  <a:pt x="551981" y="1261747"/>
                  <a:pt x="567208" y="1272406"/>
                </a:cubicBezTo>
                <a:cubicBezTo>
                  <a:pt x="581074" y="1282113"/>
                  <a:pt x="596977" y="1288693"/>
                  <a:pt x="610750" y="1298531"/>
                </a:cubicBezTo>
                <a:cubicBezTo>
                  <a:pt x="617431" y="1303304"/>
                  <a:pt x="621487" y="1311176"/>
                  <a:pt x="628168" y="1315949"/>
                </a:cubicBezTo>
                <a:cubicBezTo>
                  <a:pt x="712650" y="1376293"/>
                  <a:pt x="637718" y="1320724"/>
                  <a:pt x="697836" y="1350783"/>
                </a:cubicBezTo>
                <a:cubicBezTo>
                  <a:pt x="707197" y="1355464"/>
                  <a:pt x="714033" y="1364890"/>
                  <a:pt x="723962" y="1368200"/>
                </a:cubicBezTo>
                <a:cubicBezTo>
                  <a:pt x="740713" y="1373784"/>
                  <a:pt x="758796" y="1374006"/>
                  <a:pt x="776213" y="1376909"/>
                </a:cubicBezTo>
                <a:cubicBezTo>
                  <a:pt x="851092" y="1426828"/>
                  <a:pt x="756349" y="1366977"/>
                  <a:pt x="828465" y="1403034"/>
                </a:cubicBezTo>
                <a:cubicBezTo>
                  <a:pt x="851854" y="1414728"/>
                  <a:pt x="886421" y="1437782"/>
                  <a:pt x="906842" y="1455286"/>
                </a:cubicBezTo>
                <a:cubicBezTo>
                  <a:pt x="916193" y="1463301"/>
                  <a:pt x="923617" y="1473396"/>
                  <a:pt x="932968" y="1481411"/>
                </a:cubicBezTo>
                <a:cubicBezTo>
                  <a:pt x="943988" y="1490857"/>
                  <a:pt x="957014" y="1497827"/>
                  <a:pt x="967802" y="1507537"/>
                </a:cubicBezTo>
                <a:cubicBezTo>
                  <a:pt x="1036910" y="1569735"/>
                  <a:pt x="992822" y="1550713"/>
                  <a:pt x="1046179" y="1568497"/>
                </a:cubicBezTo>
                <a:cubicBezTo>
                  <a:pt x="1054888" y="1577206"/>
                  <a:pt x="1062452" y="1587233"/>
                  <a:pt x="1072305" y="1594623"/>
                </a:cubicBezTo>
                <a:cubicBezTo>
                  <a:pt x="1085846" y="1604779"/>
                  <a:pt x="1102996" y="1609733"/>
                  <a:pt x="1115848" y="1620749"/>
                </a:cubicBezTo>
                <a:cubicBezTo>
                  <a:pt x="1123795" y="1627560"/>
                  <a:pt x="1125318" y="1640063"/>
                  <a:pt x="1133265" y="1646874"/>
                </a:cubicBezTo>
                <a:cubicBezTo>
                  <a:pt x="1153327" y="1664070"/>
                  <a:pt x="1188215" y="1677402"/>
                  <a:pt x="1211642" y="1690417"/>
                </a:cubicBezTo>
                <a:cubicBezTo>
                  <a:pt x="1273339" y="1724693"/>
                  <a:pt x="1233551" y="1709332"/>
                  <a:pt x="1281310" y="1725251"/>
                </a:cubicBezTo>
                <a:lnTo>
                  <a:pt x="1333562" y="1777503"/>
                </a:lnTo>
                <a:cubicBezTo>
                  <a:pt x="1345173" y="1789114"/>
                  <a:pt x="1354471" y="1803634"/>
                  <a:pt x="1368396" y="1812337"/>
                </a:cubicBezTo>
                <a:cubicBezTo>
                  <a:pt x="1391619" y="1826851"/>
                  <a:pt x="1413286" y="1844219"/>
                  <a:pt x="1438065" y="1855880"/>
                </a:cubicBezTo>
                <a:cubicBezTo>
                  <a:pt x="1458925" y="1865697"/>
                  <a:pt x="1531940" y="1883843"/>
                  <a:pt x="1559985" y="1899423"/>
                </a:cubicBezTo>
                <a:cubicBezTo>
                  <a:pt x="1572673" y="1906472"/>
                  <a:pt x="1581837" y="1919058"/>
                  <a:pt x="1594819" y="1925549"/>
                </a:cubicBezTo>
                <a:cubicBezTo>
                  <a:pt x="1605524" y="1930902"/>
                  <a:pt x="1618145" y="1930969"/>
                  <a:pt x="1629653" y="1934257"/>
                </a:cubicBezTo>
                <a:cubicBezTo>
                  <a:pt x="1653538" y="1941081"/>
                  <a:pt x="1676326" y="1951185"/>
                  <a:pt x="1699322" y="1960383"/>
                </a:cubicBezTo>
                <a:cubicBezTo>
                  <a:pt x="1708031" y="1971994"/>
                  <a:pt x="1712760" y="1988168"/>
                  <a:pt x="1725448" y="1995217"/>
                </a:cubicBezTo>
                <a:cubicBezTo>
                  <a:pt x="1740883" y="2003792"/>
                  <a:pt x="1761305" y="1997368"/>
                  <a:pt x="1777699" y="2003926"/>
                </a:cubicBezTo>
                <a:cubicBezTo>
                  <a:pt x="1791175" y="2009316"/>
                  <a:pt x="1800922" y="2021343"/>
                  <a:pt x="1812533" y="2030051"/>
                </a:cubicBezTo>
                <a:cubicBezTo>
                  <a:pt x="1832853" y="2027148"/>
                  <a:pt x="1865598" y="2040290"/>
                  <a:pt x="1873493" y="2021343"/>
                </a:cubicBezTo>
                <a:cubicBezTo>
                  <a:pt x="1894460" y="1971023"/>
                  <a:pt x="1863713" y="1918299"/>
                  <a:pt x="1821242" y="1899423"/>
                </a:cubicBezTo>
                <a:cubicBezTo>
                  <a:pt x="1807716" y="1893411"/>
                  <a:pt x="1792213" y="1893617"/>
                  <a:pt x="1777699" y="1890714"/>
                </a:cubicBezTo>
                <a:cubicBezTo>
                  <a:pt x="1745517" y="1858534"/>
                  <a:pt x="1761181" y="1865236"/>
                  <a:pt x="1716739" y="1855880"/>
                </a:cubicBezTo>
                <a:cubicBezTo>
                  <a:pt x="1673286" y="1846732"/>
                  <a:pt x="1586110" y="1829754"/>
                  <a:pt x="1586110" y="1829754"/>
                </a:cubicBezTo>
                <a:cubicBezTo>
                  <a:pt x="1566852" y="1810496"/>
                  <a:pt x="1558106" y="1798334"/>
                  <a:pt x="1533859" y="1786211"/>
                </a:cubicBezTo>
                <a:cubicBezTo>
                  <a:pt x="1525648" y="1782106"/>
                  <a:pt x="1516442" y="1780406"/>
                  <a:pt x="1507733" y="1777503"/>
                </a:cubicBezTo>
                <a:cubicBezTo>
                  <a:pt x="1499025" y="1771697"/>
                  <a:pt x="1490969" y="1764767"/>
                  <a:pt x="1481608" y="1760086"/>
                </a:cubicBezTo>
                <a:cubicBezTo>
                  <a:pt x="1473397" y="1755981"/>
                  <a:pt x="1463452" y="1755932"/>
                  <a:pt x="1455482" y="1751377"/>
                </a:cubicBezTo>
                <a:cubicBezTo>
                  <a:pt x="1442880" y="1744176"/>
                  <a:pt x="1432459" y="1733687"/>
                  <a:pt x="1420648" y="1725251"/>
                </a:cubicBezTo>
                <a:cubicBezTo>
                  <a:pt x="1412131" y="1719167"/>
                  <a:pt x="1402345" y="1714787"/>
                  <a:pt x="1394522" y="1707834"/>
                </a:cubicBezTo>
                <a:cubicBezTo>
                  <a:pt x="1376112" y="1691470"/>
                  <a:pt x="1362765" y="1669246"/>
                  <a:pt x="1342270" y="1655583"/>
                </a:cubicBezTo>
                <a:cubicBezTo>
                  <a:pt x="1333562" y="1649777"/>
                  <a:pt x="1323967" y="1645119"/>
                  <a:pt x="1316145" y="1638166"/>
                </a:cubicBezTo>
                <a:cubicBezTo>
                  <a:pt x="1297735" y="1621801"/>
                  <a:pt x="1281310" y="1603331"/>
                  <a:pt x="1263893" y="1585914"/>
                </a:cubicBezTo>
                <a:cubicBezTo>
                  <a:pt x="1255185" y="1577206"/>
                  <a:pt x="1247620" y="1567178"/>
                  <a:pt x="1237768" y="1559789"/>
                </a:cubicBezTo>
                <a:cubicBezTo>
                  <a:pt x="1226156" y="1551080"/>
                  <a:pt x="1214744" y="1542099"/>
                  <a:pt x="1202933" y="1533663"/>
                </a:cubicBezTo>
                <a:cubicBezTo>
                  <a:pt x="1194416" y="1527580"/>
                  <a:pt x="1185181" y="1522526"/>
                  <a:pt x="1176808" y="1516246"/>
                </a:cubicBezTo>
                <a:cubicBezTo>
                  <a:pt x="1161938" y="1505093"/>
                  <a:pt x="1147779" y="1493023"/>
                  <a:pt x="1133265" y="1481411"/>
                </a:cubicBezTo>
                <a:cubicBezTo>
                  <a:pt x="1124556" y="1466897"/>
                  <a:pt x="1114709" y="1453008"/>
                  <a:pt x="1107139" y="1437869"/>
                </a:cubicBezTo>
                <a:cubicBezTo>
                  <a:pt x="1103034" y="1429658"/>
                  <a:pt x="1104921" y="1418234"/>
                  <a:pt x="1098430" y="1411743"/>
                </a:cubicBezTo>
                <a:cubicBezTo>
                  <a:pt x="1086461" y="1399774"/>
                  <a:pt x="1067988" y="1396335"/>
                  <a:pt x="1054888" y="1385617"/>
                </a:cubicBezTo>
                <a:cubicBezTo>
                  <a:pt x="1054884" y="1385614"/>
                  <a:pt x="989574" y="1320305"/>
                  <a:pt x="976510" y="1307240"/>
                </a:cubicBezTo>
                <a:cubicBezTo>
                  <a:pt x="967802" y="1298531"/>
                  <a:pt x="961820" y="1285688"/>
                  <a:pt x="950385" y="1281114"/>
                </a:cubicBezTo>
                <a:cubicBezTo>
                  <a:pt x="849556" y="1240783"/>
                  <a:pt x="893957" y="1252412"/>
                  <a:pt x="819756" y="1237571"/>
                </a:cubicBezTo>
                <a:cubicBezTo>
                  <a:pt x="796872" y="1146030"/>
                  <a:pt x="831183" y="1250086"/>
                  <a:pt x="784922" y="1185320"/>
                </a:cubicBezTo>
                <a:cubicBezTo>
                  <a:pt x="775836" y="1172599"/>
                  <a:pt x="773311" y="1156291"/>
                  <a:pt x="767505" y="1141777"/>
                </a:cubicBezTo>
                <a:cubicBezTo>
                  <a:pt x="770408" y="1101137"/>
                  <a:pt x="764717" y="1058945"/>
                  <a:pt x="776213" y="1019857"/>
                </a:cubicBezTo>
                <a:cubicBezTo>
                  <a:pt x="781942" y="1000379"/>
                  <a:pt x="842387" y="981861"/>
                  <a:pt x="854590" y="976314"/>
                </a:cubicBezTo>
                <a:cubicBezTo>
                  <a:pt x="872318" y="968256"/>
                  <a:pt x="887833" y="954413"/>
                  <a:pt x="906842" y="950189"/>
                </a:cubicBezTo>
                <a:cubicBezTo>
                  <a:pt x="940965" y="942606"/>
                  <a:pt x="976620" y="945487"/>
                  <a:pt x="1011345" y="941480"/>
                </a:cubicBezTo>
                <a:cubicBezTo>
                  <a:pt x="1076085" y="934010"/>
                  <a:pt x="1124883" y="925460"/>
                  <a:pt x="1185516" y="915354"/>
                </a:cubicBezTo>
                <a:lnTo>
                  <a:pt x="1229059" y="871811"/>
                </a:lnTo>
                <a:lnTo>
                  <a:pt x="1255185" y="845686"/>
                </a:lnTo>
                <a:cubicBezTo>
                  <a:pt x="1258088" y="834074"/>
                  <a:pt x="1262118" y="822688"/>
                  <a:pt x="1263893" y="810851"/>
                </a:cubicBezTo>
                <a:cubicBezTo>
                  <a:pt x="1293052" y="616452"/>
                  <a:pt x="1228796" y="674278"/>
                  <a:pt x="1446773" y="662806"/>
                </a:cubicBezTo>
                <a:cubicBezTo>
                  <a:pt x="1455482" y="657000"/>
                  <a:pt x="1463099" y="649064"/>
                  <a:pt x="1472899" y="645389"/>
                </a:cubicBezTo>
                <a:cubicBezTo>
                  <a:pt x="1486758" y="640192"/>
                  <a:pt x="1502082" y="640270"/>
                  <a:pt x="1516442" y="636680"/>
                </a:cubicBezTo>
                <a:cubicBezTo>
                  <a:pt x="1536944" y="631554"/>
                  <a:pt x="1557160" y="625336"/>
                  <a:pt x="1577402" y="619263"/>
                </a:cubicBezTo>
                <a:cubicBezTo>
                  <a:pt x="1603111" y="611550"/>
                  <a:pt x="1613323" y="607445"/>
                  <a:pt x="1638362" y="593137"/>
                </a:cubicBezTo>
                <a:cubicBezTo>
                  <a:pt x="1647449" y="587944"/>
                  <a:pt x="1654559" y="579030"/>
                  <a:pt x="1664488" y="575720"/>
                </a:cubicBezTo>
                <a:cubicBezTo>
                  <a:pt x="1713578" y="559357"/>
                  <a:pt x="1754201" y="557865"/>
                  <a:pt x="1803825" y="549594"/>
                </a:cubicBezTo>
                <a:cubicBezTo>
                  <a:pt x="1835838" y="544258"/>
                  <a:pt x="1867885" y="538977"/>
                  <a:pt x="1899619" y="532177"/>
                </a:cubicBezTo>
                <a:cubicBezTo>
                  <a:pt x="1908595" y="530254"/>
                  <a:pt x="1916952" y="526107"/>
                  <a:pt x="1925745" y="523469"/>
                </a:cubicBezTo>
                <a:cubicBezTo>
                  <a:pt x="1945987" y="517396"/>
                  <a:pt x="1966844" y="513273"/>
                  <a:pt x="1986705" y="506051"/>
                </a:cubicBezTo>
                <a:cubicBezTo>
                  <a:pt x="1998905" y="501614"/>
                  <a:pt x="2009607" y="493748"/>
                  <a:pt x="2021539" y="488634"/>
                </a:cubicBezTo>
                <a:cubicBezTo>
                  <a:pt x="2029976" y="485018"/>
                  <a:pt x="2039454" y="484031"/>
                  <a:pt x="2047665" y="479926"/>
                </a:cubicBezTo>
                <a:cubicBezTo>
                  <a:pt x="2062805" y="472356"/>
                  <a:pt x="2076854" y="462771"/>
                  <a:pt x="2091208" y="453800"/>
                </a:cubicBezTo>
                <a:cubicBezTo>
                  <a:pt x="2100083" y="448253"/>
                  <a:pt x="2107672" y="440408"/>
                  <a:pt x="2117333" y="436383"/>
                </a:cubicBezTo>
                <a:cubicBezTo>
                  <a:pt x="2185404" y="408020"/>
                  <a:pt x="2190644" y="410981"/>
                  <a:pt x="2256670" y="401549"/>
                </a:cubicBezTo>
                <a:cubicBezTo>
                  <a:pt x="2265379" y="395743"/>
                  <a:pt x="2272562" y="386324"/>
                  <a:pt x="2282796" y="384131"/>
                </a:cubicBezTo>
                <a:cubicBezTo>
                  <a:pt x="2314147" y="377413"/>
                  <a:pt x="2355918" y="398095"/>
                  <a:pt x="2378590" y="375423"/>
                </a:cubicBezTo>
                <a:cubicBezTo>
                  <a:pt x="2397177" y="356836"/>
                  <a:pt x="2372785" y="323172"/>
                  <a:pt x="2369882" y="297046"/>
                </a:cubicBezTo>
                <a:lnTo>
                  <a:pt x="2378590" y="323171"/>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ectangle 5"/>
          <p:cNvSpPr/>
          <p:nvPr/>
        </p:nvSpPr>
        <p:spPr>
          <a:xfrm>
            <a:off x="2832474" y="1556790"/>
            <a:ext cx="1507144" cy="492443"/>
          </a:xfrm>
          <a:prstGeom prst="rect">
            <a:avLst/>
          </a:prstGeom>
          <a:noFill/>
        </p:spPr>
        <p:txBody>
          <a:bodyPr wrap="none" lIns="91440" tIns="45720" rIns="91440" bIns="45720">
            <a:spAutoFit/>
          </a:bodyPr>
          <a:lstStyle/>
          <a:p>
            <a:pPr algn="ct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 Lang</a:t>
            </a:r>
          </a:p>
        </p:txBody>
      </p:sp>
      <p:sp>
        <p:nvSpPr>
          <p:cNvPr id="21" name="Rounded Rectangular Callout 20"/>
          <p:cNvSpPr/>
          <p:nvPr/>
        </p:nvSpPr>
        <p:spPr>
          <a:xfrm>
            <a:off x="3650951" y="2366193"/>
            <a:ext cx="2381569" cy="571791"/>
          </a:xfrm>
          <a:prstGeom prst="wedgeRoundRectCallout">
            <a:avLst>
              <a:gd name="adj1" fmla="val -44537"/>
              <a:gd name="adj2" fmla="val -107091"/>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Bộ lạc Văn Lang</a:t>
            </a:r>
          </a:p>
        </p:txBody>
      </p:sp>
      <p:sp>
        <p:nvSpPr>
          <p:cNvPr id="30" name="Rectangle 29"/>
          <p:cNvSpPr/>
          <p:nvPr/>
        </p:nvSpPr>
        <p:spPr>
          <a:xfrm>
            <a:off x="6330150" y="3214908"/>
            <a:ext cx="5644123"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a:latin typeface="Times New Roman" panose="02020603050405020304" pitchFamily="18" charset="0"/>
                <a:cs typeface="Times New Roman" panose="02020603050405020304" pitchFamily="18" charset="0"/>
              </a:rPr>
              <a:t>Nhu cầu trị thủy, đối phó với lũ lụt, chống giặc ngoại xâm đã thúc đẩy sự liên kết giữa các bộ lạc.</a:t>
            </a:r>
          </a:p>
        </p:txBody>
      </p:sp>
      <p:sp>
        <p:nvSpPr>
          <p:cNvPr id="7" name="Rectangle 6"/>
          <p:cNvSpPr/>
          <p:nvPr/>
        </p:nvSpPr>
        <p:spPr>
          <a:xfrm>
            <a:off x="6171295" y="4662300"/>
            <a:ext cx="5939245" cy="150810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a:spcAft>
                <a:spcPts val="0"/>
              </a:spcAft>
            </a:pPr>
            <a:r>
              <a:rPr lang="en-US" sz="2300" dirty="0">
                <a:latin typeface="Times New Roman" panose="02020603050405020304" pitchFamily="18" charset="0"/>
                <a:ea typeface="Calibri" panose="020F0502020204030204" pitchFamily="34" charset="0"/>
                <a:cs typeface="Times New Roman" panose="02020603050405020304" pitchFamily="18" charset="0"/>
              </a:rPr>
              <a:t>Thế kỉ VII TCN thủ lĩnh bộ lạc Văn Lang đã thu phục các bộ lạc khác, tự xưng là Hùng Vương =&gt; nhà nước Văn Lang được thành lập, đóng đô tại Phong Châu (Việt Trì, Phú Thọ)</a:t>
            </a:r>
          </a:p>
        </p:txBody>
      </p:sp>
      <p:sp>
        <p:nvSpPr>
          <p:cNvPr id="8" name="5-Point Star 7"/>
          <p:cNvSpPr/>
          <p:nvPr/>
        </p:nvSpPr>
        <p:spPr>
          <a:xfrm>
            <a:off x="3325442" y="1837051"/>
            <a:ext cx="521208" cy="302729"/>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944" y="1112912"/>
            <a:ext cx="5335305" cy="47159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6" name="组合 245"/>
          <p:cNvGrpSpPr/>
          <p:nvPr/>
        </p:nvGrpSpPr>
        <p:grpSpPr>
          <a:xfrm>
            <a:off x="-36310" y="1078839"/>
            <a:ext cx="2861091" cy="1170266"/>
            <a:chOff x="3927514" y="3799564"/>
            <a:chExt cx="1520272" cy="656462"/>
          </a:xfrm>
        </p:grpSpPr>
        <p:sp>
          <p:nvSpPr>
            <p:cNvPr id="20" name="文本框 246"/>
            <p:cNvSpPr txBox="1"/>
            <p:nvPr/>
          </p:nvSpPr>
          <p:spPr>
            <a:xfrm>
              <a:off x="4103592" y="3799564"/>
              <a:ext cx="1087780" cy="3280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Truyền thuyết Sơn Tinh Thủy Tinh</a:t>
              </a:r>
              <a:endParaRPr lang="zh-CN" alt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47"/>
            <p:cNvSpPr txBox="1"/>
            <p:nvPr/>
          </p:nvSpPr>
          <p:spPr>
            <a:xfrm>
              <a:off x="3927514" y="4127996"/>
              <a:ext cx="1520272" cy="3280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Phản ánh quá trình người Việt hợp sức đối phó với lũ lụt</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156" y="1136734"/>
            <a:ext cx="5236520" cy="46945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3" name="组合 245"/>
          <p:cNvGrpSpPr/>
          <p:nvPr/>
        </p:nvGrpSpPr>
        <p:grpSpPr>
          <a:xfrm>
            <a:off x="116090" y="2227935"/>
            <a:ext cx="2861091" cy="1170266"/>
            <a:chOff x="3927514" y="3799564"/>
            <a:chExt cx="1520272" cy="656462"/>
          </a:xfrm>
        </p:grpSpPr>
        <p:sp>
          <p:nvSpPr>
            <p:cNvPr id="24" name="文本框 246"/>
            <p:cNvSpPr txBox="1"/>
            <p:nvPr/>
          </p:nvSpPr>
          <p:spPr>
            <a:xfrm>
              <a:off x="4103592" y="3799564"/>
              <a:ext cx="1087780" cy="3280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Truyền thuyết Thánh Gióng</a:t>
              </a:r>
              <a:endParaRPr lang="zh-CN" alt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文本框 247"/>
            <p:cNvSpPr txBox="1"/>
            <p:nvPr/>
          </p:nvSpPr>
          <p:spPr>
            <a:xfrm>
              <a:off x="3927514" y="4127996"/>
              <a:ext cx="1520272" cy="3280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Phản ánh người Việt chống giặc ngoại xâm</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2292600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xit" presetSubtype="21" fill="hold" grpId="1" nodeType="clickEffect">
                                  <p:stCondLst>
                                    <p:cond delay="0"/>
                                  </p:stCondLst>
                                  <p:childTnLst>
                                    <p:animEffect transition="out" filter="barn(inVertical)">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6" presetClass="exit" presetSubtype="32" fill="hold" grpId="1" nodeType="clickEffect">
                                  <p:stCondLst>
                                    <p:cond delay="0"/>
                                  </p:stCondLst>
                                  <p:childTnLst>
                                    <p:animEffect transition="out" filter="circle(out)">
                                      <p:cBhvr>
                                        <p:cTn id="43" dur="2000"/>
                                        <p:tgtEl>
                                          <p:spTgt spid="8"/>
                                        </p:tgtEl>
                                      </p:cBhvr>
                                    </p:animEffect>
                                    <p:set>
                                      <p:cBhvr>
                                        <p:cTn id="44" dur="1" fill="hold">
                                          <p:stCondLst>
                                            <p:cond delay="19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1+#ppt_w/2"/>
                                          </p:val>
                                        </p:tav>
                                        <p:tav tm="100000">
                                          <p:val>
                                            <p:strVal val="#ppt_x"/>
                                          </p:val>
                                        </p:tav>
                                      </p:tavLst>
                                    </p:anim>
                                    <p:anim calcmode="lin" valueType="num">
                                      <p:cBhvr additive="base">
                                        <p:cTn id="5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0-#ppt_w/2"/>
                                          </p:val>
                                        </p:tav>
                                        <p:tav tm="100000">
                                          <p:val>
                                            <p:strVal val="#ppt_x"/>
                                          </p:val>
                                        </p:tav>
                                      </p:tavLst>
                                    </p:anim>
                                    <p:anim calcmode="lin" valueType="num">
                                      <p:cBhvr additive="base">
                                        <p:cTn id="6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xit" presetSubtype="21" fill="hold" nodeType="clickEffect">
                                  <p:stCondLst>
                                    <p:cond delay="0"/>
                                  </p:stCondLst>
                                  <p:childTnLst>
                                    <p:animEffect transition="out" filter="barn(inVertical)">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6" presetClass="exit" presetSubtype="21" fill="hold" nodeType="clickEffect">
                                  <p:stCondLst>
                                    <p:cond delay="0"/>
                                  </p:stCondLst>
                                  <p:childTnLst>
                                    <p:animEffect transition="out" filter="barn(inVertical)">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barn(inVertical)">
                                      <p:cBhvr>
                                        <p:cTn id="76" dur="500"/>
                                        <p:tgtEl>
                                          <p:spTgt spid="2"/>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0-#ppt_w/2"/>
                                          </p:val>
                                        </p:tav>
                                        <p:tav tm="100000">
                                          <p:val>
                                            <p:strVal val="#ppt_x"/>
                                          </p:val>
                                        </p:tav>
                                      </p:tavLst>
                                    </p:anim>
                                    <p:anim calcmode="lin" valueType="num">
                                      <p:cBhvr additive="base">
                                        <p:cTn id="8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6" presetClass="exit" presetSubtype="21" fill="hold" nodeType="clickEffect">
                                  <p:stCondLst>
                                    <p:cond delay="0"/>
                                  </p:stCondLst>
                                  <p:childTnLst>
                                    <p:animEffect transition="out" filter="barn(inVertical)">
                                      <p:cBhvr>
                                        <p:cTn id="86" dur="500"/>
                                        <p:tgtEl>
                                          <p:spTgt spid="2"/>
                                        </p:tgtEl>
                                      </p:cBhvr>
                                    </p:animEffect>
                                    <p:set>
                                      <p:cBhvr>
                                        <p:cTn id="87" dur="1" fill="hold">
                                          <p:stCondLst>
                                            <p:cond delay="499"/>
                                          </p:stCondLst>
                                        </p:cTn>
                                        <p:tgtEl>
                                          <p:spTgt spid="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6" presetClass="exit" presetSubtype="21" fill="hold" nodeType="clickEffect">
                                  <p:stCondLst>
                                    <p:cond delay="0"/>
                                  </p:stCondLst>
                                  <p:childTnLst>
                                    <p:animEffect transition="out" filter="barn(inVertical)">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500" fill="hold"/>
                                        <p:tgtEl>
                                          <p:spTgt spid="7"/>
                                        </p:tgtEl>
                                        <p:attrNameLst>
                                          <p:attrName>ppt_x</p:attrName>
                                        </p:attrNameLst>
                                      </p:cBhvr>
                                      <p:tavLst>
                                        <p:tav tm="0">
                                          <p:val>
                                            <p:strVal val="1+#ppt_w/2"/>
                                          </p:val>
                                        </p:tav>
                                        <p:tav tm="100000">
                                          <p:val>
                                            <p:strVal val="#ppt_x"/>
                                          </p:val>
                                        </p:tav>
                                      </p:tavLst>
                                    </p:anim>
                                    <p:anim calcmode="lin" valueType="num">
                                      <p:cBhvr additive="base">
                                        <p:cTn id="9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heel(1)">
                                      <p:cBhvr>
                                        <p:cTn id="103" dur="2000"/>
                                        <p:tgtEl>
                                          <p:spTgt spid="5"/>
                                        </p:tgtEl>
                                      </p:cBhvr>
                                    </p:animEffect>
                                  </p:childTnLst>
                                </p:cTn>
                              </p:par>
                            </p:childTnLst>
                          </p:cTn>
                        </p:par>
                      </p:childTnLst>
                    </p:cTn>
                  </p:par>
                  <p:par>
                    <p:cTn id="104" fill="hold">
                      <p:stCondLst>
                        <p:cond delay="indefinite"/>
                      </p:stCondLst>
                      <p:childTnLst>
                        <p:par>
                          <p:cTn id="105" fill="hold">
                            <p:stCondLst>
                              <p:cond delay="0"/>
                            </p:stCondLst>
                            <p:childTnLst>
                              <p:par>
                                <p:cTn id="106" presetID="21" presetClass="entr" presetSubtype="1" fill="hold" grpId="0" nodeType="click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heel(1)">
                                      <p:cBhvr>
                                        <p:cTn id="10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animBg="1"/>
      <p:bldP spid="5" grpId="0" animBg="1"/>
      <p:bldP spid="6" grpId="0"/>
      <p:bldP spid="21" grpId="0" animBg="1"/>
      <p:bldP spid="21" grpId="1" animBg="1"/>
      <p:bldP spid="30" grpId="0" animBg="1"/>
      <p:bldP spid="7" grpId="0"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615636" y="174483"/>
            <a:ext cx="10458995" cy="13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BÀI 14</a:t>
            </a:r>
          </a:p>
          <a:p>
            <a:pPr algn="ctr" eaLnBrk="1" hangingPunct="1"/>
            <a:r>
              <a:rPr lang="en-US" altLang="zh-CN"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NHÀ NƯỚC VĂN LANG, ÂU LẠC</a:t>
            </a:r>
            <a:endParaRPr lang="zh-CN" altLang="en-US" sz="4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10"/>
          <p:cNvSpPr/>
          <p:nvPr/>
        </p:nvSpPr>
        <p:spPr>
          <a:xfrm>
            <a:off x="596427" y="1564099"/>
            <a:ext cx="5528501" cy="769441"/>
          </a:xfrm>
          <a:prstGeom prst="rect">
            <a:avLst/>
          </a:prstGeom>
        </p:spPr>
        <p:txBody>
          <a:bodyPr wrap="none">
            <a:spAutoFit/>
          </a:bodyPr>
          <a:lstStyle/>
          <a:p>
            <a:pPr fontAlgn="auto">
              <a:spcBef>
                <a:spcPts val="0"/>
              </a:spcBef>
              <a:spcAft>
                <a:spcPts val="0"/>
              </a:spcAft>
              <a:defRPr/>
            </a:pP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Nhà</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Nước</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Văn</a:t>
            </a:r>
            <a:r>
              <a:rPr lang="en-US" altLang="zh-CN" sz="4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Lang</a:t>
            </a:r>
            <a:endParaRPr kumimoji="0" lang="zh-CN" altLang="en-US" sz="4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19"/>
          <p:cNvSpPr/>
          <p:nvPr/>
        </p:nvSpPr>
        <p:spPr>
          <a:xfrm>
            <a:off x="658880" y="2425873"/>
            <a:ext cx="5466048" cy="553998"/>
          </a:xfrm>
          <a:prstGeom prst="rect">
            <a:avLst/>
          </a:prstGeom>
        </p:spPr>
        <p:txBody>
          <a:bodyPr wrap="non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pPr algn="ctr"/>
            <a:r>
              <a:rPr lang="en-US" altLang="zh-CN" sz="3000" b="1" dirty="0">
                <a:solidFill>
                  <a:srgbClr val="FF0000"/>
                </a:solidFill>
                <a:latin typeface="Times New Roman" panose="02020603050405020304" pitchFamily="18" charset="0"/>
                <a:cs typeface="Times New Roman" panose="02020603050405020304" pitchFamily="18" charset="0"/>
              </a:rPr>
              <a:t>1. </a:t>
            </a:r>
            <a:r>
              <a:rPr lang="en-US" altLang="zh-CN" sz="3000" b="1" dirty="0" err="1">
                <a:solidFill>
                  <a:srgbClr val="FF0000"/>
                </a:solidFill>
                <a:latin typeface="Times New Roman" panose="02020603050405020304" pitchFamily="18" charset="0"/>
                <a:cs typeface="Times New Roman" panose="02020603050405020304" pitchFamily="18" charset="0"/>
              </a:rPr>
              <a:t>Sự</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ra</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đời</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nhà</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nước</a:t>
            </a:r>
            <a:r>
              <a:rPr lang="en-US" altLang="zh-CN" sz="3000" b="1" dirty="0">
                <a:solidFill>
                  <a:srgbClr val="FF0000"/>
                </a:solidFill>
                <a:latin typeface="Times New Roman" panose="02020603050405020304" pitchFamily="18" charset="0"/>
                <a:cs typeface="Times New Roman" panose="02020603050405020304" pitchFamily="18" charset="0"/>
              </a:rPr>
              <a:t> </a:t>
            </a:r>
            <a:r>
              <a:rPr lang="en-US" altLang="zh-CN" sz="3000" b="1" dirty="0" err="1">
                <a:solidFill>
                  <a:srgbClr val="FF0000"/>
                </a:solidFill>
                <a:latin typeface="Times New Roman" panose="02020603050405020304" pitchFamily="18" charset="0"/>
                <a:cs typeface="Times New Roman" panose="02020603050405020304" pitchFamily="18" charset="0"/>
              </a:rPr>
              <a:t>Văn</a:t>
            </a:r>
            <a:r>
              <a:rPr lang="en-US" altLang="zh-CN" sz="3000" b="1" dirty="0">
                <a:solidFill>
                  <a:srgbClr val="FF0000"/>
                </a:solidFill>
                <a:latin typeface="Times New Roman" panose="02020603050405020304" pitchFamily="18" charset="0"/>
                <a:cs typeface="Times New Roman" panose="02020603050405020304" pitchFamily="18" charset="0"/>
              </a:rPr>
              <a:t> Lang</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6111" y="3072204"/>
            <a:ext cx="11481624" cy="1815882"/>
          </a:xfrm>
          <a:prstGeom prst="rect">
            <a:avLst/>
          </a:prstGeom>
          <a:solidFill>
            <a:schemeClr val="bg1"/>
          </a:solidFill>
        </p:spPr>
        <p:txBody>
          <a:bodyPr wrap="square">
            <a:spAutoFit/>
          </a:bodyPr>
          <a:lstStyle/>
          <a:p>
            <a:pPr lvl="0"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VII TCN, </a:t>
            </a:r>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nay,</a:t>
            </a:r>
          </a:p>
          <a:p>
            <a:pPr algn="just"/>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Thọ</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0"/>
              </a:spcAf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Rectangle 5"/>
          <p:cNvSpPr/>
          <p:nvPr/>
        </p:nvSpPr>
        <p:spPr>
          <a:xfrm>
            <a:off x="419510" y="4980419"/>
            <a:ext cx="11558225" cy="1384995"/>
          </a:xfrm>
          <a:prstGeom prst="rect">
            <a:avLst/>
          </a:prstGeom>
          <a:solidFill>
            <a:schemeClr val="bg1"/>
          </a:solidFill>
        </p:spPr>
        <p:txBody>
          <a:bodyPr wrap="square">
            <a:spAutoFit/>
          </a:bodyPr>
          <a:lstStyle/>
          <a:p>
            <a:pPr algn="just"/>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Cơ</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sở</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Xã</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hóa</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=&gt;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Lang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7154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3"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1393</TotalTime>
  <Words>1867</Words>
  <Application>Microsoft Office PowerPoint</Application>
  <PresentationFormat>Widescreen</PresentationFormat>
  <Paragraphs>296</Paragraphs>
  <Slides>32</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微软雅黑</vt:lpstr>
      <vt:lpstr>微软雅黑</vt:lpstr>
      <vt:lpstr>宋体</vt:lpstr>
      <vt:lpstr>宋体</vt:lpstr>
      <vt:lpstr>Arial</vt:lpstr>
      <vt:lpstr>Calibri</vt:lpstr>
      <vt:lpstr>Calibri Light</vt:lpstr>
      <vt:lpstr>Mongolian Baiti</vt:lpstr>
      <vt:lpstr>Times New Roman</vt:lpstr>
      <vt:lpstr>张海山锐线体简</vt:lpstr>
      <vt:lpstr>等线</vt:lpstr>
      <vt:lpstr>造字工房悦黑（非商用）常规体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acer</cp:lastModifiedBy>
  <cp:revision>107</cp:revision>
  <dcterms:created xsi:type="dcterms:W3CDTF">2021-11-24T09:10:20Z</dcterms:created>
  <dcterms:modified xsi:type="dcterms:W3CDTF">2022-07-24T23:53:35Z</dcterms:modified>
</cp:coreProperties>
</file>