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37" r:id="rId3"/>
    <p:sldId id="338" r:id="rId4"/>
    <p:sldId id="297" r:id="rId5"/>
    <p:sldId id="315" r:id="rId6"/>
    <p:sldId id="298" r:id="rId7"/>
    <p:sldId id="263" r:id="rId8"/>
    <p:sldId id="308" r:id="rId9"/>
    <p:sldId id="309" r:id="rId10"/>
    <p:sldId id="310" r:id="rId11"/>
    <p:sldId id="311" r:id="rId12"/>
    <p:sldId id="325" r:id="rId13"/>
    <p:sldId id="313" r:id="rId14"/>
    <p:sldId id="312" r:id="rId15"/>
    <p:sldId id="326" r:id="rId16"/>
    <p:sldId id="332" r:id="rId17"/>
    <p:sldId id="324" r:id="rId18"/>
    <p:sldId id="328" r:id="rId19"/>
    <p:sldId id="330" r:id="rId20"/>
    <p:sldId id="327" r:id="rId21"/>
    <p:sldId id="314" r:id="rId22"/>
    <p:sldId id="275" r:id="rId23"/>
    <p:sldId id="333" r:id="rId24"/>
    <p:sldId id="334" r:id="rId25"/>
    <p:sldId id="335" r:id="rId26"/>
    <p:sldId id="336" r:id="rId27"/>
    <p:sldId id="284" r:id="rId28"/>
  </p:sldIdLst>
  <p:sldSz cx="12192000" cy="6858000"/>
  <p:notesSz cx="6858000" cy="9144000"/>
  <p:embeddedFontLst>
    <p:embeddedFont>
      <p:font typeface="#9Slide03 Bebas Neue Bold" panose="020B0604020202020204" charset="0"/>
      <p:bold r:id="rId30"/>
    </p:embeddedFont>
    <p:embeddedFont>
      <p:font typeface="#9Slide03 AmpleSoft 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5 Dear Saturday" panose="020B0604020202020204" charset="0"/>
      <p:regular r:id="rId36"/>
    </p:embeddedFont>
    <p:embeddedFont>
      <p:font typeface="#9Slide05 Fourth Medium" panose="020B0604020202020204" charset="0"/>
      <p:bold r:id="rId37"/>
    </p:embeddedFont>
    <p:embeddedFont>
      <p:font typeface="#9Slide03 Nokia" panose="020B0604020202020204" charset="0"/>
      <p:regular r:id="rId38"/>
    </p:embeddedFont>
    <p:embeddedFont>
      <p:font typeface="#9Slide05 SVNKitten" panose="020B0604020202020204" charset="0"/>
      <p:regular r:id="rId39"/>
    </p:embeddedFont>
    <p:embeddedFont>
      <p:font typeface="#9Slide05 Claudia" panose="020B0604020202020204" charset="0"/>
      <p:regular r:id="rId40"/>
    </p:embeddedFont>
    <p:embeddedFont>
      <p:font typeface="#9Slide03 Cabin Medium" panose="020B0604020202020204" charset="0"/>
      <p:regular r:id="rId41"/>
    </p:embeddedFont>
    <p:embeddedFont>
      <p:font typeface="#9Slide05 SVNClementine" panose="020F0502020204030203" charset="0"/>
      <p:regular r:id="rId42"/>
    </p:embeddedFont>
    <p:embeddedFont>
      <p:font typeface="#9Slide07 IcielBaliho Script" panose="020B0604020202020204" charset="0"/>
      <p:regular r:id="rId43"/>
    </p:embeddedFont>
    <p:embeddedFont>
      <p:font typeface="#9Slide03 Arima Madurai Black" panose="020B0604020202020204" charset="0"/>
      <p:bold r:id="rId44"/>
    </p:embeddedFont>
    <p:embeddedFont>
      <p:font typeface="#9Slide03 Oswald" panose="020B0604020202020204" charset="0"/>
      <p:regular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#9Slide05 SVNShintia Script" panose="020B0604020202020204" charset="0"/>
      <p:regular r:id="rId48"/>
    </p:embeddedFont>
    <p:embeddedFont>
      <p:font typeface="#9Slide03 FS Neusa Bold" panose="020B0604020202020204" charset="0"/>
      <p:bold r:id="rId49"/>
    </p:embeddedFont>
    <p:embeddedFont>
      <p:font typeface="#9Slide05 FS Blonde Script" panose="020B0604020202020204" charset="0"/>
      <p:italic r:id="rId50"/>
    </p:embeddedFont>
    <p:embeddedFont>
      <p:font typeface="#9Slide04 Trirong Medium" panose="020B0604020202020204" charset="-34"/>
      <p:regular r:id="rId51"/>
    </p:embeddedFont>
    <p:embeddedFont>
      <p:font typeface="#9Slide03 Arima Madurai Bold" panose="020B0604020202020204" charset="0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21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C2E84F-8F37-4F62-9827-97FBB4283D2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C1E237-4E41-4BB1-B1B6-2D668E2697FF}">
      <dgm:prSet phldrT="[Văn bản]" custT="1"/>
      <dgm:spPr>
        <a:solidFill>
          <a:srgbClr val="FFFF00"/>
        </a:solidFill>
      </dgm:spPr>
      <dgm:t>
        <a:bodyPr/>
        <a:lstStyle/>
        <a:p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Tư</a:t>
          </a:r>
          <a:r>
            <a:rPr lang="en-US" sz="3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sản</a:t>
          </a:r>
          <a:endParaRPr lang="en-US" sz="3200" dirty="0">
            <a:solidFill>
              <a:srgbClr val="006600"/>
            </a:solidFill>
            <a:latin typeface="#9Slide05 SVNKitten" pitchFamily="2" charset="0"/>
          </a:endParaRPr>
        </a:p>
      </dgm:t>
    </dgm:pt>
    <dgm:pt modelId="{AB1C630F-AFC5-4DF1-B936-CFB298C7251F}" type="parTrans" cxnId="{08E0D5D3-D0CA-4F40-A9CA-BE11FB1E2B4A}">
      <dgm:prSet/>
      <dgm:spPr/>
      <dgm:t>
        <a:bodyPr/>
        <a:lstStyle/>
        <a:p>
          <a:endParaRPr lang="en-US"/>
        </a:p>
      </dgm:t>
    </dgm:pt>
    <dgm:pt modelId="{A4BA1E7E-33D3-4C97-944B-3F0B0F80A23A}" type="sibTrans" cxnId="{08E0D5D3-D0CA-4F40-A9CA-BE11FB1E2B4A}">
      <dgm:prSet custT="1"/>
      <dgm:spPr>
        <a:solidFill>
          <a:srgbClr val="FFFF00"/>
        </a:solidFill>
      </dgm:spPr>
      <dgm:t>
        <a:bodyPr/>
        <a:lstStyle/>
        <a:p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Địa</a:t>
          </a:r>
          <a:r>
            <a:rPr lang="en-US" sz="3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chủ</a:t>
          </a:r>
          <a:r>
            <a:rPr lang="en-US" sz="3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Phong</a:t>
          </a:r>
          <a:r>
            <a:rPr lang="en-US" sz="3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kiến</a:t>
          </a:r>
          <a:endParaRPr lang="en-US" sz="3200" dirty="0">
            <a:solidFill>
              <a:srgbClr val="006600"/>
            </a:solidFill>
            <a:latin typeface="#9Slide05 SVNKitten" pitchFamily="2" charset="0"/>
          </a:endParaRPr>
        </a:p>
      </dgm:t>
    </dgm:pt>
    <dgm:pt modelId="{55957A61-9F6A-4132-ADFA-F1C2C7397318}">
      <dgm:prSet phldrT="[Văn bản]" custT="1"/>
      <dgm:spPr>
        <a:solidFill>
          <a:srgbClr val="FFC000"/>
        </a:solidFill>
      </dgm:spPr>
      <dgm:t>
        <a:bodyPr/>
        <a:lstStyle/>
        <a:p>
          <a:r>
            <a:rPr lang="en-US" sz="3200" dirty="0">
              <a:solidFill>
                <a:srgbClr val="002060"/>
              </a:solidFill>
              <a:latin typeface="#9Slide07 IcielBaliho Script" pitchFamily="2" charset="0"/>
            </a:rPr>
            <a:t>XÃ HỘI VIỆT NAM</a:t>
          </a:r>
        </a:p>
      </dgm:t>
    </dgm:pt>
    <dgm:pt modelId="{9DB96C8C-5258-4BA4-AB0D-63233037B3F0}" type="parTrans" cxnId="{E1584BBD-B243-464E-A066-43990D76E815}">
      <dgm:prSet/>
      <dgm:spPr/>
      <dgm:t>
        <a:bodyPr/>
        <a:lstStyle/>
        <a:p>
          <a:endParaRPr lang="en-US"/>
        </a:p>
      </dgm:t>
    </dgm:pt>
    <dgm:pt modelId="{26266F14-AF88-4CEA-AF3D-6BB22CAE9BB2}" type="sibTrans" cxnId="{E1584BBD-B243-464E-A066-43990D76E815}">
      <dgm:prSet custT="1"/>
      <dgm:spPr>
        <a:solidFill>
          <a:srgbClr val="FFFF00"/>
        </a:solidFill>
      </dgm:spPr>
      <dgm:t>
        <a:bodyPr/>
        <a:lstStyle/>
        <a:p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Tiểu</a:t>
          </a:r>
          <a:r>
            <a:rPr lang="en-US" sz="3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tư</a:t>
          </a:r>
          <a:r>
            <a:rPr lang="en-US" sz="3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sản</a:t>
          </a:r>
          <a:endParaRPr lang="en-US" sz="3200" dirty="0">
            <a:solidFill>
              <a:srgbClr val="006600"/>
            </a:solidFill>
            <a:latin typeface="#9Slide05 SVNKitten" pitchFamily="2" charset="0"/>
          </a:endParaRPr>
        </a:p>
      </dgm:t>
    </dgm:pt>
    <dgm:pt modelId="{0358CE76-487D-4FE5-BA14-812B7CAA2FED}">
      <dgm:prSet phldrT="[Văn bản]" custT="1"/>
      <dgm:spPr>
        <a:solidFill>
          <a:srgbClr val="FFFF00"/>
        </a:solidFill>
      </dgm:spPr>
      <dgm:t>
        <a:bodyPr/>
        <a:lstStyle/>
        <a:p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Nông</a:t>
          </a:r>
          <a:r>
            <a:rPr lang="en-US" sz="3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dân</a:t>
          </a:r>
          <a:endParaRPr lang="en-US" sz="3200" dirty="0">
            <a:solidFill>
              <a:srgbClr val="006600"/>
            </a:solidFill>
            <a:latin typeface="#9Slide05 SVNKitten" pitchFamily="2" charset="0"/>
          </a:endParaRPr>
        </a:p>
      </dgm:t>
    </dgm:pt>
    <dgm:pt modelId="{3D5685E9-EC19-4221-A7CF-63750300D1D3}" type="parTrans" cxnId="{F14DE3CE-1215-4A85-A5A5-61B4BFB3FAAC}">
      <dgm:prSet/>
      <dgm:spPr/>
      <dgm:t>
        <a:bodyPr/>
        <a:lstStyle/>
        <a:p>
          <a:endParaRPr lang="en-US"/>
        </a:p>
      </dgm:t>
    </dgm:pt>
    <dgm:pt modelId="{60B079C4-CA97-47B7-B578-0CCE36665922}" type="sibTrans" cxnId="{F14DE3CE-1215-4A85-A5A5-61B4BFB3FAAC}">
      <dgm:prSet custT="1"/>
      <dgm:spPr>
        <a:solidFill>
          <a:srgbClr val="FFFF00"/>
        </a:solidFill>
      </dgm:spPr>
      <dgm:t>
        <a:bodyPr/>
        <a:lstStyle/>
        <a:p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Công</a:t>
          </a:r>
          <a:r>
            <a:rPr lang="en-US" sz="3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dirty="0" err="1">
              <a:solidFill>
                <a:srgbClr val="006600"/>
              </a:solidFill>
              <a:latin typeface="#9Slide05 SVNKitten" pitchFamily="2" charset="0"/>
            </a:rPr>
            <a:t>nhân</a:t>
          </a:r>
          <a:endParaRPr lang="en-US" sz="3200" dirty="0">
            <a:solidFill>
              <a:srgbClr val="006600"/>
            </a:solidFill>
            <a:latin typeface="#9Slide05 SVNKitten" pitchFamily="2" charset="0"/>
          </a:endParaRPr>
        </a:p>
      </dgm:t>
    </dgm:pt>
    <dgm:pt modelId="{9748018E-4568-4914-9281-303E16D0C258}" type="pres">
      <dgm:prSet presAssocID="{16C2E84F-8F37-4F62-9827-97FBB4283D2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8450199-7D57-480E-ACEC-52EDB73B0100}" type="pres">
      <dgm:prSet presAssocID="{DBC1E237-4E41-4BB1-B1B6-2D668E2697FF}" presName="composite" presStyleCnt="0"/>
      <dgm:spPr/>
    </dgm:pt>
    <dgm:pt modelId="{A1DCE84B-94A1-4665-AABD-8AC0CF8B4760}" type="pres">
      <dgm:prSet presAssocID="{DBC1E237-4E41-4BB1-B1B6-2D668E2697F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470D7-BCF7-45F5-ADA2-FF5A754302BF}" type="pres">
      <dgm:prSet presAssocID="{DBC1E237-4E41-4BB1-B1B6-2D668E2697F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CDE7C3A-E8FC-4DBD-93A3-219DB5841225}" type="pres">
      <dgm:prSet presAssocID="{DBC1E237-4E41-4BB1-B1B6-2D668E2697FF}" presName="BalanceSpacing" presStyleCnt="0"/>
      <dgm:spPr/>
    </dgm:pt>
    <dgm:pt modelId="{D36D298B-1132-4AC3-B40E-96E4A06E042C}" type="pres">
      <dgm:prSet presAssocID="{DBC1E237-4E41-4BB1-B1B6-2D668E2697FF}" presName="BalanceSpacing1" presStyleCnt="0"/>
      <dgm:spPr/>
    </dgm:pt>
    <dgm:pt modelId="{AF8455F9-EF7D-49EA-A43C-338BE4FA2685}" type="pres">
      <dgm:prSet presAssocID="{A4BA1E7E-33D3-4C97-944B-3F0B0F80A23A}" presName="Accent1Text" presStyleLbl="node1" presStyleIdx="1" presStyleCnt="6"/>
      <dgm:spPr/>
      <dgm:t>
        <a:bodyPr/>
        <a:lstStyle/>
        <a:p>
          <a:endParaRPr lang="en-US"/>
        </a:p>
      </dgm:t>
    </dgm:pt>
    <dgm:pt modelId="{2FEBEF9B-B05C-4015-AE4A-BAF430645E89}" type="pres">
      <dgm:prSet presAssocID="{A4BA1E7E-33D3-4C97-944B-3F0B0F80A23A}" presName="spaceBetweenRectangles" presStyleCnt="0"/>
      <dgm:spPr/>
    </dgm:pt>
    <dgm:pt modelId="{7EC8D8D1-38A3-4F94-BFA8-A9B1D83A97C9}" type="pres">
      <dgm:prSet presAssocID="{55957A61-9F6A-4132-ADFA-F1C2C7397318}" presName="composite" presStyleCnt="0"/>
      <dgm:spPr/>
    </dgm:pt>
    <dgm:pt modelId="{006FD292-24BC-4872-9346-DFE38BE789B3}" type="pres">
      <dgm:prSet presAssocID="{55957A61-9F6A-4132-ADFA-F1C2C7397318}" presName="Parent1" presStyleLbl="node1" presStyleIdx="2" presStyleCnt="6" custScaleX="1100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90A5C-1C62-459E-A140-602901A48467}" type="pres">
      <dgm:prSet presAssocID="{55957A61-9F6A-4132-ADFA-F1C2C7397318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D18B986-1412-45BF-A87D-FCF313B58CE3}" type="pres">
      <dgm:prSet presAssocID="{55957A61-9F6A-4132-ADFA-F1C2C7397318}" presName="BalanceSpacing" presStyleCnt="0"/>
      <dgm:spPr/>
    </dgm:pt>
    <dgm:pt modelId="{6105DE0F-EE99-4836-868B-B269397E931D}" type="pres">
      <dgm:prSet presAssocID="{55957A61-9F6A-4132-ADFA-F1C2C7397318}" presName="BalanceSpacing1" presStyleCnt="0"/>
      <dgm:spPr/>
    </dgm:pt>
    <dgm:pt modelId="{BD08E476-517D-4FED-9E9D-AEF392E17122}" type="pres">
      <dgm:prSet presAssocID="{26266F14-AF88-4CEA-AF3D-6BB22CAE9BB2}" presName="Accent1Text" presStyleLbl="node1" presStyleIdx="3" presStyleCnt="6"/>
      <dgm:spPr/>
      <dgm:t>
        <a:bodyPr/>
        <a:lstStyle/>
        <a:p>
          <a:endParaRPr lang="en-US"/>
        </a:p>
      </dgm:t>
    </dgm:pt>
    <dgm:pt modelId="{E565B57F-161D-48AE-B6BB-FAA62064B978}" type="pres">
      <dgm:prSet presAssocID="{26266F14-AF88-4CEA-AF3D-6BB22CAE9BB2}" presName="spaceBetweenRectangles" presStyleCnt="0"/>
      <dgm:spPr/>
    </dgm:pt>
    <dgm:pt modelId="{28DEEC65-AA03-4172-B63F-5522D2664471}" type="pres">
      <dgm:prSet presAssocID="{0358CE76-487D-4FE5-BA14-812B7CAA2FED}" presName="composite" presStyleCnt="0"/>
      <dgm:spPr/>
    </dgm:pt>
    <dgm:pt modelId="{C9461D50-C8B9-4394-86D5-C6C0BE377A7F}" type="pres">
      <dgm:prSet presAssocID="{0358CE76-487D-4FE5-BA14-812B7CAA2FE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188B8-B673-4CCE-9D72-420DE907C2FC}" type="pres">
      <dgm:prSet presAssocID="{0358CE76-487D-4FE5-BA14-812B7CAA2FE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9EAAE7F-BDD2-494B-84C1-B3FDC04114E7}" type="pres">
      <dgm:prSet presAssocID="{0358CE76-487D-4FE5-BA14-812B7CAA2FED}" presName="BalanceSpacing" presStyleCnt="0"/>
      <dgm:spPr/>
    </dgm:pt>
    <dgm:pt modelId="{5D3AF1D9-EDDD-4D1B-9FF7-1CE8632AC47B}" type="pres">
      <dgm:prSet presAssocID="{0358CE76-487D-4FE5-BA14-812B7CAA2FED}" presName="BalanceSpacing1" presStyleCnt="0"/>
      <dgm:spPr/>
    </dgm:pt>
    <dgm:pt modelId="{A3B956ED-F395-4CE7-BDB3-83700D5858F4}" type="pres">
      <dgm:prSet presAssocID="{60B079C4-CA97-47B7-B578-0CCE36665922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750FC84B-4D97-43EB-B89A-5F48AF64840A}" type="presOf" srcId="{16C2E84F-8F37-4F62-9827-97FBB4283D20}" destId="{9748018E-4568-4914-9281-303E16D0C258}" srcOrd="0" destOrd="0" presId="urn:microsoft.com/office/officeart/2008/layout/AlternatingHexagons"/>
    <dgm:cxn modelId="{E7DD362E-60B5-4B28-814C-96183BE57E0D}" type="presOf" srcId="{A4BA1E7E-33D3-4C97-944B-3F0B0F80A23A}" destId="{AF8455F9-EF7D-49EA-A43C-338BE4FA2685}" srcOrd="0" destOrd="0" presId="urn:microsoft.com/office/officeart/2008/layout/AlternatingHexagons"/>
    <dgm:cxn modelId="{5E7BC188-BB50-434E-804F-8579B3E97621}" type="presOf" srcId="{0358CE76-487D-4FE5-BA14-812B7CAA2FED}" destId="{C9461D50-C8B9-4394-86D5-C6C0BE377A7F}" srcOrd="0" destOrd="0" presId="urn:microsoft.com/office/officeart/2008/layout/AlternatingHexagons"/>
    <dgm:cxn modelId="{3A7291B1-A4E0-4102-B2D6-D9BEBCB3B4D7}" type="presOf" srcId="{60B079C4-CA97-47B7-B578-0CCE36665922}" destId="{A3B956ED-F395-4CE7-BDB3-83700D5858F4}" srcOrd="0" destOrd="0" presId="urn:microsoft.com/office/officeart/2008/layout/AlternatingHexagons"/>
    <dgm:cxn modelId="{E1584BBD-B243-464E-A066-43990D76E815}" srcId="{16C2E84F-8F37-4F62-9827-97FBB4283D20}" destId="{55957A61-9F6A-4132-ADFA-F1C2C7397318}" srcOrd="1" destOrd="0" parTransId="{9DB96C8C-5258-4BA4-AB0D-63233037B3F0}" sibTransId="{26266F14-AF88-4CEA-AF3D-6BB22CAE9BB2}"/>
    <dgm:cxn modelId="{39244015-BFB5-4322-BD30-4111AE6DA015}" type="presOf" srcId="{55957A61-9F6A-4132-ADFA-F1C2C7397318}" destId="{006FD292-24BC-4872-9346-DFE38BE789B3}" srcOrd="0" destOrd="0" presId="urn:microsoft.com/office/officeart/2008/layout/AlternatingHexagons"/>
    <dgm:cxn modelId="{08E0D5D3-D0CA-4F40-A9CA-BE11FB1E2B4A}" srcId="{16C2E84F-8F37-4F62-9827-97FBB4283D20}" destId="{DBC1E237-4E41-4BB1-B1B6-2D668E2697FF}" srcOrd="0" destOrd="0" parTransId="{AB1C630F-AFC5-4DF1-B936-CFB298C7251F}" sibTransId="{A4BA1E7E-33D3-4C97-944B-3F0B0F80A23A}"/>
    <dgm:cxn modelId="{F14DE3CE-1215-4A85-A5A5-61B4BFB3FAAC}" srcId="{16C2E84F-8F37-4F62-9827-97FBB4283D20}" destId="{0358CE76-487D-4FE5-BA14-812B7CAA2FED}" srcOrd="2" destOrd="0" parTransId="{3D5685E9-EC19-4221-A7CF-63750300D1D3}" sibTransId="{60B079C4-CA97-47B7-B578-0CCE36665922}"/>
    <dgm:cxn modelId="{1F063FD9-166C-4F69-8819-E65F85AFFD11}" type="presOf" srcId="{26266F14-AF88-4CEA-AF3D-6BB22CAE9BB2}" destId="{BD08E476-517D-4FED-9E9D-AEF392E17122}" srcOrd="0" destOrd="0" presId="urn:microsoft.com/office/officeart/2008/layout/AlternatingHexagons"/>
    <dgm:cxn modelId="{747E246A-CE61-4B61-A109-5702ED47220F}" type="presOf" srcId="{DBC1E237-4E41-4BB1-B1B6-2D668E2697FF}" destId="{A1DCE84B-94A1-4665-AABD-8AC0CF8B4760}" srcOrd="0" destOrd="0" presId="urn:microsoft.com/office/officeart/2008/layout/AlternatingHexagons"/>
    <dgm:cxn modelId="{808C2176-FE7D-4134-830B-C355096116FB}" type="presParOf" srcId="{9748018E-4568-4914-9281-303E16D0C258}" destId="{A8450199-7D57-480E-ACEC-52EDB73B0100}" srcOrd="0" destOrd="0" presId="urn:microsoft.com/office/officeart/2008/layout/AlternatingHexagons"/>
    <dgm:cxn modelId="{A442097D-DFD6-4C93-A2E1-D7FBA03C7F65}" type="presParOf" srcId="{A8450199-7D57-480E-ACEC-52EDB73B0100}" destId="{A1DCE84B-94A1-4665-AABD-8AC0CF8B4760}" srcOrd="0" destOrd="0" presId="urn:microsoft.com/office/officeart/2008/layout/AlternatingHexagons"/>
    <dgm:cxn modelId="{A5D55242-2B0F-43F1-8625-17D3AD60C10A}" type="presParOf" srcId="{A8450199-7D57-480E-ACEC-52EDB73B0100}" destId="{ED3470D7-BCF7-45F5-ADA2-FF5A754302BF}" srcOrd="1" destOrd="0" presId="urn:microsoft.com/office/officeart/2008/layout/AlternatingHexagons"/>
    <dgm:cxn modelId="{06CD7156-2ED3-4023-B2BE-A6AADE8A1387}" type="presParOf" srcId="{A8450199-7D57-480E-ACEC-52EDB73B0100}" destId="{BCDE7C3A-E8FC-4DBD-93A3-219DB5841225}" srcOrd="2" destOrd="0" presId="urn:microsoft.com/office/officeart/2008/layout/AlternatingHexagons"/>
    <dgm:cxn modelId="{C5675153-DBB1-4651-BEDF-30C5CD9A04CF}" type="presParOf" srcId="{A8450199-7D57-480E-ACEC-52EDB73B0100}" destId="{D36D298B-1132-4AC3-B40E-96E4A06E042C}" srcOrd="3" destOrd="0" presId="urn:microsoft.com/office/officeart/2008/layout/AlternatingHexagons"/>
    <dgm:cxn modelId="{F39B7EC4-537B-4FEA-A467-335E2AA5E65D}" type="presParOf" srcId="{A8450199-7D57-480E-ACEC-52EDB73B0100}" destId="{AF8455F9-EF7D-49EA-A43C-338BE4FA2685}" srcOrd="4" destOrd="0" presId="urn:microsoft.com/office/officeart/2008/layout/AlternatingHexagons"/>
    <dgm:cxn modelId="{BF520EF4-3EBB-4E71-8329-211B606DCC27}" type="presParOf" srcId="{9748018E-4568-4914-9281-303E16D0C258}" destId="{2FEBEF9B-B05C-4015-AE4A-BAF430645E89}" srcOrd="1" destOrd="0" presId="urn:microsoft.com/office/officeart/2008/layout/AlternatingHexagons"/>
    <dgm:cxn modelId="{F0DD6883-2139-4A0B-A797-91AB92B0B3FC}" type="presParOf" srcId="{9748018E-4568-4914-9281-303E16D0C258}" destId="{7EC8D8D1-38A3-4F94-BFA8-A9B1D83A97C9}" srcOrd="2" destOrd="0" presId="urn:microsoft.com/office/officeart/2008/layout/AlternatingHexagons"/>
    <dgm:cxn modelId="{340AE684-9439-4EF6-B64D-13DD39F257D5}" type="presParOf" srcId="{7EC8D8D1-38A3-4F94-BFA8-A9B1D83A97C9}" destId="{006FD292-24BC-4872-9346-DFE38BE789B3}" srcOrd="0" destOrd="0" presId="urn:microsoft.com/office/officeart/2008/layout/AlternatingHexagons"/>
    <dgm:cxn modelId="{3BF40C68-F1E0-4DF1-8756-755D4EC326E6}" type="presParOf" srcId="{7EC8D8D1-38A3-4F94-BFA8-A9B1D83A97C9}" destId="{99990A5C-1C62-459E-A140-602901A48467}" srcOrd="1" destOrd="0" presId="urn:microsoft.com/office/officeart/2008/layout/AlternatingHexagons"/>
    <dgm:cxn modelId="{DEB67433-29F7-482E-9565-6A59EA109669}" type="presParOf" srcId="{7EC8D8D1-38A3-4F94-BFA8-A9B1D83A97C9}" destId="{4D18B986-1412-45BF-A87D-FCF313B58CE3}" srcOrd="2" destOrd="0" presId="urn:microsoft.com/office/officeart/2008/layout/AlternatingHexagons"/>
    <dgm:cxn modelId="{43854CFF-1608-4911-83C3-8BD3AC856EA8}" type="presParOf" srcId="{7EC8D8D1-38A3-4F94-BFA8-A9B1D83A97C9}" destId="{6105DE0F-EE99-4836-868B-B269397E931D}" srcOrd="3" destOrd="0" presId="urn:microsoft.com/office/officeart/2008/layout/AlternatingHexagons"/>
    <dgm:cxn modelId="{5CEB6FDD-D503-4B63-A910-0E78371ECA66}" type="presParOf" srcId="{7EC8D8D1-38A3-4F94-BFA8-A9B1D83A97C9}" destId="{BD08E476-517D-4FED-9E9D-AEF392E17122}" srcOrd="4" destOrd="0" presId="urn:microsoft.com/office/officeart/2008/layout/AlternatingHexagons"/>
    <dgm:cxn modelId="{13BC8E9F-7165-42E6-AA97-364243862AAC}" type="presParOf" srcId="{9748018E-4568-4914-9281-303E16D0C258}" destId="{E565B57F-161D-48AE-B6BB-FAA62064B978}" srcOrd="3" destOrd="0" presId="urn:microsoft.com/office/officeart/2008/layout/AlternatingHexagons"/>
    <dgm:cxn modelId="{894247D4-E44D-4E9F-AA2F-708120703694}" type="presParOf" srcId="{9748018E-4568-4914-9281-303E16D0C258}" destId="{28DEEC65-AA03-4172-B63F-5522D2664471}" srcOrd="4" destOrd="0" presId="urn:microsoft.com/office/officeart/2008/layout/AlternatingHexagons"/>
    <dgm:cxn modelId="{2F055DAB-03D5-438E-A7AB-9AD916071AEA}" type="presParOf" srcId="{28DEEC65-AA03-4172-B63F-5522D2664471}" destId="{C9461D50-C8B9-4394-86D5-C6C0BE377A7F}" srcOrd="0" destOrd="0" presId="urn:microsoft.com/office/officeart/2008/layout/AlternatingHexagons"/>
    <dgm:cxn modelId="{BC7D51F5-FE7E-4145-8677-A4FF055256F4}" type="presParOf" srcId="{28DEEC65-AA03-4172-B63F-5522D2664471}" destId="{ACC188B8-B673-4CCE-9D72-420DE907C2FC}" srcOrd="1" destOrd="0" presId="urn:microsoft.com/office/officeart/2008/layout/AlternatingHexagons"/>
    <dgm:cxn modelId="{B6C1655C-44E1-4C07-8222-5A22909E0333}" type="presParOf" srcId="{28DEEC65-AA03-4172-B63F-5522D2664471}" destId="{99EAAE7F-BDD2-494B-84C1-B3FDC04114E7}" srcOrd="2" destOrd="0" presId="urn:microsoft.com/office/officeart/2008/layout/AlternatingHexagons"/>
    <dgm:cxn modelId="{52ECF189-4069-4BF4-BD5D-C98E529248BE}" type="presParOf" srcId="{28DEEC65-AA03-4172-B63F-5522D2664471}" destId="{5D3AF1D9-EDDD-4D1B-9FF7-1CE8632AC47B}" srcOrd="3" destOrd="0" presId="urn:microsoft.com/office/officeart/2008/layout/AlternatingHexagons"/>
    <dgm:cxn modelId="{995683A3-C032-49A5-8F82-7C426AC8566E}" type="presParOf" srcId="{28DEEC65-AA03-4172-B63F-5522D2664471}" destId="{A3B956ED-F395-4CE7-BDB3-83700D5858F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CE84B-94A1-4665-AABD-8AC0CF8B4760}">
      <dsp:nvSpPr>
        <dsp:cNvPr id="0" name=""/>
        <dsp:cNvSpPr/>
      </dsp:nvSpPr>
      <dsp:spPr>
        <a:xfrm rot="5400000">
          <a:off x="3506806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Tư</a:t>
          </a:r>
          <a:r>
            <a:rPr lang="en-US" sz="3200" kern="1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sản</a:t>
          </a:r>
          <a:endParaRPr lang="en-US" sz="3200" kern="1200" dirty="0">
            <a:solidFill>
              <a:srgbClr val="006600"/>
            </a:solidFill>
            <a:latin typeface="#9Slide05 SVNKitten" pitchFamily="2" charset="0"/>
          </a:endParaRPr>
        </a:p>
      </dsp:txBody>
      <dsp:txXfrm rot="-5400000">
        <a:off x="3909687" y="313106"/>
        <a:ext cx="1202866" cy="1382606"/>
      </dsp:txXfrm>
    </dsp:sp>
    <dsp:sp modelId="{ED3470D7-BCF7-45F5-ADA2-FF5A754302BF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8455F9-EF7D-49EA-A43C-338BE4FA2685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Địa</a:t>
          </a:r>
          <a:r>
            <a:rPr lang="en-US" sz="3200" kern="1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chủ</a:t>
          </a:r>
          <a:r>
            <a:rPr lang="en-US" sz="3200" kern="1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Phong</a:t>
          </a:r>
          <a:r>
            <a:rPr lang="en-US" sz="3200" kern="1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kiến</a:t>
          </a:r>
          <a:endParaRPr lang="en-US" sz="3200" kern="1200" dirty="0">
            <a:solidFill>
              <a:srgbClr val="006600"/>
            </a:solidFill>
            <a:latin typeface="#9Slide05 SVNKitten" pitchFamily="2" charset="0"/>
          </a:endParaRPr>
        </a:p>
      </dsp:txBody>
      <dsp:txXfrm rot="-5400000">
        <a:off x="2022380" y="313106"/>
        <a:ext cx="1202866" cy="1382606"/>
      </dsp:txXfrm>
    </dsp:sp>
    <dsp:sp modelId="{006FD292-24BC-4872-9346-DFE38BE789B3}">
      <dsp:nvSpPr>
        <dsp:cNvPr id="0" name=""/>
        <dsp:cNvSpPr/>
      </dsp:nvSpPr>
      <dsp:spPr>
        <a:xfrm rot="5400000">
          <a:off x="2559537" y="1747829"/>
          <a:ext cx="2008628" cy="1923008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rgbClr val="002060"/>
              </a:solidFill>
              <a:latin typeface="#9Slide07 IcielBaliho Script" pitchFamily="2" charset="0"/>
            </a:rPr>
            <a:t>XÃ HỘI VIỆT NAM</a:t>
          </a:r>
        </a:p>
      </dsp:txBody>
      <dsp:txXfrm rot="-5400000">
        <a:off x="2916017" y="2032655"/>
        <a:ext cx="1295668" cy="1353356"/>
      </dsp:txXfrm>
    </dsp:sp>
    <dsp:sp modelId="{99990A5C-1C62-459E-A140-602901A48467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8E476-517D-4FED-9E9D-AEF392E17122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Tiểu</a:t>
          </a:r>
          <a:r>
            <a:rPr lang="en-US" sz="3200" kern="1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tư</a:t>
          </a:r>
          <a:r>
            <a:rPr lang="en-US" sz="3200" kern="1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sản</a:t>
          </a:r>
          <a:endParaRPr lang="en-US" sz="3200" kern="1200" dirty="0">
            <a:solidFill>
              <a:srgbClr val="006600"/>
            </a:solidFill>
            <a:latin typeface="#9Slide05 SVNKitten" pitchFamily="2" charset="0"/>
          </a:endParaRPr>
        </a:p>
      </dsp:txBody>
      <dsp:txXfrm rot="-5400000">
        <a:off x="4849725" y="2018030"/>
        <a:ext cx="1202866" cy="1382606"/>
      </dsp:txXfrm>
    </dsp:sp>
    <dsp:sp modelId="{C9461D50-C8B9-4394-86D5-C6C0BE377A7F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Nông</a:t>
          </a:r>
          <a:r>
            <a:rPr lang="en-US" sz="3200" kern="1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dân</a:t>
          </a:r>
          <a:endParaRPr lang="en-US" sz="3200" kern="1200" dirty="0">
            <a:solidFill>
              <a:srgbClr val="006600"/>
            </a:solidFill>
            <a:latin typeface="#9Slide05 SVNKitten" pitchFamily="2" charset="0"/>
          </a:endParaRPr>
        </a:p>
      </dsp:txBody>
      <dsp:txXfrm rot="-5400000">
        <a:off x="3909687" y="3722953"/>
        <a:ext cx="1202866" cy="1382606"/>
      </dsp:txXfrm>
    </dsp:sp>
    <dsp:sp modelId="{ACC188B8-B673-4CCE-9D72-420DE907C2FC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B956ED-F395-4CE7-BDB3-83700D5858F4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Công</a:t>
          </a:r>
          <a:r>
            <a:rPr lang="en-US" sz="3200" kern="1200" dirty="0">
              <a:solidFill>
                <a:srgbClr val="006600"/>
              </a:solidFill>
              <a:latin typeface="#9Slide05 SVNKitten" pitchFamily="2" charset="0"/>
            </a:rPr>
            <a:t> </a:t>
          </a:r>
          <a:r>
            <a:rPr lang="en-US" sz="3200" kern="1200" dirty="0" err="1">
              <a:solidFill>
                <a:srgbClr val="006600"/>
              </a:solidFill>
              <a:latin typeface="#9Slide05 SVNKitten" pitchFamily="2" charset="0"/>
            </a:rPr>
            <a:t>nhân</a:t>
          </a:r>
          <a:endParaRPr lang="en-US" sz="3200" kern="1200" dirty="0">
            <a:solidFill>
              <a:srgbClr val="006600"/>
            </a:solidFill>
            <a:latin typeface="#9Slide05 SVNKitten" pitchFamily="2" charset="0"/>
          </a:endParaRPr>
        </a:p>
      </dsp:txBody>
      <dsp:txXfrm rot="-5400000">
        <a:off x="2022380" y="3722953"/>
        <a:ext cx="1202866" cy="1382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F79A5-B000-43E2-B8A8-7E3CEC92F18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A4C4E-D3F0-4211-8108-1FA8D203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4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46DC0B-A13A-4750-84C0-1FFD6C3C11C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38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70783-A4A9-4C76-9E8C-CA14F9247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D6AF67E-4DB6-42FE-99FA-471FBEBD6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08C699-2CDB-4419-864E-63C243C0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489FF7D-0187-4FA7-8F89-C1665DC5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A5F68E-865E-4F9D-8D85-FE87C7DA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6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DBAED9-A8D4-4478-932A-BB8DC71E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E437B2-5A64-4054-87B1-4361F0C08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81389ED-C888-44E3-83AD-5AB586BE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405694-699D-4F8A-8319-49CFE03A9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305D55-4D21-4602-932A-662B5E2B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4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ADA77C3-CA05-46C9-84E5-56E4F2BAA0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ED7687-11C2-4A65-B50B-C1F486725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294D95C-C8D6-474E-B318-D7B340E6E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27BDDA-6548-4BEB-8442-4E14199F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50DE89-9B6F-4788-8839-B9B66AC0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77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4F7461-BF26-45A5-B535-ACFEE4BD1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8049F5A-6A7F-4933-874B-49EDA13D7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3C73C2-3CEA-4F8E-A563-C65C56EC8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7CB841-DE93-4172-A965-50658A18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AD8F70-423F-4B58-8F05-D9F6B42C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28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A2458F-54FF-440D-8578-0461D41B3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BC94B00-BE92-4300-97B8-078FE79E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EF998-8AC5-4A7C-98A5-06996796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18E8D-8C56-4F04-89DA-E79CE3A9F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BFDB7A-F8B1-4589-96EC-F5AEA73D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44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E7C675-3FE5-49BA-B2DE-97625CED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50C59-BB14-4D4A-8D25-DC1E656EC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693156D-9BE1-428C-BD84-79FD0464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66B69D-7839-40D9-8E3F-41D650698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F4A064-B98C-415F-B96A-880DE3D0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2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B9496A-DCE4-4CFC-9D51-0426C5A1F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4638A9-493F-4522-8D44-2B95F3160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74EC834-DB6B-4265-AE4E-B36ADE032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F0F7A4D-72F8-4E93-B229-E504668F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36601B-516D-45AE-9E04-A84B0B1D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1CF2C2E-3936-4772-B8EA-8C212857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94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996007-A306-4012-86BA-6A476245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1D7069A-BDB5-4CA9-A2DF-7A587503F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90D9A4D-B129-45E7-9536-778EB284F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AF546AE-7ACF-4C03-98E0-EA904F8A0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56CF7E8-949A-47D5-B8AA-130CD2DDE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EA4BADB-ACE3-4F11-9A85-A823793E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DC274B-1F0B-4AC6-A4B0-F8A12C95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A1099B-EC85-47D1-AC9E-082C23F02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11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A7AAD-2503-4D4B-A9D4-C252E982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2800F30-EA90-4A0F-A337-746BFCBA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6DC737F-0E10-48A8-9512-D1E5A6A02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502E02C-7BB1-49A4-AA28-F7B8C6DF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84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2A22A53-D14A-4CB5-9482-4AF78494E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4BE1EAE-77FA-424E-AD36-DE8EDC65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28DF69F-917E-4E0D-BC96-943375EE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4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33EEA6-A0A6-4778-A3C4-A7CC4035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638DCBA-F3AD-4C1A-9D3C-87A78E341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DFD5369-B4F1-412B-AB4C-CBE88D9EE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C9B8AD3-C0B8-49B5-B275-F6D9FA8F4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39CB25-7821-4A64-8306-65F2E2DEB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2BB957B-5A98-4BDB-8FDC-1ACC4E2D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A56424-D3C5-4C10-8AB1-B01084B4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85DFDDD-0D35-475C-9886-7183CC0CB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9CE318-7591-4AF3-9E8F-1666508B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D34FD0-BA4C-49B8-9F9D-7EF1993E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4B897D-498E-4D82-9959-51125C5C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74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9A01BF-09F0-4E8C-945E-3D08DD10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A8B94E0-7E8E-4028-BE05-7545EF521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2732776-33F2-45F0-A50B-61238B08D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B05928A-1EB7-4FD5-A999-97A086B59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01DD760-6C6B-4AED-9B1A-F182F4762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5571344-22A9-4BA7-8D53-A253E62F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55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ABE8620-2FC9-4C84-9D0F-897B144F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195537-E377-4E25-97BB-49653028F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0239A71-BD23-45D9-813E-A00BF35E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578FAA-CDE6-4D9E-BFC0-2A3E9663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0C591A-9EA3-4BA4-898D-28FD019F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95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82DC6D6-7436-45F8-A0CD-F5C8B2827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2950AC4-CBE3-49E3-A830-D11EBA7B2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3EB9A7-D6A8-4636-A101-F05C440F6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5164ED6-225D-4DED-BCAB-091CDEE70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770C42D-7A5D-4D69-9453-D8A38458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86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9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7D4251-C92D-4186-8EE8-9038FDEA3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748A09B-84FF-4E09-AC50-BF9D9C348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CDA0AF-EEAC-4C6A-B831-7CB138F20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8C3C08-D271-4E55-8426-5A6E705A0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261523-3215-491E-80DF-97F5B1A3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196860-4D71-4B47-8156-AB273DC8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D10779-4F02-42A9-BE74-41935E38C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61EF972-906B-45B0-A3E4-9D06A01FF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F243DDE-6A80-4043-AC66-1C9B720B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2FC0658-06A8-420F-BF2D-E4C1586E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A48B15-4D9B-4B45-A24A-ACE60E6D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1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BB309E-FC80-420C-869D-8D27EDAA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502ADE1-5965-4BBF-8A87-42369DD9E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B914B01-2809-4EEC-A110-1CD650538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70CFE-097E-4065-A22C-1F0E29703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5E89CD-1031-4709-A270-45BB097F7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A64D2EF-D2AF-456F-8FA6-F86EF6463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2E59D65-9FCE-40E6-9D81-EB777282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2E3C59B-F6B2-45FF-8EA7-51CD311B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8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61D8C2-2C03-4E5B-AECD-2A94360E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E45D700-8B1E-4807-900E-FA708834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7572BE2-878A-4E3B-BCA8-9BCCDBE63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B02004-C9CC-4410-9B9E-C568F910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5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6E7A8D2-D682-4909-B7AA-B7B684C0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4321DA-8B2C-482C-A290-FD575BB17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CA25FEB-6BF3-416A-ADC4-01469914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5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358CA5-985B-4759-A703-052B6C61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DD8071-84CE-43F9-9E6D-64F4F45B4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E0CA16-C260-48A9-9BF0-E281C4253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192BDDB-434A-4093-8E01-8A763A15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59574F-EB6C-4AC8-A98E-DE5C174B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34A4B3-A9A0-424F-9EFA-2FEE1101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68E55A-81BE-4514-9D79-F46A5F7C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68F75B-48F3-4AD3-BBEB-B8F5D6702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23C621B-B672-4918-8D0A-6D9971F57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0C6681A-39E6-44EA-869E-905EC6F3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D10320C-706B-491B-825B-DD364EB7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78DEFDC-D4C2-483E-B719-B0862352B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6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40EA810-2936-4FA1-B075-47C84F5A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6412C-DAEC-4E18-8602-604D26AC7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95601C-9A18-4484-B711-47CC1706A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AEE3-2D09-4D90-A25A-C3847C7AC6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866C90-C3E4-4647-B76C-3FAF4E0F9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84114BA-38D8-4FBB-AE2C-A7ECE23E2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CE530-0222-4729-BA3E-8C24CDAC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9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85FC711-2209-4A7D-A726-54172FB40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318BB0B-E58B-4617-93D7-C1E482E0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10379C-C187-4FB4-9592-D3CDC15A0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D271C-BB79-4C1B-A0DD-4195257FF61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44A600-AAB3-455B-A3BA-4468D08A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C23D19-60DC-4672-9FEB-0CABCF7E2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4CFEF-B886-4626-94D2-17FC411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1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3" Type="http://schemas.openxmlformats.org/officeDocument/2006/relationships/image" Target="../media/image18.png"/><Relationship Id="rId7" Type="http://schemas.openxmlformats.org/officeDocument/2006/relationships/image" Target="../media/image30.jpeg"/><Relationship Id="rId12" Type="http://schemas.openxmlformats.org/officeDocument/2006/relationships/image" Target="../media/image3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9.png"/><Relationship Id="rId9" Type="http://schemas.microsoft.com/office/2007/relationships/diagramDrawing" Target="../diagrams/drawing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3823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SU9-B14-H27">
            <a:extLst>
              <a:ext uri="{FF2B5EF4-FFF2-40B4-BE49-F238E27FC236}">
                <a16:creationId xmlns:a16="http://schemas.microsoft.com/office/drawing/2014/main" id="{DBCF1223-CF7D-4401-9099-A6BD26C4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0005235"/>
            <a:ext cx="11963400" cy="167551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70E0387-DCF6-45DA-BC30-A842D641BF3D}"/>
              </a:ext>
            </a:extLst>
          </p:cNvPr>
          <p:cNvSpPr/>
          <p:nvPr/>
        </p:nvSpPr>
        <p:spPr>
          <a:xfrm>
            <a:off x="76200" y="108098"/>
            <a:ext cx="12039600" cy="6641804"/>
          </a:xfrm>
          <a:prstGeom prst="rect">
            <a:avLst/>
          </a:prstGeom>
          <a:solidFill>
            <a:schemeClr val="bg1">
              <a:alpha val="5000"/>
            </a:schemeClr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8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6">
            <a:extLst>
              <a:ext uri="{FF2B5EF4-FFF2-40B4-BE49-F238E27FC236}">
                <a16:creationId xmlns:a16="http://schemas.microsoft.com/office/drawing/2014/main" id="{7FCE3ACF-AA6E-4AA5-BAE7-ED70A99D1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0968"/>
            <a:ext cx="1211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I. CHƯƠNG TRÌNH KHAI THÁC THUỘC ĐỊA </a:t>
            </a:r>
            <a:r>
              <a:rPr lang="en-US" altLang="en-US" sz="3200" dirty="0">
                <a:solidFill>
                  <a:srgbClr val="7030A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LẦN THỨ HAI </a:t>
            </a:r>
            <a:r>
              <a:rPr lang="en-US" altLang="en-US" sz="32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CỦA THỰC DÂN PHÁP.</a:t>
            </a:r>
            <a:endParaRPr lang="en-US" altLang="en-US" sz="3200" u="sng" dirty="0">
              <a:solidFill>
                <a:srgbClr val="C000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EBA87BD8-0131-44F3-A01D-E896EB08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77225"/>
            <a:ext cx="1211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14: VIỆT NAM SAU CHIẾN TRANH THẾ GIỚI THỨ NHẤT</a:t>
            </a:r>
          </a:p>
        </p:txBody>
      </p:sp>
      <p:sp>
        <p:nvSpPr>
          <p:cNvPr id="5142" name="Text Box 22">
            <a:extLst>
              <a:ext uri="{FF2B5EF4-FFF2-40B4-BE49-F238E27FC236}">
                <a16:creationId xmlns:a16="http://schemas.microsoft.com/office/drawing/2014/main" id="{ECF03EAA-91BF-48E9-ACE2-9DF0097F9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9542"/>
            <a:ext cx="1211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*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Sau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chiến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tranh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giới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lần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I,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tàn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phá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nặng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nề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nền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kinh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tế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kiệt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quệ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id="{AE1A6600-CCED-4072-BE1A-C9AAF198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2220214"/>
            <a:ext cx="1211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*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Mục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đích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Bù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đắp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thiệt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hại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do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chiến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tranh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gây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13773011-B49B-4C33-AA9B-A2C543989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278266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*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Nội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dung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cuộc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khai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thác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lần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9404F504-76AC-41C8-B751-6161A8DF0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776130"/>
            <a:ext cx="3581400" cy="29046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indent="3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00FF00"/>
              </a:buClr>
            </a:pP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20000"/>
              </a:spcBef>
              <a:buClr>
                <a:srgbClr val="00FF00"/>
              </a:buClr>
            </a:pP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20000"/>
              </a:spcBef>
              <a:buClr>
                <a:srgbClr val="00FF00"/>
              </a:buClr>
            </a:pP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20000"/>
              </a:spcBef>
              <a:buClr>
                <a:srgbClr val="00FF00"/>
              </a:buClr>
            </a:pP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- GTVT</a:t>
            </a:r>
          </a:p>
          <a:p>
            <a:pPr algn="just" eaLnBrk="1" hangingPunct="1">
              <a:spcBef>
                <a:spcPct val="20000"/>
              </a:spcBef>
              <a:buClr>
                <a:srgbClr val="00FF00"/>
              </a:buClr>
            </a:pP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thuế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20350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31698B-4D1C-4ADE-A1DD-D153DD7A2733}"/>
              </a:ext>
            </a:extLst>
          </p:cNvPr>
          <p:cNvSpPr txBox="1"/>
          <p:nvPr/>
        </p:nvSpPr>
        <p:spPr>
          <a:xfrm>
            <a:off x="15460" y="94090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#9Slide04 Trirong Medium" panose="00000600000000000000" pitchFamily="2" charset="-34"/>
                <a:cs typeface="#9Slide04 Trirong Medium" panose="00000600000000000000" pitchFamily="2" charset="-34"/>
              </a:rPr>
              <a:t>NỘI DUNG CỦA CUỘC KHAI THÁC THUỘC ĐỊA LẦN THỨ 2 CỦA THỰC DÂN PHÁP</a:t>
            </a:r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271AF430-20AB-4A40-B4E5-8736FAA7B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530680"/>
              </p:ext>
            </p:extLst>
          </p:nvPr>
        </p:nvGraphicFramePr>
        <p:xfrm>
          <a:off x="123684" y="593563"/>
          <a:ext cx="11975549" cy="4956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690">
                  <a:extLst>
                    <a:ext uri="{9D8B030D-6E8A-4147-A177-3AD203B41FA5}">
                      <a16:colId xmlns:a16="http://schemas.microsoft.com/office/drawing/2014/main" val="798643920"/>
                    </a:ext>
                  </a:extLst>
                </a:gridCol>
                <a:gridCol w="9819859">
                  <a:extLst>
                    <a:ext uri="{9D8B030D-6E8A-4147-A177-3AD203B41FA5}">
                      <a16:colId xmlns:a16="http://schemas.microsoft.com/office/drawing/2014/main" val="3756782477"/>
                    </a:ext>
                  </a:extLst>
                </a:gridCol>
              </a:tblGrid>
              <a:tr h="4354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AmpleSoft Bold" panose="02000000000000000000" pitchFamily="2" charset="0"/>
                        </a:rPr>
                        <a:t>LĨNH VỰC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AmpleSoft Bold" panose="02000000000000000000" pitchFamily="2" charset="0"/>
                        </a:rPr>
                        <a:t>NỘI DUNG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839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NÔNG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192123"/>
                  </a:ext>
                </a:extLst>
              </a:tr>
              <a:tr h="792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CÔNG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972398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THƯƠNG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112365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GIAO THÔNG VẬN TẢI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864049"/>
                  </a:ext>
                </a:extLst>
              </a:tr>
              <a:tr h="10074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TÀI CHÍNH NGÂN HÀNG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554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33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2">
            <a:extLst>
              <a:ext uri="{FF2B5EF4-FFF2-40B4-BE49-F238E27FC236}">
                <a16:creationId xmlns:a16="http://schemas.microsoft.com/office/drawing/2014/main" id="{13773011-B49B-4C33-AA9B-A2C543989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*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Nội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dung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cuộc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khai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thác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lần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12" name="Picture 12" descr="SU9-B14-H27">
            <a:extLst>
              <a:ext uri="{FF2B5EF4-FFF2-40B4-BE49-F238E27FC236}">
                <a16:creationId xmlns:a16="http://schemas.microsoft.com/office/drawing/2014/main" id="{DBCF1223-CF7D-4401-9099-A6BD26C4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81" y="69407"/>
            <a:ext cx="5329030" cy="6817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SUS\Documents\t101.jpg">
            <a:extLst>
              <a:ext uri="{FF2B5EF4-FFF2-40B4-BE49-F238E27FC236}">
                <a16:creationId xmlns:a16="http://schemas.microsoft.com/office/drawing/2014/main" id="{8A85E05E-B86D-4A8C-A8C3-A55017E6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330"/>
            <a:ext cx="3551583" cy="316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ASUS\Documents\a2bce661d646a159bf2c6c742f2e0c4c.jpg">
            <a:extLst>
              <a:ext uri="{FF2B5EF4-FFF2-40B4-BE49-F238E27FC236}">
                <a16:creationId xmlns:a16="http://schemas.microsoft.com/office/drawing/2014/main" id="{B7CD90A6-F765-4953-80DB-7DAC626C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83" y="646330"/>
            <a:ext cx="3167271" cy="316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04C9BC63-1396-4AF5-868C-A595CBC02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0270" y="3942108"/>
            <a:ext cx="5867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Cao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su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dễ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khó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về</a:t>
            </a:r>
            <a:endParaRPr lang="en-US" altLang="en-US" sz="28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Khi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trai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tráng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bủng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beo</a:t>
            </a:r>
            <a:endParaRPr lang="en-US" altLang="en-US" sz="28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Cao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su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dễ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khó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về</a:t>
            </a:r>
            <a:endParaRPr lang="en-US" altLang="en-US" sz="28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Khi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mất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vợ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mất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con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Cao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su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xanh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tốt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lạ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đời</a:t>
            </a:r>
            <a:endParaRPr lang="en-US" altLang="en-US" sz="28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Mỗi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cây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bón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xác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người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công</a:t>
            </a:r>
            <a:r>
              <a:rPr lang="en-US" alt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nhân</a:t>
            </a:r>
            <a:endParaRPr lang="en-US" altLang="en-US" sz="28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59B01F0-378B-45A5-9358-71AD573DD031}"/>
              </a:ext>
            </a:extLst>
          </p:cNvPr>
          <p:cNvGrpSpPr/>
          <p:nvPr/>
        </p:nvGrpSpPr>
        <p:grpSpPr>
          <a:xfrm>
            <a:off x="4722198" y="103750"/>
            <a:ext cx="7344691" cy="6783507"/>
            <a:chOff x="2664007" y="200304"/>
            <a:chExt cx="7344691" cy="6783507"/>
          </a:xfrm>
        </p:grpSpPr>
        <p:pic>
          <p:nvPicPr>
            <p:cNvPr id="8" name="Hình ảnh 7" descr="Ảnh có chứa ngoài trời, cũ, cỏ, ảnh&#10;&#10;Mô tả được tạo tự động">
              <a:extLst>
                <a:ext uri="{FF2B5EF4-FFF2-40B4-BE49-F238E27FC236}">
                  <a16:creationId xmlns:a16="http://schemas.microsoft.com/office/drawing/2014/main" id="{459C4203-894D-4E90-9F8D-2D866F74F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790" y="200304"/>
              <a:ext cx="3083383" cy="17266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Hình ảnh 12" descr="Ảnh có chứa ngoài trời, ảnh, trắng, cũ&#10;&#10;Mô tả được tạo tự động">
              <a:extLst>
                <a:ext uri="{FF2B5EF4-FFF2-40B4-BE49-F238E27FC236}">
                  <a16:creationId xmlns:a16="http://schemas.microsoft.com/office/drawing/2014/main" id="{9E9F51CA-CC06-4861-8BC1-0CAD16A0C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007" y="4499480"/>
              <a:ext cx="3621474" cy="248433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Hình ảnh 14" descr="Ảnh có chứa ngoài trời, ảnh, cũ, người đàn ông&#10;&#10;Mô tả được tạo tự động">
              <a:extLst>
                <a:ext uri="{FF2B5EF4-FFF2-40B4-BE49-F238E27FC236}">
                  <a16:creationId xmlns:a16="http://schemas.microsoft.com/office/drawing/2014/main" id="{AA11EB63-2DFB-4AD0-9FF3-19669FC51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7101" y="4604654"/>
              <a:ext cx="3083383" cy="23058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Hình ảnh 15" descr="Ảnh có chứa ngoài trời, cỏ, ảnh, người&#10;&#10;Mô tả được tạo tự động">
              <a:extLst>
                <a:ext uri="{FF2B5EF4-FFF2-40B4-BE49-F238E27FC236}">
                  <a16:creationId xmlns:a16="http://schemas.microsoft.com/office/drawing/2014/main" id="{6E3195C0-B500-4C4D-AF81-FAC57C0DC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790" y="2120324"/>
              <a:ext cx="4314688" cy="24843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2889BFB-A656-4A36-BA92-BED19ADFE863}"/>
                </a:ext>
              </a:extLst>
            </p:cNvPr>
            <p:cNvSpPr txBox="1"/>
            <p:nvPr/>
          </p:nvSpPr>
          <p:spPr>
            <a:xfrm>
              <a:off x="8048514" y="328671"/>
              <a:ext cx="196018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Đồn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điền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thời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Pháp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thuộc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18" name="Hình ảnh 17" descr="Ảnh có chứa hoa&#10;&#10;Mô tả được tạo tự động">
            <a:extLst>
              <a:ext uri="{FF2B5EF4-FFF2-40B4-BE49-F238E27FC236}">
                <a16:creationId xmlns:a16="http://schemas.microsoft.com/office/drawing/2014/main" id="{9BE3B57E-53FB-4622-ADAA-FD6DEEB7AD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3" y="4181995"/>
            <a:ext cx="2817590" cy="304018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42B88D6-1BF1-4517-B82B-11D21D2E43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99" y="3717562"/>
            <a:ext cx="1984526" cy="1984526"/>
          </a:xfrm>
          <a:prstGeom prst="rect">
            <a:avLst/>
          </a:prstGeom>
        </p:spPr>
      </p:pic>
      <p:pic>
        <p:nvPicPr>
          <p:cNvPr id="20" name="Hình ảnh 19" descr="Ảnh có chứa đang ngồi, hoa, bàn&#10;&#10;Mô tả được tạo tự động">
            <a:extLst>
              <a:ext uri="{FF2B5EF4-FFF2-40B4-BE49-F238E27FC236}">
                <a16:creationId xmlns:a16="http://schemas.microsoft.com/office/drawing/2014/main" id="{E59EF736-DA50-4320-96D6-8BB697FB4D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" y="3985055"/>
            <a:ext cx="1650570" cy="2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25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31698B-4D1C-4ADE-A1DD-D153DD7A2733}"/>
              </a:ext>
            </a:extLst>
          </p:cNvPr>
          <p:cNvSpPr txBox="1"/>
          <p:nvPr/>
        </p:nvSpPr>
        <p:spPr>
          <a:xfrm>
            <a:off x="15460" y="94090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#9Slide04 Trirong Medium" panose="00000600000000000000" pitchFamily="2" charset="-34"/>
                <a:cs typeface="#9Slide04 Trirong Medium" panose="00000600000000000000" pitchFamily="2" charset="-34"/>
              </a:rPr>
              <a:t>NỘI DUNG CỦA CUỘC KHAI THÁC THUỘC ĐỊA LẦN THỨ 2 CỦA THỰC DÂN PHÁP</a:t>
            </a:r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271AF430-20AB-4A40-B4E5-8736FAA7B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156428"/>
              </p:ext>
            </p:extLst>
          </p:nvPr>
        </p:nvGraphicFramePr>
        <p:xfrm>
          <a:off x="123684" y="593563"/>
          <a:ext cx="11975549" cy="4956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690">
                  <a:extLst>
                    <a:ext uri="{9D8B030D-6E8A-4147-A177-3AD203B41FA5}">
                      <a16:colId xmlns:a16="http://schemas.microsoft.com/office/drawing/2014/main" val="798643920"/>
                    </a:ext>
                  </a:extLst>
                </a:gridCol>
                <a:gridCol w="9819859">
                  <a:extLst>
                    <a:ext uri="{9D8B030D-6E8A-4147-A177-3AD203B41FA5}">
                      <a16:colId xmlns:a16="http://schemas.microsoft.com/office/drawing/2014/main" val="3756782477"/>
                    </a:ext>
                  </a:extLst>
                </a:gridCol>
              </a:tblGrid>
              <a:tr h="4354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AmpleSoft Bold" panose="02000000000000000000" pitchFamily="2" charset="0"/>
                        </a:rPr>
                        <a:t>LĨNH VỰC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AmpleSoft Bold" panose="02000000000000000000" pitchFamily="2" charset="0"/>
                        </a:rPr>
                        <a:t>NỘI DUNG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839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NÔNG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Được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chú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trọng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đầu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nhất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Cướp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ruộng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đất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của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dân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lập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đồn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điền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(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chủ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yếu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là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đồn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điền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192123"/>
                  </a:ext>
                </a:extLst>
              </a:tr>
              <a:tr h="792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CÔNG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972398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THƯƠNG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112365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GIAO THÔNG VẬN TẢI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864049"/>
                  </a:ext>
                </a:extLst>
              </a:tr>
              <a:tr h="10074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TÀI CHÍNH NGÂN HÀNG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554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mỏ than Mạo Khê thời thuộc Pháp.jpg">
            <a:extLst>
              <a:ext uri="{FF2B5EF4-FFF2-40B4-BE49-F238E27FC236}">
                <a16:creationId xmlns:a16="http://schemas.microsoft.com/office/drawing/2014/main" id="{991625B8-8A80-47CE-B58E-782DA6CB1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6" y="480060"/>
            <a:ext cx="7254592" cy="58978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06209CE9-EEF4-487C-8DC6-49AA2C6F9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2" y="5526173"/>
            <a:ext cx="7048500" cy="85176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4488FA-ACE2-4BB6-B7F1-D9DA4826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05" y="480059"/>
            <a:ext cx="4004500" cy="27409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61F01DE7-C632-47E8-89BB-6EF78FDA9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075" y="2389909"/>
            <a:ext cx="3744913" cy="74127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pic>
        <p:nvPicPr>
          <p:cNvPr id="3" name="Picture 4" descr="mothanNongSon.jpg">
            <a:extLst>
              <a:ext uri="{FF2B5EF4-FFF2-40B4-BE49-F238E27FC236}">
                <a16:creationId xmlns:a16="http://schemas.microsoft.com/office/drawing/2014/main" id="{7A331CB4-887D-42A7-AE95-8B7C49709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3205366"/>
            <a:ext cx="4004500" cy="31725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0D0E350E-50C5-4401-A7DC-CD48C083A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371" y="5526173"/>
            <a:ext cx="3158069" cy="85176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3049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7000" r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548AE2F4-0002-45AD-AF52-2FDCF35317FA}"/>
              </a:ext>
            </a:extLst>
          </p:cNvPr>
          <p:cNvGrpSpPr/>
          <p:nvPr/>
        </p:nvGrpSpPr>
        <p:grpSpPr>
          <a:xfrm>
            <a:off x="160740" y="285750"/>
            <a:ext cx="5868153" cy="6405127"/>
            <a:chOff x="6030020" y="277908"/>
            <a:chExt cx="5935782" cy="6405127"/>
          </a:xfrm>
        </p:grpSpPr>
        <p:pic>
          <p:nvPicPr>
            <p:cNvPr id="21" name="Hình ảnh 20" descr="Ảnh có chứa ngoài trời, cũ, ảnh, con người&#10;&#10;Mô tả được tạo tự động">
              <a:extLst>
                <a:ext uri="{FF2B5EF4-FFF2-40B4-BE49-F238E27FC236}">
                  <a16:creationId xmlns:a16="http://schemas.microsoft.com/office/drawing/2014/main" id="{401459B3-F556-4805-9BCD-E1CD6F763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114" y="3680376"/>
              <a:ext cx="4314688" cy="300265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Hình ảnh 22" descr="Ảnh có chứa ngoài trời, cỏ, cánh đồng, cũ&#10;&#10;Mô tả được tạo tự động">
              <a:extLst>
                <a:ext uri="{FF2B5EF4-FFF2-40B4-BE49-F238E27FC236}">
                  <a16:creationId xmlns:a16="http://schemas.microsoft.com/office/drawing/2014/main" id="{F267C39F-B428-45C2-9FAB-0A64E45E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020" y="277908"/>
              <a:ext cx="4193495" cy="31432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689F1E52-56E4-4C3B-BE5C-5EAF3D50E525}"/>
                </a:ext>
              </a:extLst>
            </p:cNvPr>
            <p:cNvSpPr txBox="1"/>
            <p:nvPr/>
          </p:nvSpPr>
          <p:spPr>
            <a:xfrm>
              <a:off x="10504262" y="1120276"/>
              <a:ext cx="131655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Khai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thác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50AF0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mỏ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I-Chương trình khai thác lần thứ hai của thực dân Pháp - Lịch sử Việt Nam  trong những năm 1919-1930">
            <a:extLst>
              <a:ext uri="{FF2B5EF4-FFF2-40B4-BE49-F238E27FC236}">
                <a16:creationId xmlns:a16="http://schemas.microsoft.com/office/drawing/2014/main" id="{D7BAB933-71A8-4796-AA52-DF7D11C87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r="5246"/>
          <a:stretch/>
        </p:blipFill>
        <p:spPr bwMode="auto">
          <a:xfrm>
            <a:off x="6875086" y="0"/>
            <a:ext cx="5316914" cy="68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AutoShape 8">
            <a:extLst>
              <a:ext uri="{FF2B5EF4-FFF2-40B4-BE49-F238E27FC236}">
                <a16:creationId xmlns:a16="http://schemas.microsoft.com/office/drawing/2014/main" id="{5BFEAD1C-4199-4400-A744-3ADD08187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2650" y="59900"/>
            <a:ext cx="3703611" cy="754887"/>
          </a:xfrm>
          <a:prstGeom prst="wedgeRectCallout">
            <a:avLst>
              <a:gd name="adj1" fmla="val 37177"/>
              <a:gd name="adj2" fmla="val 113670"/>
            </a:avLst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diêm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rượu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gạch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ngói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  <a:p>
            <a:pPr algn="ctr" eaLnBrk="1" hangingPunct="1">
              <a:defRPr/>
            </a:pP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6" name="AutoShape 10">
            <a:extLst>
              <a:ext uri="{FF2B5EF4-FFF2-40B4-BE49-F238E27FC236}">
                <a16:creationId xmlns:a16="http://schemas.microsoft.com/office/drawing/2014/main" id="{CBBD678E-059F-4B5D-8877-F411ECBC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134" y="1466693"/>
            <a:ext cx="3131126" cy="724213"/>
          </a:xfrm>
          <a:prstGeom prst="wedgeRoundRectCallout">
            <a:avLst>
              <a:gd name="adj1" fmla="val -54097"/>
              <a:gd name="adj2" fmla="val -72917"/>
              <a:gd name="adj3" fmla="val 16667"/>
            </a:avLst>
          </a:prstGeom>
          <a:gradFill rotWithShape="1">
            <a:gsLst>
              <a:gs pos="0">
                <a:srgbClr val="FFFF66"/>
              </a:gs>
              <a:gs pos="50000">
                <a:schemeClr val="bg1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Hải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dệt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thủy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tinh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xi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sp>
        <p:nvSpPr>
          <p:cNvPr id="58" name="AutoShape 12">
            <a:extLst>
              <a:ext uri="{FF2B5EF4-FFF2-40B4-BE49-F238E27FC236}">
                <a16:creationId xmlns:a16="http://schemas.microsoft.com/office/drawing/2014/main" id="{F3A6D078-835D-4A10-87F5-413E79318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031" y="1443535"/>
            <a:ext cx="2037606" cy="761999"/>
          </a:xfrm>
          <a:prstGeom prst="wedgeRoundRectCallout">
            <a:avLst>
              <a:gd name="adj1" fmla="val 71128"/>
              <a:gd name="adj2" fmla="val -38037"/>
              <a:gd name="adj3" fmla="val 16667"/>
            </a:avLst>
          </a:prstGeom>
          <a:gradFill rotWithShape="1">
            <a:gsLst>
              <a:gs pos="0">
                <a:srgbClr val="00FFCC"/>
              </a:gs>
              <a:gs pos="50000">
                <a:schemeClr val="bg1"/>
              </a:gs>
              <a:gs pos="100000">
                <a:srgbClr val="00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Nam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dệt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rượu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sp>
        <p:nvSpPr>
          <p:cNvPr id="60" name="AutoShape 15">
            <a:extLst>
              <a:ext uri="{FF2B5EF4-FFF2-40B4-BE49-F238E27FC236}">
                <a16:creationId xmlns:a16="http://schemas.microsoft.com/office/drawing/2014/main" id="{C9AC3F31-3762-4DB4-AB35-ABFD8C06C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978" y="6024144"/>
            <a:ext cx="3985282" cy="754887"/>
          </a:xfrm>
          <a:prstGeom prst="wedgeRectCallout">
            <a:avLst>
              <a:gd name="adj1" fmla="val -32179"/>
              <a:gd name="adj2" fmla="val -125621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Sài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Gòn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lá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gạch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ngói</a:t>
            </a: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728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31698B-4D1C-4ADE-A1DD-D153DD7A2733}"/>
              </a:ext>
            </a:extLst>
          </p:cNvPr>
          <p:cNvSpPr txBox="1"/>
          <p:nvPr/>
        </p:nvSpPr>
        <p:spPr>
          <a:xfrm>
            <a:off x="15460" y="94090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#9Slide04 Trirong Medium" panose="00000600000000000000" pitchFamily="2" charset="-34"/>
                <a:cs typeface="#9Slide04 Trirong Medium" panose="00000600000000000000" pitchFamily="2" charset="-34"/>
              </a:rPr>
              <a:t>NỘI DUNG CỦA CUỘC KHAI THÁC THUỘC ĐỊA LẦN THỨ 2 CỦA THỰC DÂN PHÁP</a:t>
            </a:r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271AF430-20AB-4A40-B4E5-8736FAA7B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136753"/>
              </p:ext>
            </p:extLst>
          </p:nvPr>
        </p:nvGraphicFramePr>
        <p:xfrm>
          <a:off x="123684" y="593563"/>
          <a:ext cx="11975549" cy="4987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690">
                  <a:extLst>
                    <a:ext uri="{9D8B030D-6E8A-4147-A177-3AD203B41FA5}">
                      <a16:colId xmlns:a16="http://schemas.microsoft.com/office/drawing/2014/main" val="798643920"/>
                    </a:ext>
                  </a:extLst>
                </a:gridCol>
                <a:gridCol w="9819859">
                  <a:extLst>
                    <a:ext uri="{9D8B030D-6E8A-4147-A177-3AD203B41FA5}">
                      <a16:colId xmlns:a16="http://schemas.microsoft.com/office/drawing/2014/main" val="3756782477"/>
                    </a:ext>
                  </a:extLst>
                </a:gridCol>
              </a:tblGrid>
              <a:tr h="4354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AmpleSoft Bold" panose="02000000000000000000" pitchFamily="2" charset="0"/>
                        </a:rPr>
                        <a:t>LĨNH VỰC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AmpleSoft Bold" panose="02000000000000000000" pitchFamily="2" charset="0"/>
                        </a:rPr>
                        <a:t>NỘI DUNG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839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NÔNG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Được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chú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trọng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đầu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nhất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Cướp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ruộng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đất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của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dân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lập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đồn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điền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(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chủ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yếu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là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đồn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điền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192123"/>
                  </a:ext>
                </a:extLst>
              </a:tr>
              <a:tr h="792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CÔNG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Đầu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chú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trọng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khai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mỏ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Mở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thêm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1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số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cơ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sở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nghiệp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nhà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máy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sợi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rượu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diêm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đường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xay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xát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gạo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..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972398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THƯƠNG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112365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GIAO THÔNG VẬN TẢI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864049"/>
                  </a:ext>
                </a:extLst>
              </a:tr>
              <a:tr h="10074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TÀI CHÍNH NGÂN HÀNG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554696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6F94850-2D53-4712-BFA2-E298E9607C6E}"/>
              </a:ext>
            </a:extLst>
          </p:cNvPr>
          <p:cNvSpPr txBox="1"/>
          <p:nvPr/>
        </p:nvSpPr>
        <p:spPr>
          <a:xfrm>
            <a:off x="2285999" y="2877235"/>
            <a:ext cx="6151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#9Slide07 IcielBaliho Script" pitchFamily="2" charset="0"/>
              </a:rPr>
              <a:t>Phát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triển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hơn</a:t>
            </a:r>
            <a:r>
              <a:rPr lang="en-US" sz="2400" dirty="0">
                <a:latin typeface="#9Slide07 IcielBaliho Script" pitchFamily="2" charset="0"/>
              </a:rPr>
              <a:t>, </a:t>
            </a:r>
            <a:r>
              <a:rPr lang="en-US" sz="2400" dirty="0" err="1">
                <a:latin typeface="#9Slide07 IcielBaliho Script" pitchFamily="2" charset="0"/>
              </a:rPr>
              <a:t>mở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rộng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giao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lưu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buôn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bán</a:t>
            </a:r>
            <a:endParaRPr lang="en-US" sz="2400" dirty="0">
              <a:latin typeface="#9Slide07 IcielBaliho Script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#9Slide07 IcielBaliho Script" pitchFamily="2" charset="0"/>
              </a:rPr>
              <a:t>Đánh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thuế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nặng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hàng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hóa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các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nước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nhập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vào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nước</a:t>
            </a:r>
            <a:r>
              <a:rPr lang="en-US" sz="2400" dirty="0">
                <a:latin typeface="#9Slide07 IcielBaliho Script" pitchFamily="2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32513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hời Pháp thuộc, giao thông đường thủy phát triển thế nào?">
            <a:extLst>
              <a:ext uri="{FF2B5EF4-FFF2-40B4-BE49-F238E27FC236}">
                <a16:creationId xmlns:a16="http://schemas.microsoft.com/office/drawing/2014/main" id="{E007A9FB-4E0D-4A04-8F09-6B99E5B9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71" y="50954"/>
            <a:ext cx="6516835" cy="33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ài 1: Thực trạng phát triển hệ thống cảng biển Việt Nam">
            <a:extLst>
              <a:ext uri="{FF2B5EF4-FFF2-40B4-BE49-F238E27FC236}">
                <a16:creationId xmlns:a16="http://schemas.microsoft.com/office/drawing/2014/main" id="{A4FE9F72-8E3B-484F-A0CE-2637A6C7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51" y="3410682"/>
            <a:ext cx="6650185" cy="344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 descr="Ảnh có chứa văn bản, bầu trời, ngoài trời, vận tải&#10;&#10;Mô tả được tạo tự động">
            <a:extLst>
              <a:ext uri="{FF2B5EF4-FFF2-40B4-BE49-F238E27FC236}">
                <a16:creationId xmlns:a16="http://schemas.microsoft.com/office/drawing/2014/main" id="{47266927-D457-4554-A34E-39061F65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053" y="3429000"/>
            <a:ext cx="6563753" cy="3503890"/>
          </a:xfrm>
          <a:prstGeom prst="rect">
            <a:avLst/>
          </a:prstGeom>
        </p:spPr>
      </p:pic>
      <p:pic>
        <p:nvPicPr>
          <p:cNvPr id="8" name="Picture 2" descr="http://a8.vietbao.vn/images/vn888/hot/201007/1735113801-2-1283589784-dong-xuan-1.jpeg">
            <a:extLst>
              <a:ext uri="{FF2B5EF4-FFF2-40B4-BE49-F238E27FC236}">
                <a16:creationId xmlns:a16="http://schemas.microsoft.com/office/drawing/2014/main" id="{D2789B0F-676D-4FE1-9AD9-BC0A274A6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50954"/>
            <a:ext cx="5472544" cy="32766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6" descr="Cho-SaiGon-truoc-va-sau-1975-NTDthongthai-GiaoducVietNam-10">
            <a:extLst>
              <a:ext uri="{FF2B5EF4-FFF2-40B4-BE49-F238E27FC236}">
                <a16:creationId xmlns:a16="http://schemas.microsoft.com/office/drawing/2014/main" id="{EDA32E2B-3298-451D-9C21-532315A70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7" y="3429001"/>
            <a:ext cx="5472544" cy="34290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D9386571-C662-4F96-A5C1-EC2CEA01C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037" y="71736"/>
            <a:ext cx="378229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Chợ</a:t>
            </a:r>
            <a:r>
              <a:rPr lang="en-US" altLang="en-US" sz="2400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Xuân</a:t>
            </a:r>
            <a:r>
              <a:rPr lang="en-US" altLang="en-US" sz="2400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thuộc</a:t>
            </a:r>
            <a:endParaRPr lang="en-US" altLang="en-US" sz="2400" dirty="0">
              <a:solidFill>
                <a:srgbClr val="FF00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D9C00B6-7F3A-49EA-82CF-C0747B13A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1" y="6324599"/>
            <a:ext cx="378229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Chợ</a:t>
            </a:r>
            <a:r>
              <a:rPr lang="en-US" altLang="en-US" sz="2400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thuộc</a:t>
            </a:r>
            <a:endParaRPr lang="en-US" altLang="en-US" sz="2400" dirty="0">
              <a:solidFill>
                <a:srgbClr val="FF00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8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7000" r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 descr="Ảnh có chứa ngoài trời, cỏ, ảnh, cây&#10;&#10;Mô tả được tạo tự động">
            <a:extLst>
              <a:ext uri="{FF2B5EF4-FFF2-40B4-BE49-F238E27FC236}">
                <a16:creationId xmlns:a16="http://schemas.microsoft.com/office/drawing/2014/main" id="{03E2C4DB-15D1-4DD3-8E18-13C7F271D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604" y="-725"/>
            <a:ext cx="3385486" cy="3004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D335889-3F2F-45AA-9A70-D917C7A46074}"/>
              </a:ext>
            </a:extLst>
          </p:cNvPr>
          <p:cNvSpPr txBox="1"/>
          <p:nvPr/>
        </p:nvSpPr>
        <p:spPr>
          <a:xfrm>
            <a:off x="9271399" y="2532496"/>
            <a:ext cx="254389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sắt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Đồn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50AF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su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50AF0"/>
              </a:solidFill>
              <a:effectLst/>
              <a:uLnTx/>
              <a:uFillTx/>
              <a:latin typeface="#9Slide05 Dear Saturday" panose="02000505000000020004" pitchFamily="2" charset="0"/>
              <a:ea typeface="+mn-ea"/>
              <a:cs typeface="+mn-cs"/>
            </a:endParaRPr>
          </a:p>
        </p:txBody>
      </p:sp>
      <p:pic>
        <p:nvPicPr>
          <p:cNvPr id="41" name="Picture 39" descr="mapvietnam2">
            <a:extLst>
              <a:ext uri="{FF2B5EF4-FFF2-40B4-BE49-F238E27FC236}">
                <a16:creationId xmlns:a16="http://schemas.microsoft.com/office/drawing/2014/main" id="{EB0E6B66-07AB-450A-9E1D-35F3E78C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9" y="10738"/>
            <a:ext cx="4955255" cy="684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Line 40">
            <a:extLst>
              <a:ext uri="{FF2B5EF4-FFF2-40B4-BE49-F238E27FC236}">
                <a16:creationId xmlns:a16="http://schemas.microsoft.com/office/drawing/2014/main" id="{9C8637C4-5E58-4E35-995D-9318C5402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2029" y="239339"/>
            <a:ext cx="529145" cy="450478"/>
          </a:xfrm>
          <a:prstGeom prst="line">
            <a:avLst/>
          </a:prstGeom>
          <a:noFill/>
          <a:ln w="7620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Text Box 41">
            <a:extLst>
              <a:ext uri="{FF2B5EF4-FFF2-40B4-BE49-F238E27FC236}">
                <a16:creationId xmlns:a16="http://schemas.microsoft.com/office/drawing/2014/main" id="{8C50C203-A5C9-449A-9C40-B3A55756F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229" y="1534739"/>
            <a:ext cx="79797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Vinh</a:t>
            </a:r>
          </a:p>
        </p:txBody>
      </p:sp>
      <p:sp>
        <p:nvSpPr>
          <p:cNvPr id="51" name="Text Box 42">
            <a:extLst>
              <a:ext uri="{FF2B5EF4-FFF2-40B4-BE49-F238E27FC236}">
                <a16:creationId xmlns:a16="http://schemas.microsoft.com/office/drawing/2014/main" id="{C997AEE7-6C73-4240-89E3-B1E8A49CB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830" y="2296739"/>
            <a:ext cx="95044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0000FF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Đông</a:t>
            </a:r>
            <a:r>
              <a:rPr lang="en-US" altLang="en-US" sz="1600" b="1" dirty="0">
                <a:solidFill>
                  <a:srgbClr val="0000FF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</a:t>
            </a:r>
            <a:endParaRPr lang="en-US" altLang="en-US" sz="1600" b="1" dirty="0">
              <a:solidFill>
                <a:srgbClr val="0000FF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53" name="Line 47">
            <a:extLst>
              <a:ext uri="{FF2B5EF4-FFF2-40B4-BE49-F238E27FC236}">
                <a16:creationId xmlns:a16="http://schemas.microsoft.com/office/drawing/2014/main" id="{B751745D-4508-4B89-AD99-AB220C31F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830" y="1915738"/>
            <a:ext cx="440954" cy="630669"/>
          </a:xfrm>
          <a:prstGeom prst="line">
            <a:avLst/>
          </a:prstGeom>
          <a:noFill/>
          <a:ln w="7620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AutoShape 48">
            <a:extLst>
              <a:ext uri="{FF2B5EF4-FFF2-40B4-BE49-F238E27FC236}">
                <a16:creationId xmlns:a16="http://schemas.microsoft.com/office/drawing/2014/main" id="{690EE57F-4F2F-4748-9EAE-214D3A996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029" y="1458539"/>
            <a:ext cx="1499245" cy="450478"/>
          </a:xfrm>
          <a:prstGeom prst="cloudCallout">
            <a:avLst>
              <a:gd name="adj1" fmla="val -48773"/>
              <a:gd name="adj2" fmla="val 11958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/>
              <a:t>1927</a:t>
            </a:r>
          </a:p>
        </p:txBody>
      </p:sp>
      <p:sp>
        <p:nvSpPr>
          <p:cNvPr id="55" name="AutoShape 49">
            <a:extLst>
              <a:ext uri="{FF2B5EF4-FFF2-40B4-BE49-F238E27FC236}">
                <a16:creationId xmlns:a16="http://schemas.microsoft.com/office/drawing/2014/main" id="{B98D37E0-E9B7-4B6A-9653-A7403C1E5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830" y="86939"/>
            <a:ext cx="1058290" cy="450478"/>
          </a:xfrm>
          <a:prstGeom prst="wedgeRoundRectCallout">
            <a:avLst>
              <a:gd name="adj1" fmla="val -118579"/>
              <a:gd name="adj2" fmla="val 4791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/>
              <a:t>1922</a:t>
            </a:r>
          </a:p>
        </p:txBody>
      </p:sp>
      <p:sp>
        <p:nvSpPr>
          <p:cNvPr id="56" name="Text Box 50">
            <a:extLst>
              <a:ext uri="{FF2B5EF4-FFF2-40B4-BE49-F238E27FC236}">
                <a16:creationId xmlns:a16="http://schemas.microsoft.com/office/drawing/2014/main" id="{1CA6BF3C-5192-4E64-B993-716D8CBAE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48" y="259729"/>
            <a:ext cx="125742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0000FF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altLang="en-US" sz="1600" b="1" dirty="0">
                <a:solidFill>
                  <a:srgbClr val="0000FF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Đăng</a:t>
            </a:r>
            <a:endParaRPr lang="en-US" altLang="en-US" sz="1600" b="1" dirty="0">
              <a:solidFill>
                <a:srgbClr val="0000FF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58" name="Text Box 51">
            <a:extLst>
              <a:ext uri="{FF2B5EF4-FFF2-40B4-BE49-F238E27FC236}">
                <a16:creationId xmlns:a16="http://schemas.microsoft.com/office/drawing/2014/main" id="{5CA2E9C7-564A-494D-A480-DABCF8776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937" y="675972"/>
            <a:ext cx="93425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rgbClr val="0000FF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Na </a:t>
            </a:r>
            <a:r>
              <a:rPr lang="en-US" altLang="en-US" sz="1600" b="1" dirty="0" err="1">
                <a:solidFill>
                  <a:srgbClr val="0000FF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Sầm</a:t>
            </a:r>
            <a:endParaRPr lang="en-US" altLang="en-US" sz="1600" b="1" dirty="0">
              <a:solidFill>
                <a:srgbClr val="0000FF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0E19617-3C18-488F-8BCE-D67CC8EF5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429" y="239338"/>
            <a:ext cx="264573" cy="180191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2" name="Oval 60">
            <a:extLst>
              <a:ext uri="{FF2B5EF4-FFF2-40B4-BE49-F238E27FC236}">
                <a16:creationId xmlns:a16="http://schemas.microsoft.com/office/drawing/2014/main" id="{EF092395-6A5B-44D9-A5A1-DFDC6233B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629" y="620338"/>
            <a:ext cx="264573" cy="180191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3" name="Oval 61">
            <a:extLst>
              <a:ext uri="{FF2B5EF4-FFF2-40B4-BE49-F238E27FC236}">
                <a16:creationId xmlns:a16="http://schemas.microsoft.com/office/drawing/2014/main" id="{5FB05CCC-02F7-4F2E-B8BF-953E705F7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229" y="1839538"/>
            <a:ext cx="264573" cy="180191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64" name="Picture 16">
            <a:extLst>
              <a:ext uri="{FF2B5EF4-FFF2-40B4-BE49-F238E27FC236}">
                <a16:creationId xmlns:a16="http://schemas.microsoft.com/office/drawing/2014/main" id="{00AF1924-495E-4539-83B8-CE08FC48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6514" y="212151"/>
            <a:ext cx="3746059" cy="3254773"/>
          </a:xfrm>
          <a:prstGeom prst="rect">
            <a:avLst/>
          </a:prstGeom>
          <a:noFill/>
        </p:spPr>
      </p:pic>
      <p:sp>
        <p:nvSpPr>
          <p:cNvPr id="65" name="Rectangle 4">
            <a:extLst>
              <a:ext uri="{FF2B5EF4-FFF2-40B4-BE49-F238E27FC236}">
                <a16:creationId xmlns:a16="http://schemas.microsoft.com/office/drawing/2014/main" id="{E55B609B-5858-4024-A7C9-722A8BDD4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514" y="2851631"/>
            <a:ext cx="3746059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Tuyến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đường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sắt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xuyên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xây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dựng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1902</a:t>
            </a:r>
          </a:p>
        </p:txBody>
      </p:sp>
      <p:pic>
        <p:nvPicPr>
          <p:cNvPr id="66" name="Picture 16" descr="220px-Mytho1">
            <a:extLst>
              <a:ext uri="{FF2B5EF4-FFF2-40B4-BE49-F238E27FC236}">
                <a16:creationId xmlns:a16="http://schemas.microsoft.com/office/drawing/2014/main" id="{40D276DA-0620-4460-964D-4E2ECAEC8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515" y="4041648"/>
            <a:ext cx="4955255" cy="281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9">
            <a:extLst>
              <a:ext uri="{FF2B5EF4-FFF2-40B4-BE49-F238E27FC236}">
                <a16:creationId xmlns:a16="http://schemas.microsoft.com/office/drawing/2014/main" id="{30363E9A-203D-4591-B131-D71A0EEC1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959" y="6396334"/>
            <a:ext cx="2958880" cy="46166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Ga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lửa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Mĩ</a:t>
            </a:r>
            <a:r>
              <a:rPr lang="en-US" altLang="en-US" sz="2400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Tho</a:t>
            </a:r>
            <a:endParaRPr lang="en-US" altLang="en-US" sz="2400" dirty="0">
              <a:solidFill>
                <a:srgbClr val="0000FF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8" name="Lục giác 67">
            <a:extLst>
              <a:ext uri="{FF2B5EF4-FFF2-40B4-BE49-F238E27FC236}">
                <a16:creationId xmlns:a16="http://schemas.microsoft.com/office/drawing/2014/main" id="{706887E5-58EE-4A58-BF94-1C38577FEA97}"/>
              </a:ext>
            </a:extLst>
          </p:cNvPr>
          <p:cNvSpPr/>
          <p:nvPr/>
        </p:nvSpPr>
        <p:spPr>
          <a:xfrm>
            <a:off x="5759540" y="4404042"/>
            <a:ext cx="3010542" cy="2095602"/>
          </a:xfrm>
          <a:prstGeom prst="hexag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Lục giác 68">
            <a:extLst>
              <a:ext uri="{FF2B5EF4-FFF2-40B4-BE49-F238E27FC236}">
                <a16:creationId xmlns:a16="http://schemas.microsoft.com/office/drawing/2014/main" id="{3CC0F4E9-832C-4148-95E5-C54B1EFB90E4}"/>
              </a:ext>
            </a:extLst>
          </p:cNvPr>
          <p:cNvSpPr/>
          <p:nvPr/>
        </p:nvSpPr>
        <p:spPr>
          <a:xfrm>
            <a:off x="8947999" y="4420944"/>
            <a:ext cx="2756900" cy="2134794"/>
          </a:xfrm>
          <a:prstGeom prst="hexagon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Lưu đồ: Đường kết nối 69">
            <a:extLst>
              <a:ext uri="{FF2B5EF4-FFF2-40B4-BE49-F238E27FC236}">
                <a16:creationId xmlns:a16="http://schemas.microsoft.com/office/drawing/2014/main" id="{B40F9E22-CC12-4D53-9ADB-224D2CB94A95}"/>
              </a:ext>
            </a:extLst>
          </p:cNvPr>
          <p:cNvSpPr/>
          <p:nvPr/>
        </p:nvSpPr>
        <p:spPr>
          <a:xfrm>
            <a:off x="5768677" y="93455"/>
            <a:ext cx="3218451" cy="2005197"/>
          </a:xfrm>
          <a:prstGeom prst="flowChartConnector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Lưu đồ: Đường kết nối 70">
            <a:extLst>
              <a:ext uri="{FF2B5EF4-FFF2-40B4-BE49-F238E27FC236}">
                <a16:creationId xmlns:a16="http://schemas.microsoft.com/office/drawing/2014/main" id="{9171A293-A18D-4410-A435-EC5FDF349F3C}"/>
              </a:ext>
            </a:extLst>
          </p:cNvPr>
          <p:cNvSpPr/>
          <p:nvPr/>
        </p:nvSpPr>
        <p:spPr>
          <a:xfrm>
            <a:off x="8987128" y="-48968"/>
            <a:ext cx="2926636" cy="2005197"/>
          </a:xfrm>
          <a:prstGeom prst="flowChartConnector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Lưu đồ: Hiển thị 71">
            <a:extLst>
              <a:ext uri="{FF2B5EF4-FFF2-40B4-BE49-F238E27FC236}">
                <a16:creationId xmlns:a16="http://schemas.microsoft.com/office/drawing/2014/main" id="{AA76190F-7AC0-4C86-B557-EE23293B89C3}"/>
              </a:ext>
            </a:extLst>
          </p:cNvPr>
          <p:cNvSpPr/>
          <p:nvPr/>
        </p:nvSpPr>
        <p:spPr>
          <a:xfrm>
            <a:off x="6642588" y="2214266"/>
            <a:ext cx="2476637" cy="1951100"/>
          </a:xfrm>
          <a:prstGeom prst="flowChartDisplay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Lưu đồ: Hiển thị 72">
            <a:extLst>
              <a:ext uri="{FF2B5EF4-FFF2-40B4-BE49-F238E27FC236}">
                <a16:creationId xmlns:a16="http://schemas.microsoft.com/office/drawing/2014/main" id="{17E44433-3E47-4278-9189-8713DC7F826A}"/>
              </a:ext>
            </a:extLst>
          </p:cNvPr>
          <p:cNvSpPr/>
          <p:nvPr/>
        </p:nvSpPr>
        <p:spPr>
          <a:xfrm>
            <a:off x="9134110" y="2214266"/>
            <a:ext cx="2476637" cy="1951100"/>
          </a:xfrm>
          <a:prstGeom prst="flowChartDisplay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Hộp Văn bản 73">
            <a:extLst>
              <a:ext uri="{FF2B5EF4-FFF2-40B4-BE49-F238E27FC236}">
                <a16:creationId xmlns:a16="http://schemas.microsoft.com/office/drawing/2014/main" id="{3889AA77-0F50-4DCC-AE44-FDFDF01E1A40}"/>
              </a:ext>
            </a:extLst>
          </p:cNvPr>
          <p:cNvSpPr txBox="1"/>
          <p:nvPr/>
        </p:nvSpPr>
        <p:spPr>
          <a:xfrm>
            <a:off x="7366510" y="-20460"/>
            <a:ext cx="3799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#9Slide05 SVNKitten" pitchFamily="2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#9Slide05 SVNKitten" pitchFamily="2" charset="0"/>
              </a:rPr>
              <a:t> Long </a:t>
            </a:r>
            <a:r>
              <a:rPr lang="en-US" sz="2800" dirty="0" err="1">
                <a:solidFill>
                  <a:srgbClr val="FF0000"/>
                </a:solidFill>
                <a:latin typeface="#9Slide05 SVNKitten" pitchFamily="2" charset="0"/>
              </a:rPr>
              <a:t>Biên</a:t>
            </a:r>
            <a:r>
              <a:rPr lang="en-US" sz="2800" dirty="0">
                <a:solidFill>
                  <a:srgbClr val="FF0000"/>
                </a:solidFill>
                <a:latin typeface="#9Slide05 SVNKitten" pitchFamily="2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#9Slide05 SVNKitten" pitchFamily="2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#9Slide05 SVNKitten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SVNKitten" pitchFamily="2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#9Slide05 SVNKitten" pitchFamily="2" charset="0"/>
              </a:rPr>
              <a:t>)</a:t>
            </a:r>
          </a:p>
        </p:txBody>
      </p: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00A6676B-8E8A-4E25-BCF3-E64C3776ADFF}"/>
              </a:ext>
            </a:extLst>
          </p:cNvPr>
          <p:cNvSpPr txBox="1"/>
          <p:nvPr/>
        </p:nvSpPr>
        <p:spPr>
          <a:xfrm>
            <a:off x="7115705" y="6382379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</a:rPr>
              <a:t>Tràng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</a:rPr>
              <a:t>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14FC8DD9-9A1E-4DB8-B1E6-880C921F87D8}"/>
              </a:ext>
            </a:extLst>
          </p:cNvPr>
          <p:cNvSpPr txBox="1"/>
          <p:nvPr/>
        </p:nvSpPr>
        <p:spPr>
          <a:xfrm>
            <a:off x="7152779" y="3816100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#9Slide05 SVNKitten" pitchFamily="2" charset="0"/>
              </a:rPr>
              <a:t>Cầu</a:t>
            </a:r>
            <a:r>
              <a:rPr lang="en-US" sz="2800" dirty="0">
                <a:solidFill>
                  <a:srgbClr val="FFFF00"/>
                </a:solidFill>
                <a:latin typeface="#9Slide05 SVNKitten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#9Slide05 SVNKitten" pitchFamily="2" charset="0"/>
              </a:rPr>
              <a:t>Bình</a:t>
            </a:r>
            <a:r>
              <a:rPr lang="en-US" sz="2800" dirty="0">
                <a:solidFill>
                  <a:srgbClr val="FFFF00"/>
                </a:solidFill>
                <a:latin typeface="#9Slide05 SVNKitten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#9Slide05 SVNKitten" pitchFamily="2" charset="0"/>
              </a:rPr>
              <a:t>Lợi</a:t>
            </a:r>
            <a:r>
              <a:rPr lang="en-US" sz="2800" dirty="0">
                <a:solidFill>
                  <a:srgbClr val="FFFF00"/>
                </a:solidFill>
                <a:latin typeface="#9Slide05 SVNKitten" pitchFamily="2" charset="0"/>
              </a:rPr>
              <a:t> (TP HCM)</a:t>
            </a:r>
          </a:p>
        </p:txBody>
      </p:sp>
      <p:sp>
        <p:nvSpPr>
          <p:cNvPr id="77" name="Oval 60">
            <a:extLst>
              <a:ext uri="{FF2B5EF4-FFF2-40B4-BE49-F238E27FC236}">
                <a16:creationId xmlns:a16="http://schemas.microsoft.com/office/drawing/2014/main" id="{95193CAC-AE7A-47BE-809B-01D4B0E04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676" y="2558840"/>
            <a:ext cx="264573" cy="180191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310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50" grpId="0" animBg="1"/>
      <p:bldP spid="51" grpId="0" animBg="1"/>
      <p:bldP spid="54" grpId="0" animBg="1"/>
      <p:bldP spid="56" grpId="0" animBg="1"/>
      <p:bldP spid="65" grpId="0" animBg="1"/>
      <p:bldP spid="65" grpId="1" animBg="1"/>
      <p:bldP spid="67" grpId="0" animBg="1"/>
      <p:bldP spid="67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Khung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0"/>
            <a:ext cx="12360275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orizontal Scroll 6"/>
          <p:cNvSpPr/>
          <p:nvPr/>
        </p:nvSpPr>
        <p:spPr>
          <a:xfrm>
            <a:off x="479425" y="2108200"/>
            <a:ext cx="5329238" cy="1979613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MÔN: LỊCH SỬ - </a:t>
            </a:r>
            <a:r>
              <a:rPr lang="vi-VN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27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 học: 2021-2022</a:t>
            </a:r>
          </a:p>
        </p:txBody>
      </p:sp>
      <p:pic>
        <p:nvPicPr>
          <p:cNvPr id="3076" name="Picture 2" descr="D:\Users\Administrator\Desktop\lich-su-lop-9_01b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33375"/>
            <a:ext cx="511175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0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31698B-4D1C-4ADE-A1DD-D153DD7A2733}"/>
              </a:ext>
            </a:extLst>
          </p:cNvPr>
          <p:cNvSpPr txBox="1"/>
          <p:nvPr/>
        </p:nvSpPr>
        <p:spPr>
          <a:xfrm>
            <a:off x="15460" y="94090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#9Slide04 Trirong Medium" panose="00000600000000000000" pitchFamily="2" charset="-34"/>
                <a:cs typeface="#9Slide04 Trirong Medium" panose="00000600000000000000" pitchFamily="2" charset="-34"/>
              </a:rPr>
              <a:t>NỘI DUNG CỦA CUỘC KHAI THÁC THUỘC ĐỊA LẦN THỨ 2 CỦA THỰC DÂN PHÁP</a:t>
            </a:r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271AF430-20AB-4A40-B4E5-8736FAA7B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157731"/>
              </p:ext>
            </p:extLst>
          </p:nvPr>
        </p:nvGraphicFramePr>
        <p:xfrm>
          <a:off x="123684" y="593563"/>
          <a:ext cx="11975549" cy="4987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690">
                  <a:extLst>
                    <a:ext uri="{9D8B030D-6E8A-4147-A177-3AD203B41FA5}">
                      <a16:colId xmlns:a16="http://schemas.microsoft.com/office/drawing/2014/main" val="798643920"/>
                    </a:ext>
                  </a:extLst>
                </a:gridCol>
                <a:gridCol w="9819859">
                  <a:extLst>
                    <a:ext uri="{9D8B030D-6E8A-4147-A177-3AD203B41FA5}">
                      <a16:colId xmlns:a16="http://schemas.microsoft.com/office/drawing/2014/main" val="3756782477"/>
                    </a:ext>
                  </a:extLst>
                </a:gridCol>
              </a:tblGrid>
              <a:tr h="4354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AmpleSoft Bold" panose="02000000000000000000" pitchFamily="2" charset="0"/>
                        </a:rPr>
                        <a:t>LĨNH VỰC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AmpleSoft Bold" panose="02000000000000000000" pitchFamily="2" charset="0"/>
                        </a:rPr>
                        <a:t>NỘI DUNG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839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NÔNG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Được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chú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trọng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đầu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nhất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Cướp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ruộng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đất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của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dân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lập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đồn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điền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(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chủ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yếu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là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đồn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điền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192123"/>
                  </a:ext>
                </a:extLst>
              </a:tr>
              <a:tr h="792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CÔNG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Đầu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chú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trọng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khai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mỏ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Mở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thêm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1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số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cơ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sở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nghiệp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nhà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máy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sợi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rượu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diêm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đường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xay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xát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gạo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..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972398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THƯƠNG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Phát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triển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hơn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mở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rộng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giao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lưu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buôn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bán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Đánh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thuế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nặng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hang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hóa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nước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nhập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vào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nước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112365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GIAO THÔNG VẬN TẢI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Được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đầu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phát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triển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Mở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rộng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đường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sắt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864049"/>
                  </a:ext>
                </a:extLst>
              </a:tr>
              <a:tr h="10074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TÀI CHÍNH NGÂN HÀNG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554696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342E56-D66E-4ABA-AFFF-9CA84D085702}"/>
              </a:ext>
            </a:extLst>
          </p:cNvPr>
          <p:cNvSpPr txBox="1"/>
          <p:nvPr/>
        </p:nvSpPr>
        <p:spPr>
          <a:xfrm>
            <a:off x="2348345" y="4782188"/>
            <a:ext cx="7003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#9Slide07 IcielBaliho Script" pitchFamily="2" charset="0"/>
              </a:rPr>
              <a:t>Nắm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quyền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chỉ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huy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các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ngành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kinh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tế</a:t>
            </a:r>
            <a:r>
              <a:rPr lang="en-US" sz="2400" dirty="0">
                <a:latin typeface="#9Slide07 IcielBaliho Script" pitchFamily="2" charset="0"/>
              </a:rPr>
              <a:t> ở </a:t>
            </a:r>
            <a:r>
              <a:rPr lang="en-US" sz="2400" dirty="0" err="1">
                <a:latin typeface="#9Slide07 IcielBaliho Script" pitchFamily="2" charset="0"/>
              </a:rPr>
              <a:t>Đông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Dương</a:t>
            </a:r>
            <a:endParaRPr lang="en-US" sz="2400" dirty="0"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0C78236-EAA1-4B33-8DED-71301C9721FA}"/>
              </a:ext>
            </a:extLst>
          </p:cNvPr>
          <p:cNvGrpSpPr/>
          <p:nvPr/>
        </p:nvGrpSpPr>
        <p:grpSpPr>
          <a:xfrm>
            <a:off x="6096000" y="259661"/>
            <a:ext cx="5789354" cy="2937600"/>
            <a:chOff x="6287778" y="101600"/>
            <a:chExt cx="5789354" cy="2937600"/>
          </a:xfrm>
        </p:grpSpPr>
        <p:pic>
          <p:nvPicPr>
            <p:cNvPr id="50198" name="Picture 22" descr="5d07_b">
              <a:extLst>
                <a:ext uri="{FF2B5EF4-FFF2-40B4-BE49-F238E27FC236}">
                  <a16:creationId xmlns:a16="http://schemas.microsoft.com/office/drawing/2014/main" id="{8B8CB57C-B202-4E0D-9EB6-261710A7F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3932" y="101600"/>
              <a:ext cx="2743200" cy="1382713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199" name="Picture 23" descr="1d02_b">
              <a:extLst>
                <a:ext uri="{FF2B5EF4-FFF2-40B4-BE49-F238E27FC236}">
                  <a16:creationId xmlns:a16="http://schemas.microsoft.com/office/drawing/2014/main" id="{7A1FDB8F-B29F-442D-9ABB-7A0AA7981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3932" y="1707287"/>
              <a:ext cx="2716213" cy="1331913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200" name="Picture 24" descr="1d04_b">
              <a:extLst>
                <a:ext uri="{FF2B5EF4-FFF2-40B4-BE49-F238E27FC236}">
                  <a16:creationId xmlns:a16="http://schemas.microsoft.com/office/drawing/2014/main" id="{F648151A-EC36-4079-B44C-964951DED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778" y="1705700"/>
              <a:ext cx="2743200" cy="1333500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201" name="Picture 25" descr="1d12_b">
              <a:extLst>
                <a:ext uri="{FF2B5EF4-FFF2-40B4-BE49-F238E27FC236}">
                  <a16:creationId xmlns:a16="http://schemas.microsoft.com/office/drawing/2014/main" id="{B4BF1875-BE92-466B-B5A5-107093653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778" y="119856"/>
              <a:ext cx="2743200" cy="1346200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438" name="Text Box 22">
              <a:extLst>
                <a:ext uri="{FF2B5EF4-FFF2-40B4-BE49-F238E27FC236}">
                  <a16:creationId xmlns:a16="http://schemas.microsoft.com/office/drawing/2014/main" id="{0FBD877E-3C41-48CE-BF4E-7DB7451F5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5869" y="1427420"/>
              <a:ext cx="4176767" cy="523220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Giấy</a:t>
              </a:r>
              <a:r>
                <a:rPr lang="en-US" altLang="en-US" sz="28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bạc</a:t>
              </a:r>
              <a:r>
                <a:rPr lang="en-US" altLang="en-US" sz="28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Đông</a:t>
              </a:r>
              <a:r>
                <a:rPr lang="en-US" altLang="en-US" sz="28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Dương</a:t>
              </a:r>
              <a:r>
                <a:rPr lang="en-US" altLang="en-US" sz="28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endParaRPr lang="en-US" alt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94686ABF-571E-4E4B-ADE7-064362EA790A}"/>
              </a:ext>
            </a:extLst>
          </p:cNvPr>
          <p:cNvGrpSpPr/>
          <p:nvPr/>
        </p:nvGrpSpPr>
        <p:grpSpPr>
          <a:xfrm>
            <a:off x="80935" y="628215"/>
            <a:ext cx="5631873" cy="5294492"/>
            <a:chOff x="8034237" y="20564"/>
            <a:chExt cx="5631873" cy="4360045"/>
          </a:xfrm>
        </p:grpSpPr>
        <p:pic>
          <p:nvPicPr>
            <p:cNvPr id="12" name="Picture 25">
              <a:extLst>
                <a:ext uri="{FF2B5EF4-FFF2-40B4-BE49-F238E27FC236}">
                  <a16:creationId xmlns:a16="http://schemas.microsoft.com/office/drawing/2014/main" id="{40928810-17F2-479E-871F-75FF6BB9C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237" y="20564"/>
              <a:ext cx="5631873" cy="3616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59E41074-CF6F-4643-BAFA-488CE88FA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8098" y="3672723"/>
              <a:ext cx="4044149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Ngân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hàng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Đông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Dương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(</a:t>
              </a: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Ngân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hàng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nhà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nước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hiện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 nay)</a:t>
              </a:r>
            </a:p>
          </p:txBody>
        </p:sp>
      </p:grpSp>
      <p:grpSp>
        <p:nvGrpSpPr>
          <p:cNvPr id="19" name="Group 31">
            <a:extLst>
              <a:ext uri="{FF2B5EF4-FFF2-40B4-BE49-F238E27FC236}">
                <a16:creationId xmlns:a16="http://schemas.microsoft.com/office/drawing/2014/main" id="{C52E761B-A7F9-4C5E-96F5-114E064F7B22}"/>
              </a:ext>
            </a:extLst>
          </p:cNvPr>
          <p:cNvGrpSpPr>
            <a:grpSpLocks/>
          </p:cNvGrpSpPr>
          <p:nvPr/>
        </p:nvGrpSpPr>
        <p:grpSpPr bwMode="auto">
          <a:xfrm>
            <a:off x="6886297" y="28673"/>
            <a:ext cx="5471947" cy="6800654"/>
            <a:chOff x="3315" y="1584"/>
            <a:chExt cx="2257" cy="4692"/>
          </a:xfrm>
        </p:grpSpPr>
        <p:pic>
          <p:nvPicPr>
            <p:cNvPr id="20" name="Picture 16" descr="THẺ THUẾ THÂN của người dân Việt Nam dưới thời thực dân Pháp thống trị">
              <a:extLst>
                <a:ext uri="{FF2B5EF4-FFF2-40B4-BE49-F238E27FC236}">
                  <a16:creationId xmlns:a16="http://schemas.microsoft.com/office/drawing/2014/main" id="{EE7830B0-5ADC-46DD-8AB1-9686A722C7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5" t="3223" r="6840" b="3635"/>
            <a:stretch/>
          </p:blipFill>
          <p:spPr bwMode="auto">
            <a:xfrm>
              <a:off x="3360" y="1584"/>
              <a:ext cx="2130" cy="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7">
              <a:extLst>
                <a:ext uri="{FF2B5EF4-FFF2-40B4-BE49-F238E27FC236}">
                  <a16:creationId xmlns:a16="http://schemas.microsoft.com/office/drawing/2014/main" id="{48220ADA-A0F8-4B0C-A3DF-0D6B5EDFD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5" y="5533"/>
              <a:ext cx="2257" cy="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Thẻ</a:t>
              </a:r>
              <a:r>
                <a:rPr lang="en-US" altLang="en-US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thuế</a:t>
              </a:r>
              <a:r>
                <a:rPr lang="en-US" altLang="en-US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thân</a:t>
              </a:r>
              <a:r>
                <a:rPr lang="en-US" altLang="en-US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altLang="en-US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nhân</a:t>
              </a:r>
              <a:r>
                <a:rPr lang="en-US" altLang="en-US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dân</a:t>
              </a:r>
              <a:r>
                <a:rPr lang="en-US" altLang="en-US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Việt</a:t>
              </a:r>
              <a:r>
                <a:rPr lang="en-US" altLang="en-US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Nam.</a:t>
              </a:r>
            </a:p>
          </p:txBody>
        </p:sp>
      </p:grpSp>
      <p:sp>
        <p:nvSpPr>
          <p:cNvPr id="22" name="Rectangle 11">
            <a:extLst>
              <a:ext uri="{FF2B5EF4-FFF2-40B4-BE49-F238E27FC236}">
                <a16:creationId xmlns:a16="http://schemas.microsoft.com/office/drawing/2014/main" id="{0369157B-8536-47CB-91BF-DB03C4C7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35" y="122623"/>
            <a:ext cx="6024152" cy="190949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indent="3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FF00"/>
              </a:buClr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Đặt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nhiều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thuế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: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năm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1912 – 1930,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ngân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sách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Đông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Dương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tăng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lên</a:t>
            </a:r>
            <a:r>
              <a:rPr lang="en-US" altLang="en-US" sz="3600" dirty="0">
                <a:solidFill>
                  <a:srgbClr val="002060"/>
                </a:solidFill>
                <a:latin typeface="#9Slide07 IcielBaliho Script" pitchFamily="2" charset="0"/>
              </a:rPr>
              <a:t> 3 </a:t>
            </a:r>
            <a:r>
              <a:rPr lang="en-US" alt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lần</a:t>
            </a:r>
            <a:endParaRPr lang="en-US" altLang="en-US" sz="3600" dirty="0">
              <a:solidFill>
                <a:srgbClr val="002060"/>
              </a:solidFill>
              <a:latin typeface="#9Slide07 IcielBaliho Script" pitchFamily="2" charset="0"/>
            </a:endParaRPr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814A037A-D0C8-4D63-9B76-7D57CA3B6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45" y="3107109"/>
            <a:ext cx="3864352" cy="292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08E468B-5DE9-4790-AEEB-FC8EE12BE5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1394"/>
          <a:stretch/>
        </p:blipFill>
        <p:spPr bwMode="auto">
          <a:xfrm>
            <a:off x="69115" y="1946061"/>
            <a:ext cx="2909600" cy="485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0A333EFF-AE71-4968-82F7-9B2E135FD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r="11048" b="-1"/>
          <a:stretch/>
        </p:blipFill>
        <p:spPr bwMode="auto">
          <a:xfrm>
            <a:off x="39750" y="2276410"/>
            <a:ext cx="4674050" cy="4581590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D8DC8F1-D72D-452A-BED4-81098722AD5E}"/>
              </a:ext>
            </a:extLst>
          </p:cNvPr>
          <p:cNvSpPr txBox="1"/>
          <p:nvPr/>
        </p:nvSpPr>
        <p:spPr>
          <a:xfrm>
            <a:off x="4837202" y="4519433"/>
            <a:ext cx="7001118" cy="2164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Xưởng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 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thuốc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phiện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 (Manufacture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d'Opium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) ở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Sài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Gòn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thời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thuộc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Pháp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.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Khu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xưởng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này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cung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ứng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từ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1/3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đến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1/2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ngân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sách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toàn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Đông</a:t>
            </a:r>
            <a:r>
              <a:rPr lang="en-US" sz="3600" dirty="0">
                <a:solidFill>
                  <a:srgbClr val="0066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#9Slide07 IcielBaliho Script" pitchFamily="2" charset="0"/>
              </a:rPr>
              <a:t>Dương</a:t>
            </a:r>
            <a:endParaRPr lang="en-US" sz="3600" dirty="0">
              <a:solidFill>
                <a:srgbClr val="006600"/>
              </a:solidFill>
              <a:latin typeface="#9Slide07 IcielBaliho Script" pitchFamily="2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AE37ECB6-8130-4FA7-A785-2A893FDF1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r="10102" b="1"/>
          <a:stretch/>
        </p:blipFill>
        <p:spPr bwMode="auto">
          <a:xfrm>
            <a:off x="7897587" y="79085"/>
            <a:ext cx="4122668" cy="397336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7F5333C2-C97E-4193-AA76-A058328DD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8" r="24500" b="2"/>
          <a:stretch/>
        </p:blipFill>
        <p:spPr bwMode="auto">
          <a:xfrm>
            <a:off x="3942820" y="56893"/>
            <a:ext cx="3881984" cy="3930332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31698B-4D1C-4ADE-A1DD-D153DD7A2733}"/>
              </a:ext>
            </a:extLst>
          </p:cNvPr>
          <p:cNvSpPr txBox="1"/>
          <p:nvPr/>
        </p:nvSpPr>
        <p:spPr>
          <a:xfrm>
            <a:off x="15460" y="94090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#9Slide04 Trirong Medium" panose="00000600000000000000" pitchFamily="2" charset="-34"/>
                <a:cs typeface="#9Slide04 Trirong Medium" panose="00000600000000000000" pitchFamily="2" charset="-34"/>
              </a:rPr>
              <a:t>NỘI DUNG CỦA CUỘC KHAI THÁC THUỘC ĐỊA LẦN THỨ 2 CỦA THỰC DÂN PHÁP</a:t>
            </a:r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271AF430-20AB-4A40-B4E5-8736FAA7B7B8}"/>
              </a:ext>
            </a:extLst>
          </p:cNvPr>
          <p:cNvGraphicFramePr>
            <a:graphicFrameLocks noGrp="1"/>
          </p:cNvGraphicFramePr>
          <p:nvPr/>
        </p:nvGraphicFramePr>
        <p:xfrm>
          <a:off x="123684" y="593563"/>
          <a:ext cx="11975549" cy="4987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690">
                  <a:extLst>
                    <a:ext uri="{9D8B030D-6E8A-4147-A177-3AD203B41FA5}">
                      <a16:colId xmlns:a16="http://schemas.microsoft.com/office/drawing/2014/main" val="798643920"/>
                    </a:ext>
                  </a:extLst>
                </a:gridCol>
                <a:gridCol w="9819859">
                  <a:extLst>
                    <a:ext uri="{9D8B030D-6E8A-4147-A177-3AD203B41FA5}">
                      <a16:colId xmlns:a16="http://schemas.microsoft.com/office/drawing/2014/main" val="3756782477"/>
                    </a:ext>
                  </a:extLst>
                </a:gridCol>
              </a:tblGrid>
              <a:tr h="4354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AmpleSoft Bold" panose="02000000000000000000" pitchFamily="2" charset="0"/>
                        </a:rPr>
                        <a:t>LĨNH VỰC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AmpleSoft Bold" panose="02000000000000000000" pitchFamily="2" charset="0"/>
                        </a:rPr>
                        <a:t>NỘI DUNG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839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NÔNG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Được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chú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trọng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đầu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nhất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Cướp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ruộng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đất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của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dân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lập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đồn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điền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(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chủ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yếu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là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đồn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điền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192123"/>
                  </a:ext>
                </a:extLst>
              </a:tr>
              <a:tr h="792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CÔNG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Đầu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chú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trọng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khai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mỏ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Mở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thêm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1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số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cơ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sở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nghiệp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nhà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máy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sợi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rượu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diêm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đường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xay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xát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gạo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..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972398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THƯƠNG NGHIỆP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Phát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triển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hơn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mở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rộng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giao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lưu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buôn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bán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Đánh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thuế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nặng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hang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hóa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nước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nhập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vào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nước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112365"/>
                  </a:ext>
                </a:extLst>
              </a:tr>
              <a:tr h="8998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GIAO THÔNG VẬN TẢI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Được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đầu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tư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phát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triển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#9Slide07 IcielBaliho Script" pitchFamily="2" charset="0"/>
                        </a:rPr>
                        <a:t>Mở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rộng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đường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sắt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864049"/>
                  </a:ext>
                </a:extLst>
              </a:tr>
              <a:tr h="10074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TÀI CHÍNH NGÂN HÀNG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#9Slide07 IcielBaliho Script" pitchFamily="2" charset="0"/>
                        </a:rPr>
                        <a:t>Nắm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quyền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chỉ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huy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ngành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kinh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tế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ở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Đông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Dương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554696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39A1A6D-BD50-4D06-9458-CE80570E6C9F}"/>
              </a:ext>
            </a:extLst>
          </p:cNvPr>
          <p:cNvSpPr txBox="1"/>
          <p:nvPr/>
        </p:nvSpPr>
        <p:spPr>
          <a:xfrm>
            <a:off x="123684" y="5711387"/>
            <a:ext cx="118474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=&gt;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Hạn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chế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công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nghiệp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phát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triển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,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đặc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biệt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công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nghiệp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nặng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Tăng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cường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bóc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lột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,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vơ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vét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tiền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cuả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nhân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dân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(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Đánh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thuế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nặng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: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Thuế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rượu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,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thuế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ruộng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,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thuế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thân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,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thuế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muối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,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thuế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thuốc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#9Slide05 SVNClementine" panose="020F0502020204030203" pitchFamily="34" charset="0"/>
              </a:rPr>
              <a:t>phiện</a:t>
            </a:r>
            <a:r>
              <a:rPr lang="en-US" sz="2600" dirty="0">
                <a:solidFill>
                  <a:srgbClr val="006600"/>
                </a:solidFill>
                <a:latin typeface="#9Slide05 SVNClementine" panose="020F0502020204030203" pitchFamily="34" charset="0"/>
              </a:rPr>
              <a:t>…)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7DF67A3-C3C1-4D85-A23F-76F5CCBB5BFC}"/>
              </a:ext>
            </a:extLst>
          </p:cNvPr>
          <p:cNvSpPr txBox="1"/>
          <p:nvPr/>
        </p:nvSpPr>
        <p:spPr>
          <a:xfrm>
            <a:off x="30917" y="5896053"/>
            <a:ext cx="12068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cực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Du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ta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CAEAA18-4CEE-42EB-93A3-51B244CE0383}"/>
              </a:ext>
            </a:extLst>
          </p:cNvPr>
          <p:cNvSpPr txBox="1"/>
          <p:nvPr/>
        </p:nvSpPr>
        <p:spPr>
          <a:xfrm>
            <a:off x="143565" y="5618622"/>
            <a:ext cx="11843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Tài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nguyên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thiên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nhiên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Việt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Nam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bị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khai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thác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cạn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kiệt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.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lang="en-US" altLang="en-US" sz="2400" dirty="0">
                <a:solidFill>
                  <a:srgbClr val="006600"/>
                </a:solidFill>
                <a:latin typeface="#9Slide05 Fourth Medium" panose="00000600000000000000" pitchFamily="2" charset="0"/>
              </a:rPr>
              <a:t>Đ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nhân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dân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cơ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cực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đất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nước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nghèo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=&gt;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Kinh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tế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Việt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Nam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về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cơ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bản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vẫn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là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nền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sản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xuất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nhỏ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lạc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hậu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phụ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thuộc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nền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kinh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tế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Pháp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14A7"/>
                </a:solidFill>
                <a:effectLst/>
                <a:uLnTx/>
                <a:uFillTx/>
                <a:latin typeface="#9Slide05 Fourth Medium" panose="00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423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1F87917-C1C2-45C1-A0BA-F4831F7C3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853844"/>
              </p:ext>
            </p:extLst>
          </p:nvPr>
        </p:nvGraphicFramePr>
        <p:xfrm>
          <a:off x="124691" y="1343945"/>
          <a:ext cx="11942618" cy="5120640"/>
        </p:xfrm>
        <a:graphic>
          <a:graphicData uri="http://schemas.openxmlformats.org/drawingml/2006/table">
            <a:tbl>
              <a:tblPr/>
              <a:tblGrid>
                <a:gridCol w="2281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1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72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Giống nhau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#9Slide05 Fourth Medium" panose="000006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Hạn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chế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phát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triển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nghiệp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nặng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.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5 Fourth Medium" panose="00000600000000000000" pitchFamily="2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Ra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sức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vơ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vét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bóc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lột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sức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,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sức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ta.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5 Fourth Medium" panose="00000600000000000000" pitchFamily="2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nền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nam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què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quặt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bị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phụ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thuộc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Pháp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.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5 Fourth Medium" panose="000006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 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Fourth Medium" panose="00000600000000000000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Khác nhau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#9Slide05 Fourth Medium" panose="000006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Lần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1: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Nguồn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vốn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ít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.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5 Fourth Medium" panose="000006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084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Lần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2: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Nguồn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vốn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hơn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cường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quy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khai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thác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lớn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hơn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nl-NL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5 Fourth Medium" panose="00000600000000000000" pitchFamily="2" charset="0"/>
                          <a:cs typeface="Times New Roman" pitchFamily="18" charset="0"/>
                        </a:rPr>
                        <a:t> 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5 Fourth Medium" panose="000006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A825E70-0C3E-479F-9327-67DCAAA4A616}"/>
              </a:ext>
            </a:extLst>
          </p:cNvPr>
          <p:cNvSpPr txBox="1"/>
          <p:nvPr/>
        </p:nvSpPr>
        <p:spPr>
          <a:xfrm>
            <a:off x="1" y="45052"/>
            <a:ext cx="121919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rgbClr val="006600"/>
                </a:solidFill>
                <a:latin typeface="#9Slide07 IcielBaliho Script" pitchFamily="2" charset="0"/>
              </a:rPr>
              <a:t>ĐIỂM GIỐNG NHAU VÀ KHÁC NHAU GIỮA CHƯƠNG TRÌNH KHAI THÁC THUỘC ĐỊA LẦN THỨ HAI VỚI CHƯƠNG TRÌNH KHAI THÁC THUỘC ĐỊA LẦN THỨ NHẤT?</a:t>
            </a:r>
            <a:endParaRPr lang="en-US" sz="3200" dirty="0">
              <a:solidFill>
                <a:srgbClr val="006600"/>
              </a:solidFill>
              <a:latin typeface="#9Slide07 IcielBaliho Script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863F1BB-56B9-41FF-B6F0-BA0F0BD9B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772400" cy="6812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EDB0E23-B3B0-49B2-85A8-0ED18B21C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626982"/>
            <a:ext cx="4052455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#9Slide07 IcielBaliho Script" pitchFamily="2" charset="0"/>
              </a:rPr>
              <a:t>BIỂU </a:t>
            </a:r>
            <a:r>
              <a:rPr lang="en-US" altLang="en-US" sz="3600" dirty="0" smtClean="0">
                <a:solidFill>
                  <a:srgbClr val="0000FF"/>
                </a:solidFill>
                <a:latin typeface="#9Slide07 IcielBaliho Script" pitchFamily="2" charset="0"/>
              </a:rPr>
              <a:t>ĐỒ NGUỒN </a:t>
            </a:r>
            <a:r>
              <a:rPr lang="en-US" altLang="en-US" sz="3600" dirty="0">
                <a:solidFill>
                  <a:srgbClr val="0000FF"/>
                </a:solidFill>
                <a:latin typeface="#9Slide07 IcielBaliho Script" pitchFamily="2" charset="0"/>
              </a:rPr>
              <a:t>VỐN ĐẦU TƯ CỦA CÁC CÔNG TY TƯ BẢN PHÁP Ở ĐÔNG DƯƠNG (TRIỆU PHRĂNG)</a:t>
            </a:r>
          </a:p>
        </p:txBody>
      </p:sp>
    </p:spTree>
    <p:extLst>
      <p:ext uri="{BB962C8B-B14F-4D97-AF65-F5344CB8AC3E}">
        <p14:creationId xmlns:p14="http://schemas.microsoft.com/office/powerpoint/2010/main" val="32428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6">
            <a:extLst>
              <a:ext uri="{FF2B5EF4-FFF2-40B4-BE49-F238E27FC236}">
                <a16:creationId xmlns:a16="http://schemas.microsoft.com/office/drawing/2014/main" id="{7FCE3ACF-AA6E-4AA5-BAE7-ED70A99D1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0968"/>
            <a:ext cx="1211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I. CHƯƠNG TRÌNH KHAI THÁC THUỘC ĐỊA </a:t>
            </a:r>
            <a:r>
              <a:rPr lang="en-US" altLang="en-US" sz="3200" dirty="0">
                <a:solidFill>
                  <a:srgbClr val="7030A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LẦN THỨ HAI </a:t>
            </a:r>
            <a:r>
              <a:rPr lang="en-US" altLang="en-US" sz="32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CỦA THỰC DÂN PHÁP.</a:t>
            </a:r>
            <a:endParaRPr lang="en-US" altLang="en-US" sz="3200" u="sng" dirty="0">
              <a:solidFill>
                <a:srgbClr val="C000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EBA87BD8-0131-44F3-A01D-E896EB08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77225"/>
            <a:ext cx="1211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14: VIỆT NAM SAU CHIẾN TRANH THẾ GIỚI THỨ NHẤT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A86D30A-EB8D-4000-84B7-0EF0ABAB53EB}"/>
              </a:ext>
            </a:extLst>
          </p:cNvPr>
          <p:cNvSpPr txBox="1"/>
          <p:nvPr/>
        </p:nvSpPr>
        <p:spPr>
          <a:xfrm>
            <a:off x="76200" y="1186141"/>
            <a:ext cx="52629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cs typeface="#9Slide03 Arima Madurai Black" panose="00000A00000000000000" pitchFamily="2" charset="0"/>
              </a:rPr>
              <a:t>III. XÃ HỘI VIỆT NAM PHÂN HÓA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B9C629-2FF2-4F11-87F4-F01A27A83267}"/>
              </a:ext>
            </a:extLst>
          </p:cNvPr>
          <p:cNvSpPr txBox="1">
            <a:spLocks/>
          </p:cNvSpPr>
          <p:nvPr/>
        </p:nvSpPr>
        <p:spPr>
          <a:xfrm>
            <a:off x="247932" y="3546973"/>
            <a:ext cx="2358418" cy="27016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latin typeface="#9Slide03 Cabin Medium" panose="00000600000000000000" pitchFamily="2" charset="0"/>
              </a:rPr>
              <a:t>Quan </a:t>
            </a:r>
            <a:r>
              <a:rPr lang="en-US" sz="2800" b="1" dirty="0" err="1">
                <a:solidFill>
                  <a:srgbClr val="006600"/>
                </a:solidFill>
                <a:latin typeface="#9Slide03 Cabin Medium" panose="00000600000000000000" pitchFamily="2" charset="0"/>
              </a:rPr>
              <a:t>sát</a:t>
            </a:r>
            <a:r>
              <a:rPr lang="en-US" sz="2800" b="1" dirty="0">
                <a:solidFill>
                  <a:srgbClr val="006600"/>
                </a:solidFill>
                <a:latin typeface="#9Slide03 Cabin Medium" panose="00000600000000000000" pitchFamily="2" charset="0"/>
              </a:rPr>
              <a:t> SGK, </a:t>
            </a:r>
            <a:r>
              <a:rPr lang="en-US" sz="2800" b="1" dirty="0" err="1">
                <a:solidFill>
                  <a:srgbClr val="006600"/>
                </a:solidFill>
                <a:latin typeface="#9Slide03 Cabin Medium" panose="00000600000000000000" pitchFamily="2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#9Slide03 Cabin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Cabin Medium" panose="00000600000000000000" pitchFamily="2" charset="0"/>
              </a:rPr>
              <a:t>hoàn</a:t>
            </a:r>
            <a:r>
              <a:rPr lang="en-US" sz="2800" b="1" dirty="0">
                <a:solidFill>
                  <a:srgbClr val="006600"/>
                </a:solidFill>
                <a:latin typeface="#9Slide03 Cabin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Cabin Medium" panose="00000600000000000000" pitchFamily="2" charset="0"/>
              </a:rPr>
              <a:t>thành</a:t>
            </a:r>
            <a:r>
              <a:rPr lang="en-US" sz="2800" b="1" dirty="0">
                <a:solidFill>
                  <a:srgbClr val="006600"/>
                </a:solidFill>
                <a:latin typeface="#9Slide03 Cabin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Cabin Medium" panose="00000600000000000000" pitchFamily="2" charset="0"/>
              </a:rPr>
              <a:t>thông</a:t>
            </a:r>
            <a:r>
              <a:rPr lang="en-US" sz="2800" b="1" dirty="0">
                <a:solidFill>
                  <a:srgbClr val="006600"/>
                </a:solidFill>
                <a:latin typeface="#9Slide03 Cabin Medium" panose="00000600000000000000" pitchFamily="2" charset="0"/>
              </a:rPr>
              <a:t> tin </a:t>
            </a:r>
            <a:r>
              <a:rPr lang="en-US" sz="2800" b="1" dirty="0" err="1">
                <a:solidFill>
                  <a:srgbClr val="006600"/>
                </a:solidFill>
                <a:latin typeface="#9Slide03 Cabin Medium" panose="00000600000000000000" pitchFamily="2" charset="0"/>
              </a:rPr>
              <a:t>sau</a:t>
            </a:r>
            <a:r>
              <a:rPr lang="en-US" sz="2800" b="1" dirty="0">
                <a:solidFill>
                  <a:srgbClr val="006600"/>
                </a:solidFill>
                <a:latin typeface="#9Slide03 Cabin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Cabin Medium" panose="00000600000000000000" pitchFamily="2" charset="0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latin typeface="#9Slide03 Cabin Medium" panose="00000600000000000000" pitchFamily="2" charset="0"/>
              </a:rPr>
              <a:t> 3 </a:t>
            </a:r>
            <a:r>
              <a:rPr lang="en-US" sz="2800" b="1" dirty="0" err="1">
                <a:solidFill>
                  <a:srgbClr val="006600"/>
                </a:solidFill>
                <a:latin typeface="#9Slide03 Cabin Medium" panose="00000600000000000000" pitchFamily="2" charset="0"/>
              </a:rPr>
              <a:t>phút</a:t>
            </a:r>
            <a:r>
              <a:rPr lang="en-US" sz="2800" b="1" dirty="0">
                <a:solidFill>
                  <a:srgbClr val="006600"/>
                </a:solidFill>
                <a:latin typeface="#9Slide03 Cabin Medium" panose="00000600000000000000" pitchFamily="2" charset="0"/>
              </a:rPr>
              <a:t>.</a:t>
            </a:r>
          </a:p>
        </p:txBody>
      </p:sp>
      <p:pic>
        <p:nvPicPr>
          <p:cNvPr id="12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FAE53F27-B935-4D70-A16B-832CF262F7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32" y="1875269"/>
            <a:ext cx="2358418" cy="1325575"/>
          </a:xfrm>
          <a:prstGeom prst="rect">
            <a:avLst/>
          </a:prstGeom>
        </p:spPr>
      </p:pic>
      <p:graphicFrame>
        <p:nvGraphicFramePr>
          <p:cNvPr id="14" name="Group 3">
            <a:extLst>
              <a:ext uri="{FF2B5EF4-FFF2-40B4-BE49-F238E27FC236}">
                <a16:creationId xmlns:a16="http://schemas.microsoft.com/office/drawing/2014/main" id="{B03E9CF7-C2A5-435F-B944-693D5C7E85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831777"/>
              </p:ext>
            </p:extLst>
          </p:nvPr>
        </p:nvGraphicFramePr>
        <p:xfrm>
          <a:off x="2707697" y="1875269"/>
          <a:ext cx="9236371" cy="4608657"/>
        </p:xfrm>
        <a:graphic>
          <a:graphicData uri="http://schemas.openxmlformats.org/drawingml/2006/table">
            <a:tbl>
              <a:tblPr/>
              <a:tblGrid>
                <a:gridCol w="3090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5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3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Tầng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lớp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giai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cấp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-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Khả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năng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chủ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PK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2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sản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Tiểu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53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Sơ đồ 2">
            <a:extLst>
              <a:ext uri="{FF2B5EF4-FFF2-40B4-BE49-F238E27FC236}">
                <a16:creationId xmlns:a16="http://schemas.microsoft.com/office/drawing/2014/main" id="{D6BF95D2-936E-4610-98A1-FBAF6286A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2262490"/>
              </p:ext>
            </p:extLst>
          </p:nvPr>
        </p:nvGraphicFramePr>
        <p:xfrm>
          <a:off x="4234873" y="11957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05614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  <p:bldP spid="10" grpId="0" animBg="1"/>
      <p:bldGraphic spid="3" grpId="0">
        <p:bldAsOne/>
      </p:bldGraphic>
      <p:bldGraphic spid="3" grpId="1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Text Box 20">
            <a:extLst>
              <a:ext uri="{FF2B5EF4-FFF2-40B4-BE49-F238E27FC236}">
                <a16:creationId xmlns:a16="http://schemas.microsoft.com/office/drawing/2014/main" id="{EBA87BD8-0131-44F3-A01D-E896EB08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77225"/>
            <a:ext cx="1211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14: VIỆT NAM SAU CHIẾN TRANH THẾ GIỚI THỨ NHẤT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A86D30A-EB8D-4000-84B7-0EF0ABAB53EB}"/>
              </a:ext>
            </a:extLst>
          </p:cNvPr>
          <p:cNvSpPr txBox="1"/>
          <p:nvPr/>
        </p:nvSpPr>
        <p:spPr>
          <a:xfrm>
            <a:off x="0" y="681682"/>
            <a:ext cx="52629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cs typeface="#9Slide03 Arima Madurai Black" panose="00000A00000000000000" pitchFamily="2" charset="0"/>
              </a:rPr>
              <a:t>III. XÃ HỘI VIỆT NAM PHÂN HÓA</a:t>
            </a:r>
          </a:p>
        </p:txBody>
      </p:sp>
      <p:graphicFrame>
        <p:nvGraphicFramePr>
          <p:cNvPr id="8" name="Group 3">
            <a:extLst>
              <a:ext uri="{FF2B5EF4-FFF2-40B4-BE49-F238E27FC236}">
                <a16:creationId xmlns:a16="http://schemas.microsoft.com/office/drawing/2014/main" id="{13818EA0-8276-4451-B4D3-2BB819C28B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46666"/>
              </p:ext>
            </p:extLst>
          </p:nvPr>
        </p:nvGraphicFramePr>
        <p:xfrm>
          <a:off x="76200" y="1265223"/>
          <a:ext cx="11942617" cy="5752640"/>
        </p:xfrm>
        <a:graphic>
          <a:graphicData uri="http://schemas.openxmlformats.org/drawingml/2006/table">
            <a:tbl>
              <a:tblPr/>
              <a:tblGrid>
                <a:gridCol w="1707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Tầng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lớp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giai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cấp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ĐẶC ĐIỂM -  KHẢ NĂNG CÁCH MẠNG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chủ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PK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, ra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nước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Tư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sản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Ra đời sau chiến tranh, phân hóa thành 2 bộ phận.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mại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thỏa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hiệp</a:t>
                      </a:r>
                      <a:endParaRPr lang="en-US" altLang="en-US" sz="2800" i="0" dirty="0">
                        <a:latin typeface="#9Slide07 IcielBaliho Script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Tiểu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TS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bấp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bênh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đãi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khinh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rẻ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90</a:t>
                      </a:r>
                      <a:r>
                        <a:rPr lang="en-US" altLang="en-US" sz="2800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bần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0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1" hangingPunct="1">
                        <a:spcBef>
                          <a:spcPct val="50000"/>
                        </a:spcBef>
                      </a:pP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bức,có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dân,có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i="0" dirty="0" err="1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altLang="en-US" sz="2800" i="0" dirty="0">
                          <a:latin typeface="#9Slide07 IcielBaliho Script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723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6265F6E6-FAAF-492A-BCA3-1B4061CDE70B}"/>
              </a:ext>
            </a:extLst>
          </p:cNvPr>
          <p:cNvSpPr txBox="1">
            <a:spLocks noChangeArrowheads="1"/>
          </p:cNvSpPr>
          <p:nvPr/>
        </p:nvSpPr>
        <p:spPr>
          <a:xfrm>
            <a:off x="357404" y="99724"/>
            <a:ext cx="5939488" cy="5981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dirty="0">
                <a:solidFill>
                  <a:srgbClr val="006600"/>
                </a:solidFill>
                <a:latin typeface="#9Slide07 IcielBaliho Script" pitchFamily="2" charset="0"/>
              </a:rPr>
              <a:t>BIỂU </a:t>
            </a:r>
            <a:r>
              <a:rPr lang="en-US" altLang="en-US" sz="3200" dirty="0" smtClean="0">
                <a:solidFill>
                  <a:srgbClr val="006600"/>
                </a:solidFill>
                <a:latin typeface="#9Slide07 IcielBaliho Script" pitchFamily="2" charset="0"/>
              </a:rPr>
              <a:t>ĐỒ </a:t>
            </a:r>
            <a:r>
              <a:rPr lang="en-US" altLang="en-US" sz="3200" dirty="0">
                <a:solidFill>
                  <a:srgbClr val="006600"/>
                </a:solidFill>
                <a:latin typeface="#9Slide07 IcielBaliho Script" pitchFamily="2" charset="0"/>
              </a:rPr>
              <a:t>VỀ SỐ LƯỢNG CÔNG NHÂN</a:t>
            </a:r>
          </a:p>
        </p:txBody>
      </p:sp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87CD121E-A0B6-4139-895A-1DF2073DF1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61294"/>
              </p:ext>
            </p:extLst>
          </p:nvPr>
        </p:nvGraphicFramePr>
        <p:xfrm>
          <a:off x="1" y="609597"/>
          <a:ext cx="7856178" cy="6148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hart" r:id="rId3" imgW="8229687" imgH="4524357" progId="MSGraph.Chart.8">
                  <p:embed followColorScheme="full"/>
                </p:oleObj>
              </mc:Choice>
              <mc:Fallback>
                <p:oleObj name="Chart" r:id="rId3" imgW="8229687" imgH="4524357" progId="MSGraph.Chart.8">
                  <p:embed followColorScheme="full"/>
                  <p:pic>
                    <p:nvPicPr>
                      <p:cNvPr id="97283" name="Object 3">
                        <a:extLst>
                          <a:ext uri="{FF2B5EF4-FFF2-40B4-BE49-F238E27FC236}">
                            <a16:creationId xmlns:a16="http://schemas.microsoft.com/office/drawing/2014/main" id="{E34852C4-13FC-4AEE-B18E-C704538F5A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609597"/>
                        <a:ext cx="7856178" cy="61486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3" descr="tải xuống (51).jpg">
            <a:extLst>
              <a:ext uri="{FF2B5EF4-FFF2-40B4-BE49-F238E27FC236}">
                <a16:creationId xmlns:a16="http://schemas.microsoft.com/office/drawing/2014/main" id="{60A65F1A-F330-4583-953A-7C083F8CB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30439"/>
            <a:ext cx="38100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tải xuống (52).jpg">
            <a:extLst>
              <a:ext uri="{FF2B5EF4-FFF2-40B4-BE49-F238E27FC236}">
                <a16:creationId xmlns:a16="http://schemas.microsoft.com/office/drawing/2014/main" id="{428327CF-8A7B-4B1A-8381-844159DCF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0211"/>
            <a:ext cx="3810000" cy="355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DD7C6641-1509-493F-8327-0668D0A10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396" y="4623843"/>
            <a:ext cx="2590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mủ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B096F1E8-D0DA-4E27-9E03-2DEC476A3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9162" y="3885477"/>
            <a:ext cx="3332018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F17163F-8A66-4984-9E08-BE42ABA9FE61}"/>
              </a:ext>
            </a:extLst>
          </p:cNvPr>
          <p:cNvSpPr txBox="1"/>
          <p:nvPr/>
        </p:nvSpPr>
        <p:spPr>
          <a:xfrm>
            <a:off x="7885295" y="559374"/>
            <a:ext cx="401500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“Ở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tầng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hầm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mỏ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lúc</a:t>
            </a:r>
            <a:r>
              <a:rPr lang="en-US" altLang="en-US" sz="2600" dirty="0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nhúc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công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sinh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mặc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quần</a:t>
            </a:r>
            <a:r>
              <a:rPr lang="en-US" altLang="en-US" sz="2600" dirty="0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áo</a:t>
            </a:r>
            <a:r>
              <a:rPr lang="en-US" altLang="en-US" sz="2600" dirty="0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tả</a:t>
            </a:r>
            <a:r>
              <a:rPr lang="en-US" altLang="en-US" sz="2600" dirty="0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tơi</a:t>
            </a:r>
            <a:r>
              <a:rPr lang="en-US" altLang="en-US" sz="2600" dirty="0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Họ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cuốc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than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hai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cánh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gầy</a:t>
            </a:r>
            <a:r>
              <a:rPr lang="en-US" altLang="en-US" sz="2600" dirty="0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còm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Đằng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sau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xe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goòng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nhỏ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đứa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trẻ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chừng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10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tuổi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còng</a:t>
            </a:r>
            <a:r>
              <a:rPr lang="en-US" altLang="en-US" sz="2600" dirty="0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lưng</a:t>
            </a:r>
            <a:r>
              <a:rPr lang="en-US" altLang="en-US" sz="2600" dirty="0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#9Slide05 SVNKitten" pitchFamily="2" charset="0"/>
                <a:cs typeface="Times New Roman" panose="02020603050405020304" pitchFamily="18" charset="0"/>
              </a:rPr>
              <a:t>đẩy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thân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bé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tí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CC0000"/>
                </a:solidFill>
                <a:latin typeface="#9Slide05 SVNKitten" pitchFamily="2" charset="0"/>
                <a:cs typeface="Times New Roman" panose="02020603050405020304" pitchFamily="18" charset="0"/>
              </a:rPr>
              <a:t>khô</a:t>
            </a:r>
            <a:r>
              <a:rPr lang="en-US" altLang="en-US" sz="2600" dirty="0">
                <a:solidFill>
                  <a:srgbClr val="CC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  <a:latin typeface="#9Slide05 SVNKitten" pitchFamily="2" charset="0"/>
                <a:cs typeface="Times New Roman" panose="02020603050405020304" pitchFamily="18" charset="0"/>
              </a:rPr>
              <a:t>cằn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đầy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  <a:latin typeface="#9Slide05 SVNKitten" pitchFamily="2" charset="0"/>
                <a:cs typeface="Times New Roman" panose="02020603050405020304" pitchFamily="18" charset="0"/>
              </a:rPr>
              <a:t>mệt</a:t>
            </a:r>
            <a:r>
              <a:rPr lang="en-US" altLang="en-US" sz="2600" dirty="0">
                <a:solidFill>
                  <a:srgbClr val="CC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  <a:latin typeface="#9Slide05 SVNKitten" pitchFamily="2" charset="0"/>
                <a:cs typeface="Times New Roman" panose="02020603050405020304" pitchFamily="18" charset="0"/>
              </a:rPr>
              <a:t>nhọc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đã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kiệt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quệ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trông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già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40..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Chúng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chạy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chạy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liên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tục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để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mỗi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ngày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kiếm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khoảng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10 </a:t>
            </a:r>
            <a:r>
              <a:rPr lang="en-US" altLang="en-US" sz="2600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US" sz="2600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15 xu”.                                            </a:t>
            </a:r>
            <a:r>
              <a:rPr lang="en-US" altLang="en-US" sz="2600" i="1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( </a:t>
            </a:r>
            <a:r>
              <a:rPr lang="en-US" altLang="en-US" sz="2600" i="1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Trích</a:t>
            </a:r>
            <a:r>
              <a:rPr lang="en-US" altLang="en-US" sz="2600" i="1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Tư</a:t>
            </a:r>
            <a:r>
              <a:rPr lang="en-US" altLang="en-US" sz="2600" i="1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liệu</a:t>
            </a:r>
            <a:r>
              <a:rPr lang="en-US" altLang="en-US" sz="2600" i="1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Lịch</a:t>
            </a:r>
            <a:r>
              <a:rPr lang="en-US" altLang="en-US" sz="2600" i="1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sử</a:t>
            </a:r>
            <a:r>
              <a:rPr lang="en-US" altLang="en-US" sz="2600" i="1" dirty="0">
                <a:solidFill>
                  <a:srgbClr val="000000"/>
                </a:solidFill>
                <a:latin typeface="#9Slide05 SVNKitten" pitchFamily="2" charset="0"/>
                <a:cs typeface="Times New Roman" panose="02020603050405020304" pitchFamily="18" charset="0"/>
              </a:rPr>
              <a:t> 9)</a:t>
            </a:r>
          </a:p>
        </p:txBody>
      </p:sp>
    </p:spTree>
    <p:extLst>
      <p:ext uri="{BB962C8B-B14F-4D97-AF65-F5344CB8AC3E}">
        <p14:creationId xmlns:p14="http://schemas.microsoft.com/office/powerpoint/2010/main" val="34831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OleChart spid="12" grpId="0"/>
      <p:bldP spid="16" grpId="0" animBg="1"/>
      <p:bldP spid="16" grpId="1" animBg="1"/>
      <p:bldP spid="17" grpId="0" animBg="1"/>
      <p:bldP spid="17" grpId="1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14">
            <a:extLst>
              <a:ext uri="{FF2B5EF4-FFF2-40B4-BE49-F238E27FC236}">
                <a16:creationId xmlns:a16="http://schemas.microsoft.com/office/drawing/2014/main" id="{3DF97D97-34A1-415F-89C3-17279E30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30" y="-42203"/>
            <a:ext cx="118847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FF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00FF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14:</a:t>
            </a:r>
          </a:p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VIỆT NAM SAU CHIẾN TRANH THẾ GIỚI THỨ NHẤT</a:t>
            </a:r>
          </a:p>
        </p:txBody>
      </p:sp>
      <p:pic>
        <p:nvPicPr>
          <p:cNvPr id="2053" name="Picture 8" descr="bandovanhoavnam">
            <a:extLst>
              <a:ext uri="{FF2B5EF4-FFF2-40B4-BE49-F238E27FC236}">
                <a16:creationId xmlns:a16="http://schemas.microsoft.com/office/drawing/2014/main" id="{AE0B6BB6-CE10-40AC-90F9-4267752F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0" y="1158126"/>
            <a:ext cx="5029200" cy="57087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D50630-91AA-4CFC-9F2E-A4FD9FB53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31" y="572116"/>
            <a:ext cx="992911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#9Slide03 Nokia" panose="02040603050506020204" pitchFamily="18" charset="0"/>
              </a:rPr>
              <a:t>QUÁ TRÌNH PHÁP XÂM LƯỢC VŨ TRANG Ở VIỆT NAM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7E9B5B1-8551-4F53-BA5E-C2E385689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3098" y="1729162"/>
            <a:ext cx="2811160" cy="13929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E00EA9"/>
                </a:solidFill>
                <a:latin typeface="#9Slide03 FS Neusa Bold" panose="00000800000000000000" pitchFamily="2" charset="0"/>
              </a:rPr>
              <a:t>KHAI THÁC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E00EA9"/>
                </a:solidFill>
                <a:latin typeface="#9Slide03 FS Neusa Bold" panose="00000800000000000000" pitchFamily="2" charset="0"/>
              </a:rPr>
              <a:t>THUỘC ĐỊA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E00EA9"/>
                </a:solidFill>
                <a:latin typeface="#9Slide03 FS Neusa Bold" panose="00000800000000000000" pitchFamily="2" charset="0"/>
              </a:rPr>
              <a:t>LẦN THỨ NHẤT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8C528D-BE61-4264-BE4E-14FDE54E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863" y="3356336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1858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FAD80B-01D3-4385-94C8-7A4AE3919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388" y="3490861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1884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4B98CC-42A3-49AD-9D53-D3F868603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960" y="3505773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1896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D52CBFA-72D7-4CA2-8DC6-A38378FD0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491" y="3488211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1897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C908673-51DF-4255-AEFF-236D61CEF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9448" y="3490861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1914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9" name="Arc 9">
            <a:extLst>
              <a:ext uri="{FF2B5EF4-FFF2-40B4-BE49-F238E27FC236}">
                <a16:creationId xmlns:a16="http://schemas.microsoft.com/office/drawing/2014/main" id="{599582D2-8DF2-4F77-AD8B-830A692918C9}"/>
              </a:ext>
            </a:extLst>
          </p:cNvPr>
          <p:cNvSpPr>
            <a:spLocks/>
          </p:cNvSpPr>
          <p:nvPr/>
        </p:nvSpPr>
        <p:spPr bwMode="auto">
          <a:xfrm>
            <a:off x="5192614" y="2872822"/>
            <a:ext cx="2552128" cy="912813"/>
          </a:xfrm>
          <a:custGeom>
            <a:avLst/>
            <a:gdLst>
              <a:gd name="T0" fmla="*/ 0 w 40132"/>
              <a:gd name="T1" fmla="*/ 2147483646 h 21600"/>
              <a:gd name="T2" fmla="*/ 2147483646 w 40132"/>
              <a:gd name="T3" fmla="*/ 2147483646 h 21600"/>
              <a:gd name="T4" fmla="*/ 2147483646 w 40132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132" h="21600" fill="none" extrusionOk="0">
                <a:moveTo>
                  <a:pt x="-1" y="13622"/>
                </a:moveTo>
                <a:cubicBezTo>
                  <a:pt x="3268" y="5398"/>
                  <a:pt x="11222" y="-1"/>
                  <a:pt x="20073" y="0"/>
                </a:cubicBezTo>
                <a:cubicBezTo>
                  <a:pt x="28908" y="0"/>
                  <a:pt x="36853" y="5381"/>
                  <a:pt x="40131" y="13586"/>
                </a:cubicBezTo>
              </a:path>
              <a:path w="40132" h="21600" stroke="0" extrusionOk="0">
                <a:moveTo>
                  <a:pt x="-1" y="13622"/>
                </a:moveTo>
                <a:cubicBezTo>
                  <a:pt x="3268" y="5398"/>
                  <a:pt x="11222" y="-1"/>
                  <a:pt x="20073" y="0"/>
                </a:cubicBezTo>
                <a:cubicBezTo>
                  <a:pt x="28908" y="0"/>
                  <a:pt x="36853" y="5381"/>
                  <a:pt x="40131" y="13586"/>
                </a:cubicBezTo>
                <a:lnTo>
                  <a:pt x="20073" y="21600"/>
                </a:lnTo>
                <a:lnTo>
                  <a:pt x="-1" y="13622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BB0C1AC6-747B-430A-B3B3-4776DC4E465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255101"/>
            <a:ext cx="11926957" cy="51572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28CF6E72-81FA-4CEE-B6C1-9CEAB6E41E1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49" y="3915097"/>
            <a:ext cx="0" cy="330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8581471C-CBB8-4416-8B21-E71BC2C4B6D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5660" y="3920026"/>
            <a:ext cx="0" cy="330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9853406B-9AC4-4C8A-B25D-8E124060E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9605" y="3933385"/>
            <a:ext cx="0" cy="330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7CB2B0E6-814C-4A66-B40A-2CD0672DB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45141"/>
            <a:ext cx="1444949" cy="105319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Pháp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xâm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lược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vũ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trang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VN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52C3A3BB-43C3-4B42-8602-53B7284D3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941" y="4753654"/>
            <a:ext cx="2004087" cy="15511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#9Slide05 Claudia" pitchFamily="2" charset="0"/>
              </a:rPr>
              <a:t>Hoàn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thành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xâm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lược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vũ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trang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Việt</a:t>
            </a:r>
            <a:r>
              <a:rPr lang="en-US" altLang="en-US" sz="2800" dirty="0">
                <a:latin typeface="#9Slide05 Claudia" pitchFamily="2" charset="0"/>
              </a:rPr>
              <a:t> Nam</a:t>
            </a: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7607B19F-87CB-4905-8B09-CBADD794B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516" y="1912289"/>
            <a:ext cx="1967834" cy="18613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Cơ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bản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hoàn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thành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bình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định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250AF0"/>
                </a:solidFill>
                <a:latin typeface="#9Slide05 Claudia" pitchFamily="2" charset="0"/>
              </a:rPr>
              <a:t>Việt</a:t>
            </a:r>
            <a:r>
              <a:rPr lang="en-US" altLang="en-US" sz="2800" dirty="0">
                <a:solidFill>
                  <a:srgbClr val="250AF0"/>
                </a:solidFill>
                <a:latin typeface="#9Slide05 Claudia" pitchFamily="2" charset="0"/>
              </a:rPr>
              <a:t> Nam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18DD9D88-9797-434F-9912-B413EDDB2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182" y="4753137"/>
            <a:ext cx="1713017" cy="15511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#9Slide05 Claudia" pitchFamily="2" charset="0"/>
              </a:rPr>
              <a:t>Hoàn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thiện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bộ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máy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cai</a:t>
            </a:r>
            <a:r>
              <a:rPr lang="en-US" altLang="en-US" sz="2800" dirty="0">
                <a:latin typeface="#9Slide05 Claudia" pitchFamily="2" charset="0"/>
              </a:rPr>
              <a:t> </a:t>
            </a:r>
            <a:r>
              <a:rPr lang="en-US" altLang="en-US" sz="2800" dirty="0" err="1">
                <a:latin typeface="#9Slide05 Claudia" pitchFamily="2" charset="0"/>
              </a:rPr>
              <a:t>trị</a:t>
            </a:r>
            <a:endParaRPr lang="en-US" altLang="en-US" sz="2800" dirty="0">
              <a:latin typeface="#9Slide05 Claudia" pitchFamily="2" charset="0"/>
            </a:endParaRPr>
          </a:p>
        </p:txBody>
      </p:sp>
      <p:sp>
        <p:nvSpPr>
          <p:cNvPr id="18" name="Line 12">
            <a:extLst>
              <a:ext uri="{FF2B5EF4-FFF2-40B4-BE49-F238E27FC236}">
                <a16:creationId xmlns:a16="http://schemas.microsoft.com/office/drawing/2014/main" id="{4D4BB371-69B7-428E-8621-A6C1373EB0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491" y="3938314"/>
            <a:ext cx="0" cy="330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D7AAEB26-17DE-4BAB-ACE9-FB29941D6A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2614" y="3938314"/>
            <a:ext cx="0" cy="330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8DD6ABEC-5EEE-471A-98EB-0E4A53062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2337" y="3466595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1918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1" name="Line 15">
            <a:extLst>
              <a:ext uri="{FF2B5EF4-FFF2-40B4-BE49-F238E27FC236}">
                <a16:creationId xmlns:a16="http://schemas.microsoft.com/office/drawing/2014/main" id="{E4DAA125-88E8-4F15-B1C2-7DFC72072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5637" y="3938314"/>
            <a:ext cx="0" cy="330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22C2FE4B-D294-424C-BBB2-72A5B165C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718" y="4753137"/>
            <a:ext cx="1713017" cy="15511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#9Slide05 Claudia" pitchFamily="2" charset="0"/>
              </a:rPr>
              <a:t>Chiến</a:t>
            </a:r>
            <a:r>
              <a:rPr lang="en-US" altLang="en-US" sz="2800" dirty="0">
                <a:solidFill>
                  <a:srgbClr val="FF000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5 Claudia" pitchFamily="2" charset="0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5 Claudia" pitchFamily="2" charset="0"/>
              </a:rPr>
              <a:t>thế</a:t>
            </a:r>
            <a:r>
              <a:rPr lang="en-US" altLang="en-US" sz="2800" dirty="0">
                <a:solidFill>
                  <a:srgbClr val="FF000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5 Claudia" pitchFamily="2" charset="0"/>
              </a:rPr>
              <a:t>giới</a:t>
            </a:r>
            <a:r>
              <a:rPr lang="en-US" altLang="en-US" sz="2800" dirty="0">
                <a:solidFill>
                  <a:srgbClr val="FF000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5 Claudia" pitchFamily="2" charset="0"/>
              </a:rPr>
              <a:t>thứ</a:t>
            </a:r>
            <a:r>
              <a:rPr lang="en-US" altLang="en-US" sz="2800" dirty="0">
                <a:solidFill>
                  <a:srgbClr val="FF0000"/>
                </a:solidFill>
                <a:latin typeface="#9Slide05 Claudia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5 Claudia" pitchFamily="2" charset="0"/>
              </a:rPr>
              <a:t>nhất</a:t>
            </a:r>
            <a:endParaRPr lang="en-US" altLang="en-US" sz="2800" dirty="0">
              <a:solidFill>
                <a:srgbClr val="FF0000"/>
              </a:solidFill>
              <a:latin typeface="#9Slide05 Claudia" pitchFamily="2" charset="0"/>
            </a:endParaRP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FD38D923-FD6E-4712-B959-95ABF2973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9758" y="3448636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  <a:latin typeface="Arial" panose="020B0604020202020204" pitchFamily="34" charset="0"/>
              </a:rPr>
              <a:t>1919</a:t>
            </a:r>
            <a:endParaRPr lang="en-US" altLang="en-US" sz="1800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Line 15">
            <a:extLst>
              <a:ext uri="{FF2B5EF4-FFF2-40B4-BE49-F238E27FC236}">
                <a16:creationId xmlns:a16="http://schemas.microsoft.com/office/drawing/2014/main" id="{8D46B08D-CD5D-4AC3-9035-F6B7AF31346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7735" y="3938314"/>
            <a:ext cx="0" cy="330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46CF8BDC-E618-4865-A4BD-64B80883C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6909" y="3459939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  <a:latin typeface="Arial" panose="020B0604020202020204" pitchFamily="34" charset="0"/>
              </a:rPr>
              <a:t>1929</a:t>
            </a:r>
            <a:endParaRPr lang="en-US" altLang="en-US" sz="1800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id="{AF9C4F24-E946-4657-A673-8B93ECD92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13572" y="3972003"/>
            <a:ext cx="0" cy="330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333C4C0A-3A13-457C-B8C1-9785703E0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2295" y="1711541"/>
            <a:ext cx="2811160" cy="13929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6600"/>
                </a:solidFill>
                <a:latin typeface="#9Slide03 FS Neusa Bold" panose="00000800000000000000" pitchFamily="2" charset="0"/>
              </a:rPr>
              <a:t>KHAI THÁC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6600"/>
                </a:solidFill>
                <a:latin typeface="#9Slide03 FS Neusa Bold" panose="00000800000000000000" pitchFamily="2" charset="0"/>
              </a:rPr>
              <a:t>THUỘC ĐỊA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6600"/>
                </a:solidFill>
                <a:latin typeface="#9Slide03 FS Neusa Bold" panose="00000800000000000000" pitchFamily="2" charset="0"/>
              </a:rPr>
              <a:t>LẦN THỨ HAI</a:t>
            </a:r>
          </a:p>
        </p:txBody>
      </p:sp>
      <p:sp>
        <p:nvSpPr>
          <p:cNvPr id="28" name="Arc 9">
            <a:extLst>
              <a:ext uri="{FF2B5EF4-FFF2-40B4-BE49-F238E27FC236}">
                <a16:creationId xmlns:a16="http://schemas.microsoft.com/office/drawing/2014/main" id="{472909F5-7FE3-4C46-AB58-D45F515E8F6A}"/>
              </a:ext>
            </a:extLst>
          </p:cNvPr>
          <p:cNvSpPr>
            <a:spLocks/>
          </p:cNvSpPr>
          <p:nvPr/>
        </p:nvSpPr>
        <p:spPr bwMode="auto">
          <a:xfrm>
            <a:off x="9272599" y="2869033"/>
            <a:ext cx="2230553" cy="912813"/>
          </a:xfrm>
          <a:custGeom>
            <a:avLst/>
            <a:gdLst>
              <a:gd name="T0" fmla="*/ 0 w 40132"/>
              <a:gd name="T1" fmla="*/ 2147483646 h 21600"/>
              <a:gd name="T2" fmla="*/ 2147483646 w 40132"/>
              <a:gd name="T3" fmla="*/ 2147483646 h 21600"/>
              <a:gd name="T4" fmla="*/ 2147483646 w 40132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132" h="21600" fill="none" extrusionOk="0">
                <a:moveTo>
                  <a:pt x="-1" y="13622"/>
                </a:moveTo>
                <a:cubicBezTo>
                  <a:pt x="3268" y="5398"/>
                  <a:pt x="11222" y="-1"/>
                  <a:pt x="20073" y="0"/>
                </a:cubicBezTo>
                <a:cubicBezTo>
                  <a:pt x="28908" y="0"/>
                  <a:pt x="36853" y="5381"/>
                  <a:pt x="40131" y="13586"/>
                </a:cubicBezTo>
              </a:path>
              <a:path w="40132" h="21600" stroke="0" extrusionOk="0">
                <a:moveTo>
                  <a:pt x="-1" y="13622"/>
                </a:moveTo>
                <a:cubicBezTo>
                  <a:pt x="3268" y="5398"/>
                  <a:pt x="11222" y="-1"/>
                  <a:pt x="20073" y="0"/>
                </a:cubicBezTo>
                <a:cubicBezTo>
                  <a:pt x="28908" y="0"/>
                  <a:pt x="36853" y="5381"/>
                  <a:pt x="40131" y="13586"/>
                </a:cubicBezTo>
                <a:lnTo>
                  <a:pt x="20073" y="21600"/>
                </a:lnTo>
                <a:lnTo>
                  <a:pt x="-1" y="13622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Arc 9">
            <a:extLst>
              <a:ext uri="{FF2B5EF4-FFF2-40B4-BE49-F238E27FC236}">
                <a16:creationId xmlns:a16="http://schemas.microsoft.com/office/drawing/2014/main" id="{312FDB32-A760-4804-BDAC-9828232AFBC3}"/>
              </a:ext>
            </a:extLst>
          </p:cNvPr>
          <p:cNvSpPr>
            <a:spLocks/>
          </p:cNvSpPr>
          <p:nvPr/>
        </p:nvSpPr>
        <p:spPr bwMode="auto">
          <a:xfrm rot="10800000">
            <a:off x="7780883" y="4098993"/>
            <a:ext cx="1156250" cy="562704"/>
          </a:xfrm>
          <a:custGeom>
            <a:avLst/>
            <a:gdLst>
              <a:gd name="T0" fmla="*/ 0 w 40132"/>
              <a:gd name="T1" fmla="*/ 2147483646 h 21600"/>
              <a:gd name="T2" fmla="*/ 2147483646 w 40132"/>
              <a:gd name="T3" fmla="*/ 2147483646 h 21600"/>
              <a:gd name="T4" fmla="*/ 2147483646 w 40132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132" h="21600" fill="none" extrusionOk="0">
                <a:moveTo>
                  <a:pt x="-1" y="13622"/>
                </a:moveTo>
                <a:cubicBezTo>
                  <a:pt x="3268" y="5398"/>
                  <a:pt x="11222" y="-1"/>
                  <a:pt x="20073" y="0"/>
                </a:cubicBezTo>
                <a:cubicBezTo>
                  <a:pt x="28908" y="0"/>
                  <a:pt x="36853" y="5381"/>
                  <a:pt x="40131" y="13586"/>
                </a:cubicBezTo>
              </a:path>
              <a:path w="40132" h="21600" stroke="0" extrusionOk="0">
                <a:moveTo>
                  <a:pt x="-1" y="13622"/>
                </a:moveTo>
                <a:cubicBezTo>
                  <a:pt x="3268" y="5398"/>
                  <a:pt x="11222" y="-1"/>
                  <a:pt x="20073" y="0"/>
                </a:cubicBezTo>
                <a:cubicBezTo>
                  <a:pt x="28908" y="0"/>
                  <a:pt x="36853" y="5381"/>
                  <a:pt x="40131" y="13586"/>
                </a:cubicBezTo>
                <a:lnTo>
                  <a:pt x="20073" y="21600"/>
                </a:lnTo>
                <a:lnTo>
                  <a:pt x="-1" y="13622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7" grpId="1"/>
      <p:bldP spid="8" grpId="0"/>
      <p:bldP spid="8" grpId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BD35EEA6-71C2-45B7-9A65-AAC365BAE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" y="1012686"/>
            <a:ext cx="121837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#9Slide03 Oswald" panose="00000500000000000000" pitchFamily="2" charset="0"/>
                <a:cs typeface="Times New Roman" panose="02020603050405020304" pitchFamily="18" charset="0"/>
              </a:rPr>
              <a:t>CHƯƠNG I: VIỆT NAM TRONG NHỮNG NĂM 1919 -1930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3C60BF14-D181-475E-B72C-C13B0C3DC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" y="304800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 HAI: LỊCH SỬ VIỆT NAM TỪ NĂM 1919 ĐẾN NAY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E747373-6B59-4DC7-9254-8C3A8F1E0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94" y="1597461"/>
            <a:ext cx="1203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B05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BÀI 14: VIỆT NAM SAU CHIẾN TRANH THẾ GIỚI THỨ NHẤT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DE93859F-8BA8-41D3-BBF5-135589BE13AC}"/>
              </a:ext>
            </a:extLst>
          </p:cNvPr>
          <p:cNvGrpSpPr/>
          <p:nvPr/>
        </p:nvGrpSpPr>
        <p:grpSpPr>
          <a:xfrm>
            <a:off x="990600" y="2667000"/>
            <a:ext cx="9601200" cy="936455"/>
            <a:chOff x="990600" y="2667000"/>
            <a:chExt cx="9601200" cy="936455"/>
          </a:xfrm>
        </p:grpSpPr>
        <p:sp>
          <p:nvSpPr>
            <p:cNvPr id="3" name="Hình chữ nhật: Góc Chéo Tròn 2">
              <a:extLst>
                <a:ext uri="{FF2B5EF4-FFF2-40B4-BE49-F238E27FC236}">
                  <a16:creationId xmlns:a16="http://schemas.microsoft.com/office/drawing/2014/main" id="{90448976-5580-4C43-A4FA-06CA89A24669}"/>
                </a:ext>
              </a:extLst>
            </p:cNvPr>
            <p:cNvSpPr/>
            <p:nvPr/>
          </p:nvSpPr>
          <p:spPr>
            <a:xfrm>
              <a:off x="1676400" y="2951677"/>
              <a:ext cx="8915400" cy="651778"/>
            </a:xfrm>
            <a:prstGeom prst="round2DiagRect">
              <a:avLst/>
            </a:prstGeom>
            <a:solidFill>
              <a:srgbClr val="F8F274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CHƯƠNG TRÌNH KHAI THÁC LẦN THỨ HAI CỦA THỰC DÂN PHÁP</a:t>
              </a:r>
            </a:p>
          </p:txBody>
        </p:sp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2E87C887-D5E3-4E2A-AD49-F19BD700C1DC}"/>
                </a:ext>
              </a:extLst>
            </p:cNvPr>
            <p:cNvSpPr/>
            <p:nvPr/>
          </p:nvSpPr>
          <p:spPr>
            <a:xfrm>
              <a:off x="990600" y="2713892"/>
              <a:ext cx="762000" cy="668216"/>
            </a:xfrm>
            <a:prstGeom prst="rect">
              <a:avLst/>
            </a:prstGeom>
            <a:solidFill>
              <a:srgbClr val="F8F274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A6F80A4E-CF35-4393-AC17-B8B268C0B2BE}"/>
                </a:ext>
              </a:extLst>
            </p:cNvPr>
            <p:cNvSpPr/>
            <p:nvPr/>
          </p:nvSpPr>
          <p:spPr>
            <a:xfrm>
              <a:off x="1066800" y="2667000"/>
              <a:ext cx="762000" cy="668216"/>
            </a:xfrm>
            <a:prstGeom prst="rect">
              <a:avLst/>
            </a:prstGeom>
            <a:solidFill>
              <a:srgbClr val="F8F274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C00000"/>
                  </a:solidFill>
                  <a:latin typeface="#9Slide03 Bebas Neue Bold" panose="020B0606020202050201" pitchFamily="34" charset="0"/>
                </a:rPr>
                <a:t>I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1B581A3-6F5A-4FDF-A74E-B6123C06630D}"/>
              </a:ext>
            </a:extLst>
          </p:cNvPr>
          <p:cNvGrpSpPr/>
          <p:nvPr/>
        </p:nvGrpSpPr>
        <p:grpSpPr>
          <a:xfrm>
            <a:off x="1295400" y="3941276"/>
            <a:ext cx="9601200" cy="968336"/>
            <a:chOff x="1295400" y="3941276"/>
            <a:chExt cx="9601200" cy="968336"/>
          </a:xfrm>
        </p:grpSpPr>
        <p:sp>
          <p:nvSpPr>
            <p:cNvPr id="12" name="Hình chữ nhật: Góc Chéo Tròn 11">
              <a:extLst>
                <a:ext uri="{FF2B5EF4-FFF2-40B4-BE49-F238E27FC236}">
                  <a16:creationId xmlns:a16="http://schemas.microsoft.com/office/drawing/2014/main" id="{582B9AA8-7848-46BE-8A77-2AF391FB8F90}"/>
                </a:ext>
              </a:extLst>
            </p:cNvPr>
            <p:cNvSpPr/>
            <p:nvPr/>
          </p:nvSpPr>
          <p:spPr>
            <a:xfrm>
              <a:off x="1981200" y="4257834"/>
              <a:ext cx="8915400" cy="651778"/>
            </a:xfrm>
            <a:prstGeom prst="round2DiagRect">
              <a:avLst/>
            </a:prstGeom>
            <a:solidFill>
              <a:srgbClr val="21FB89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 CHÍNH SÁCH CHÍNH TRỊ, VĂN HÓA, GIÁO DỤC</a:t>
              </a:r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BFFCA7F4-E823-45C7-8976-44EF12606B19}"/>
                </a:ext>
              </a:extLst>
            </p:cNvPr>
            <p:cNvSpPr/>
            <p:nvPr/>
          </p:nvSpPr>
          <p:spPr>
            <a:xfrm>
              <a:off x="1295400" y="4001076"/>
              <a:ext cx="762000" cy="668216"/>
            </a:xfrm>
            <a:prstGeom prst="rect">
              <a:avLst/>
            </a:prstGeom>
            <a:solidFill>
              <a:srgbClr val="21FB89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0957880C-3E98-4719-B365-433EBCA4BB77}"/>
                </a:ext>
              </a:extLst>
            </p:cNvPr>
            <p:cNvSpPr/>
            <p:nvPr/>
          </p:nvSpPr>
          <p:spPr>
            <a:xfrm>
              <a:off x="1371600" y="3941276"/>
              <a:ext cx="762000" cy="668216"/>
            </a:xfrm>
            <a:prstGeom prst="rect">
              <a:avLst/>
            </a:prstGeom>
            <a:solidFill>
              <a:srgbClr val="21FB89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C00000"/>
                  </a:solidFill>
                </a:rPr>
                <a:t>II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062467A1-54F4-4141-8A83-0DFEC3E8C556}"/>
              </a:ext>
            </a:extLst>
          </p:cNvPr>
          <p:cNvGrpSpPr/>
          <p:nvPr/>
        </p:nvGrpSpPr>
        <p:grpSpPr>
          <a:xfrm>
            <a:off x="1676400" y="5198006"/>
            <a:ext cx="9601200" cy="1050394"/>
            <a:chOff x="1676400" y="5198006"/>
            <a:chExt cx="9601200" cy="1050394"/>
          </a:xfrm>
        </p:grpSpPr>
        <p:sp>
          <p:nvSpPr>
            <p:cNvPr id="13" name="Hình chữ nhật: Góc Chéo Tròn 12">
              <a:extLst>
                <a:ext uri="{FF2B5EF4-FFF2-40B4-BE49-F238E27FC236}">
                  <a16:creationId xmlns:a16="http://schemas.microsoft.com/office/drawing/2014/main" id="{71164427-98AE-4D5E-8A2E-0A394A68AE57}"/>
                </a:ext>
              </a:extLst>
            </p:cNvPr>
            <p:cNvSpPr/>
            <p:nvPr/>
          </p:nvSpPr>
          <p:spPr>
            <a:xfrm>
              <a:off x="2362200" y="5596622"/>
              <a:ext cx="8915400" cy="651778"/>
            </a:xfrm>
            <a:prstGeom prst="round2DiagRect">
              <a:avLst/>
            </a:prstGeom>
            <a:solidFill>
              <a:srgbClr val="73E9F5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XÃ HỘI VIỆT NAM PHÂN HÓA</a:t>
              </a:r>
            </a:p>
          </p:txBody>
        </p:sp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A71F2577-A677-4976-A4EB-1B4909D5E36C}"/>
                </a:ext>
              </a:extLst>
            </p:cNvPr>
            <p:cNvSpPr/>
            <p:nvPr/>
          </p:nvSpPr>
          <p:spPr>
            <a:xfrm>
              <a:off x="1676400" y="5244898"/>
              <a:ext cx="762000" cy="668216"/>
            </a:xfrm>
            <a:prstGeom prst="rect">
              <a:avLst/>
            </a:prstGeom>
            <a:solidFill>
              <a:srgbClr val="73E9F5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6469E045-062C-434A-BB98-ACF683375324}"/>
                </a:ext>
              </a:extLst>
            </p:cNvPr>
            <p:cNvSpPr/>
            <p:nvPr/>
          </p:nvSpPr>
          <p:spPr>
            <a:xfrm>
              <a:off x="1752600" y="5198006"/>
              <a:ext cx="762000" cy="668216"/>
            </a:xfrm>
            <a:prstGeom prst="rect">
              <a:avLst/>
            </a:prstGeom>
            <a:solidFill>
              <a:srgbClr val="73E9F5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C00000"/>
                  </a:solidFill>
                </a:rPr>
                <a:t>III</a:t>
              </a: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4DBF55E-D09B-4B83-9A33-8ABC11B39F8F}"/>
              </a:ext>
            </a:extLst>
          </p:cNvPr>
          <p:cNvSpPr txBox="1"/>
          <p:nvPr/>
        </p:nvSpPr>
        <p:spPr>
          <a:xfrm>
            <a:off x="10884408" y="4275384"/>
            <a:ext cx="1210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/>
      <p:bldP spid="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6">
            <a:extLst>
              <a:ext uri="{FF2B5EF4-FFF2-40B4-BE49-F238E27FC236}">
                <a16:creationId xmlns:a16="http://schemas.microsoft.com/office/drawing/2014/main" id="{7FCE3ACF-AA6E-4AA5-BAE7-ED70A99D1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0968"/>
            <a:ext cx="1211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I. CHƯƠNG TRÌNH KHAI THÁC THUỘC ĐỊA </a:t>
            </a:r>
            <a:r>
              <a:rPr lang="en-US" altLang="en-US" sz="3200" dirty="0">
                <a:solidFill>
                  <a:srgbClr val="7030A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LẦN THỨ HAI </a:t>
            </a:r>
            <a:r>
              <a:rPr lang="en-US" altLang="en-US" sz="32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CỦA THỰC DÂN PHÁP</a:t>
            </a:r>
            <a:endParaRPr lang="en-US" altLang="en-US" sz="3200" u="sng" dirty="0">
              <a:solidFill>
                <a:srgbClr val="C000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EBA87BD8-0131-44F3-A01D-E896EB08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77225"/>
            <a:ext cx="1211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14: VIỆT NAM SAU CHIẾN TRANH THẾ GIỚI THỨ NHẤT</a:t>
            </a:r>
          </a:p>
        </p:txBody>
      </p:sp>
      <p:sp>
        <p:nvSpPr>
          <p:cNvPr id="5142" name="Text Box 22">
            <a:extLst>
              <a:ext uri="{FF2B5EF4-FFF2-40B4-BE49-F238E27FC236}">
                <a16:creationId xmlns:a16="http://schemas.microsoft.com/office/drawing/2014/main" id="{ECF03EAA-91BF-48E9-ACE2-9DF0097F9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281968"/>
            <a:ext cx="1211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*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Sau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chiến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tranh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giới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lần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I,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tàn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phá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nặng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nề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nền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kinh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tế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kiệt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quệ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id="{AE1A6600-CCED-4072-BE1A-C9AAF198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2504742"/>
            <a:ext cx="1211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*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Mục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đích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Bù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đắp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thiệt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hại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do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chiến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tranh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gây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5135" name="AutoShape 15">
            <a:extLst>
              <a:ext uri="{FF2B5EF4-FFF2-40B4-BE49-F238E27FC236}">
                <a16:creationId xmlns:a16="http://schemas.microsoft.com/office/drawing/2014/main" id="{AAEF7672-7729-43E9-A7C3-80E1E2389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978298"/>
            <a:ext cx="6038850" cy="3810000"/>
          </a:xfrm>
          <a:prstGeom prst="cloudCallout">
            <a:avLst>
              <a:gd name="adj1" fmla="val -37470"/>
              <a:gd name="adj2" fmla="val 46375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600" b="1">
                <a:solidFill>
                  <a:srgbClr val="006600"/>
                </a:solidFill>
                <a:latin typeface="#9Slide05 SVNShintia Script" panose="02000804000000020003" pitchFamily="2" charset="0"/>
              </a:rPr>
              <a:t>Tại sao Pháp đẩy mạnh khai thác Việt Nam và Đông Dương sau Chiến tranh thế giới thứ nhất?</a:t>
            </a:r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id="{9B57ADFB-2352-4173-BCC8-6CB7BB8A6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3303974"/>
            <a:ext cx="8991600" cy="22558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200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tỷ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phơrăng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1,4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triệu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tỷ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la. </a:t>
            </a:r>
          </a:p>
          <a:p>
            <a:pPr algn="just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301" name="AutoShape 13">
            <a:extLst>
              <a:ext uri="{FF2B5EF4-FFF2-40B4-BE49-F238E27FC236}">
                <a16:creationId xmlns:a16="http://schemas.microsoft.com/office/drawing/2014/main" id="{11638AAF-BEBB-4263-BBD3-2FDA3CC6D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950" y="3682108"/>
            <a:ext cx="5791200" cy="2590800"/>
          </a:xfrm>
          <a:prstGeom prst="cloudCallout">
            <a:avLst>
              <a:gd name="adj1" fmla="val -31307"/>
              <a:gd name="adj2" fmla="val 5619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6600"/>
                </a:solidFill>
                <a:latin typeface="#9Slide05 SVNShintia Script" panose="02000804000000020003" pitchFamily="2" charset="0"/>
              </a:rPr>
              <a:t>Mục đích chương trình khai thác của Pháp là gì?</a:t>
            </a: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7DEEFD7D-5EA5-469B-A046-CCC18162B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3495240"/>
            <a:ext cx="8915400" cy="2673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gắn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bóc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đẩy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bóc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8C0C5F87-4AB0-41D7-9FF8-B745CC64A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851975"/>
            <a:ext cx="6553200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indent="3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00FF00"/>
              </a:buClr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20000"/>
              </a:spcBef>
              <a:buClr>
                <a:srgbClr val="00FF00"/>
              </a:buClr>
            </a:pP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20000"/>
              </a:spcBef>
              <a:buClr>
                <a:srgbClr val="00FF00"/>
              </a:buClr>
            </a:pP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thấp</a:t>
            </a:r>
            <a:endParaRPr lang="en-US" altLang="en-US" sz="32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5142" grpId="0"/>
      <p:bldP spid="5143" grpId="0"/>
      <p:bldP spid="5135" grpId="0" animBg="1"/>
      <p:bldP spid="5135" grpId="1" animBg="1"/>
      <p:bldP spid="12300" grpId="0" animBg="1"/>
      <p:bldP spid="12300" grpId="1" animBg="1"/>
      <p:bldP spid="12301" grpId="0" animBg="1"/>
      <p:bldP spid="12301" grpId="1" animBg="1"/>
      <p:bldP spid="12302" grpId="0" animBg="1"/>
      <p:bldP spid="12302" grpId="1" animBg="1"/>
      <p:bldP spid="1230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6">
            <a:extLst>
              <a:ext uri="{FF2B5EF4-FFF2-40B4-BE49-F238E27FC236}">
                <a16:creationId xmlns:a16="http://schemas.microsoft.com/office/drawing/2014/main" id="{7FCE3ACF-AA6E-4AA5-BAE7-ED70A99D1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0968"/>
            <a:ext cx="1211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I. </a:t>
            </a:r>
            <a:r>
              <a:rPr lang="en-US" altLang="en-US" sz="3600" dirty="0" err="1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Chương</a:t>
            </a:r>
            <a:r>
              <a:rPr lang="en-US" altLang="en-US" sz="36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trình</a:t>
            </a:r>
            <a:r>
              <a:rPr lang="en-US" altLang="en-US" sz="36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khai</a:t>
            </a:r>
            <a:r>
              <a:rPr lang="en-US" altLang="en-US" sz="36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thác</a:t>
            </a:r>
            <a:r>
              <a:rPr lang="en-US" altLang="en-US" sz="36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lần</a:t>
            </a:r>
            <a:r>
              <a:rPr lang="en-US" altLang="en-US" sz="3600" dirty="0">
                <a:solidFill>
                  <a:srgbClr val="7030A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7030A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7030A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36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dân</a:t>
            </a:r>
            <a:r>
              <a:rPr lang="en-US" altLang="en-US" sz="3600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3600" u="sng" dirty="0">
                <a:solidFill>
                  <a:srgbClr val="C0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EBA87BD8-0131-44F3-A01D-E896EB08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77225"/>
            <a:ext cx="1211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14: VIỆT NAM SAU CHIẾN TRANH THẾ GIỚI THỨ NHẤT</a:t>
            </a:r>
          </a:p>
        </p:txBody>
      </p:sp>
      <p:sp>
        <p:nvSpPr>
          <p:cNvPr id="5142" name="Text Box 22">
            <a:extLst>
              <a:ext uri="{FF2B5EF4-FFF2-40B4-BE49-F238E27FC236}">
                <a16:creationId xmlns:a16="http://schemas.microsoft.com/office/drawing/2014/main" id="{ECF03EAA-91BF-48E9-ACE2-9DF0097F9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9542"/>
            <a:ext cx="1211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*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Sau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chiến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tranh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giới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lần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I,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tàn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phá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nặng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nề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nền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kinh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tế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kiệt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quệ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id="{AE1A6600-CCED-4072-BE1A-C9AAF198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2220214"/>
            <a:ext cx="1211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*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Mục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đích</a:t>
            </a:r>
            <a:r>
              <a:rPr lang="en-US" altLang="en-US" sz="3600" dirty="0">
                <a:solidFill>
                  <a:srgbClr val="FF0066"/>
                </a:solidFill>
                <a:latin typeface="#9Slide05 SVNKitten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Bù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đắp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thiệt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hại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do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chiến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tranh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gây</a:t>
            </a:r>
            <a:r>
              <a:rPr lang="en-US" altLang="en-US" sz="3600" dirty="0">
                <a:solidFill>
                  <a:srgbClr val="0000FF"/>
                </a:solidFill>
                <a:latin typeface="#9Slide05 SVNKitten" pitchFamily="2" charset="0"/>
                <a:cs typeface="Times New Roman" panose="02020603050405020304" pitchFamily="18" charset="0"/>
              </a:rPr>
              <a:t> ra.</a:t>
            </a:r>
          </a:p>
        </p:txBody>
      </p:sp>
      <p:pic>
        <p:nvPicPr>
          <p:cNvPr id="12" name="Picture 12" descr="SU9-B14-H27">
            <a:extLst>
              <a:ext uri="{FF2B5EF4-FFF2-40B4-BE49-F238E27FC236}">
                <a16:creationId xmlns:a16="http://schemas.microsoft.com/office/drawing/2014/main" id="{DBCF1223-CF7D-4401-9099-A6BD26C4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484" y="2828444"/>
            <a:ext cx="2780416" cy="394431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11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SU9-B14-H27">
            <a:extLst>
              <a:ext uri="{FF2B5EF4-FFF2-40B4-BE49-F238E27FC236}">
                <a16:creationId xmlns:a16="http://schemas.microsoft.com/office/drawing/2014/main" id="{DBCF1223-CF7D-4401-9099-A6BD26C4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098"/>
            <a:ext cx="11963400" cy="167551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70E0387-DCF6-45DA-BC30-A842D641BF3D}"/>
              </a:ext>
            </a:extLst>
          </p:cNvPr>
          <p:cNvSpPr/>
          <p:nvPr/>
        </p:nvSpPr>
        <p:spPr>
          <a:xfrm>
            <a:off x="76200" y="108098"/>
            <a:ext cx="12039600" cy="6641804"/>
          </a:xfrm>
          <a:prstGeom prst="rect">
            <a:avLst/>
          </a:prstGeom>
          <a:solidFill>
            <a:schemeClr val="bg1">
              <a:alpha val="5000"/>
            </a:schemeClr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77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SU9-B14-H27">
            <a:extLst>
              <a:ext uri="{FF2B5EF4-FFF2-40B4-BE49-F238E27FC236}">
                <a16:creationId xmlns:a16="http://schemas.microsoft.com/office/drawing/2014/main" id="{DBCF1223-CF7D-4401-9099-A6BD26C4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7400"/>
            <a:ext cx="11963400" cy="167551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70E0387-DCF6-45DA-BC30-A842D641BF3D}"/>
              </a:ext>
            </a:extLst>
          </p:cNvPr>
          <p:cNvSpPr/>
          <p:nvPr/>
        </p:nvSpPr>
        <p:spPr>
          <a:xfrm>
            <a:off x="76200" y="108098"/>
            <a:ext cx="12039600" cy="6641804"/>
          </a:xfrm>
          <a:prstGeom prst="rect">
            <a:avLst/>
          </a:prstGeom>
          <a:solidFill>
            <a:schemeClr val="bg1">
              <a:alpha val="5000"/>
            </a:schemeClr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61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3.3|2.6|2.5|10.4|5.9|0.8|5.4|4.8|0.7|9|14.8|9.6|5.9|0.7|5.2|14.2|0.8|7.4|2.5|2.6|0.6|10.9|1.3|11.5|0.8|1.4|4.4|5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3.3|2.6|2.5|10.4|5.9|0.8|5.4|4.8|0.7|9|14.8|9.6|5.9|0.7|5.2|14.2|0.8|7.4|2.5|2.6|0.6|10.9|1.3|11.5|0.8|1.4|4.4|5|20.6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1898</Words>
  <Application>Microsoft Office PowerPoint</Application>
  <PresentationFormat>Widescreen</PresentationFormat>
  <Paragraphs>214</Paragraphs>
  <Slides>26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#9Slide03 Bebas Neue Bold</vt:lpstr>
      <vt:lpstr>#9Slide03 AmpleSoft Bold</vt:lpstr>
      <vt:lpstr>Calibri</vt:lpstr>
      <vt:lpstr>#9Slide05 Dear Saturday</vt:lpstr>
      <vt:lpstr>#9Slide05 Fourth Medium</vt:lpstr>
      <vt:lpstr>#9Slide03 Nokia</vt:lpstr>
      <vt:lpstr>Times New Roman</vt:lpstr>
      <vt:lpstr>#9Slide05 SVNKitten</vt:lpstr>
      <vt:lpstr>#9Slide05 Claudia</vt:lpstr>
      <vt:lpstr>#9Slide03 Cabin Medium</vt:lpstr>
      <vt:lpstr>#9Slide05 SVNClementine</vt:lpstr>
      <vt:lpstr>#9Slide07 IcielBaliho Script</vt:lpstr>
      <vt:lpstr>#9Slide03 Arima Madurai Black</vt:lpstr>
      <vt:lpstr>#9Slide03 Oswald</vt:lpstr>
      <vt:lpstr>Calibri Light</vt:lpstr>
      <vt:lpstr>#9Slide05 SVNShintia Script</vt:lpstr>
      <vt:lpstr>Arial</vt:lpstr>
      <vt:lpstr>#9Slide03 FS Neusa Bold</vt:lpstr>
      <vt:lpstr>#9Slide05 FS Blonde Script</vt:lpstr>
      <vt:lpstr>Wingdings</vt:lpstr>
      <vt:lpstr>#9Slide04 Trirong Medium</vt:lpstr>
      <vt:lpstr>#9Slide03 Arima Madurai Bold</vt:lpstr>
      <vt:lpstr>Chủ đề Office</vt:lpstr>
      <vt:lpstr>1_Chủ đề Office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Hạnh Phan</dc:creator>
  <cp:lastModifiedBy>Admin</cp:lastModifiedBy>
  <cp:revision>13</cp:revision>
  <dcterms:created xsi:type="dcterms:W3CDTF">2021-12-06T09:54:44Z</dcterms:created>
  <dcterms:modified xsi:type="dcterms:W3CDTF">2022-07-25T15:55:02Z</dcterms:modified>
</cp:coreProperties>
</file>