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  <p:sldMasterId id="2147483710" r:id="rId5"/>
    <p:sldMasterId id="2147483722" r:id="rId6"/>
    <p:sldMasterId id="2147483736" r:id="rId7"/>
    <p:sldMasterId id="2147483748" r:id="rId8"/>
    <p:sldMasterId id="2147483762" r:id="rId9"/>
    <p:sldMasterId id="2147483776" r:id="rId10"/>
    <p:sldMasterId id="2147483788" r:id="rId11"/>
    <p:sldMasterId id="2147483802" r:id="rId12"/>
    <p:sldMasterId id="2147483816" r:id="rId13"/>
    <p:sldMasterId id="2147483830" r:id="rId14"/>
    <p:sldMasterId id="2147483844" r:id="rId15"/>
    <p:sldMasterId id="2147483858" r:id="rId16"/>
    <p:sldMasterId id="2147483872" r:id="rId17"/>
  </p:sldMasterIdLst>
  <p:notesMasterIdLst>
    <p:notesMasterId r:id="rId45"/>
  </p:notesMasterIdLst>
  <p:sldIdLst>
    <p:sldId id="283" r:id="rId18"/>
    <p:sldId id="284" r:id="rId19"/>
    <p:sldId id="258" r:id="rId20"/>
    <p:sldId id="256" r:id="rId21"/>
    <p:sldId id="261" r:id="rId22"/>
    <p:sldId id="263" r:id="rId23"/>
    <p:sldId id="264" r:id="rId24"/>
    <p:sldId id="259" r:id="rId25"/>
    <p:sldId id="260" r:id="rId26"/>
    <p:sldId id="262" r:id="rId27"/>
    <p:sldId id="265" r:id="rId28"/>
    <p:sldId id="266" r:id="rId29"/>
    <p:sldId id="267" r:id="rId30"/>
    <p:sldId id="269" r:id="rId31"/>
    <p:sldId id="270" r:id="rId32"/>
    <p:sldId id="268" r:id="rId33"/>
    <p:sldId id="271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F74B5-5211-4DC4-AEB1-1CBEBAEA5FAA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04861-BBE6-4BF4-A902-553E67005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9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46DC0B-A13A-4750-84C0-1FFD6C3C11C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76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4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4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466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39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555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280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20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4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320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68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051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287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4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44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39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889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610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8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33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802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360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38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40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13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07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952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911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940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877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10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960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25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369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302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145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025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04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79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074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769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72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354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021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019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8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864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133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289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557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297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902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244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092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200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331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7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147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253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540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601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391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718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409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301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33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745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33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289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674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01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847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79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49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72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330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423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895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37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809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09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709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143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74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279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989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947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598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016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99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553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17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470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322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10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651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461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61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953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205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6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23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768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82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08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610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437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0232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84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573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337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9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74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84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302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201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939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311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873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124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279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83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6694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5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99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8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18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6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69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6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71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70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8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2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8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10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8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19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6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44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07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50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06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7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9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68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50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10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16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68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91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34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93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1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2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75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54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3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1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96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61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928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74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73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32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00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85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6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49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3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11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57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5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1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42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3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667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8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45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3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93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86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58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33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09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22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924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580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237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30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74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132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71F76-67BA-4CD7-B01E-730C99D88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37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DACD-8BCE-48CF-99FA-F35F0BDB0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687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258-26E1-44EB-BC2C-F5D95AF4E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818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3BE5-FC4F-4409-B0DC-74824A91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74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E0C6-FDE8-455F-A946-072174C7C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483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021E-5505-4A7E-BA7B-88A6999AB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232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A6B5-A37B-4D93-9864-3F54D09CB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71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C991-36CE-4475-B4A4-9B7C43FFD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834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5AB5-56C9-470A-9EEE-5D2FA791C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083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B2D-46DE-4F93-9C13-4D8B0EB17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604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BD3AB-5852-453F-AFE0-43B9A8EE3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724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1F0C-C25F-4499-9B7F-A4A5C6330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65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F9B-C958-4086-B37B-9360AFD5F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2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7" Type="http://schemas.openxmlformats.org/officeDocument/2006/relationships/tags" Target="../tags/tag33.xml"/><Relationship Id="rId2" Type="http://schemas.openxmlformats.org/officeDocument/2006/relationships/slideLayout" Target="../slideLayouts/slideLayout109.xml"/><Relationship Id="rId16" Type="http://schemas.openxmlformats.org/officeDocument/2006/relationships/tags" Target="../tags/tag32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ags" Target="../tags/tag31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ags" Target="../tags/tag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1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tags" Target="../tags/tag19.xml"/><Relationship Id="rId2" Type="http://schemas.openxmlformats.org/officeDocument/2006/relationships/slideLayout" Target="../slideLayouts/slideLayout48.xml"/><Relationship Id="rId16" Type="http://schemas.openxmlformats.org/officeDocument/2006/relationships/tags" Target="../tags/tag1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17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28C6-5584-48FD-BFD6-8A215861F0E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DA9D-3C74-4698-98FC-345FAE0B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8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8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3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5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5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3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3A2A4-A22C-433B-97DE-19D75973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4286-3C6E-46A6-9174-EC401C36A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28C6-5584-48FD-BFD6-8A215861F0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DA9D-3C74-4698-98FC-345FAE0BD1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1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D1D9FF5-1EBE-4AAA-B63C-C66E86334480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7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avi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71.xml"/><Relationship Id="rId4" Type="http://schemas.openxmlformats.org/officeDocument/2006/relationships/video" Target="../media/media2.avi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20.jpeg"/><Relationship Id="rId5" Type="http://schemas.openxmlformats.org/officeDocument/2006/relationships/tags" Target="../tags/tag78.xml"/><Relationship Id="rId10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40482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ph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965669"/>
              </p:ext>
            </p:extLst>
          </p:nvPr>
        </p:nvGraphicFramePr>
        <p:xfrm>
          <a:off x="0" y="1371600"/>
          <a:ext cx="8915400" cy="5486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9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66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dung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FF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 bậc tiền bối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Nguyễn Ái Quốc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Hướng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tượng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mạng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53000" y="2286000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2971800"/>
            <a:ext cx="312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81600" y="297180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tộc,sự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xiềng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2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4724400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TBCN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76800" y="4724400"/>
            <a:ext cx="403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chon 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XHCN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guoi_cung_kho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76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85800" y="61722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</a:rPr>
              <a:t>BÁO</a:t>
            </a:r>
            <a:r>
              <a:rPr lang="en-US">
                <a:solidFill>
                  <a:srgbClr val="FF0000"/>
                </a:solidFill>
              </a:rPr>
              <a:t> “NGƯỜI CÙNG KHỔ” 1922</a:t>
            </a:r>
          </a:p>
        </p:txBody>
      </p:sp>
    </p:spTree>
    <p:extLst>
      <p:ext uri="{BB962C8B-B14F-4D97-AF65-F5344CB8AC3E}">
        <p14:creationId xmlns:p14="http://schemas.microsoft.com/office/powerpoint/2010/main" val="36688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9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286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(1923-1924)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715000"/>
            <a:ext cx="8382000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1923-1924)?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AQ ở Liên X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2" name="NAQ  O L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838200"/>
            <a:ext cx="8229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0" y="609600"/>
            <a:ext cx="3352800" cy="48006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( 1923 -1924)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4038600" y="457200"/>
            <a:ext cx="5105400" cy="2133600"/>
          </a:xfrm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6/1923,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038600" y="2819400"/>
            <a:ext cx="5105400" cy="2062103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1924,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2971800" y="1524000"/>
            <a:ext cx="10668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971800" y="3200400"/>
            <a:ext cx="10668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70" grpId="0" animBg="1"/>
      <p:bldP spid="11272" grpId="0" animBg="1"/>
      <p:bldP spid="112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724"/>
            <a:ext cx="8915400" cy="66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1524000" y="1981200"/>
            <a:ext cx="1447800" cy="1752600"/>
          </a:xfrm>
          <a:prstGeom prst="ellipse">
            <a:avLst/>
          </a:prstGeom>
          <a:noFill/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609600" y="381000"/>
            <a:ext cx="7848600" cy="2895600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</a:rPr>
              <a:t>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Quốc</a:t>
            </a:r>
            <a:r>
              <a:rPr lang="en-US" sz="3200" dirty="0" smtClean="0">
                <a:solidFill>
                  <a:srgbClr val="FF0000"/>
                </a:solidFill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Liên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có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cho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Việt</a:t>
            </a:r>
            <a:r>
              <a:rPr lang="en-US" sz="3200" dirty="0" smtClean="0">
                <a:solidFill>
                  <a:srgbClr val="FF0000"/>
                </a:solidFill>
              </a:rPr>
              <a:t> Nam?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914400" y="2819400"/>
            <a:ext cx="6781800" cy="4038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333399"/>
                </a:solidFill>
              </a:rPr>
              <a:t>-</a:t>
            </a:r>
            <a:r>
              <a:rPr lang="en-US" sz="3600" dirty="0" err="1" smtClean="0">
                <a:solidFill>
                  <a:srgbClr val="333399"/>
                </a:solidFill>
              </a:rPr>
              <a:t>Chuẩn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bị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về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tư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tưởng</a:t>
            </a:r>
            <a:r>
              <a:rPr lang="en-US" sz="3600" dirty="0" smtClean="0">
                <a:solidFill>
                  <a:srgbClr val="333399"/>
                </a:solidFill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333399"/>
                </a:solidFill>
              </a:rPr>
              <a:t>cho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sự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thành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lập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333399"/>
                </a:solidFill>
              </a:rPr>
              <a:t>Đảng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cộng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sản</a:t>
            </a:r>
            <a:r>
              <a:rPr lang="en-US" sz="3600" dirty="0" smtClean="0">
                <a:solidFill>
                  <a:srgbClr val="333399"/>
                </a:solidFill>
              </a:rPr>
              <a:t> </a:t>
            </a:r>
            <a:r>
              <a:rPr lang="en-US" sz="3600" dirty="0" err="1" smtClean="0">
                <a:solidFill>
                  <a:srgbClr val="333399"/>
                </a:solidFill>
              </a:rPr>
              <a:t>Việt</a:t>
            </a:r>
            <a:r>
              <a:rPr lang="en-US" sz="3600" dirty="0" smtClean="0">
                <a:solidFill>
                  <a:srgbClr val="333399"/>
                </a:solidFill>
              </a:rPr>
              <a:t> Nam.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76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(1924-1925)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9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2" grpId="1" animBg="1"/>
      <p:bldP spid="12293" grpId="0" animBg="1"/>
      <p:bldP spid="12293" grpId="1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SƠ ĐỒ TƯ DUY TÓM TẮC MỤC 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Luoc do hanh trinh cuu nuoc cua Chu Tich Ho Chi Minh (1911-1941)"/>
          <p:cNvPicPr>
            <a:picLocks noChangeAspect="1" noChangeArrowheads="1"/>
          </p:cNvPicPr>
          <p:nvPr/>
        </p:nvPicPr>
        <p:blipFill>
          <a:blip r:embed="rId9"/>
          <a:srcRect t="10001"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  <p:sp>
        <p:nvSpPr>
          <p:cNvPr id="11" name="Freeform 7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200400" y="1341438"/>
            <a:ext cx="2212975" cy="1401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4" y="48"/>
              </a:cxn>
              <a:cxn ang="0">
                <a:pos x="422" y="67"/>
              </a:cxn>
              <a:cxn ang="0">
                <a:pos x="643" y="77"/>
              </a:cxn>
              <a:cxn ang="0">
                <a:pos x="893" y="115"/>
              </a:cxn>
              <a:cxn ang="0">
                <a:pos x="1104" y="86"/>
              </a:cxn>
              <a:cxn ang="0">
                <a:pos x="1133" y="192"/>
              </a:cxn>
              <a:cxn ang="0">
                <a:pos x="1190" y="365"/>
              </a:cxn>
              <a:cxn ang="0">
                <a:pos x="1306" y="499"/>
              </a:cxn>
              <a:cxn ang="0">
                <a:pos x="1363" y="605"/>
              </a:cxn>
              <a:cxn ang="0">
                <a:pos x="1334" y="633"/>
              </a:cxn>
              <a:cxn ang="0">
                <a:pos x="1306" y="720"/>
              </a:cxn>
              <a:cxn ang="0">
                <a:pos x="1344" y="816"/>
              </a:cxn>
              <a:cxn ang="0">
                <a:pos x="1363" y="845"/>
              </a:cxn>
              <a:cxn ang="0">
                <a:pos x="1392" y="883"/>
              </a:cxn>
            </a:cxnLst>
            <a:rect l="0" t="0" r="r" b="b"/>
            <a:pathLst>
              <a:path w="1394" h="883">
                <a:moveTo>
                  <a:pt x="0" y="0"/>
                </a:moveTo>
                <a:cubicBezTo>
                  <a:pt x="34" y="52"/>
                  <a:pt x="68" y="40"/>
                  <a:pt x="134" y="48"/>
                </a:cubicBezTo>
                <a:cubicBezTo>
                  <a:pt x="229" y="32"/>
                  <a:pt x="327" y="54"/>
                  <a:pt x="422" y="67"/>
                </a:cubicBezTo>
                <a:cubicBezTo>
                  <a:pt x="500" y="94"/>
                  <a:pt x="556" y="83"/>
                  <a:pt x="643" y="77"/>
                </a:cubicBezTo>
                <a:cubicBezTo>
                  <a:pt x="861" y="107"/>
                  <a:pt x="778" y="91"/>
                  <a:pt x="893" y="115"/>
                </a:cubicBezTo>
                <a:cubicBezTo>
                  <a:pt x="993" y="108"/>
                  <a:pt x="1024" y="107"/>
                  <a:pt x="1104" y="86"/>
                </a:cubicBezTo>
                <a:cubicBezTo>
                  <a:pt x="1125" y="173"/>
                  <a:pt x="1114" y="138"/>
                  <a:pt x="1133" y="192"/>
                </a:cubicBezTo>
                <a:cubicBezTo>
                  <a:pt x="1139" y="249"/>
                  <a:pt x="1148" y="321"/>
                  <a:pt x="1190" y="365"/>
                </a:cubicBezTo>
                <a:cubicBezTo>
                  <a:pt x="1212" y="426"/>
                  <a:pt x="1243" y="477"/>
                  <a:pt x="1306" y="499"/>
                </a:cubicBezTo>
                <a:cubicBezTo>
                  <a:pt x="1351" y="533"/>
                  <a:pt x="1394" y="537"/>
                  <a:pt x="1363" y="605"/>
                </a:cubicBezTo>
                <a:cubicBezTo>
                  <a:pt x="1357" y="617"/>
                  <a:pt x="1344" y="624"/>
                  <a:pt x="1334" y="633"/>
                </a:cubicBezTo>
                <a:cubicBezTo>
                  <a:pt x="1312" y="701"/>
                  <a:pt x="1321" y="672"/>
                  <a:pt x="1306" y="720"/>
                </a:cubicBezTo>
                <a:cubicBezTo>
                  <a:pt x="1322" y="853"/>
                  <a:pt x="1291" y="763"/>
                  <a:pt x="1344" y="816"/>
                </a:cubicBezTo>
                <a:cubicBezTo>
                  <a:pt x="1352" y="824"/>
                  <a:pt x="1356" y="836"/>
                  <a:pt x="1363" y="845"/>
                </a:cubicBezTo>
                <a:cubicBezTo>
                  <a:pt x="1372" y="858"/>
                  <a:pt x="1392" y="883"/>
                  <a:pt x="1392" y="883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79725" y="1054100"/>
            <a:ext cx="347663" cy="3429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2667000"/>
            <a:ext cx="1371600" cy="138499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1924, QUẢNG CHÂU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Oval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57800" y="2667000"/>
            <a:ext cx="347663" cy="3429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54091" y="152400"/>
            <a:ext cx="2362200" cy="2819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>
            <p:custDataLst>
              <p:tags r:id="rId7"/>
            </p:custDataLst>
          </p:nvPr>
        </p:nvSpPr>
        <p:spPr>
          <a:xfrm>
            <a:off x="3505200" y="6599583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8" descr="Picture 00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201" y="0"/>
            <a:ext cx="9067799" cy="6858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2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0" y="609600"/>
            <a:ext cx="3352800" cy="48006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( 1924 -1925)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3733800" y="457200"/>
            <a:ext cx="5105400" cy="2133600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1924,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038600" y="3429000"/>
            <a:ext cx="4876800" cy="1569660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- 6/1925,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2971800" y="1371600"/>
            <a:ext cx="7620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2971800" y="3200400"/>
            <a:ext cx="990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38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mạngThanh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5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4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  <p:bldP spid="63491" grpId="0" animBg="1"/>
      <p:bldP spid="63492" grpId="0" animBg="1"/>
      <p:bldP spid="63493" grpId="0" animBg="1"/>
      <p:bldP spid="6349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857250"/>
            <a:ext cx="9270206" cy="532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orizontal Scroll 6"/>
          <p:cNvSpPr/>
          <p:nvPr/>
        </p:nvSpPr>
        <p:spPr>
          <a:xfrm>
            <a:off x="359569" y="2438400"/>
            <a:ext cx="3996929" cy="148471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eaLnBrk="1" hangingPunct="1">
              <a:defRPr/>
            </a:pPr>
            <a:r>
              <a:rPr lang="en-US" sz="2025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LỊCH SỬ - </a:t>
            </a:r>
            <a:r>
              <a:rPr lang="vi-VN" sz="2025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025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2025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2025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học: 2021-2022</a:t>
            </a:r>
          </a:p>
        </p:txBody>
      </p:sp>
      <p:pic>
        <p:nvPicPr>
          <p:cNvPr id="3076" name="Picture 2" descr="D:\Users\Administrator\Desktop\lich-su-lop-9_01b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7" y="1107282"/>
            <a:ext cx="3833813" cy="475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4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30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uongkachme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57200" y="60960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smtClean="0">
                <a:solidFill>
                  <a:srgbClr val="FF0000"/>
                </a:solidFill>
              </a:rPr>
              <a:t>Bìa tập “Đường Kách mệnh”.</a:t>
            </a:r>
          </a:p>
        </p:txBody>
      </p:sp>
    </p:spTree>
    <p:extLst>
      <p:ext uri="{BB962C8B-B14F-4D97-AF65-F5344CB8AC3E}">
        <p14:creationId xmlns:p14="http://schemas.microsoft.com/office/powerpoint/2010/main" val="16260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362200"/>
            <a:ext cx="8458200" cy="3124200"/>
          </a:xfrm>
          <a:noFill/>
          <a:ln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6/1925.   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* 1927,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eaLnBrk="1" hangingPunct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78486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Aia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mạngThanh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9"/>
          <p:cNvSpPr>
            <a:spLocks noChangeArrowheads="1"/>
          </p:cNvSpPr>
          <p:nvPr/>
        </p:nvSpPr>
        <p:spPr bwMode="auto">
          <a:xfrm>
            <a:off x="838200" y="1219200"/>
            <a:ext cx="7315200" cy="32004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HVNCMTN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762000" y="4114800"/>
            <a:ext cx="7086600" cy="2590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1929, HVNCMTN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quốc,xuất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4636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(HVNCMTN)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1076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0491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2"/>
          <p:cNvSpPr>
            <a:spLocks noChangeArrowheads="1"/>
          </p:cNvSpPr>
          <p:nvPr/>
        </p:nvSpPr>
        <p:spPr bwMode="auto">
          <a:xfrm>
            <a:off x="533400" y="0"/>
            <a:ext cx="8077200" cy="3124200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</a:rPr>
              <a:t>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Quốc</a:t>
            </a:r>
            <a:r>
              <a:rPr lang="en-US" sz="3200" dirty="0" smtClean="0">
                <a:solidFill>
                  <a:srgbClr val="FF0000"/>
                </a:solidFill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</a:rPr>
              <a:t>Trung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Quốc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có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Việt</a:t>
            </a:r>
            <a:r>
              <a:rPr lang="en-US" sz="3200" dirty="0" smtClean="0">
                <a:solidFill>
                  <a:srgbClr val="FF0000"/>
                </a:solidFill>
              </a:rPr>
              <a:t> Nam?</a:t>
            </a:r>
          </a:p>
        </p:txBody>
      </p:sp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914400" y="2667000"/>
            <a:ext cx="6781800" cy="4038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333399"/>
                </a:solidFill>
              </a:rPr>
              <a:t>-Chuẩn bị về mặt </a:t>
            </a:r>
            <a:r>
              <a:rPr lang="en-US" sz="3600" b="1" smtClean="0">
                <a:solidFill>
                  <a:srgbClr val="FF0000"/>
                </a:solidFill>
              </a:rPr>
              <a:t>tổ chức</a:t>
            </a:r>
            <a:r>
              <a:rPr lang="en-US" sz="3600" smtClean="0">
                <a:solidFill>
                  <a:srgbClr val="333399"/>
                </a:solidFill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333399"/>
                </a:solidFill>
              </a:rPr>
              <a:t>cho sự thành lập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333399"/>
                </a:solidFill>
              </a:rPr>
              <a:t>Đảng cộng sản Việt Nam.</a:t>
            </a:r>
          </a:p>
        </p:txBody>
      </p:sp>
    </p:spTree>
    <p:extLst>
      <p:ext uri="{BB962C8B-B14F-4D97-AF65-F5344CB8AC3E}">
        <p14:creationId xmlns:p14="http://schemas.microsoft.com/office/powerpoint/2010/main" val="5520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8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2286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819400"/>
            <a:ext cx="7086600" cy="2362200"/>
          </a:xfrm>
        </p:spPr>
        <p:txBody>
          <a:bodyPr/>
          <a:lstStyle/>
          <a:p>
            <a:pPr eaLnBrk="1" hangingPunct="1"/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TẠI PHÁP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CHUẨN BỊ VỀ CHÍNH TRỊ</a:t>
            </a:r>
          </a:p>
          <a:p>
            <a:pPr eaLnBrk="1" hangingPunct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TẠI LIÊN XÔ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CHUẨN BỊ VỀ TƯ TƯỞNG</a:t>
            </a:r>
          </a:p>
          <a:p>
            <a:pPr eaLnBrk="1" hangingPunct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TẠI TRUNG QUỐC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CHUẨN BỊ VỀ TỔ CHỨC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6324600" y="2819400"/>
            <a:ext cx="990600" cy="2514600"/>
          </a:xfrm>
          <a:prstGeom prst="righ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1400" y="3124200"/>
            <a:ext cx="13716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CHO CÁCH MẠNG VN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088082933"/>
              </p:ext>
            </p:extLst>
          </p:nvPr>
        </p:nvGraphicFramePr>
        <p:xfrm>
          <a:off x="103188" y="1295400"/>
          <a:ext cx="8915400" cy="5410200"/>
        </p:xfrm>
        <a:graphic>
          <a:graphicData uri="http://schemas.openxmlformats.org/drawingml/2006/table">
            <a:tbl>
              <a:tblPr/>
              <a:tblGrid>
                <a:gridCol w="134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Thêi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gian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Ho¹t ®éng cña NguyÔn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H" pitchFamily="34" charset="0"/>
                          <a:cs typeface="Arial" charset="0"/>
                        </a:rPr>
                        <a:t>¸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i Quèc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1911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1919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1920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1922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1923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1924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1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1925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1524000" y="1828800"/>
            <a:ext cx="45929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Bắt đầu ra đi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ì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m đ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ường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/>
              </a:rPr>
              <a:t>cứu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nước</a:t>
            </a:r>
            <a:endParaRPr lang="vi-VN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7923" name="Rectangle 35"/>
          <p:cNvSpPr>
            <a:spLocks noChangeArrowheads="1"/>
          </p:cNvSpPr>
          <p:nvPr/>
        </p:nvSpPr>
        <p:spPr bwMode="auto">
          <a:xfrm>
            <a:off x="1524000" y="2209800"/>
            <a:ext cx="7397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Gia nhập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đ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ả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ng </a:t>
            </a:r>
            <a:r>
              <a:rPr lang="vi-VN" sz="2400" dirty="0">
                <a:solidFill>
                  <a:srgbClr val="0000FF"/>
                </a:solidFill>
                <a:latin typeface="Times New Roman"/>
              </a:rPr>
              <a:t>xã hội Pháp, gửi “Yêu sách của nhân dân An Nam” tới Hội nghị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Vec-xai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1600200" y="3810000"/>
            <a:ext cx="5416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Tham gia sáng lập Hội liên hiệp thuộc 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địa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1524000" y="4343400"/>
            <a:ext cx="4738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Sáng lập ra Báo “Ngưười cùng khổ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”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1524000" y="4876800"/>
            <a:ext cx="5238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Dự  đại hội Quốc tế nông dân ở Liên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X</a:t>
            </a:r>
            <a:r>
              <a:rPr lang="vi-VN" sz="2400" dirty="0" smtClean="0">
                <a:solidFill>
                  <a:srgbClr val="0000FF"/>
                </a:solidFill>
                <a:latin typeface="Times New Roman"/>
              </a:rPr>
              <a:t>ô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1524000" y="5334000"/>
            <a:ext cx="6333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/>
              </a:rPr>
              <a:t>Dự  đại hội lần thứ V Quốc tế cộng sản ở Liên Xô</a:t>
            </a:r>
          </a:p>
        </p:txBody>
      </p:sp>
      <p:sp>
        <p:nvSpPr>
          <p:cNvPr id="68650" name="Text Box 42"/>
          <p:cNvSpPr txBox="1">
            <a:spLocks noChangeArrowheads="1"/>
          </p:cNvSpPr>
          <p:nvPr/>
        </p:nvSpPr>
        <p:spPr bwMode="auto">
          <a:xfrm>
            <a:off x="152400" y="76200"/>
            <a:ext cx="8915400" cy="1200329"/>
          </a:xfrm>
          <a:prstGeom prst="rect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sz="2400" b="1" dirty="0">
                <a:solidFill>
                  <a:srgbClr val="FFFFFF"/>
                </a:solidFill>
                <a:latin typeface="Times New Roman"/>
              </a:rPr>
              <a:t>Trong các sự kiện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</a:rPr>
              <a:t>sau</a:t>
            </a:r>
            <a:r>
              <a:rPr lang="vi-VN" sz="2400" b="1" dirty="0" smtClean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vi-VN" sz="2400" b="1" dirty="0">
                <a:solidFill>
                  <a:srgbClr val="FFFFFF"/>
                </a:solidFill>
                <a:latin typeface="Times New Roman"/>
              </a:rPr>
              <a:t>sự  kiện nào đánh dấu đánh dấu mốc quan trọng trong chặng </a:t>
            </a:r>
            <a:r>
              <a:rPr lang="vi-VN" sz="2400" b="1" dirty="0" smtClean="0">
                <a:solidFill>
                  <a:srgbClr val="FFFFFF"/>
                </a:solidFill>
                <a:latin typeface="Times New Roman"/>
              </a:rPr>
              <a:t>đường </a:t>
            </a:r>
            <a:r>
              <a:rPr lang="vi-VN" sz="2400" b="1" dirty="0">
                <a:solidFill>
                  <a:srgbClr val="FFFFFF"/>
                </a:solidFill>
                <a:latin typeface="Times New Roman"/>
              </a:rPr>
              <a:t>hoạt động cứu </a:t>
            </a:r>
            <a:r>
              <a:rPr lang="vi-VN" sz="2400" b="1" dirty="0" smtClean="0">
                <a:solidFill>
                  <a:srgbClr val="FFFFFF"/>
                </a:solidFill>
                <a:latin typeface="Times New Roman"/>
              </a:rPr>
              <a:t>nước </a:t>
            </a:r>
            <a:r>
              <a:rPr lang="vi-VN" sz="2400" b="1" dirty="0">
                <a:solidFill>
                  <a:srgbClr val="FFFFFF"/>
                </a:solidFill>
                <a:latin typeface="Times New Roman"/>
              </a:rPr>
              <a:t>của Người từ 1919 đến 1925 </a:t>
            </a:r>
            <a:r>
              <a:rPr lang="vi-VN" sz="2400" b="1" dirty="0" smtClean="0">
                <a:solidFill>
                  <a:srgbClr val="FFFFFF"/>
                </a:solidFill>
                <a:latin typeface="Times New Roman"/>
              </a:rPr>
              <a:t>?</a:t>
            </a:r>
            <a:endParaRPr lang="vi-VN" sz="24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8652" name="Rectangle 44"/>
          <p:cNvSpPr>
            <a:spLocks noChangeArrowheads="1"/>
          </p:cNvSpPr>
          <p:nvPr/>
        </p:nvSpPr>
        <p:spPr bwMode="auto">
          <a:xfrm>
            <a:off x="1447800" y="2902803"/>
            <a:ext cx="754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FF3300"/>
                </a:solidFill>
              </a:rPr>
              <a:t>Đ</a:t>
            </a:r>
            <a:r>
              <a:rPr lang="vi-VN" sz="2400" dirty="0" smtClean="0">
                <a:solidFill>
                  <a:srgbClr val="FF3300"/>
                </a:solidFill>
                <a:latin typeface="Times New Roman"/>
              </a:rPr>
              <a:t>ọc “Sơ thảo luận cương” của Lênin, dự đại hội Tua, gia nhập Quốc tế III, tham gia  sáng lập ĐCS Pháp</a:t>
            </a:r>
          </a:p>
        </p:txBody>
      </p:sp>
      <p:sp>
        <p:nvSpPr>
          <p:cNvPr id="68653" name="Rectangle 45"/>
          <p:cNvSpPr>
            <a:spLocks noChangeArrowheads="1"/>
          </p:cNvSpPr>
          <p:nvPr/>
        </p:nvSpPr>
        <p:spPr bwMode="auto">
          <a:xfrm>
            <a:off x="1447800" y="5867400"/>
            <a:ext cx="754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3300"/>
                </a:solidFill>
                <a:latin typeface="Times New Roman"/>
              </a:rPr>
              <a:t>Sáng lập và lãnh đạo hoạt động của Hội VN cách mạng thanh niên</a:t>
            </a:r>
          </a:p>
        </p:txBody>
      </p:sp>
    </p:spTree>
    <p:extLst>
      <p:ext uri="{BB962C8B-B14F-4D97-AF65-F5344CB8AC3E}">
        <p14:creationId xmlns:p14="http://schemas.microsoft.com/office/powerpoint/2010/main" val="12994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9144000" cy="1981200"/>
          </a:xfrm>
          <a:extLst>
            <a:ext uri="{909E8E84-426E-40DD-AFC4-6F175D3DCCD1}">
              <a14:hiddenFill xmlns:a14="http://schemas.microsoft.com/office/drawing/2010/main">
                <a:solidFill>
                  <a:srgbClr val="FF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: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HOẠT ĐỘNG CỦA NGUYỄN ÁI QUỐC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NƯỚC NGOÀI TRONG NHỮNG NĂM (1919-1925)</a:t>
            </a:r>
          </a:p>
        </p:txBody>
      </p:sp>
      <p:pic>
        <p:nvPicPr>
          <p:cNvPr id="2055" name="Picture 7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449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943600" y="6629400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3505200" y="358140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Text Box 16"/>
          <p:cNvSpPr txBox="1">
            <a:spLocks noChangeArrowheads="1"/>
          </p:cNvSpPr>
          <p:nvPr/>
        </p:nvSpPr>
        <p:spPr bwMode="auto">
          <a:xfrm>
            <a:off x="1219200" y="37338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5" name="Picture 17" descr="Nguyen Tat Th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342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404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1981200"/>
          </a:xfrm>
          <a:extLst>
            <a:ext uri="{909E8E84-426E-40DD-AFC4-6F175D3DCCD1}">
              <a14:hiddenFill xmlns:a14="http://schemas.microsoft.com/office/drawing/2010/main">
                <a:solidFill>
                  <a:srgbClr val="FF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: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HOẠT ĐỘNG CỦA NGUYỄN ÁI QUỐC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NƯỚC NGOÀI TRONG NHỮNG NĂM (1919-1925)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057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(1917-1923)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124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(1923-1924)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0386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(1924-1925)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1981200"/>
          </a:xfrm>
          <a:extLst>
            <a:ext uri="{909E8E84-426E-40DD-AFC4-6F175D3DCCD1}">
              <a14:hiddenFill xmlns:a14="http://schemas.microsoft.com/office/drawing/2010/main">
                <a:solidFill>
                  <a:srgbClr val="FF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: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HOẠT ĐỘNG CỦA NGUYỄN ÁI QUỐC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NƯỚC NGOÀI TRONG NHỮNG NĂM (1919-1925)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057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(1917-1923)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3352800"/>
            <a:ext cx="876300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(1917-1920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0" y="76200"/>
            <a:ext cx="1524000" cy="670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CỦA NGUYỄN ÁI QUỐC Ở PHÁP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( 1917-1923)</a:t>
            </a:r>
          </a:p>
        </p:txBody>
      </p:sp>
      <p:cxnSp>
        <p:nvCxnSpPr>
          <p:cNvPr id="5" name="Straight Connector 4"/>
          <p:cNvCxnSpPr/>
          <p:nvPr>
            <p:custDataLst>
              <p:tags r:id="rId3"/>
            </p:custDataLst>
          </p:nvPr>
        </p:nvCxnSpPr>
        <p:spPr>
          <a:xfrm rot="5400000" flipH="1" flipV="1">
            <a:off x="952500" y="1104900"/>
            <a:ext cx="24384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743200" y="118984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18/6/1919, g</a:t>
            </a:r>
            <a:r>
              <a:rPr lang="vi-VN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ửi  đến hội  nghị Vec-xai bản yêu sách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cxnSp>
        <p:nvCxnSpPr>
          <p:cNvPr id="7" name="Straight Connector 6"/>
          <p:cNvCxnSpPr/>
          <p:nvPr>
            <p:custDataLst>
              <p:tags r:id="rId5"/>
            </p:custDataLst>
          </p:nvPr>
        </p:nvCxnSpPr>
        <p:spPr>
          <a:xfrm>
            <a:off x="1600200" y="2971802"/>
            <a:ext cx="808383" cy="68579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2408583" y="3568005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7/1920, đ</a:t>
            </a:r>
            <a:r>
              <a:rPr lang="vi-VN" sz="2800" dirty="0">
                <a:solidFill>
                  <a:srgbClr val="0070C0"/>
                </a:solidFill>
                <a:latin typeface="Times New Roman"/>
              </a:rPr>
              <a:t>ọc sơ thảo  luận cương về vấn đề  dân tộc, thuộc địa của Lê nin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Right Arrow 8"/>
          <p:cNvSpPr/>
          <p:nvPr>
            <p:custDataLst>
              <p:tags r:id="rId7"/>
            </p:custDataLst>
          </p:nvPr>
        </p:nvSpPr>
        <p:spPr>
          <a:xfrm>
            <a:off x="6858000" y="36576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7543800" y="1968597"/>
            <a:ext cx="129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3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6781480"/>
              </p:ext>
            </p:extLst>
          </p:nvPr>
        </p:nvGraphicFramePr>
        <p:xfrm>
          <a:off x="152400" y="76200"/>
          <a:ext cx="8797636" cy="659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lip" r:id="rId5" imgW="5152381" imgH="3809524" progId="">
                  <p:embed/>
                </p:oleObj>
              </mc:Choice>
              <mc:Fallback>
                <p:oleObj name="Clip" r:id="rId5" imgW="5152381" imgH="3809524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"/>
                        <a:ext cx="8797636" cy="6598227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5486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 ÁI QUỐC TẠI ĐẠI HỘI TUA (12-1920)</a:t>
            </a:r>
          </a:p>
        </p:txBody>
      </p:sp>
    </p:spTree>
    <p:extLst>
      <p:ext uri="{BB962C8B-B14F-4D97-AF65-F5344CB8AC3E}">
        <p14:creationId xmlns:p14="http://schemas.microsoft.com/office/powerpoint/2010/main" val="21301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0" y="76200"/>
            <a:ext cx="1524000" cy="670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CỦA NGUYỄN ÁI QUỐC Ở PHÁP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( 1917-1923)</a:t>
            </a: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2667000" y="15240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18/6/1919, g</a:t>
            </a:r>
            <a:r>
              <a:rPr lang="vi-VN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ửi  đến hội  nghị Vec-xai bản yêu sách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cxnSp>
        <p:nvCxnSpPr>
          <p:cNvPr id="11" name="Straight Connector 10"/>
          <p:cNvCxnSpPr/>
          <p:nvPr>
            <p:custDataLst>
              <p:tags r:id="rId4"/>
            </p:custDataLst>
          </p:nvPr>
        </p:nvCxnSpPr>
        <p:spPr>
          <a:xfrm rot="5400000" flipH="1" flipV="1">
            <a:off x="952500" y="1104900"/>
            <a:ext cx="24384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2819400" y="175260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7/1920, đ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ọc sơ thảo  luận cương về vấn đề  dân tộc, thuộc địa của Lê nin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>
            <p:custDataLst>
              <p:tags r:id="rId6"/>
            </p:custDataLst>
          </p:nvPr>
        </p:nvCxnSpPr>
        <p:spPr>
          <a:xfrm flipV="1">
            <a:off x="1600200" y="2057400"/>
            <a:ext cx="1219200" cy="9144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2438400" y="342900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75000"/>
                  </a:srgbClr>
                </a:solidFill>
              </a:rPr>
              <a:t>12/1920, d</a:t>
            </a:r>
            <a:r>
              <a:rPr lang="vi-VN" sz="2800" dirty="0">
                <a:solidFill>
                  <a:srgbClr val="F79646">
                    <a:lumMod val="75000"/>
                  </a:srgbClr>
                </a:solidFill>
                <a:latin typeface="Times New Roman"/>
              </a:rPr>
              <a:t>ự đại hội ĐXH  Pháp, tham gia sáng lập ĐCS Pháp.</a:t>
            </a:r>
            <a:endParaRPr lang="en-US" sz="2800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>
          <a:xfrm>
            <a:off x="1600200" y="3048000"/>
            <a:ext cx="914400" cy="6096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>
            <p:custDataLst>
              <p:tags r:id="rId9"/>
            </p:custDataLst>
          </p:nvPr>
        </p:nvSpPr>
        <p:spPr>
          <a:xfrm>
            <a:off x="2390955" y="4819471"/>
            <a:ext cx="4924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</a:rPr>
              <a:t>1921, T</a:t>
            </a:r>
            <a:r>
              <a:rPr lang="vi-VN" sz="2800" dirty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ham gia sáng lập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Hội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liên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hiệp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 </a:t>
            </a:r>
            <a:r>
              <a:rPr lang="vi-VN" sz="2800" dirty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thuộc 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địa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. 1922, 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 </a:t>
            </a:r>
            <a:r>
              <a:rPr lang="vi-VN" sz="2800" dirty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làm chủ bút báo 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“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Người </a:t>
            </a:r>
            <a:r>
              <a:rPr lang="vi-VN" sz="2800" dirty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cùng 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khổ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”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</a:rPr>
              <a:t>.</a:t>
            </a:r>
            <a:r>
              <a:rPr lang="vi-VN" sz="2800" dirty="0" smtClean="0">
                <a:solidFill>
                  <a:srgbClr val="EEECE1">
                    <a:lumMod val="25000"/>
                  </a:srgbClr>
                </a:solidFill>
                <a:latin typeface="Times New Roman"/>
              </a:rPr>
              <a:t> </a:t>
            </a:r>
            <a:endParaRPr lang="en-US" sz="2800" dirty="0">
              <a:solidFill>
                <a:srgbClr val="EEECE1">
                  <a:lumMod val="25000"/>
                </a:srgbClr>
              </a:solidFill>
            </a:endParaRPr>
          </a:p>
        </p:txBody>
      </p:sp>
      <p:cxnSp>
        <p:nvCxnSpPr>
          <p:cNvPr id="20" name="Straight Connector 19"/>
          <p:cNvCxnSpPr/>
          <p:nvPr>
            <p:custDataLst>
              <p:tags r:id="rId10"/>
            </p:custDataLst>
          </p:nvPr>
        </p:nvCxnSpPr>
        <p:spPr>
          <a:xfrm rot="16200000" flipH="1">
            <a:off x="914400" y="3810000"/>
            <a:ext cx="1905000" cy="533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>
            <p:custDataLst>
              <p:tags r:id="rId11"/>
            </p:custDataLst>
          </p:nvPr>
        </p:nvSpPr>
        <p:spPr>
          <a:xfrm>
            <a:off x="7086600" y="228600"/>
            <a:ext cx="609600" cy="58674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7848600" y="533400"/>
            <a:ext cx="129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3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2" descr="Luoc do hanh trinh cuu nuoc cua Chu Tich Ho Chi Minh (1911-1941)"/>
            <p:cNvPicPr>
              <a:picLocks noChangeAspect="1" noChangeArrowheads="1"/>
            </p:cNvPicPr>
            <p:nvPr/>
          </p:nvPicPr>
          <p:blipFill>
            <a:blip r:embed="rId3"/>
            <a:srcRect t="10001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7" name="StoryAvatar" descr="2_ngaiquoc-x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657600"/>
              <a:ext cx="35814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AutoShap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9800" y="0"/>
            <a:ext cx="4800600" cy="1905000"/>
          </a:xfrm>
          <a:prstGeom prst="wedgeRoundRectCallout">
            <a:avLst>
              <a:gd name="adj1" fmla="val -58829"/>
              <a:gd name="adj2" fmla="val 32006"/>
              <a:gd name="adj3" fmla="val 16667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ở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FFOutput\nhap\s9.mp3"/>
  <p:tag name="PPSNARRATION" val="31,1154090388,D:\THÙY LIÊN\CÁ NHÂN\CÁC BÀI THI\bài thi eleaning\bai 16 su 9 hoat dong cua NAQ\bai16 hoat dong cua Nguyen Ai Quoc_pptx\Media.ppcx"/>
  <p:tag name="HTML_SHAPEINFO" val="&lt;SlideThumbPath val=&quot;Slide9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6&quot;/&gt;&lt;lineCharCount val=&quot;5&quot;/&gt;&lt;lineCharCount val=&quot;4&quot;/&gt;&lt;lineCharCount val=&quot;7&quot;/&gt;&lt;lineCharCount val=&quot;8&quot;/&gt;&lt;lineCharCount val=&quot;8&quot;/&gt;&lt;lineCharCount val=&quot;7&quot;/&gt;&lt;lineCharCount val=&quot;5&quot;/&gt;&lt;/TableIndex&gt;&lt;/ShapeTextInfo&gt;"/>
  <p:tag name="PRESENTER_SHAPEINFO" val="&lt;ThreeDShapeInfo&gt;&lt;uuid val=&quot;{E9BBBA77-AD7E-4EC6-A99A-F60DF2080E1A}&quot;/&gt;&lt;isInvalidForFieldText val=&quot;0&quot;/&gt;&lt;Image&gt;&lt;filename val=&quot;C:\Users\Admin\Documents\My Adobe Presentations\bai16 hoat dong cua Nguyen Ai Quoc\data\asimages\{E9BBBA77-AD7E-4EC6-A99A-F60DF2080E1A}_9.png&quot;/&gt;&lt;left val=&quot;-10&quot;/&gt;&lt;top val=&quot;3&quot;/&gt;&lt;width val=&quot;148&quot;/&gt;&lt;height val=&quot;537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B7D2E15-B354-4A81-8600-DA8BC24EA7B4}&quot;/&gt;&lt;isInvalidForFieldText val=&quot;0&quot;/&gt;&lt;Image&gt;&lt;filename val=&quot;C:\Users\Admin\Documents\My Adobe Presentations\bai16 hoat dong cua Nguyen Ai Quoc\data\asimages\{9B7D2E15-B354-4A81-8600-DA8BC24EA7B4}_9.png&quot;/&gt;&lt;left val=&quot;121&quot;/&gt;&lt;top val=&quot;33&quot;/&gt;&lt;width val=&quot;100&quot;/&gt;&lt;height val=&quot;201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0&quot;/&gt;&lt;lineCharCount val=&quot;29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E73313C5-90B4-4F0A-AC3A-D45824F4350C}_9.png&quot;/&gt;&lt;left val=&quot;206&quot;/&gt;&lt;top val=&quot;5&quot;/&gt;&lt;width val=&quot;382&quot;/&gt;&lt;height val=&quot;12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5FAA2C0-1FC9-4536-94CF-6C7CBF4B4EDD}&quot;/&gt;&lt;isInvalidForFieldText val=&quot;0&quot;/&gt;&lt;Image&gt;&lt;filename val=&quot;C:\Users\Admin\Documents\My Adobe Presentations\bai16 hoat dong cua Nguyen Ai Quoc\data\asimages\{E5FAA2C0-1FC9-4536-94CF-6C7CBF4B4EDD}_9.png&quot;/&gt;&lt;left val=&quot;122&quot;/&gt;&lt;top val=&quot;231&quot;/&gt;&lt;width val=&quot;73&quot;/&gt;&lt;height val=&quot;6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6&quot;/&gt;&lt;lineCharCount val=&quot;26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2BA4FBC3-4FCA-4BD3-8DF4-35B4B35C9912}_9.png&quot;/&gt;&lt;left val=&quot;180&quot;/&gt;&lt;top val=&quot;276&quot;/&gt;&lt;width val=&quot;358&quot;/&gt;&lt;height val=&quot;127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7&quot;/&gt;&lt;lineCharCount val=&quot;4&quot;/&gt;&lt;lineCharCount val=&quot;6&quot;/&gt;&lt;lineCharCount val=&quot;4&quot;/&gt;&lt;lineCharCount val=&quot;6&quot;/&gt;&lt;lineCharCount val=&quot;4&quot;/&gt;&lt;lineCharCount val=&quot;6&quot;/&gt;&lt;lineCharCount val=&quot;5&quot;/&gt;&lt;lineCharCount val=&quot;8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8EC022EA-84F4-4F11-9895-1F51A167230F}_9.png&quot;/&gt;&lt;left val=&quot;586&quot;/&gt;&lt;top val=&quot;151&quot;/&gt;&lt;width val=&quot;112&quot;/&gt;&lt;height val=&quot;310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4DA70A-5467-4765-B9FD-0E243EA48FC2}&quot;/&gt;&lt;isInvalidForFieldText val=&quot;0&quot;/&gt;&lt;Image&gt;&lt;filename val=&quot;C:\Users\Admin\Documents\My Adobe Presentations\bai16 hoat dong cua Nguyen Ai Quoc\data\asimages\{824DA70A-5467-4765-B9FD-0E243EA48FC2}_9.png&quot;/&gt;&lt;left val=&quot;0&quot;/&gt;&lt;top val=&quot;-6&quot;/&gt;&lt;width val=&quot;733&quot;/&gt;&lt;height val=&quot;553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3866768D-9B45-4B0B-9757-54067BEB1FDE}_9.png&quot;/&gt;&lt;left val=&quot;42&quot;/&gt;&lt;top val=&quot;432&quot;/&gt;&lt;width val=&quot;649&quot;/&gt;&lt;height val=&quot;56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FFOutput\nhap\s16.mp3"/>
  <p:tag name="PPSNARRATION" val="32,1154090388,D:\THÙY LIÊN\CÁ NHÂN\CÁC BÀI THI\bài thi eleaning\bai 16 su 9 hoat dong cua NAQ\bai16 hoat dong cua Nguyen Ai Quoc_pptx\Media.ppcx"/>
  <p:tag name="HTML_SHAPEINFO" val="&lt;SlideThumbPath val=&quot;Slide16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6&quot;/&gt;&lt;lineCharCount val=&quot;5&quot;/&gt;&lt;lineCharCount val=&quot;4&quot;/&gt;&lt;lineCharCount val=&quot;7&quot;/&gt;&lt;lineCharCount val=&quot;8&quot;/&gt;&lt;lineCharCount val=&quot;8&quot;/&gt;&lt;lineCharCount val=&quot;7&quot;/&gt;&lt;lineCharCount val=&quot;5&quot;/&gt;&lt;/TableIndex&gt;&lt;/ShapeTextInfo&gt;"/>
  <p:tag name="PRESENTER_SHAPEINFO" val="&lt;ThreeDShapeInfo&gt;&lt;uuid val=&quot;{2BC28A1A-C130-4329-B03B-46807815E6AA}&quot;/&gt;&lt;isInvalidForFieldText val=&quot;0&quot;/&gt;&lt;Image&gt;&lt;filename val=&quot;C:\Users\Admin\Documents\My Adobe Presentations\bai16 hoat dong cua Nguyen Ai Quoc\data\asimages\{2BC28A1A-C130-4329-B03B-46807815E6AA}_16.png&quot;/&gt;&lt;left val=&quot;-10&quot;/&gt;&lt;top val=&quot;3&quot;/&gt;&lt;width val=&quot;148&quot;/&gt;&lt;height val=&quot;537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0&quot;/&gt;&lt;lineCharCount val=&quot;29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63CF20F5-DBE4-4FA0-9F38-4022FE1F1712}_16.png&quot;/&gt;&lt;left val=&quot;200&quot;/&gt;&lt;top val=&quot;7&quot;/&gt;&lt;width val=&quot;382&quot;/&gt;&lt;height val=&quot;127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5F8B4D-4904-4524-B7C4-C7DB7F883B65}&quot;/&gt;&lt;isInvalidForFieldText val=&quot;0&quot;/&gt;&lt;Image&gt;&lt;filename val=&quot;C:\Users\Admin\Documents\My Adobe Presentations\bai16 hoat dong cua Nguyen Ai Quoc\data\asimages\{7A5F8B4D-4904-4524-B7C4-C7DB7F883B65}_16.png&quot;/&gt;&lt;left val=&quot;121&quot;/&gt;&lt;top val=&quot;33&quot;/&gt;&lt;width val=&quot;100&quot;/&gt;&lt;height val=&quot;201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6&quot;/&gt;&lt;lineCharCount val=&quot;26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11124C35-C82B-4825-B866-B1487CE8CE85}_16.png&quot;/&gt;&lt;left val=&quot;212&quot;/&gt;&lt;top val=&quot;132&quot;/&gt;&lt;width val=&quot;358&quot;/&gt;&lt;height val=&quot;127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D06A39A-346F-43B4-9AFD-C410384F3539}&quot;/&gt;&lt;isInvalidForFieldText val=&quot;0&quot;/&gt;&lt;Image&gt;&lt;filename val=&quot;C:\Users\Admin\Documents\My Adobe Presentations\bai16 hoat dong cua Nguyen Ai Quoc\data\asimages\{9D06A39A-346F-43B4-9AFD-C410384F3539}_16.png&quot;/&gt;&lt;left val=&quot;122&quot;/&gt;&lt;top val=&quot;159&quot;/&gt;&lt;width val=&quot;105&quot;/&gt;&lt;height val=&quot;81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5&quot;/&gt;&lt;lineCharCount val=&quot;28&quot;/&gt;&lt;lineCharCount val=&quot;5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4B32E927-96C2-4189-A66A-4EC70025863C}_16.png&quot;/&gt;&lt;left val=&quot;182&quot;/&gt;&lt;top val=&quot;264&quot;/&gt;&lt;width val=&quot;369&quot;/&gt;&lt;height val=&quot;12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27741B-07BD-431E-81B2-58C77EB65679}&quot;/&gt;&lt;isInvalidForFieldText val=&quot;0&quot;/&gt;&lt;Image&gt;&lt;filename val=&quot;C:\Users\Admin\Documents\My Adobe Presentations\bai16 hoat dong cua Nguyen Ai Quoc\data\asimages\{C627741B-07BD-431E-81B2-58C77EB65679}_16.png&quot;/&gt;&lt;left val=&quot;122&quot;/&gt;&lt;top val=&quot;237&quot;/&gt;&lt;width val=&quot;81&quot;/&gt;&lt;height val=&quot;58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8&quot;/&gt;&lt;lineCharCount val=&quot;27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2BAFB3AF-FD2C-48E4-BDC6-03C15307881D}_16.png&quot;/&gt;&lt;left val=&quot;178&quot;/&gt;&lt;top val=&quot;374&quot;/&gt;&lt;width val=&quot;377&quot;/&gt;&lt;height val=&quot;12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7BC4D5-33BE-4713-8452-64646E1A911B}&quot;/&gt;&lt;isInvalidForFieldText val=&quot;0&quot;/&gt;&lt;Image&gt;&lt;filename val=&quot;C:\Users\Admin\Documents\My Adobe Presentations\bai16 hoat dong cua Nguyen Ai Quoc\data\asimages\{E47BC4D5-33BE-4713-8452-64646E1A911B}_16.png&quot;/&gt;&lt;left val=&quot;120&quot;/&gt;&lt;top val=&quot;243&quot;/&gt;&lt;width val=&quot;53&quot;/&gt;&lt;height val=&quot;15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A84F49C-BD45-4776-88E9-38D7E4991436}&quot;/&gt;&lt;isInvalidForFieldText val=&quot;0&quot;/&gt;&lt;Image&gt;&lt;filename val=&quot;C:\Users\Admin\Documents\My Adobe Presentations\bai16 hoat dong cua Nguyen Ai Quoc\data\asimages\{2A84F49C-BD45-4776-88E9-38D7E4991436}_16.png&quot;/&gt;&lt;left val=&quot;555&quot;/&gt;&lt;top val=&quot;15&quot;/&gt;&lt;width val=&quot;57&quot;/&gt;&lt;height val=&quot;472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7&quot;/&gt;&lt;lineCharCount val=&quot;4&quot;/&gt;&lt;lineCharCount val=&quot;6&quot;/&gt;&lt;lineCharCount val=&quot;4&quot;/&gt;&lt;lineCharCount val=&quot;6&quot;/&gt;&lt;lineCharCount val=&quot;4&quot;/&gt;&lt;lineCharCount val=&quot;6&quot;/&gt;&lt;lineCharCount val=&quot;5&quot;/&gt;&lt;lineCharCount val=&quot;5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26E6B8C2-8043-48D2-B19D-C16720603AD0}_16.png&quot;/&gt;&lt;left val=&quot;605&quot;/&gt;&lt;top val=&quot;34&quot;/&gt;&lt;width val=&quot;127&quot;/&gt;&lt;height val=&quot;41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9&quot;/&gt;&lt;lineCharCount val=&quot;27&quot;/&gt;&lt;lineCharCount val=&quot;26&quot;/&gt;&lt;lineCharCount val=&quot;11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1&quot;/&gt;&lt;lineCharCount val=&quot;8&quot;/&gt;&lt;/TableIndex&gt;&lt;TableIndex row=&quot;1&quot; col=&quot;2&quot;&gt;&lt;linesCount val=&quot;1&quot;/&gt;&lt;lineCharCount val=&quot;16&quot;/&gt;&lt;/TableIndex&gt;&lt;TableIndex row=&quot;1&quot; col=&quot;3&quot;&gt;&lt;linesCount val=&quot;1&quot;/&gt;&lt;lineCharCount val=&quot;14&quot;/&gt;&lt;/TableIndex&gt;&lt;TableIndex row=&quot;2&quot; col=&quot;1&quot;&gt;&lt;linesCount val=&quot;1&quot;/&gt;&lt;lineCharCount val=&quot;8&quot;/&gt;&lt;/TableIndex&gt;&lt;TableIndex row=&quot;2&quot; col=&quot;2&quot;&gt;&lt;linesCount val=&quot;0&quot;/&gt;&lt;/TableIndex&gt;&lt;TableIndex row=&quot;2&quot; col=&quot;3&quot;&gt;&lt;linesCount val=&quot;1&quot;/&gt;&lt;lineCharCount val=&quot;1&quot;/&gt;&lt;/TableIndex&gt;&lt;TableIndex row=&quot;3&quot; col=&quot;1&quot;&gt;&lt;linesCount val=&quot;1&quot;/&gt;&lt;lineCharCount val=&quot;9&quot;/&gt;&lt;/TableIndex&gt;&lt;TableIndex row=&quot;3&quot; col=&quot;2&quot;&gt;&lt;linesCount val=&quot;0&quot;/&gt;&lt;/TableIndex&gt;&lt;TableIndex row=&quot;3&quot; col=&quot;3&quot;&gt;&lt;linesCount val=&quot;0&quot;/&gt;&lt;/TableIndex&gt;&lt;TableIndex row=&quot;4&quot; col=&quot;1&quot;&gt;&lt;linesCount val=&quot;2&quot;/&gt;&lt;lineCharCount val=&quot;10&quot;/&gt;&lt;lineCharCount val=&quot;9&quot;/&gt;&lt;/TableIndex&gt;&lt;TableIndex row=&quot;4&quot; col=&quot;2&quot;&gt;&lt;linesCount val=&quot;0&quot;/&gt;&lt;/TableIndex&gt;&lt;TableIndex row=&quot;4&quot; col=&quot;3&quot;&gt;&lt;linesCount val=&quot;0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F0690938-6CBA-4E7D-AA53-A39E295541B5}_16.png&quot;/&gt;&lt;left val=&quot;-7&quot;/&gt;&lt;top val=&quot;104&quot;/&gt;&lt;width val=&quot;710&quot;/&gt;&lt;height val=&quot;436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4&quot;/&gt;&lt;lineCharCount val=&quot;35&quot;/&gt;&lt;/TableIndex&gt;&lt;/ShapeTextInfo&gt;"/>
  <p:tag name="PRESENTER_SHAPEINFO" val="&lt;ThreeDShapeInfo&gt;&lt;uuid val=&quot;{23D28CCB-7CD3-474D-8A87-FFAEC92BE291}&quot;/&gt;&lt;isInvalidForFieldText val=&quot;0&quot;/&gt;&lt;Image&gt;&lt;filename val=&quot;C:\Users\Admin\Documents\My Adobe Presentations\bai16 hoat dong cua Nguyen Ai Quoc\data\asimages\{23D28CCB-7CD3-474D-8A87-FFAEC92BE291}_16.png&quot;/&gt;&lt;left val=&quot;33&quot;/&gt;&lt;top val=&quot;17&quot;/&gt;&lt;width val=&quot;655&quot;/&gt;&lt;height val=&quot;112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1C3D9800-FC6D-449A-BCDA-F83DB38F02A3}&quot;/&gt;&lt;isInvalidForFieldText val=&quot;0&quot;/&gt;&lt;Image&gt;&lt;filename val=&quot;C:\Users\Admin\Documents\My Adobe Presentations\bai16 hoat dong cua Nguyen Ai Quoc\data\asimages\{1C3D9800-FC6D-449A-BCDA-F83DB38F02A3}_16.png&quot;/&gt;&lt;left val=&quot;142&quot;/&gt;&lt;top val=&quot;176&quot;/&gt;&lt;width val=&quot;242&quot;/&gt;&lt;height val=&quot;51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6BEBE9C0-F81D-488D-A7A6-9ABF4A086B5B}_16.png&quot;/&gt;&lt;left val=&quot;382&quot;/&gt;&lt;top val=&quot;176&quot;/&gt;&lt;width val=&quot;320&quot;/&gt;&lt;height val=&quot;51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18&quot;/&gt;&lt;/TableIndex&gt;&lt;/ShapeTextInfo&gt;"/>
  <p:tag name="PRESENTER_SHAPEINFO" val="&lt;ThreeDShapeInfo&gt;&lt;uuid val=&quot;{0E9AF2C8-2D2E-4630-B460-4573360F0D79}&quot;/&gt;&lt;isInvalidForFieldText val=&quot;0&quot;/&gt;&lt;Image&gt;&lt;filename val=&quot;C:\Users\Admin\Documents\My Adobe Presentations\bai16 hoat dong cua Nguyen Ai Quoc\data\asimages\{0E9AF2C8-2D2E-4630-B460-4573360F0D79}_16.png&quot;/&gt;&lt;left val=&quot;136&quot;/&gt;&lt;top val=&quot;230&quot;/&gt;&lt;width val=&quot;262&quot;/&gt;&lt;height val=&quot;79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9&quot;/&gt;&lt;lineCharCount val=&quot;29&quot;/&gt;&lt;lineCharCount val=&quot;30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91C8D549-63D9-4149-9DA7-F1A51EE92003}_16.png&quot;/&gt;&lt;left val=&quot;400&quot;/&gt;&lt;top val=&quot;230&quot;/&gt;&lt;width val=&quot;320&quot;/&gt;&lt;height val=&quot;13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7&quot;/&gt;&lt;lineCharCount val=&quot;20&quot;/&gt;&lt;lineCharCount val=&quot;22&quot;/&gt;&lt;lineCharCount val=&quot;10&quot;/&gt;&lt;/TableIndex&gt;&lt;/ShapeTextInfo&gt;"/>
  <p:tag name="PRESENTER_SHAPEINFO" val="&lt;ThreeDShapeInfo&gt;&lt;uuid val=&quot;{383AF2D1-329C-4E25-A673-436A426C43CD}&quot;/&gt;&lt;isInvalidForFieldText val=&quot;0&quot;/&gt;&lt;Image&gt;&lt;filename val=&quot;C:\Users\Admin\Documents\My Adobe Presentations\bai16 hoat dong cua Nguyen Ai Quoc\data\asimages\{383AF2D1-329C-4E25-A673-436A426C43CD}_16.png&quot;/&gt;&lt;left val=&quot;130&quot;/&gt;&lt;top val=&quot;368&quot;/&gt;&lt;width val=&quot;262&quot;/&gt;&lt;height val=&quot;137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8&quot;/&gt;&lt;lineCharCount val=&quot;26&quot;/&gt;&lt;lineCharCount val=&quot;29&quot;/&gt;&lt;lineCharCount val=&quot;9&quot;/&gt;&lt;/TableIndex&gt;&lt;/ShapeTextInfo&gt;"/>
  <p:tag name="PRESENTER_SHAPEINFO" val="&lt;ThreeDShapeInfo&gt;&lt;uuid val=&quot;{6BC9221F-0DAB-4A4E-9CAA-7470FE3A172F}&quot;/&gt;&lt;isInvalidForFieldText val=&quot;0&quot;/&gt;&lt;Image&gt;&lt;filename val=&quot;C:\Users\Admin\Documents\My Adobe Presentations\bai16 hoat dong cua Nguyen Ai Quoc\data\asimages\{6BC9221F-0DAB-4A4E-9CAA-7470FE3A172F}_16.png&quot;/&gt;&lt;left val=&quot;376&quot;/&gt;&lt;top val=&quot;368&quot;/&gt;&lt;width val=&quot;334&quot;/&gt;&lt;height val=&quot;137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FFOutput\s21.mp3"/>
  <p:tag name="PPSNARRATION" val="17,1154090388,D:\THÙY LIÊN\CÁ NHÂN\CÁC BÀI THI\bài thi eleaning\bai 16 su 9 hoat dong cua NAQ\bai16 hoat dong cua Nguyen Ai Quoc_pptx\Media.ppcx"/>
  <p:tag name="HTML_SHAPEINFO" val="&lt;SlideThumbPath val=&quot;Slide21.PNG&quot;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64A10873-4056-401D-B5A5-0504057E3517}_21.png&quot;/&gt;&lt;left val=&quot;36&quot;/&gt;&lt;top val=&quot;16&quot;/&gt;&lt;width val=&quot;649&quot;/&gt;&lt;height val=&quot;94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D51A55E4-1D35-41DE-8BE2-D07CE3AB5833}&quot;/&gt;&lt;isInvalidForFieldText val=&quot;1&quot;/&gt;&lt;Image&gt;&lt;filename val=&quot;C:\Users\Admin\Documents\My Adobe Presentations\bai16 hoat dong cua Nguyen Ai Quoc\data\asimages\{D51A55E4-1D35-41DE-8BE2-D07CE3AB5833}_21_S.png&quot;/&gt;&lt;left val=&quot;249&quot;/&gt;&lt;top val=&quot;103&quot;/&gt;&lt;width val=&quot;178&quot;/&gt;&lt;height val=&quot;113&quot;/&gt;&lt;hasText val=&quot;0&quot;/&gt;&lt;/Image&gt;&lt;Image&gt;&lt;filename val=&quot;C:\Users\Admin\Documents\My Adobe Presentations\bai16 hoat dong cua Nguyen Ai Quoc\data\asimages\{D51A55E4-1D35-41DE-8BE2-D07CE3AB5833}_21_T.png&quot;/&gt;&lt;left val=&quot;252&quot;/&gt;&lt;top val=&quot;105&quot;/&gt;&lt;width val=&quot;175&quot;/&gt;&lt;height val=&quot;111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6&quot;/&gt;&lt;lineCharCount val=&quot;6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84F0397C-AB75-44C8-ADD1-8331C1E50276}_21.png&quot;/&gt;&lt;left val=&quot;290&quot;/&gt;&lt;top val=&quot;205&quot;/&gt;&lt;width val=&quot;129&quot;/&gt;&lt;height val=&quot;12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dmin\Documents\My Adobe Presentations\bai16 hoat dong cua Nguyen Ai Quoc\data\asimages\{00712468-B983-4953-9003-8726224A0B55}_21.png&quot;/&gt;&lt;left val=&quot;268&quot;/&gt;&lt;top val=&quot;516&quot;/&gt;&lt;width val=&quot;350&quot;/&gt;&lt;height val=&quot;51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993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1090</Words>
  <Application>Microsoft Office PowerPoint</Application>
  <PresentationFormat>On-screen Show (4:3)</PresentationFormat>
  <Paragraphs>133</Paragraphs>
  <Slides>27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.VnTime</vt:lpstr>
      <vt:lpstr>.VnTimeH</vt:lpstr>
      <vt:lpstr>Arial</vt:lpstr>
      <vt:lpstr>Calibri</vt:lpstr>
      <vt:lpstr>Times New Roman</vt:lpstr>
      <vt:lpstr>Office Theme</vt:lpstr>
      <vt:lpstr>1_Default Design</vt:lpstr>
      <vt:lpstr>1_Office Theme</vt:lpstr>
      <vt:lpstr>2_Office Theme</vt:lpstr>
      <vt:lpstr>3_Office Theme</vt:lpstr>
      <vt:lpstr>2_Default Design</vt:lpstr>
      <vt:lpstr>4_Office Theme</vt:lpstr>
      <vt:lpstr>3_Default Design</vt:lpstr>
      <vt:lpstr>4_Default Design</vt:lpstr>
      <vt:lpstr>5_Office Theme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6/1923, Nguyễn Ái Quốc từ Pháp sang Liên Xô dự Hội nghị Quốc tế nông dân.</vt:lpstr>
      <vt:lpstr>PowerPoint Presentation</vt:lpstr>
      <vt:lpstr>PowerPoint Presentation</vt:lpstr>
      <vt:lpstr>SƠ ĐỒ TƯ DUY TÓM TẮC MỤC II</vt:lpstr>
      <vt:lpstr>    - Cuối năm 1924, Nguyễn       Ái Quốc từ Liên Xô sang Trung Quốc.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Vậy là sau bao năm bôn ba Nguyễn Ái Quốc đã tìm ra và tích lũy chuẩn bị cho mình trong con đường cứu nước không thể thiếu sót : chính trị, tư tưởng, tổ chức và Người đã tìm thấy tại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2022-01-12T14:20:32Z</dcterms:created>
  <dcterms:modified xsi:type="dcterms:W3CDTF">2022-07-25T15:57:00Z</dcterms:modified>
</cp:coreProperties>
</file>