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2" r:id="rId2"/>
    <p:sldId id="258" r:id="rId3"/>
    <p:sldId id="259" r:id="rId4"/>
    <p:sldId id="260" r:id="rId5"/>
    <p:sldId id="261" r:id="rId6"/>
    <p:sldId id="262" r:id="rId7"/>
    <p:sldId id="263" r:id="rId8"/>
    <p:sldId id="276" r:id="rId9"/>
    <p:sldId id="265" r:id="rId10"/>
    <p:sldId id="266" r:id="rId11"/>
    <p:sldId id="267" r:id="rId12"/>
    <p:sldId id="269" r:id="rId13"/>
    <p:sldId id="271" r:id="rId14"/>
    <p:sldId id="284" r:id="rId15"/>
    <p:sldId id="28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170DD-93E2-4FE3-A92B-BD2314BC895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57321-62D4-42EC-9DA0-2C37807275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49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07617-87EC-434B-B60E-FDE41347AE91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9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9.bin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4.wmf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" y="909638"/>
            <a:ext cx="8993187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6629400" y="5791200"/>
            <a:ext cx="187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 LÝ 9</a:t>
            </a:r>
            <a:endParaRPr lang="vi-V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85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152400" y="152400"/>
            <a:ext cx="601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32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 LUẬT </a:t>
            </a:r>
            <a:r>
              <a:rPr lang="en-US" altLang="vi-VN" sz="32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endParaRPr lang="en-US" altLang="vi-VN" sz="32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304800" y="762000"/>
            <a:ext cx="807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vi-VN" sz="32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altLang="vi-VN" sz="32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vi-VN" sz="32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32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endParaRPr lang="en-US" altLang="vi-VN" sz="32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34"/>
          <p:cNvGraphicFramePr>
            <a:graphicFrameLocks noChangeAspect="1"/>
          </p:cNvGraphicFramePr>
          <p:nvPr/>
        </p:nvGraphicFramePr>
        <p:xfrm>
          <a:off x="998538" y="1773238"/>
          <a:ext cx="114300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4" name="Equation" r:id="rId3" imgW="597600" imgH="647280" progId="Equation.3">
                  <p:embed/>
                </p:oleObj>
              </mc:Choice>
              <mc:Fallback>
                <p:oleObj name="Equation" r:id="rId3" imgW="597600" imgH="6472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1773238"/>
                        <a:ext cx="1143000" cy="103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48"/>
          <p:cNvSpPr txBox="1">
            <a:spLocks noChangeArrowheads="1"/>
          </p:cNvSpPr>
          <p:nvPr/>
        </p:nvSpPr>
        <p:spPr bwMode="auto">
          <a:xfrm>
            <a:off x="4067175" y="1662113"/>
            <a:ext cx="4086225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 : </a:t>
            </a:r>
            <a:r>
              <a:rPr lang="en-US" altLang="vi-VN" sz="24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(V)</a:t>
            </a:r>
          </a:p>
          <a:p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 :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(A).</a:t>
            </a:r>
          </a:p>
          <a:p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 :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10" name="Hình chữ nhật 9"/>
          <p:cNvSpPr>
            <a:spLocks noChangeArrowheads="1"/>
          </p:cNvSpPr>
          <p:nvPr/>
        </p:nvSpPr>
        <p:spPr bwMode="auto">
          <a:xfrm>
            <a:off x="2486025" y="2032000"/>
            <a:ext cx="1481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Trong đó:</a:t>
            </a:r>
          </a:p>
        </p:txBody>
      </p:sp>
      <p:sp>
        <p:nvSpPr>
          <p:cNvPr id="11" name="Text Box 35"/>
          <p:cNvSpPr txBox="1">
            <a:spLocks noChangeArrowheads="1"/>
          </p:cNvSpPr>
          <p:nvPr/>
        </p:nvSpPr>
        <p:spPr bwMode="auto">
          <a:xfrm>
            <a:off x="304800" y="3741450"/>
            <a:ext cx="7010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kern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kern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u="sng" kern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kern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kern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kern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u="sng" kern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kern="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endParaRPr lang="en-US" sz="3200" b="1" u="sng" kern="0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52400" y="4033837"/>
            <a:ext cx="88392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vi-VN" sz="32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vi-VN" sz="32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04800" y="2870200"/>
          <a:ext cx="4102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5" name="Equation" r:id="rId5" imgW="1117115" imgH="393529" progId="Equation.DSMT4">
                  <p:embed/>
                </p:oleObj>
              </mc:Choice>
              <mc:Fallback>
                <p:oleObj name="Equation" r:id="rId5" imgW="1117115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70200"/>
                        <a:ext cx="4102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35" descr="Georg Simon Oh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4"/>
            <a:ext cx="350837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41"/>
          <p:cNvSpPr txBox="1">
            <a:spLocks noChangeArrowheads="1"/>
          </p:cNvSpPr>
          <p:nvPr/>
        </p:nvSpPr>
        <p:spPr bwMode="auto">
          <a:xfrm>
            <a:off x="4140200" y="358775"/>
            <a:ext cx="4953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G.S.Ôm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(Georg Simon Ohm, 1789 – 1854)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thô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vôn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1827,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1876 (49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hàn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đắn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12763" y="3388172"/>
            <a:ext cx="177323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 = </a:t>
            </a:r>
            <a:r>
              <a:rPr lang="en-US" alt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l-GR" alt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Ώ</a:t>
            </a:r>
            <a:endParaRPr lang="en-US" altLang="vi-VN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 = 0,5A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 = ?</a:t>
            </a:r>
            <a:endParaRPr lang="el-GR" altLang="vi-VN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 rot="10800000" flipV="1">
            <a:off x="152399" y="591435"/>
            <a:ext cx="86264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vi-VN" altLang="vi-VN" sz="2400" dirty="0" smtClean="0">
                <a:solidFill>
                  <a:srgbClr val="0000CC"/>
                </a:solidFill>
              </a:rPr>
              <a:t>C3</a:t>
            </a:r>
            <a:r>
              <a:rPr lang="vi-VN" altLang="vi-VN" sz="2400" dirty="0">
                <a:solidFill>
                  <a:srgbClr val="0000CC"/>
                </a:solidFill>
              </a:rPr>
              <a:t>: Một bóng đèn lúc thắp sáng có điện trở 12</a:t>
            </a:r>
            <a:r>
              <a:rPr lang="el-GR" altLang="vi-VN" sz="2400" dirty="0">
                <a:solidFill>
                  <a:srgbClr val="0000CC"/>
                </a:solidFill>
              </a:rPr>
              <a:t>Ω</a:t>
            </a:r>
            <a:r>
              <a:rPr lang="vi-VN" altLang="vi-VN" sz="2400" dirty="0">
                <a:solidFill>
                  <a:srgbClr val="0000CC"/>
                </a:solidFill>
              </a:rPr>
              <a:t> cường độ dòng điện chạy qua dây tóc bóng đèn là 0,5 A. Tính hiệu điện thế giữa hai đầu dây tóc bóng đèn khi đó</a:t>
            </a:r>
            <a:r>
              <a:rPr lang="vi-VN" altLang="vi-VN" sz="2400" dirty="0" smtClean="0">
                <a:solidFill>
                  <a:srgbClr val="0000CC"/>
                </a:solidFill>
              </a:rPr>
              <a:t>.</a:t>
            </a:r>
            <a:endParaRPr lang="en-US" altLang="vi-VN" sz="2400" dirty="0">
              <a:solidFill>
                <a:srgbClr val="0000CC"/>
              </a:solidFill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0" y="4835098"/>
            <a:ext cx="6624638" cy="830997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noProof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Vậy: Hiệu </a:t>
            </a:r>
            <a:r>
              <a:rPr lang="vi-VN" altLang="vi-VN" sz="2400" b="1" noProof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 thế giữa hai đầu dây tóc bóng đèn là 6V. </a:t>
            </a:r>
          </a:p>
        </p:txBody>
      </p:sp>
      <p:graphicFrame>
        <p:nvGraphicFramePr>
          <p:cNvPr id="11" name="Đối tượng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204058"/>
              </p:ext>
            </p:extLst>
          </p:nvPr>
        </p:nvGraphicFramePr>
        <p:xfrm>
          <a:off x="2667000" y="3501235"/>
          <a:ext cx="4102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3" imgW="1117115" imgH="393529" progId="Equation.DSMT4">
                  <p:embed/>
                </p:oleObj>
              </mc:Choice>
              <mc:Fallback>
                <p:oleObj name="Equation" r:id="rId3" imgW="1117115" imgH="393529" progId="Equation.DSMT4">
                  <p:embed/>
                  <p:pic>
                    <p:nvPicPr>
                      <p:cNvPr id="0" name="Đối tượng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01235"/>
                        <a:ext cx="4102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Hộp_Văn_Bản 11"/>
          <p:cNvSpPr txBox="1">
            <a:spLocks noChangeArrowheads="1"/>
          </p:cNvSpPr>
          <p:nvPr/>
        </p:nvSpPr>
        <p:spPr bwMode="auto">
          <a:xfrm>
            <a:off x="2807170" y="3157339"/>
            <a:ext cx="27911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altLang="vi-VN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Áp dụng công thức:</a:t>
            </a:r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2505076" y="4404024"/>
            <a:ext cx="6405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vi-VN" altLang="vi-VN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Ta có:  U = </a:t>
            </a:r>
            <a:r>
              <a:rPr lang="en-US" altLang="vi-VN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I.R = 12.0,5 = 6(V)</a:t>
            </a:r>
          </a:p>
        </p:txBody>
      </p:sp>
      <p:sp>
        <p:nvSpPr>
          <p:cNvPr id="14" name="Hộp_Văn_Bản 13"/>
          <p:cNvSpPr txBox="1">
            <a:spLocks noChangeArrowheads="1"/>
          </p:cNvSpPr>
          <p:nvPr/>
        </p:nvSpPr>
        <p:spPr bwMode="auto">
          <a:xfrm>
            <a:off x="0" y="2622760"/>
            <a:ext cx="3124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C3:</a:t>
            </a:r>
            <a:r>
              <a:rPr lang="en-US" altLang="vi-V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</a:t>
            </a:r>
            <a:r>
              <a:rPr lang="en-US" altLang="vi-VN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vi-VN" altLang="vi-VN" sz="24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ộp_Văn_Bản 14"/>
          <p:cNvSpPr txBox="1">
            <a:spLocks noChangeArrowheads="1"/>
          </p:cNvSpPr>
          <p:nvPr/>
        </p:nvSpPr>
        <p:spPr bwMode="auto">
          <a:xfrm>
            <a:off x="3962399" y="2652242"/>
            <a:ext cx="765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altLang="vi-VN" sz="24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28600" y="152400"/>
            <a:ext cx="8915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DỤNG</a:t>
            </a:r>
          </a:p>
          <a:p>
            <a:pPr>
              <a:spcBef>
                <a:spcPct val="50000"/>
              </a:spcBef>
            </a:pPr>
            <a:r>
              <a:rPr lang="vi-VN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C4</a:t>
            </a:r>
            <a:r>
              <a:rPr lang="vi-VN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Đặt  cùng một hiệu điện thế vào hai đầu các dây dẫn có điện trở  R</a:t>
            </a:r>
            <a:r>
              <a:rPr lang="vi-VN" sz="2400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R</a:t>
            </a:r>
            <a:r>
              <a:rPr lang="vi-VN" sz="2400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=3R</a:t>
            </a:r>
            <a:r>
              <a:rPr lang="vi-VN" sz="2400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Dòng điện chạy qua dây dẫn nào có cường độ lớn hơn và lớn hơn bao nhiêu lần?</a:t>
            </a:r>
            <a:endParaRPr lang="en-US" sz="2400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5486400"/>
            <a:ext cx="4784725" cy="46166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noProof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Vậy: </a:t>
            </a:r>
            <a:r>
              <a:rPr lang="en-US" altLang="vi-VN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vi-VN" sz="2400" b="1" baseline="-25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vi-VN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altLang="vi-VN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vi-VN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vi-VN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altLang="vi-VN" sz="2400" b="1" baseline="-25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11" name="Đối tượng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350950"/>
              </p:ext>
            </p:extLst>
          </p:nvPr>
        </p:nvGraphicFramePr>
        <p:xfrm>
          <a:off x="2676525" y="3061494"/>
          <a:ext cx="61277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6" name="Equation" r:id="rId3" imgW="2019300" imgH="431800" progId="Equation.DSMT4">
                  <p:embed/>
                </p:oleObj>
              </mc:Choice>
              <mc:Fallback>
                <p:oleObj name="Equation" r:id="rId3" imgW="2019300" imgH="431800" progId="Equation.DSMT4">
                  <p:embed/>
                  <p:pic>
                    <p:nvPicPr>
                      <p:cNvPr id="0" name="Đối tượng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525" y="3061494"/>
                        <a:ext cx="612775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Hộp_Văn_Bản 11"/>
          <p:cNvSpPr txBox="1">
            <a:spLocks noChangeArrowheads="1"/>
          </p:cNvSpPr>
          <p:nvPr/>
        </p:nvSpPr>
        <p:spPr bwMode="auto">
          <a:xfrm>
            <a:off x="3597584" y="2599829"/>
            <a:ext cx="30219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altLang="vi-VN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Áp </a:t>
            </a:r>
            <a:r>
              <a:rPr lang="vi-VN" altLang="vi-VN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dụng công thức:</a:t>
            </a:r>
          </a:p>
        </p:txBody>
      </p:sp>
      <p:sp>
        <p:nvSpPr>
          <p:cNvPr id="14" name="Hộp_Văn_Bản 13"/>
          <p:cNvSpPr txBox="1">
            <a:spLocks noChangeArrowheads="1"/>
          </p:cNvSpPr>
          <p:nvPr/>
        </p:nvSpPr>
        <p:spPr bwMode="auto">
          <a:xfrm>
            <a:off x="17417" y="1907293"/>
            <a:ext cx="245744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4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C4:</a:t>
            </a:r>
            <a:r>
              <a:rPr lang="en-US" altLang="vi-V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</a:t>
            </a:r>
            <a:r>
              <a:rPr lang="en-US" altLang="vi-VN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vi-VN" altLang="vi-VN" sz="24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ộp_Văn_Bản 14"/>
          <p:cNvSpPr txBox="1">
            <a:spLocks noChangeArrowheads="1"/>
          </p:cNvSpPr>
          <p:nvPr/>
        </p:nvSpPr>
        <p:spPr bwMode="auto">
          <a:xfrm>
            <a:off x="4535260" y="2216359"/>
            <a:ext cx="765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altLang="vi-VN" sz="24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33350" y="2830661"/>
            <a:ext cx="25431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vi-VN" sz="2400" b="1" baseline="-25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= U</a:t>
            </a:r>
            <a:r>
              <a:rPr lang="en-US" altLang="vi-VN" sz="2400" b="1" baseline="-25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= U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vi-VN" sz="2400" b="1" baseline="-25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= 3.R</a:t>
            </a:r>
            <a:r>
              <a:rPr lang="en-US" altLang="vi-VN" sz="2400" b="1" baseline="-25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altLang="vi-VN" sz="24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altLang="vi-VN" sz="2400" b="1" baseline="-25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vi-VN" sz="24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altLang="vi-VN" sz="2400" b="1" baseline="-25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2" name="Đối tượng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3592"/>
              </p:ext>
            </p:extLst>
          </p:nvPr>
        </p:nvGraphicFramePr>
        <p:xfrm>
          <a:off x="2799806" y="3874816"/>
          <a:ext cx="3503612" cy="175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7" name="Equation" r:id="rId5" imgW="1676400" imgH="838200" progId="Equation.DSMT4">
                  <p:embed/>
                </p:oleObj>
              </mc:Choice>
              <mc:Fallback>
                <p:oleObj name="Equation" r:id="rId5" imgW="1676400" imgH="838200" progId="Equation.DSMT4">
                  <p:embed/>
                  <p:pic>
                    <p:nvPicPr>
                      <p:cNvPr id="0" name="Đối tượng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9806" y="3874816"/>
                        <a:ext cx="3503612" cy="175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Đối tượng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263203"/>
              </p:ext>
            </p:extLst>
          </p:nvPr>
        </p:nvGraphicFramePr>
        <p:xfrm>
          <a:off x="6536207" y="4495800"/>
          <a:ext cx="17176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8" name="Equation" r:id="rId7" imgW="723586" imgH="228501" progId="Equation.DSMT4">
                  <p:embed/>
                </p:oleObj>
              </mc:Choice>
              <mc:Fallback>
                <p:oleObj name="Equation" r:id="rId7" imgW="723586" imgH="228501" progId="Equation.DSMT4">
                  <p:embed/>
                  <p:pic>
                    <p:nvPicPr>
                      <p:cNvPr id="0" name="Đối tượng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6207" y="4495800"/>
                        <a:ext cx="171767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DẶN DÒ</a:t>
            </a:r>
            <a:endParaRPr lang="vi-VN" b="1" smtClean="0">
              <a:solidFill>
                <a:srgbClr val="FF0000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vi-VN" sz="5400" b="1" noProof="1" smtClean="0">
                <a:solidFill>
                  <a:srgbClr val="3333FF"/>
                </a:solidFill>
                <a:latin typeface="Times New Roman" pitchFamily="18" charset="0"/>
                <a:sym typeface="Wingdings" pitchFamily="2" charset="2"/>
              </a:rPr>
              <a:t></a:t>
            </a:r>
            <a:endParaRPr lang="vi-VN" sz="5400" b="1" noProof="1" smtClean="0">
              <a:solidFill>
                <a:srgbClr val="3333FF"/>
              </a:solidFill>
              <a:latin typeface="Times New Roman" pitchFamily="18" charset="0"/>
              <a:cs typeface="Arial" charset="0"/>
              <a:sym typeface="Wingdings" pitchFamily="2" charset="2"/>
            </a:endParaRPr>
          </a:p>
          <a:p>
            <a:pPr marL="0" indent="0">
              <a:buFont typeface="Arial" charset="0"/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2.1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2.5 SBT/6,7</a:t>
            </a:r>
          </a:p>
          <a:p>
            <a:pPr marL="0" indent="0">
              <a:buFont typeface="Arial" charset="0"/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Font typeface="Arial" charset="0"/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vi-VN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A0AE413-D3BC-4F9E-BCAB-E720B4B8B3CD}" type="slidenum">
              <a:rPr lang="en-US" altLang="en-US" sz="1200" smtClean="0">
                <a:solidFill>
                  <a:srgbClr val="898989"/>
                </a:solidFill>
                <a:latin typeface="Times New Roman" pitchFamily="18" charset="0"/>
              </a:rPr>
              <a:pPr/>
              <a:t>14</a:t>
            </a:fld>
            <a:endParaRPr lang="en-US" altLang="en-US" sz="120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99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28600" y="1447800"/>
            <a:ext cx="8229600" cy="27432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CHÀO TẠM BIỆT CÁC EM</a:t>
            </a:r>
            <a:b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CHÚC CÁC EM HỌC GIỎI</a:t>
            </a:r>
            <a:endParaRPr lang="vi-VN" sz="4000" b="1" dirty="0" smtClean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A20EE7F-D03A-406D-A3AC-CEB1D54B7FC6}" type="slidenum">
              <a:rPr lang="en-US" altLang="en-US" sz="1200" smtClean="0">
                <a:solidFill>
                  <a:srgbClr val="898989"/>
                </a:solidFill>
                <a:latin typeface="Times New Roman" pitchFamily="18" charset="0"/>
              </a:rPr>
              <a:pPr/>
              <a:t>15</a:t>
            </a:fld>
            <a:endParaRPr lang="en-US" altLang="en-US" sz="120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92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91737" y="3657600"/>
            <a:ext cx="8610600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Tức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HĐT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1066800"/>
            <a:ext cx="8610600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0" y="198438"/>
            <a:ext cx="7848600" cy="639762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vi-VN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ỂM TRA BÀI CŨ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349808"/>
              </p:ext>
            </p:extLst>
          </p:nvPr>
        </p:nvGraphicFramePr>
        <p:xfrm>
          <a:off x="3581400" y="4953000"/>
          <a:ext cx="12525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3" imgW="545760" imgH="431640" progId="Equation.3">
                  <p:embed/>
                </p:oleObj>
              </mc:Choice>
              <mc:Fallback>
                <p:oleObj name="Equation" r:id="rId3" imgW="5457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953000"/>
                        <a:ext cx="1252538" cy="9906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2362200"/>
            <a:ext cx="8610600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TL: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Cường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điện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chạy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dẫn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thuận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hiệu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điện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dẫn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́.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1066800"/>
            <a:ext cx="8610600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529134"/>
              </p:ext>
            </p:extLst>
          </p:nvPr>
        </p:nvGraphicFramePr>
        <p:xfrm>
          <a:off x="762000" y="2590800"/>
          <a:ext cx="7543800" cy="2566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7681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50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50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50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0,56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Group 6"/>
          <p:cNvGrpSpPr/>
          <p:nvPr/>
        </p:nvGrpSpPr>
        <p:grpSpPr>
          <a:xfrm>
            <a:off x="1219200" y="2443814"/>
            <a:ext cx="1918855" cy="1285521"/>
            <a:chOff x="1219200" y="2887130"/>
            <a:chExt cx="1918855" cy="1285521"/>
          </a:xfrm>
        </p:grpSpPr>
        <p:sp>
          <p:nvSpPr>
            <p:cNvPr id="8" name="TextBox 7"/>
            <p:cNvSpPr txBox="1"/>
            <p:nvPr/>
          </p:nvSpPr>
          <p:spPr>
            <a:xfrm>
              <a:off x="2044250" y="2887130"/>
              <a:ext cx="105990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endPara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endPara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24000" y="3581400"/>
              <a:ext cx="9621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endPara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1219200" y="3043506"/>
              <a:ext cx="1918855" cy="112914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6282201" y="4225635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1A04C0"/>
                </a:solidFill>
              </a:rPr>
              <a:t>0,4</a:t>
            </a:r>
            <a:endParaRPr lang="en-US" sz="2400" b="1" dirty="0">
              <a:solidFill>
                <a:srgbClr val="1A04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24400" y="3733800"/>
            <a:ext cx="712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U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82201" y="3729335"/>
            <a:ext cx="499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81800" y="3733800"/>
            <a:ext cx="871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0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77201" y="4724400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4,2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24400" y="4191000"/>
            <a:ext cx="712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U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81800" y="4262735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19600" y="4719935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U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91400" y="4648200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3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24" grpId="0"/>
      <p:bldP spid="24" grpId="1"/>
      <p:bldP spid="25" grpId="0"/>
      <p:bldP spid="28" grpId="0"/>
      <p:bldP spid="29" grpId="0"/>
      <p:bldP spid="30" grpId="0"/>
      <p:bldP spid="31" grpId="0"/>
      <p:bldP spid="31" grpId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876800" y="2249031"/>
            <a:ext cx="4038600" cy="22467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CĐDĐ qua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6"/>
          <p:cNvGrpSpPr/>
          <p:nvPr/>
        </p:nvGrpSpPr>
        <p:grpSpPr>
          <a:xfrm>
            <a:off x="228600" y="0"/>
            <a:ext cx="4648200" cy="3505200"/>
            <a:chOff x="228600" y="0"/>
            <a:chExt cx="4648200" cy="3505200"/>
          </a:xfrm>
        </p:grpSpPr>
        <p:pic>
          <p:nvPicPr>
            <p:cNvPr id="16" name="Picture 15" descr="HINH 1.4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168720"/>
              <a:ext cx="4648200" cy="333648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2590800" y="0"/>
              <a:ext cx="1519968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10"/>
          <p:cNvGrpSpPr/>
          <p:nvPr/>
        </p:nvGrpSpPr>
        <p:grpSpPr>
          <a:xfrm>
            <a:off x="304800" y="3425447"/>
            <a:ext cx="4614649" cy="3203953"/>
            <a:chOff x="304800" y="3200400"/>
            <a:chExt cx="4614649" cy="3203953"/>
          </a:xfrm>
        </p:grpSpPr>
        <p:grpSp>
          <p:nvGrpSpPr>
            <p:cNvPr id="5" name="Group 6"/>
            <p:cNvGrpSpPr/>
            <p:nvPr/>
          </p:nvGrpSpPr>
          <p:grpSpPr>
            <a:xfrm>
              <a:off x="304800" y="3200400"/>
              <a:ext cx="4614649" cy="3203953"/>
              <a:chOff x="381000" y="304800"/>
              <a:chExt cx="4614649" cy="3203953"/>
            </a:xfrm>
          </p:grpSpPr>
          <p:pic>
            <p:nvPicPr>
              <p:cNvPr id="8" name="Picture 7" descr="HINH 2.png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1000" y="304800"/>
                <a:ext cx="4614649" cy="3203953"/>
              </a:xfrm>
              <a:prstGeom prst="rect">
                <a:avLst/>
              </a:prstGeom>
            </p:spPr>
          </p:pic>
          <p:sp>
            <p:nvSpPr>
              <p:cNvPr id="9" name="TextBox 8"/>
              <p:cNvSpPr txBox="1"/>
              <p:nvPr/>
            </p:nvSpPr>
            <p:spPr>
              <a:xfrm>
                <a:off x="1524000" y="308353"/>
                <a:ext cx="1297150" cy="4001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Dây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dẫn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</a:t>
                </a:r>
                <a:endPara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0" name="Rounded Rectangle 9"/>
            <p:cNvSpPr/>
            <p:nvPr/>
          </p:nvSpPr>
          <p:spPr>
            <a:xfrm>
              <a:off x="2791690" y="3699165"/>
              <a:ext cx="304800" cy="76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 descr="MAT HOI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772025"/>
            <a:ext cx="866775" cy="866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7" descr="HỎI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3845298">
            <a:off x="5099131" y="1295400"/>
            <a:ext cx="762000" cy="762000"/>
          </a:xfrm>
          <a:prstGeom prst="rect">
            <a:avLst/>
          </a:prstGeom>
        </p:spPr>
      </p:pic>
      <p:sp>
        <p:nvSpPr>
          <p:cNvPr id="19" name="Action Button: Back or Previous 18">
            <a:hlinkClick r:id="rId6" action="ppaction://hlinksldjump" highlightClick="1"/>
          </p:cNvPr>
          <p:cNvSpPr/>
          <p:nvPr/>
        </p:nvSpPr>
        <p:spPr>
          <a:xfrm flipH="1">
            <a:off x="8305800" y="6248400"/>
            <a:ext cx="838200" cy="609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28600" y="304800"/>
            <a:ext cx="8610600" cy="1323439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 </a:t>
            </a:r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 CỦA DÂY DẪN – ĐỊNH LUẬT ÔM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96" name="Picture 16" descr="Ampe k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081794"/>
            <a:ext cx="2133600" cy="2324100"/>
          </a:xfrm>
          <a:prstGeom prst="rect">
            <a:avLst/>
          </a:prstGeom>
          <a:noFill/>
        </p:spPr>
      </p:pic>
      <p:pic>
        <p:nvPicPr>
          <p:cNvPr id="46097" name="Picture 17" descr="Vôn kế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013214"/>
            <a:ext cx="2286000" cy="2362200"/>
          </a:xfrm>
          <a:prstGeom prst="rect">
            <a:avLst/>
          </a:prstGeom>
          <a:noFill/>
        </p:spPr>
      </p:pic>
      <p:pic>
        <p:nvPicPr>
          <p:cNvPr id="46098" name="Picture 18" descr="Picture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762000" cy="1066800"/>
          </a:xfrm>
          <a:prstGeom prst="rect">
            <a:avLst/>
          </a:prstGeom>
          <a:noFill/>
        </p:spPr>
      </p:pic>
      <p:pic>
        <p:nvPicPr>
          <p:cNvPr id="46099" name="Picture 19" descr="Picture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5992556">
            <a:off x="38100" y="5381625"/>
            <a:ext cx="1436688" cy="1512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76200" y="21827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631" y="531167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048000" y="685800"/>
          <a:ext cx="30725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4" name="Equation" r:id="rId3" imgW="190440" imgH="393480" progId="Equation.3">
                  <p:embed/>
                </p:oleObj>
              </mc:Choice>
              <mc:Fallback>
                <p:oleObj name="Equation" r:id="rId3" imgW="1904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685800"/>
                        <a:ext cx="30725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660487"/>
              </p:ext>
            </p:extLst>
          </p:nvPr>
        </p:nvGraphicFramePr>
        <p:xfrm>
          <a:off x="228600" y="2272992"/>
          <a:ext cx="37338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0,75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61728"/>
              </p:ext>
            </p:extLst>
          </p:nvPr>
        </p:nvGraphicFramePr>
        <p:xfrm>
          <a:off x="4648200" y="2277347"/>
          <a:ext cx="37338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0,125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28600" y="1806973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00600" y="1761732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0027" y="992832"/>
            <a:ext cx="579005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C1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096994"/>
              </p:ext>
            </p:extLst>
          </p:nvPr>
        </p:nvGraphicFramePr>
        <p:xfrm>
          <a:off x="380027" y="5334000"/>
          <a:ext cx="29718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" name="Equation" r:id="rId5" imgW="1257120" imgH="380880" progId="Equation.DSMT4">
                  <p:embed/>
                </p:oleObj>
              </mc:Choice>
              <mc:Fallback>
                <p:oleObj name="Equation" r:id="rId5" imgW="12571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27" y="5334000"/>
                        <a:ext cx="2971800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969917" y="97744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thương số     đối với mỗi dây dẫn dựa vào kết quả bảng 1;2</a:t>
            </a:r>
            <a:endParaRPr lang="en-US" sz="2800" dirty="0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52800" y="1295400"/>
          <a:ext cx="3079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" name="Equation" r:id="rId7" imgW="190440" imgH="393480" progId="Equation.3">
                  <p:embed/>
                </p:oleObj>
              </mc:Choice>
              <mc:Fallback>
                <p:oleObj name="Equation" r:id="rId7" imgW="1904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295400"/>
                        <a:ext cx="3079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305565"/>
              </p:ext>
            </p:extLst>
          </p:nvPr>
        </p:nvGraphicFramePr>
        <p:xfrm>
          <a:off x="5257800" y="5334000"/>
          <a:ext cx="31210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" name="Equation" r:id="rId8" imgW="1320480" imgH="380880" progId="Equation.DSMT4">
                  <p:embed/>
                </p:oleObj>
              </mc:Choice>
              <mc:Fallback>
                <p:oleObj name="Equation" r:id="rId8" imgW="132048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334000"/>
                        <a:ext cx="312102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4"/>
          <p:cNvGrpSpPr/>
          <p:nvPr/>
        </p:nvGrpSpPr>
        <p:grpSpPr>
          <a:xfrm>
            <a:off x="152400" y="838200"/>
            <a:ext cx="8534400" cy="1077218"/>
            <a:chOff x="152400" y="838200"/>
            <a:chExt cx="8534400" cy="1077218"/>
          </a:xfrm>
        </p:grpSpPr>
        <p:sp>
          <p:nvSpPr>
            <p:cNvPr id="13" name="TextBox 12"/>
            <p:cNvSpPr txBox="1"/>
            <p:nvPr/>
          </p:nvSpPr>
          <p:spPr>
            <a:xfrm>
              <a:off x="152400" y="838200"/>
              <a:ext cx="8534400" cy="1077218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C2: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thương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7589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3358379"/>
                </p:ext>
              </p:extLst>
            </p:nvPr>
          </p:nvGraphicFramePr>
          <p:xfrm>
            <a:off x="4572000" y="838200"/>
            <a:ext cx="307975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" name="Equation" r:id="rId3" imgW="190440" imgH="393480" progId="Equation.3">
                    <p:embed/>
                  </p:oleObj>
                </mc:Choice>
                <mc:Fallback>
                  <p:oleObj name="Equation" r:id="rId3" imgW="19044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0" y="838200"/>
                          <a:ext cx="307975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19"/>
          <p:cNvGrpSpPr/>
          <p:nvPr/>
        </p:nvGrpSpPr>
        <p:grpSpPr>
          <a:xfrm>
            <a:off x="0" y="2362200"/>
            <a:ext cx="9144000" cy="2308324"/>
            <a:chOff x="-76200" y="2286000"/>
            <a:chExt cx="8839200" cy="2308324"/>
          </a:xfrm>
        </p:grpSpPr>
        <p:grpSp>
          <p:nvGrpSpPr>
            <p:cNvPr id="7" name="Group 18"/>
            <p:cNvGrpSpPr/>
            <p:nvPr/>
          </p:nvGrpSpPr>
          <p:grpSpPr>
            <a:xfrm>
              <a:off x="-76200" y="2286000"/>
              <a:ext cx="8839200" cy="2308324"/>
              <a:chOff x="-76200" y="2286000"/>
              <a:chExt cx="8839200" cy="2308324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-76200" y="2286000"/>
                <a:ext cx="8839200" cy="2308324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3600" b="1" u="sng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Trả</a:t>
                </a:r>
                <a:r>
                  <a:rPr lang="en-US" sz="3600" b="1" u="sng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u="sng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lời</a:t>
                </a:r>
                <a:r>
                  <a:rPr lang="en-US" sz="36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dây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dẫn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thương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vi-VN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  có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́ trị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như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̀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không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đổi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dây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dẫn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khác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thương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vi-VN" sz="3600" b="1" dirty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có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́ trị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khác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3600" b="1" dirty="0">
                  <a:solidFill>
                    <a:srgbClr val="1A04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67590" name="Object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88979715"/>
                  </p:ext>
                </p:extLst>
              </p:nvPr>
            </p:nvGraphicFramePr>
            <p:xfrm>
              <a:off x="8054340" y="2310215"/>
              <a:ext cx="533400" cy="635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298" name="Equation" r:id="rId5" imgW="190440" imgH="393480" progId="Equation.3">
                      <p:embed/>
                    </p:oleObj>
                  </mc:Choice>
                  <mc:Fallback>
                    <p:oleObj name="Equation" r:id="rId5" imgW="190440" imgH="39348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054340" y="2310215"/>
                            <a:ext cx="533400" cy="6350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67591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90477001"/>
                </p:ext>
              </p:extLst>
            </p:nvPr>
          </p:nvGraphicFramePr>
          <p:xfrm>
            <a:off x="6405880" y="3440162"/>
            <a:ext cx="662940" cy="775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9" name="Equation" r:id="rId6" imgW="190440" imgH="393480" progId="Equation.3">
                    <p:embed/>
                  </p:oleObj>
                </mc:Choice>
                <mc:Fallback>
                  <p:oleObj name="Equation" r:id="rId6" imgW="190440" imgH="393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5880" y="3440162"/>
                          <a:ext cx="662940" cy="77534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5"/>
          <p:cNvSpPr txBox="1">
            <a:spLocks noChangeArrowheads="1"/>
          </p:cNvSpPr>
          <p:nvPr/>
        </p:nvSpPr>
        <p:spPr bwMode="auto">
          <a:xfrm>
            <a:off x="228600" y="0"/>
            <a:ext cx="472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endParaRPr lang="en-US" altLang="vi-VN" sz="36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126"/>
          <p:cNvSpPr txBox="1">
            <a:spLocks noChangeArrowheads="1"/>
          </p:cNvSpPr>
          <p:nvPr/>
        </p:nvSpPr>
        <p:spPr bwMode="auto">
          <a:xfrm>
            <a:off x="0" y="685800"/>
            <a:ext cx="91440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a)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028388"/>
              </p:ext>
            </p:extLst>
          </p:nvPr>
        </p:nvGraphicFramePr>
        <p:xfrm>
          <a:off x="4572000" y="990600"/>
          <a:ext cx="9144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9" name="Equation" r:id="rId3" imgW="444307" imgH="393529" progId="Equation.DSMT4">
                  <p:embed/>
                </p:oleObj>
              </mc:Choice>
              <mc:Fallback>
                <p:oleObj name="Equation" r:id="rId3" imgW="444307" imgH="393529" progId="Equation.DSMT4">
                  <p:embed/>
                  <p:pic>
                    <p:nvPicPr>
                      <p:cNvPr id="0" name="Đối tượng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990600"/>
                        <a:ext cx="914400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33"/>
          <p:cNvSpPr txBox="1">
            <a:spLocks noChangeArrowheads="1"/>
          </p:cNvSpPr>
          <p:nvPr/>
        </p:nvSpPr>
        <p:spPr bwMode="auto">
          <a:xfrm>
            <a:off x="0" y="1828800"/>
            <a:ext cx="457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thức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endParaRPr lang="en-US" altLang="vi-VN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019819"/>
              </p:ext>
            </p:extLst>
          </p:nvPr>
        </p:nvGraphicFramePr>
        <p:xfrm>
          <a:off x="914400" y="3398460"/>
          <a:ext cx="104254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0" name="Equation" r:id="rId5" imgW="444307" imgH="393529" progId="Equation.DSMT4">
                  <p:embed/>
                </p:oleObj>
              </mc:Choice>
              <mc:Fallback>
                <p:oleObj name="Equation" r:id="rId5" imgW="444307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8460"/>
                        <a:ext cx="104254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33"/>
          <p:cNvSpPr txBox="1">
            <a:spLocks noChangeArrowheads="1"/>
          </p:cNvSpPr>
          <p:nvPr/>
        </p:nvSpPr>
        <p:spPr bwMode="auto">
          <a:xfrm>
            <a:off x="2590800" y="3048000"/>
            <a:ext cx="6172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+ U: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Hiệu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điện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́ (V)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I:Cường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điện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(A)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+R: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Điện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trơ</a:t>
            </a:r>
            <a:r>
              <a:rPr lang="en-US" alt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̉ (      )</a:t>
            </a:r>
            <a:endParaRPr lang="en-US" altLang="vi-VN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390811"/>
              </p:ext>
            </p:extLst>
          </p:nvPr>
        </p:nvGraphicFramePr>
        <p:xfrm>
          <a:off x="4394200" y="2362200"/>
          <a:ext cx="914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1" name="Equation" r:id="rId6" imgW="914400" imgH="181440" progId="Equation.DSMT4">
                  <p:embed/>
                </p:oleObj>
              </mc:Choice>
              <mc:Fallback>
                <p:oleObj name="Equation" r:id="rId6" imgW="914400" imgH="181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8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634410"/>
              </p:ext>
            </p:extLst>
          </p:nvPr>
        </p:nvGraphicFramePr>
        <p:xfrm>
          <a:off x="6172200" y="4572000"/>
          <a:ext cx="457200" cy="413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2" name="Equation" r:id="rId8" imgW="152280" imgH="139680" progId="Equation.DSMT4">
                  <p:embed/>
                </p:oleObj>
              </mc:Choice>
              <mc:Fallback>
                <p:oleObj name="Equation" r:id="rId8" imgW="15228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72200" y="4572000"/>
                        <a:ext cx="457200" cy="413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800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33"/>
          <p:cNvSpPr txBox="1">
            <a:spLocks noChangeArrowheads="1"/>
          </p:cNvSpPr>
          <p:nvPr/>
        </p:nvSpPr>
        <p:spPr bwMode="auto">
          <a:xfrm>
            <a:off x="49033" y="1524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c)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10" name="Picture 1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121057"/>
            <a:ext cx="1685925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013901"/>
            <a:ext cx="257175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136"/>
          <p:cNvSpPr txBox="1">
            <a:spLocks noChangeArrowheads="1"/>
          </p:cNvSpPr>
          <p:nvPr/>
        </p:nvSpPr>
        <p:spPr bwMode="auto">
          <a:xfrm>
            <a:off x="145128" y="1277425"/>
            <a:ext cx="71220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d)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l-GR" altLang="vi-VN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Ω</a:t>
            </a:r>
            <a:endParaRPr lang="en-US" altLang="vi-VN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38"/>
          <p:cNvGrpSpPr>
            <a:grpSpLocks/>
          </p:cNvGrpSpPr>
          <p:nvPr/>
        </p:nvGrpSpPr>
        <p:grpSpPr bwMode="auto">
          <a:xfrm>
            <a:off x="2466334" y="2221275"/>
            <a:ext cx="1728787" cy="900113"/>
            <a:chOff x="1536" y="2592"/>
            <a:chExt cx="1089" cy="567"/>
          </a:xfrm>
        </p:grpSpPr>
        <p:sp>
          <p:nvSpPr>
            <p:cNvPr id="13328" name="Text Box 139"/>
            <p:cNvSpPr txBox="1">
              <a:spLocks noChangeArrowheads="1"/>
            </p:cNvSpPr>
            <p:nvPr/>
          </p:nvSpPr>
          <p:spPr bwMode="auto">
            <a:xfrm>
              <a:off x="1536" y="2697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800" dirty="0">
                  <a:latin typeface="Times New Roman" pitchFamily="18" charset="0"/>
                  <a:cs typeface="Times New Roman" pitchFamily="18" charset="0"/>
                </a:rPr>
                <a:t>1     =</a:t>
              </a:r>
            </a:p>
          </p:txBody>
        </p:sp>
        <p:graphicFrame>
          <p:nvGraphicFramePr>
            <p:cNvPr id="13329" name="Object 1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44162039"/>
                </p:ext>
              </p:extLst>
            </p:nvPr>
          </p:nvGraphicFramePr>
          <p:xfrm>
            <a:off x="1644" y="2710"/>
            <a:ext cx="301" cy="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03" name="Equation" r:id="rId5" imgW="164885" imgH="164885" progId="Equation.DSMT4">
                    <p:embed/>
                  </p:oleObj>
                </mc:Choice>
                <mc:Fallback>
                  <p:oleObj name="Equation" r:id="rId5" imgW="164885" imgH="164885" progId="Equation.DSMT4">
                    <p:embed/>
                    <p:pic>
                      <p:nvPicPr>
                        <p:cNvPr id="0" name="Object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4" y="2710"/>
                          <a:ext cx="301" cy="3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" name="Group 141"/>
            <p:cNvGrpSpPr>
              <a:grpSpLocks/>
            </p:cNvGrpSpPr>
            <p:nvPr/>
          </p:nvGrpSpPr>
          <p:grpSpPr bwMode="auto">
            <a:xfrm>
              <a:off x="2134" y="2592"/>
              <a:ext cx="491" cy="567"/>
              <a:chOff x="3197" y="2658"/>
              <a:chExt cx="491" cy="567"/>
            </a:xfrm>
          </p:grpSpPr>
          <p:sp>
            <p:nvSpPr>
              <p:cNvPr id="13331" name="Text Box 142"/>
              <p:cNvSpPr txBox="1">
                <a:spLocks noChangeArrowheads="1"/>
              </p:cNvSpPr>
              <p:nvPr/>
            </p:nvSpPr>
            <p:spPr bwMode="auto">
              <a:xfrm>
                <a:off x="3206" y="2658"/>
                <a:ext cx="43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800" dirty="0">
                    <a:latin typeface="Times New Roman" pitchFamily="18" charset="0"/>
                    <a:cs typeface="Times New Roman" pitchFamily="18" charset="0"/>
                  </a:rPr>
                  <a:t>1V</a:t>
                </a:r>
              </a:p>
            </p:txBody>
          </p:sp>
          <p:sp>
            <p:nvSpPr>
              <p:cNvPr id="13332" name="Text Box 143"/>
              <p:cNvSpPr txBox="1">
                <a:spLocks noChangeArrowheads="1"/>
              </p:cNvSpPr>
              <p:nvPr/>
            </p:nvSpPr>
            <p:spPr bwMode="auto">
              <a:xfrm>
                <a:off x="3197" y="2898"/>
                <a:ext cx="49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800">
                    <a:latin typeface="Times New Roman" pitchFamily="18" charset="0"/>
                    <a:cs typeface="Times New Roman" pitchFamily="18" charset="0"/>
                  </a:rPr>
                  <a:t>1A</a:t>
                </a:r>
              </a:p>
            </p:txBody>
          </p:sp>
          <p:sp>
            <p:nvSpPr>
              <p:cNvPr id="13333" name="Line 144"/>
              <p:cNvSpPr>
                <a:spLocks noChangeShapeType="1"/>
              </p:cNvSpPr>
              <p:nvPr/>
            </p:nvSpPr>
            <p:spPr bwMode="auto">
              <a:xfrm>
                <a:off x="3258" y="2946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" name="Text Box 145"/>
          <p:cNvSpPr txBox="1">
            <a:spLocks noChangeArrowheads="1"/>
          </p:cNvSpPr>
          <p:nvPr/>
        </p:nvSpPr>
        <p:spPr bwMode="auto">
          <a:xfrm>
            <a:off x="42502" y="3121388"/>
            <a:ext cx="83422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vi-VN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Kilôôm</a:t>
            </a: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(k</a:t>
            </a:r>
            <a:r>
              <a:rPr lang="el-GR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en-US" altLang="vi-VN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Mêga</a:t>
            </a:r>
            <a:r>
              <a:rPr lang="en-US" altLang="vi-VN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altLang="vi-VN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(M</a:t>
            </a:r>
            <a:r>
              <a:rPr lang="el-GR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1k</a:t>
            </a:r>
            <a:r>
              <a:rPr lang="el-GR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1000</a:t>
            </a:r>
            <a:r>
              <a:rPr lang="el-GR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;   1M</a:t>
            </a:r>
            <a:r>
              <a:rPr lang="el-GR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1000 000</a:t>
            </a:r>
            <a:r>
              <a:rPr lang="el-GR" altLang="vi-VN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Ω</a:t>
            </a:r>
            <a:endParaRPr lang="en-US" altLang="vi-VN" sz="24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Hình chữ nhật 3"/>
          <p:cNvSpPr>
            <a:spLocks noChangeArrowheads="1"/>
          </p:cNvSpPr>
          <p:nvPr/>
        </p:nvSpPr>
        <p:spPr bwMode="auto">
          <a:xfrm>
            <a:off x="145128" y="4150114"/>
            <a:ext cx="9177338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5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vi-VN" alt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Ý nghĩa của điện trở: Điện trở biểu thị mức độ cản trở dòng điện nhiều hay ít của dây dẫn.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21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843</Words>
  <Application>Microsoft Office PowerPoint</Application>
  <PresentationFormat>On-screen Show (4:3)</PresentationFormat>
  <Paragraphs>121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Office Theme</vt:lpstr>
      <vt:lpstr>Equation</vt:lpstr>
      <vt:lpstr>PowerPoint Presentation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DẶN DÒ</vt:lpstr>
      <vt:lpstr>CHÀO TẠM BIỆT CÁC EM  CHÚC CÁC EM HỌC GIỎI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87</cp:revision>
  <dcterms:created xsi:type="dcterms:W3CDTF">2020-09-07T07:08:05Z</dcterms:created>
  <dcterms:modified xsi:type="dcterms:W3CDTF">2022-07-28T17:00:14Z</dcterms:modified>
</cp:coreProperties>
</file>