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3" r:id="rId3"/>
    <p:sldId id="262" r:id="rId4"/>
    <p:sldId id="257" r:id="rId5"/>
    <p:sldId id="274" r:id="rId6"/>
    <p:sldId id="258" r:id="rId7"/>
    <p:sldId id="270" r:id="rId8"/>
    <p:sldId id="277" r:id="rId9"/>
    <p:sldId id="275" r:id="rId10"/>
    <p:sldId id="288" r:id="rId11"/>
    <p:sldId id="287" r:id="rId12"/>
    <p:sldId id="278" r:id="rId13"/>
    <p:sldId id="265" r:id="rId14"/>
    <p:sldId id="280" r:id="rId15"/>
    <p:sldId id="284" r:id="rId16"/>
    <p:sldId id="285" r:id="rId17"/>
    <p:sldId id="282" r:id="rId18"/>
    <p:sldId id="267" r:id="rId19"/>
    <p:sldId id="271" r:id="rId20"/>
    <p:sldId id="272" r:id="rId21"/>
    <p:sldId id="268" r:id="rId22"/>
    <p:sldId id="269" r:id="rId23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5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AFFAD5-970C-416A-AA4B-DDBD15AA8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974B51-573C-41CB-9EB7-07C7BCB5F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7840DC-3457-4696-AE91-7B14EA30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25073F1-B096-4DB9-BBBB-F5B5CEB2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1A7352-19B5-4CE2-A755-93DC277CF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394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9B2222-146C-4A27-A341-3BD47CB6F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905FDA-EB87-4C11-8C6A-C2D7D019A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39C3B2-305C-44C9-9F4D-FD2A90E7C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9A633A-8FCD-414E-864C-7DAD48598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996B1D-24B3-41ED-9453-C88B563D7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683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0129198-18E9-49A8-92B3-68C5F1ACEA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EEB4DBD-C6E0-4326-922B-60AB15BBB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B350E3-8229-41A4-8858-A37E7CFC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E4215-BDF7-4326-9B50-18EA8BCBC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08A7C0-F09E-4F84-9D77-1235EC71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044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A6518E-40C9-4DA0-974C-3091B007C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CA08D5-8A00-46FE-9F4A-9B42C07CE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402AB-3A6D-4EDD-BC5C-EADD64EDC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323C2CF-B15A-4849-A3F6-3C9F3C88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C7B814D-BB37-4D29-A72A-3200A6BD5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3245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37EFDD-52BF-446E-9AD5-A37B160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E077B3-B985-4EE0-AEC2-3ECFD1FA4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EFE7C0-05BC-4A1D-90A4-A5AC1CBEC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39DC81-3554-42E5-ACDA-7A3F4053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EF08A0-4166-4675-9DEA-812D0619F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2096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4BB471-D695-46F7-ABB5-18CE2C3FB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FD029F-F856-4DE5-8772-F04CBE4726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322215-70F4-4778-90BB-5EEAD5249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3918EC-0858-46EB-AD26-C1DCA570C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0E03D6-E156-457C-B2E6-C30D1C94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85E3F-515A-4374-976B-ECBAE5E27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0720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0CADB0-E447-48E6-AA02-D743D58B5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289CE4-5557-4532-A8A0-63582007E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85F508A-1534-44DA-A3C7-4FA6C0C0B4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E186B99-FF88-4600-A42D-8254E559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0B81EF0-77A6-49C0-B154-37FA5F2B46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A9BF86A-428A-459D-9CCE-D2B5B8A88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579867-0FD4-435C-9632-426EDDD6E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60B3297-2BBA-47BB-B072-D84976DE1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6745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45ABED-6BC2-4047-ADC0-488C5ABF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F570504-BBE9-491A-9DE5-298BE6B0E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FC1D49-A3B3-4D4A-8809-51448F6B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727908-0B26-4E16-90FA-9375A6FAC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587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7BD1598-66AA-487E-ADBC-21EE7B105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120FB54-E7FB-47B8-97CB-2D04ACDAD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7FC5FBF-4265-4102-8BCD-8061B07F0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06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38DBF3-59E4-4D7A-AC99-74A5BC63D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AC6433-94D1-431B-A4F7-8339E9552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30CDE82-754A-46E7-8BFB-E8984B7A3B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5B9D228-3DB8-4D38-A610-75A0834A6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5E5219-68C4-44A7-B91B-3BBE2D400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F5B62A-D93D-42A4-A9AB-0D58CE367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539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E99A522-42E5-4670-AB3D-0EC4EC6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5A78641-D499-4EC9-BBFD-F87DE83114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58603A-3872-4404-98DB-9040BCFF5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691BDC4-309F-4240-B464-DBEEA799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846963-37EA-4564-899D-FD3215166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0BD3C6-33A4-4FA0-9072-5630521F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4801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C32523A-2785-4EB9-AB5A-41CEBB75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0958E5-FB7A-495D-A551-538411D93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0C42A0-81F4-4E55-8D04-41188884D9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58F40-FE36-4A85-B61D-4FE3EDEC4AFF}" type="datetimeFigureOut">
              <a:rPr lang="vi-VN" smtClean="0"/>
              <a:t>25/07/2022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1E192EB-150D-4D41-AF35-37185A3167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9AD0DB-381E-40D9-AD75-C37985648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3267B-4687-4B0C-B13D-72587F0188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603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76200"/>
            <a:ext cx="124967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8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66406" y="2354964"/>
            <a:ext cx="1791262" cy="1822705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2752456" y="-64049"/>
            <a:ext cx="2922168" cy="2009870"/>
          </a:xfrm>
          <a:prstGeom prst="rightArrow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cm3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4" y="67617"/>
            <a:ext cx="2685742" cy="1788343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8699056" y="779836"/>
            <a:ext cx="3392191" cy="3432112"/>
          </a:xfrm>
          <a:prstGeom prst="rightArrow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ghè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đẽo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4721195" y="4820930"/>
            <a:ext cx="2940278" cy="1954039"/>
          </a:xfrm>
          <a:prstGeom prst="rightArrow">
            <a:avLst/>
          </a:prstGeom>
          <a:solidFill>
            <a:schemeClr val="bg1"/>
          </a:solidFill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150000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lang="en-US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767" y="1817235"/>
            <a:ext cx="1667289" cy="13573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365" y="4728867"/>
            <a:ext cx="1244366" cy="11537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23841" y="3174549"/>
            <a:ext cx="1479809" cy="35264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tối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cổ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84720" y="5882611"/>
            <a:ext cx="1263838" cy="49014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Người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tinh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khôn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1810693" y="1855962"/>
            <a:ext cx="2538503" cy="106167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157668" y="2941855"/>
            <a:ext cx="847928" cy="5637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8" idx="2"/>
          </p:cNvCxnSpPr>
          <p:nvPr/>
        </p:nvCxnSpPr>
        <p:spPr>
          <a:xfrm flipH="1">
            <a:off x="4748558" y="4177669"/>
            <a:ext cx="513479" cy="64326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41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0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2388"/>
            <a:ext cx="12192000" cy="68328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628AE-875A-4D82-9DFB-F82D0C754E9D}"/>
              </a:ext>
            </a:extLst>
          </p:cNvPr>
          <p:cNvSpPr/>
          <p:nvPr/>
        </p:nvSpPr>
        <p:spPr>
          <a:xfrm>
            <a:off x="223968" y="0"/>
            <a:ext cx="8629087" cy="8572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vi-VN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Á</a:t>
            </a:r>
            <a:endParaRPr lang="vi-VN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6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09" y="0"/>
            <a:ext cx="8273143" cy="6858000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947991" y="119703"/>
            <a:ext cx="4244009" cy="2524394"/>
          </a:xfrm>
          <a:prstGeom prst="wedgeRoundRectCallout">
            <a:avLst>
              <a:gd name="adj1" fmla="val -130518"/>
              <a:gd name="adj2" fmla="val 908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3.5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7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76A657A-7F5A-44CB-93A6-9DFF2955A52B}"/>
              </a:ext>
            </a:extLst>
          </p:cNvPr>
          <p:cNvSpPr/>
          <p:nvPr/>
        </p:nvSpPr>
        <p:spPr>
          <a:xfrm>
            <a:off x="55420" y="101185"/>
            <a:ext cx="10424220" cy="8748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endParaRPr lang="vi-VN" sz="3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105.png">
            <a:extLst>
              <a:ext uri="{FF2B5EF4-FFF2-40B4-BE49-F238E27FC236}">
                <a16:creationId xmlns:a16="http://schemas.microsoft.com/office/drawing/2014/main" xmlns="" id="{8A14E3FE-32ED-4B62-A78C-F3BEC31F5C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048606" y="976045"/>
            <a:ext cx="7722117" cy="5718518"/>
          </a:xfrm>
          <a:prstGeom prst="rect">
            <a:avLst/>
          </a:prstGeom>
          <a:ln/>
        </p:spPr>
      </p:pic>
      <p:sp>
        <p:nvSpPr>
          <p:cNvPr id="4" name="Rounded Rectangular Callout 3"/>
          <p:cNvSpPr/>
          <p:nvPr/>
        </p:nvSpPr>
        <p:spPr>
          <a:xfrm>
            <a:off x="9623460" y="4961938"/>
            <a:ext cx="2568540" cy="948746"/>
          </a:xfrm>
          <a:prstGeom prst="wedgeRoundRectCallout">
            <a:avLst>
              <a:gd name="adj1" fmla="val -286433"/>
              <a:gd name="adj2" fmla="val -261293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5419" y="2914416"/>
            <a:ext cx="2568540" cy="948746"/>
          </a:xfrm>
          <a:prstGeom prst="wedgeRoundRectCallout">
            <a:avLst>
              <a:gd name="adj1" fmla="val 48367"/>
              <a:gd name="adj2" fmla="val -13459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-an- ma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0" y="4300592"/>
            <a:ext cx="2568540" cy="948746"/>
          </a:xfrm>
          <a:prstGeom prst="wedgeRoundRectCallout">
            <a:avLst>
              <a:gd name="adj1" fmla="val 154367"/>
              <a:gd name="adj2" fmla="val -31713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 </a:t>
            </a: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xi-a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5419" y="5745817"/>
            <a:ext cx="2568540" cy="948746"/>
          </a:xfrm>
          <a:prstGeom prst="wedgeRoundRectCallout">
            <a:avLst>
              <a:gd name="adj1" fmla="val 176367"/>
              <a:gd name="adj2" fmla="val -24133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 -a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9513869" y="1684039"/>
            <a:ext cx="2568540" cy="948746"/>
          </a:xfrm>
          <a:prstGeom prst="wedgeRoundRectCallout">
            <a:avLst>
              <a:gd name="adj1" fmla="val -260433"/>
              <a:gd name="adj2" fmla="val 9437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56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123" y="61987"/>
            <a:ext cx="8273143" cy="68580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8399368" y="1547754"/>
            <a:ext cx="3124362" cy="1173533"/>
          </a:xfrm>
          <a:prstGeom prst="wedgeRoundRectCallout">
            <a:avLst>
              <a:gd name="adj1" fmla="val -125845"/>
              <a:gd name="adj2" fmla="val -46124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8022478" y="162866"/>
            <a:ext cx="3501252" cy="1113348"/>
          </a:xfrm>
          <a:prstGeom prst="wedgeRoundRectCallout">
            <a:avLst>
              <a:gd name="adj1" fmla="val -105579"/>
              <a:gd name="adj2" fmla="val 45867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hẩm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163033" y="2956820"/>
            <a:ext cx="3220142" cy="1073020"/>
          </a:xfrm>
          <a:prstGeom prst="wedgeRoundRectCallout">
            <a:avLst>
              <a:gd name="adj1" fmla="val -102475"/>
              <a:gd name="adj2" fmla="val -87410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8313977" y="4683381"/>
            <a:ext cx="3209753" cy="1044212"/>
          </a:xfrm>
          <a:prstGeom prst="wedgeRoundRectCallout">
            <a:avLst>
              <a:gd name="adj1" fmla="val -109592"/>
              <a:gd name="adj2" fmla="val -2005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0881" y="2956820"/>
            <a:ext cx="5813506" cy="4083430"/>
          </a:xfrm>
          <a:prstGeom prst="rect">
            <a:avLst/>
          </a:prstGeom>
        </p:spPr>
      </p:pic>
      <p:pic>
        <p:nvPicPr>
          <p:cNvPr id="1026" name="Picture 2" descr="029. Nghiên cứu về các chủng người cổ trên đất nước Việt Nam – Lược Sử Tộc 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61987"/>
            <a:ext cx="62484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61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76A657A-7F5A-44CB-93A6-9DFF2955A52B}"/>
              </a:ext>
            </a:extLst>
          </p:cNvPr>
          <p:cNvSpPr/>
          <p:nvPr/>
        </p:nvSpPr>
        <p:spPr>
          <a:xfrm>
            <a:off x="55420" y="101185"/>
            <a:ext cx="10424220" cy="8748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700"/>
              </a:spcBef>
              <a:spcAft>
                <a:spcPts val="700"/>
              </a:spcAft>
            </a:pP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endParaRPr lang="vi-VN" sz="32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105.png">
            <a:extLst>
              <a:ext uri="{FF2B5EF4-FFF2-40B4-BE49-F238E27FC236}">
                <a16:creationId xmlns:a16="http://schemas.microsoft.com/office/drawing/2014/main" xmlns="" id="{8A14E3FE-32ED-4B62-A78C-F3BEC31F5C39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901343" y="976045"/>
            <a:ext cx="7722117" cy="5718518"/>
          </a:xfrm>
          <a:prstGeom prst="rect">
            <a:avLst/>
          </a:prstGeom>
          <a:ln/>
        </p:spPr>
      </p:pic>
      <p:sp>
        <p:nvSpPr>
          <p:cNvPr id="4" name="Rounded Rectangular Callout 3"/>
          <p:cNvSpPr/>
          <p:nvPr/>
        </p:nvSpPr>
        <p:spPr>
          <a:xfrm>
            <a:off x="1411645" y="2027388"/>
            <a:ext cx="1563349" cy="689832"/>
          </a:xfrm>
          <a:prstGeom prst="wedgeRoundRectCallout">
            <a:avLst>
              <a:gd name="adj1" fmla="val 75706"/>
              <a:gd name="adj2" fmla="val 47530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1925248" y="1042109"/>
            <a:ext cx="1845924" cy="641930"/>
          </a:xfrm>
          <a:prstGeom prst="wedgeRoundRectCallout">
            <a:avLst>
              <a:gd name="adj1" fmla="val -4131"/>
              <a:gd name="adj2" fmla="val 7596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-an- ma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1563206" y="3466688"/>
            <a:ext cx="1916787" cy="737231"/>
          </a:xfrm>
          <a:prstGeom prst="wedgeRoundRectCallout">
            <a:avLst>
              <a:gd name="adj1" fmla="val 56420"/>
              <a:gd name="adj2" fmla="val 54054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xi-a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1925248" y="5463715"/>
            <a:ext cx="2099493" cy="645255"/>
          </a:xfrm>
          <a:prstGeom prst="wedgeRoundRectCallout">
            <a:avLst>
              <a:gd name="adj1" fmla="val 78010"/>
              <a:gd name="adj2" fmla="val -1583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 -a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961324" y="1684039"/>
            <a:ext cx="1955514" cy="670056"/>
          </a:xfrm>
          <a:prstGeom prst="wedgeRoundRectCallout">
            <a:avLst>
              <a:gd name="adj1" fmla="val -92793"/>
              <a:gd name="adj2" fmla="val 2395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452078" y="2019067"/>
            <a:ext cx="749030" cy="4226090"/>
          </a:xfrm>
          <a:prstGeom prst="rightBrac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9465013" y="2600256"/>
            <a:ext cx="2726987" cy="4257744"/>
          </a:xfrm>
          <a:prstGeom prst="wedgeRoundRectCallout">
            <a:avLst>
              <a:gd name="adj1" fmla="val -75188"/>
              <a:gd name="adj2" fmla="val -367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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những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52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Bảng xanh PPt có ô 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4004" y="25166"/>
            <a:ext cx="12192000" cy="6832834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2628AE-875A-4D82-9DFB-F82D0C754E9D}"/>
              </a:ext>
            </a:extLst>
          </p:cNvPr>
          <p:cNvSpPr/>
          <p:nvPr/>
        </p:nvSpPr>
        <p:spPr>
          <a:xfrm>
            <a:off x="223968" y="0"/>
            <a:ext cx="8629087" cy="5126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Đông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Á</a:t>
            </a:r>
            <a:endParaRPr lang="vi-VN" sz="3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821" y="696869"/>
            <a:ext cx="965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 :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 đá ghè đẻo thô sơ tìm thấy ở Núi Đọ, Quan Yên (Thanh Hóa), Xuân Lộc (Đồng Nai), An Khê (Gia Lai). 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hững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 răng người tối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thấy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hang Thẩm Khuyên, Thẩm Hai ( Lạng Sơn)</a:t>
            </a:r>
          </a:p>
          <a:p>
            <a:endParaRPr lang="vi-VN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7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83" y="-110340"/>
            <a:ext cx="11907748" cy="715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5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xmlns="" id="{D9E1064E-FBA4-455D-A7B8-AD6F36C20DC3}"/>
              </a:ext>
            </a:extLst>
          </p:cNvPr>
          <p:cNvSpPr/>
          <p:nvPr/>
        </p:nvSpPr>
        <p:spPr>
          <a:xfrm>
            <a:off x="6375245" y="1372317"/>
            <a:ext cx="1849022" cy="1337327"/>
          </a:xfrm>
          <a:custGeom>
            <a:avLst/>
            <a:gdLst>
              <a:gd name="connsiteX0" fmla="*/ 0 w 1849022"/>
              <a:gd name="connsiteY0" fmla="*/ 0 h 1337327"/>
              <a:gd name="connsiteX1" fmla="*/ 1849022 w 1849022"/>
              <a:gd name="connsiteY1" fmla="*/ 0 h 1337327"/>
              <a:gd name="connsiteX2" fmla="*/ 1849022 w 1849022"/>
              <a:gd name="connsiteY2" fmla="*/ 1337327 h 1337327"/>
              <a:gd name="connsiteX3" fmla="*/ 0 w 1849022"/>
              <a:gd name="connsiteY3" fmla="*/ 1337327 h 1337327"/>
              <a:gd name="connsiteX4" fmla="*/ 0 w 1849022"/>
              <a:gd name="connsiteY4" fmla="*/ 0 h 13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022" h="1337327">
                <a:moveTo>
                  <a:pt x="0" y="0"/>
                </a:moveTo>
                <a:lnTo>
                  <a:pt x="1849022" y="0"/>
                </a:lnTo>
                <a:lnTo>
                  <a:pt x="1849022" y="1337327"/>
                </a:lnTo>
                <a:lnTo>
                  <a:pt x="0" y="1337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endParaRPr lang="vi-VN" sz="38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xmlns="" id="{56C0D096-4895-4766-9202-580AD33C3CAA}"/>
              </a:ext>
            </a:extLst>
          </p:cNvPr>
          <p:cNvSpPr/>
          <p:nvPr/>
        </p:nvSpPr>
        <p:spPr>
          <a:xfrm>
            <a:off x="6916854" y="2941563"/>
            <a:ext cx="1849022" cy="1337327"/>
          </a:xfrm>
          <a:custGeom>
            <a:avLst/>
            <a:gdLst>
              <a:gd name="connsiteX0" fmla="*/ 0 w 1849022"/>
              <a:gd name="connsiteY0" fmla="*/ 0 h 1337327"/>
              <a:gd name="connsiteX1" fmla="*/ 1849022 w 1849022"/>
              <a:gd name="connsiteY1" fmla="*/ 0 h 1337327"/>
              <a:gd name="connsiteX2" fmla="*/ 1849022 w 1849022"/>
              <a:gd name="connsiteY2" fmla="*/ 1337327 h 1337327"/>
              <a:gd name="connsiteX3" fmla="*/ 0 w 1849022"/>
              <a:gd name="connsiteY3" fmla="*/ 1337327 h 1337327"/>
              <a:gd name="connsiteX4" fmla="*/ 0 w 1849022"/>
              <a:gd name="connsiteY4" fmla="*/ 0 h 13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022" h="1337327">
                <a:moveTo>
                  <a:pt x="0" y="0"/>
                </a:moveTo>
                <a:lnTo>
                  <a:pt x="1849022" y="0"/>
                </a:lnTo>
                <a:lnTo>
                  <a:pt x="1849022" y="1337327"/>
                </a:lnTo>
                <a:lnTo>
                  <a:pt x="0" y="1337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endParaRPr lang="vi-VN" sz="38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21AB48DA-065B-4037-BEE9-DDC0815A08F0}"/>
              </a:ext>
            </a:extLst>
          </p:cNvPr>
          <p:cNvSpPr/>
          <p:nvPr/>
        </p:nvSpPr>
        <p:spPr>
          <a:xfrm>
            <a:off x="-212045" y="2437360"/>
            <a:ext cx="2578616" cy="2578743"/>
          </a:xfrm>
          <a:custGeom>
            <a:avLst/>
            <a:gdLst>
              <a:gd name="connsiteX0" fmla="*/ 0 w 2578616"/>
              <a:gd name="connsiteY0" fmla="*/ 1289372 h 2578743"/>
              <a:gd name="connsiteX1" fmla="*/ 1289308 w 2578616"/>
              <a:gd name="connsiteY1" fmla="*/ 0 h 2578743"/>
              <a:gd name="connsiteX2" fmla="*/ 2578616 w 2578616"/>
              <a:gd name="connsiteY2" fmla="*/ 1289372 h 2578743"/>
              <a:gd name="connsiteX3" fmla="*/ 1289308 w 2578616"/>
              <a:gd name="connsiteY3" fmla="*/ 2578744 h 2578743"/>
              <a:gd name="connsiteX4" fmla="*/ 0 w 2578616"/>
              <a:gd name="connsiteY4" fmla="*/ 1289372 h 25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78616" h="2578743">
                <a:moveTo>
                  <a:pt x="0" y="1289372"/>
                </a:moveTo>
                <a:cubicBezTo>
                  <a:pt x="0" y="577272"/>
                  <a:pt x="577243" y="0"/>
                  <a:pt x="1289308" y="0"/>
                </a:cubicBezTo>
                <a:cubicBezTo>
                  <a:pt x="2001373" y="0"/>
                  <a:pt x="2578616" y="577272"/>
                  <a:pt x="2578616" y="1289372"/>
                </a:cubicBezTo>
                <a:cubicBezTo>
                  <a:pt x="2578616" y="2001472"/>
                  <a:pt x="2001373" y="2578744"/>
                  <a:pt x="1289308" y="2578744"/>
                </a:cubicBezTo>
                <a:cubicBezTo>
                  <a:pt x="577243" y="2578744"/>
                  <a:pt x="0" y="2001472"/>
                  <a:pt x="0" y="1289372"/>
                </a:cubicBezTo>
                <a:close/>
              </a:path>
            </a:pathLst>
          </a:cu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425890" tIns="425908" rIns="425890" bIns="425908" numCol="1" spcCol="1270" anchor="ctr" anchorCtr="0">
            <a:noAutofit/>
          </a:bodyPr>
          <a:lstStyle/>
          <a:p>
            <a:pPr marL="0" lvl="0" indent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vi-VN" sz="3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vi-VN" sz="3800" kern="1200" dirty="0"/>
          </a:p>
        </p:txBody>
      </p:sp>
      <p:sp>
        <p:nvSpPr>
          <p:cNvPr id="12" name="Block Arc 11">
            <a:extLst>
              <a:ext uri="{FF2B5EF4-FFF2-40B4-BE49-F238E27FC236}">
                <a16:creationId xmlns:a16="http://schemas.microsoft.com/office/drawing/2014/main" xmlns="" id="{F56121FC-9CD1-4AE7-88C8-653859BB08B3}"/>
              </a:ext>
            </a:extLst>
          </p:cNvPr>
          <p:cNvSpPr/>
          <p:nvPr/>
        </p:nvSpPr>
        <p:spPr>
          <a:xfrm>
            <a:off x="-2080830" y="1040797"/>
            <a:ext cx="5198064" cy="5418667"/>
          </a:xfrm>
          <a:prstGeom prst="blockArc">
            <a:avLst>
              <a:gd name="adj1" fmla="val 17527788"/>
              <a:gd name="adj2" fmla="val 4455149"/>
              <a:gd name="adj3" fmla="val 4747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04F5980B-8CFB-4397-BD0D-D9A8785921CC}"/>
              </a:ext>
            </a:extLst>
          </p:cNvPr>
          <p:cNvSpPr/>
          <p:nvPr/>
        </p:nvSpPr>
        <p:spPr>
          <a:xfrm>
            <a:off x="1062339" y="760623"/>
            <a:ext cx="1381373" cy="13817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5C30AD1-0B24-4D69-A896-9CDF652AE976}"/>
              </a:ext>
            </a:extLst>
          </p:cNvPr>
          <p:cNvSpPr/>
          <p:nvPr/>
        </p:nvSpPr>
        <p:spPr>
          <a:xfrm>
            <a:off x="2358251" y="2736311"/>
            <a:ext cx="1381373" cy="13817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377C876-D58C-4444-B417-4EBD73EF8D94}"/>
              </a:ext>
            </a:extLst>
          </p:cNvPr>
          <p:cNvSpPr/>
          <p:nvPr/>
        </p:nvSpPr>
        <p:spPr>
          <a:xfrm>
            <a:off x="1027658" y="5156658"/>
            <a:ext cx="1381373" cy="138176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BF9199B6-A5D5-46CB-B8D6-1906A1BE36BA}"/>
              </a:ext>
            </a:extLst>
          </p:cNvPr>
          <p:cNvSpPr/>
          <p:nvPr/>
        </p:nvSpPr>
        <p:spPr>
          <a:xfrm>
            <a:off x="6375245" y="4544404"/>
            <a:ext cx="1849022" cy="1337327"/>
          </a:xfrm>
          <a:custGeom>
            <a:avLst/>
            <a:gdLst>
              <a:gd name="connsiteX0" fmla="*/ 0 w 1849022"/>
              <a:gd name="connsiteY0" fmla="*/ 0 h 1337327"/>
              <a:gd name="connsiteX1" fmla="*/ 1849022 w 1849022"/>
              <a:gd name="connsiteY1" fmla="*/ 0 h 1337327"/>
              <a:gd name="connsiteX2" fmla="*/ 1849022 w 1849022"/>
              <a:gd name="connsiteY2" fmla="*/ 1337327 h 1337327"/>
              <a:gd name="connsiteX3" fmla="*/ 0 w 1849022"/>
              <a:gd name="connsiteY3" fmla="*/ 1337327 h 1337327"/>
              <a:gd name="connsiteX4" fmla="*/ 0 w 1849022"/>
              <a:gd name="connsiteY4" fmla="*/ 0 h 1337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9022" h="1337327">
                <a:moveTo>
                  <a:pt x="0" y="0"/>
                </a:moveTo>
                <a:lnTo>
                  <a:pt x="1849022" y="0"/>
                </a:lnTo>
                <a:lnTo>
                  <a:pt x="1849022" y="1337327"/>
                </a:lnTo>
                <a:lnTo>
                  <a:pt x="0" y="13373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260" tIns="48260" rIns="48260" bIns="48260" numCol="1" spcCol="1270" anchor="ctr" anchorCtr="0">
            <a:noAutofit/>
          </a:bodyPr>
          <a:lstStyle/>
          <a:p>
            <a:pPr marL="0" lvl="0" indent="0" algn="l" defTabSz="1689100">
              <a:lnSpc>
                <a:spcPct val="90000"/>
              </a:lnSpc>
              <a:spcBef>
                <a:spcPct val="0"/>
              </a:spcBef>
              <a:spcAft>
                <a:spcPct val="10000"/>
              </a:spcAft>
              <a:buNone/>
            </a:pPr>
            <a:endParaRPr lang="vi-VN" sz="3800" kern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BD9D3BD-B99D-4CB0-851B-A89128307102}"/>
              </a:ext>
            </a:extLst>
          </p:cNvPr>
          <p:cNvSpPr txBox="1"/>
          <p:nvPr/>
        </p:nvSpPr>
        <p:spPr>
          <a:xfrm>
            <a:off x="2782390" y="717423"/>
            <a:ext cx="7754340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 chứng nào chứng tỏ Đông Nam Á là nơi có con người xuất hiện rất sớm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563116A-C545-45DB-9AAC-D735BDDF84AA}"/>
              </a:ext>
            </a:extLst>
          </p:cNvPr>
          <p:cNvSpPr txBox="1"/>
          <p:nvPr/>
        </p:nvSpPr>
        <p:spPr>
          <a:xfrm>
            <a:off x="1063559" y="1205281"/>
            <a:ext cx="1388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1</a:t>
            </a:r>
            <a:endParaRPr lang="vi-VN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BE98F78-E6E4-4F3B-AEED-F27FB5F0BA6F}"/>
              </a:ext>
            </a:extLst>
          </p:cNvPr>
          <p:cNvSpPr txBox="1"/>
          <p:nvPr/>
        </p:nvSpPr>
        <p:spPr>
          <a:xfrm>
            <a:off x="2409031" y="3210577"/>
            <a:ext cx="1388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2</a:t>
            </a:r>
            <a:endParaRPr lang="vi-VN" sz="2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59F1D0B-F8B5-4A08-B2FD-7A7BD9CD5527}"/>
              </a:ext>
            </a:extLst>
          </p:cNvPr>
          <p:cNvSpPr txBox="1"/>
          <p:nvPr/>
        </p:nvSpPr>
        <p:spPr>
          <a:xfrm>
            <a:off x="1077263" y="5635509"/>
            <a:ext cx="1388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 3</a:t>
            </a:r>
            <a:endParaRPr lang="vi-VN" sz="26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69F45F-0ED9-43EB-89BE-70327200655B}"/>
              </a:ext>
            </a:extLst>
          </p:cNvPr>
          <p:cNvSpPr txBox="1"/>
          <p:nvPr/>
        </p:nvSpPr>
        <p:spPr>
          <a:xfrm>
            <a:off x="4429706" y="2736311"/>
            <a:ext cx="6489720" cy="14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6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 Bảng thống kê các di tích của người Tối cổ ở Đông Nam Á theo nội dung (tên quốc gia, địa điểm tìm thấy dấu tích của người tối cổ)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A1E1B94-F4A0-4F11-873D-2026EB7D207F}"/>
              </a:ext>
            </a:extLst>
          </p:cNvPr>
          <p:cNvSpPr txBox="1"/>
          <p:nvPr/>
        </p:nvSpPr>
        <p:spPr>
          <a:xfrm>
            <a:off x="3166839" y="5090547"/>
            <a:ext cx="7754341" cy="143584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nội dung của bài học em hãy vẽ sơ đồ theo mẫu vào vở và hoàn thành sơ đồ tiến hóa từ vượn thành người.</a:t>
            </a:r>
          </a:p>
        </p:txBody>
      </p:sp>
    </p:spTree>
    <p:extLst>
      <p:ext uri="{BB962C8B-B14F-4D97-AF65-F5344CB8AC3E}">
        <p14:creationId xmlns:p14="http://schemas.microsoft.com/office/powerpoint/2010/main" val="368656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/>
      <p:bldP spid="23" grpId="0"/>
      <p:bldP spid="24" grpId="0"/>
      <p:bldP spid="25" grpId="0"/>
      <p:bldP spid="27" grpId="0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87EBD403-74CD-4747-A2CC-41C10C872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02857"/>
              </p:ext>
            </p:extLst>
          </p:nvPr>
        </p:nvGraphicFramePr>
        <p:xfrm>
          <a:off x="653977" y="2717038"/>
          <a:ext cx="10884046" cy="4416552"/>
        </p:xfrm>
        <a:graphic>
          <a:graphicData uri="http://schemas.openxmlformats.org/drawingml/2006/table">
            <a:tbl>
              <a:tblPr>
                <a:tableStyleId>{E8B1032C-EA38-4F05-BA0D-38AFFFC7BED3}</a:tableStyleId>
              </a:tblPr>
              <a:tblGrid>
                <a:gridCol w="3762013">
                  <a:extLst>
                    <a:ext uri="{9D8B030D-6E8A-4147-A177-3AD203B41FA5}">
                      <a16:colId xmlns:a16="http://schemas.microsoft.com/office/drawing/2014/main" xmlns="" val="2948468569"/>
                    </a:ext>
                  </a:extLst>
                </a:gridCol>
                <a:gridCol w="7122033">
                  <a:extLst>
                    <a:ext uri="{9D8B030D-6E8A-4147-A177-3AD203B41FA5}">
                      <a16:colId xmlns:a16="http://schemas.microsoft.com/office/drawing/2014/main" xmlns="" val="11868917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quốc gia</a:t>
                      </a:r>
                      <a:b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 nay</a:t>
                      </a:r>
                      <a:endParaRPr lang="vi-VN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địa điểm</a:t>
                      </a:r>
                      <a:r>
                        <a:rPr lang="vi-VN" sz="2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tìm thấy dấu tích</a:t>
                      </a:r>
                      <a:endParaRPr lang="vi-VN" sz="2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220214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Myanmar 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Pondaung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0527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 Lan 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 Lod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46459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 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 Đọ, An Khê, Xuân Lộc,Thẩm Khuyên, Thẩm Hai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43005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Indonesia 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Trinin, Liang Bua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538447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Philippines 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 Bon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8061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Malaysia 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Nia</a:t>
                      </a:r>
                      <a:endParaRPr lang="vi-VN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73025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71254440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3BF4D017-FAFA-4D33-AC4A-D268A158B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39" y="389765"/>
            <a:ext cx="10647652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800" b="0" i="0" u="none" strike="noStrike" cap="none" normalizeH="0" baseline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Bằng chứng: Dựa vào bằng chứng khoa học được tìm thấy ở Đông Nam Á: hoá thạch ở Java, công cụ lao động của Người tối cổ, răng Người tối cổ</a:t>
            </a: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tìm thấy khắp mội nơi trên khu vực ĐNA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Quan sát lược đồ hình 3 em hãy lập bảng thống kê các di tích của người Tối cổ ở Đông Nam Á</a:t>
            </a:r>
            <a:endParaRPr kumimoji="0" lang="vi-VN" altLang="vi-VN" sz="2800" b="0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altLang="vi-VN" sz="2800" b="0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2D49596-540F-4D45-A56F-925730339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528" y="126133"/>
            <a:ext cx="2528454" cy="3760067"/>
          </a:xfrm>
          <a:blipFill>
            <a:blip r:embed="rId2"/>
            <a:tile tx="0" ty="0" sx="100000" sy="100000" flip="none" algn="tl"/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vi-VN" sz="4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BÀI </a:t>
            </a:r>
            <a:r>
              <a:rPr lang="en-US" sz="4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3</a:t>
            </a:r>
            <a:r>
              <a:rPr lang="vi-VN" sz="4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:</a:t>
            </a:r>
            <a:r>
              <a:rPr lang="vi-VN" sz="4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vi-VN" sz="4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NGUỒN GỐC LOÀI NGƯỜI</a:t>
            </a:r>
            <a:endParaRPr lang="vi-VN" sz="4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982" y="108026"/>
            <a:ext cx="4716174" cy="646991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7604911" y="0"/>
            <a:ext cx="4418091" cy="6437014"/>
          </a:xfrm>
          <a:prstGeom prst="wedgeRoundRectCallout">
            <a:avLst>
              <a:gd name="adj1" fmla="val -127351"/>
              <a:gd name="adj2" fmla="val -1487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5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0"/>
    </mc:Choice>
    <mc:Fallback xmlns="">
      <p:transition spd="slow" advTm="3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CFF646-A974-4ABC-8A7E-A21A418AF797}"/>
              </a:ext>
            </a:extLst>
          </p:cNvPr>
          <p:cNvSpPr txBox="1"/>
          <p:nvPr/>
        </p:nvSpPr>
        <p:spPr>
          <a:xfrm>
            <a:off x="717948" y="842962"/>
            <a:ext cx="101834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2600" b="0" i="0" u="none" strike="noStrike" cap="none" normalizeH="0" baseline="0">
                <a:ln>
                  <a:noFill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Sơ đồ theo mẫu vào vở và hoàn thành sơ đồ tiến hóa từ vượn thành người.</a:t>
            </a:r>
            <a:endParaRPr kumimoji="0" lang="en-US" altLang="vi-VN" sz="2600" b="0" i="0" u="none" strike="noStrike" cap="none" normalizeH="0" baseline="0">
              <a:ln>
                <a:noFill/>
              </a:ln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96.png">
            <a:extLst>
              <a:ext uri="{FF2B5EF4-FFF2-40B4-BE49-F238E27FC236}">
                <a16:creationId xmlns:a16="http://schemas.microsoft.com/office/drawing/2014/main" xmlns="" id="{EE003403-F1FB-4EF5-89B3-D4933EA20B2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00050" y="2085022"/>
            <a:ext cx="10501312" cy="393001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2100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5E2FA7F9-DD22-4E6F-A01B-4EF8A57C16E3}"/>
              </a:ext>
            </a:extLst>
          </p:cNvPr>
          <p:cNvSpPr/>
          <p:nvPr/>
        </p:nvSpPr>
        <p:spPr>
          <a:xfrm>
            <a:off x="235527" y="342406"/>
            <a:ext cx="3425647" cy="124694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D4AFCB3-1064-4403-BEFD-3AFC586527A0}"/>
              </a:ext>
            </a:extLst>
          </p:cNvPr>
          <p:cNvSpPr txBox="1"/>
          <p:nvPr/>
        </p:nvSpPr>
        <p:spPr>
          <a:xfrm>
            <a:off x="0" y="2481016"/>
            <a:ext cx="6096000" cy="18959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850890" algn="l"/>
              </a:tabLst>
            </a:pPr>
            <a:r>
              <a:rPr lang="vi-VN" sz="260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 lớn người châu Phi có làn da đen, người châu Á có làn da vàng còn người châu Âu có làn da trắng, liệu họ có chung một nguồn gốc hay không?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EE9F701-DCE4-48CD-9F45-16BFAB1D1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37" y="1589351"/>
            <a:ext cx="5594936" cy="366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4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uon goc loai nguoi">
            <a:hlinkClick r:id="" action="ppaction://media"/>
            <a:extLst>
              <a:ext uri="{FF2B5EF4-FFF2-40B4-BE49-F238E27FC236}">
                <a16:creationId xmlns:a16="http://schemas.microsoft.com/office/drawing/2014/main" xmlns="" id="{9C6569F4-9284-4D67-B59B-8BF2D416E5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935" y="1460703"/>
            <a:ext cx="11031792" cy="48985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FC0914-C862-4B77-BA10-E471BDDBE2EB}"/>
              </a:ext>
            </a:extLst>
          </p:cNvPr>
          <p:cNvSpPr txBox="1"/>
          <p:nvPr/>
        </p:nvSpPr>
        <p:spPr>
          <a:xfrm>
            <a:off x="4965264" y="171641"/>
            <a:ext cx="6924510" cy="1043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người có nguồn gốc từ đâu? </a:t>
            </a:r>
          </a:p>
          <a:p>
            <a:pPr algn="just">
              <a:lnSpc>
                <a:spcPct val="115000"/>
              </a:lnSpc>
            </a:pPr>
            <a:r>
              <a:rPr lang="vi-VN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tiến hóa diễn ra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178061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C00A81F-502B-4DD8-8C55-4E3B68F982B3}"/>
              </a:ext>
            </a:extLst>
          </p:cNvPr>
          <p:cNvCxnSpPr/>
          <p:nvPr/>
        </p:nvCxnSpPr>
        <p:spPr>
          <a:xfrm>
            <a:off x="3117273" y="1939636"/>
            <a:ext cx="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51F2B07-50F4-40F5-A416-92A944DD70D7}"/>
              </a:ext>
            </a:extLst>
          </p:cNvPr>
          <p:cNvCxnSpPr>
            <a:cxnSpLocks/>
          </p:cNvCxnSpPr>
          <p:nvPr/>
        </p:nvCxnSpPr>
        <p:spPr>
          <a:xfrm>
            <a:off x="3217719" y="2544750"/>
            <a:ext cx="803563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38EF278-C22B-4790-83DD-D62F7D663C31}"/>
              </a:ext>
            </a:extLst>
          </p:cNvPr>
          <p:cNvSpPr txBox="1"/>
          <p:nvPr/>
        </p:nvSpPr>
        <p:spPr>
          <a:xfrm>
            <a:off x="3099956" y="1395491"/>
            <a:ext cx="8271162" cy="1043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I. QUÁ TRÌNH TIẾN HOÁ TỪ VƯỢN NGƯỜI THÀNH NGƯỜI   </a:t>
            </a:r>
            <a:endParaRPr lang="vi-VN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564A28E5-48B8-40C9-A5B3-F6A558C0CA45}"/>
              </a:ext>
            </a:extLst>
          </p:cNvPr>
          <p:cNvCxnSpPr>
            <a:cxnSpLocks/>
          </p:cNvCxnSpPr>
          <p:nvPr/>
        </p:nvCxnSpPr>
        <p:spPr>
          <a:xfrm>
            <a:off x="2639292" y="5017067"/>
            <a:ext cx="8731826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3DBFACA-2C11-48C2-BE08-F42E57EE0B08}"/>
              </a:ext>
            </a:extLst>
          </p:cNvPr>
          <p:cNvSpPr txBox="1"/>
          <p:nvPr/>
        </p:nvSpPr>
        <p:spPr>
          <a:xfrm>
            <a:off x="3217719" y="3620753"/>
            <a:ext cx="8437418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 DẤU TÍCH CỦA NGƯỜI CỔ ĐÔNG NAM Á</a:t>
            </a: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18F2279-466A-4C9F-A33B-4CD1E7085D45}"/>
              </a:ext>
            </a:extLst>
          </p:cNvPr>
          <p:cNvGrpSpPr/>
          <p:nvPr/>
        </p:nvGrpSpPr>
        <p:grpSpPr>
          <a:xfrm>
            <a:off x="84857" y="2034084"/>
            <a:ext cx="3434249" cy="2909453"/>
            <a:chOff x="84857" y="2034084"/>
            <a:chExt cx="3434249" cy="290945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6910A14C-EEE0-4C6E-A98A-B0480E5B1F89}"/>
                </a:ext>
              </a:extLst>
            </p:cNvPr>
            <p:cNvGrpSpPr/>
            <p:nvPr/>
          </p:nvGrpSpPr>
          <p:grpSpPr>
            <a:xfrm>
              <a:off x="84857" y="2034084"/>
              <a:ext cx="3283527" cy="2909453"/>
              <a:chOff x="526473" y="2050473"/>
              <a:chExt cx="2867891" cy="2355272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5662352D-56E1-4035-A5CB-2851FB12A0CD}"/>
                  </a:ext>
                </a:extLst>
              </p:cNvPr>
              <p:cNvSpPr/>
              <p:nvPr/>
            </p:nvSpPr>
            <p:spPr>
              <a:xfrm>
                <a:off x="789710" y="2050473"/>
                <a:ext cx="2604654" cy="235527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2676C421-12E3-48B7-9132-0990E7AAD4C4}"/>
                  </a:ext>
                </a:extLst>
              </p:cNvPr>
              <p:cNvSpPr/>
              <p:nvPr/>
            </p:nvSpPr>
            <p:spPr>
              <a:xfrm>
                <a:off x="526473" y="2050473"/>
                <a:ext cx="2604654" cy="2355272"/>
              </a:xfrm>
              <a:prstGeom prst="ellipse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53824E00-8874-4EDC-BC99-9FBA2E76123D}"/>
                </a:ext>
              </a:extLst>
            </p:cNvPr>
            <p:cNvSpPr txBox="1"/>
            <p:nvPr/>
          </p:nvSpPr>
          <p:spPr>
            <a:xfrm>
              <a:off x="435526" y="3037840"/>
              <a:ext cx="308358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b="1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NGUỒN GỐC LOÀI NGƯỜI</a:t>
              </a:r>
              <a:endParaRPr lang="vi-VN" sz="2800">
                <a:solidFill>
                  <a:srgbClr val="00B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258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9" y="1789889"/>
            <a:ext cx="5991225" cy="2577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225" y="807395"/>
            <a:ext cx="6200775" cy="5276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5C869E-A134-4444-BAD3-18D5D5713FC9}"/>
              </a:ext>
            </a:extLst>
          </p:cNvPr>
          <p:cNvSpPr txBox="1"/>
          <p:nvPr/>
        </p:nvSpPr>
        <p:spPr>
          <a:xfrm>
            <a:off x="282102" y="199822"/>
            <a:ext cx="433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vi-VN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8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1FCC54C-3D1F-4996-BB30-516690CBB21B}"/>
              </a:ext>
            </a:extLst>
          </p:cNvPr>
          <p:cNvSpPr txBox="1"/>
          <p:nvPr/>
        </p:nvSpPr>
        <p:spPr>
          <a:xfrm>
            <a:off x="7373566" y="1435989"/>
            <a:ext cx="4705303" cy="4577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15000"/>
              </a:lnSpc>
            </a:pP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Cho biết niên đại tương ứng của các giai đoạn đó</a:t>
            </a:r>
            <a:r>
              <a:rPr lang="vi-VN" sz="32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image98.png">
            <a:extLst>
              <a:ext uri="{FF2B5EF4-FFF2-40B4-BE49-F238E27FC236}">
                <a16:creationId xmlns:a16="http://schemas.microsoft.com/office/drawing/2014/main" xmlns="" id="{8B9ED191-EECB-4F0A-9E75-BA1F57EAE7C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6186"/>
            <a:ext cx="7247106" cy="644943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89946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1B277FC-B2F8-4D5A-84B4-68570D08E622}"/>
              </a:ext>
            </a:extLst>
          </p:cNvPr>
          <p:cNvSpPr/>
          <p:nvPr/>
        </p:nvSpPr>
        <p:spPr>
          <a:xfrm>
            <a:off x="265531" y="144736"/>
            <a:ext cx="11748129" cy="16552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ó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vi-VN" sz="32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biết niên đại tương ứng của các giai đoạn đó?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05B5BC-05FE-442A-9923-44D16B38E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4" y="1952432"/>
            <a:ext cx="3336348" cy="35997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2FAC149-AAD2-4EA9-B4CE-4F55990A8CD8}"/>
              </a:ext>
            </a:extLst>
          </p:cNvPr>
          <p:cNvSpPr txBox="1"/>
          <p:nvPr/>
        </p:nvSpPr>
        <p:spPr>
          <a:xfrm>
            <a:off x="0" y="5694920"/>
            <a:ext cx="3051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Vượn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5-6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392650" y="5874508"/>
            <a:ext cx="1339913" cy="240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57960" y="1821136"/>
            <a:ext cx="7943866" cy="4762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Cách đây khoảng từ 5 triệu đến 6 triệu năm, một loài</a:t>
            </a:r>
          </a:p>
          <a:p>
            <a:pPr algn="ctr"/>
            <a:r>
              <a:rPr lang="vi-VN" dirty="0"/>
              <a:t>vượn khá giống người đãCách đây khoảng từ 5 triệu đến 6 triệu năm, một loài vượn khá giống người đã xuất hiện, được gọi là Vượn người, hoá thạch được tìm thấy ở Đông Phi. xuất hiện, được gọi là Vượn người,</a:t>
            </a:r>
          </a:p>
          <a:p>
            <a:pPr algn="ctr"/>
            <a:r>
              <a:rPr lang="vi-VN" dirty="0"/>
              <a:t>hoá thạch được tìm thấy ở Đông Phi.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253056" y="2870940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600" dirty="0">
                <a:latin typeface="+mj-lt"/>
              </a:rPr>
              <a:t>Cách đây khoảng từ 5 triệu đến 6 triệu năm, một loài vượn khá giống người đã xuất hiện, được gọi là Vượn người, hoá thạch được tìm thấy ở Đông Phi</a:t>
            </a:r>
            <a:endParaRPr lang="en-US" sz="3600" dirty="0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57960" y="1727821"/>
            <a:ext cx="7943866" cy="47621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Cách đây khoảng từ 5 triệu đến 6 triệu năm, một loài</a:t>
            </a:r>
          </a:p>
          <a:p>
            <a:pPr algn="ctr"/>
            <a:r>
              <a:rPr lang="vi-VN" dirty="0"/>
              <a:t>vượn khá giống người đãCách đây khoảng từ 5 triệu đến 6 triệu năm, một loài vượn khá giống người đã xuất hiện, được gọi là Vượn người, hoá thạch được tìm thấy ở Đông Phi. xuất hiện, được gọi là Vượn người,</a:t>
            </a:r>
          </a:p>
          <a:p>
            <a:pPr algn="ctr"/>
            <a:r>
              <a:rPr lang="vi-VN" dirty="0"/>
              <a:t>hoá thạch được tìm thấy ở Đông Phi.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09A73B2-20F5-4601-9C13-088A59817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988" y="1845817"/>
            <a:ext cx="3477490" cy="35997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8DC3ED8-D0DB-4F13-B1B8-4DD5E0C8330F}"/>
              </a:ext>
            </a:extLst>
          </p:cNvPr>
          <p:cNvSpPr txBox="1"/>
          <p:nvPr/>
        </p:nvSpPr>
        <p:spPr>
          <a:xfrm>
            <a:off x="4129904" y="5694920"/>
            <a:ext cx="32089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tối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8DC3ED8-D0DB-4F13-B1B8-4DD5E0C8330F}"/>
              </a:ext>
            </a:extLst>
          </p:cNvPr>
          <p:cNvSpPr txBox="1"/>
          <p:nvPr/>
        </p:nvSpPr>
        <p:spPr>
          <a:xfrm>
            <a:off x="7784334" y="1963002"/>
            <a:ext cx="400761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/>
              <a:t>Trải qua quá trình tiến hoá, khoảng 4 triệu năm trước, một nhánh Vượn </a:t>
            </a:r>
            <a:r>
              <a:rPr lang="vi-VN" sz="2400" dirty="0" smtClean="0"/>
              <a:t>người</a:t>
            </a:r>
            <a:r>
              <a:rPr lang="en-US" sz="2400" dirty="0" smtClean="0"/>
              <a:t> </a:t>
            </a:r>
            <a:r>
              <a:rPr lang="vi-VN" sz="2400" dirty="0"/>
              <a:t>đã thoát li khỏi đời sống leo trèo, có khả</a:t>
            </a:r>
          </a:p>
          <a:p>
            <a:pPr algn="ctr"/>
            <a:r>
              <a:rPr lang="vi-VN" sz="2400" dirty="0"/>
              <a:t>năng đứng thẳng trên mặt đất, đi bằng hai</a:t>
            </a:r>
          </a:p>
          <a:p>
            <a:pPr algn="ctr"/>
            <a:r>
              <a:rPr lang="vi-VN" sz="2400" dirty="0"/>
              <a:t>chân, thể tích não lớn hơn, biết ghè đẽo đá</a:t>
            </a:r>
          </a:p>
          <a:p>
            <a:pPr algn="ctr"/>
            <a:r>
              <a:rPr lang="vi-VN" sz="2400" dirty="0"/>
              <a:t>làm công cụ lao động. Đó là Người tối cổ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58462" y="1800022"/>
            <a:ext cx="4117492" cy="46800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Cách đây khoảng từ 5 triệu đến 6 triệu năm, một loài</a:t>
            </a:r>
          </a:p>
          <a:p>
            <a:pPr algn="ctr"/>
            <a:r>
              <a:rPr lang="vi-VN" dirty="0"/>
              <a:t>vượn khá giống người đãCách đây khoảng từ 5 triệu đến 6 triệu năm, một loài vượn khá giống người đã xuất hiện, được gọi là Vượn người, hoá thạch được tìm thấy ở Đông Phi. xuất hiện, được gọi là Vượn người,</a:t>
            </a:r>
          </a:p>
          <a:p>
            <a:pPr algn="ctr"/>
            <a:r>
              <a:rPr lang="vi-VN" dirty="0"/>
              <a:t>hoá thạch được tìm thấy ở Đông Phi.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9F40842-4DC1-4414-A888-4DB1D0AD99DD}"/>
              </a:ext>
            </a:extLst>
          </p:cNvPr>
          <p:cNvSpPr txBox="1"/>
          <p:nvPr/>
        </p:nvSpPr>
        <p:spPr>
          <a:xfrm>
            <a:off x="8784920" y="5607233"/>
            <a:ext cx="30619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tinh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7445007" y="5860161"/>
            <a:ext cx="1339913" cy="240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4375306-60EB-4660-9D05-5A168F4EF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478" y="1790199"/>
            <a:ext cx="4070943" cy="35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6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3" grpId="0" animBg="1"/>
      <p:bldP spid="5" grpId="0" animBg="1"/>
      <p:bldP spid="7" grpId="0"/>
      <p:bldP spid="15" grpId="0" animBg="1"/>
      <p:bldP spid="17" grpId="0"/>
      <p:bldP spid="19" grpId="0"/>
      <p:bldP spid="20" grpId="0" animBg="1"/>
      <p:bldP spid="21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98.png">
            <a:extLst>
              <a:ext uri="{FF2B5EF4-FFF2-40B4-BE49-F238E27FC236}">
                <a16:creationId xmlns:a16="http://schemas.microsoft.com/office/drawing/2014/main" xmlns="" id="{8B9ED191-EECB-4F0A-9E75-BA1F57EAE7C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881860" y="68094"/>
            <a:ext cx="10544783" cy="6789906"/>
          </a:xfrm>
          <a:prstGeom prst="rect">
            <a:avLst/>
          </a:prstGeom>
          <a:ln/>
        </p:spPr>
      </p:pic>
      <p:sp>
        <p:nvSpPr>
          <p:cNvPr id="2" name="Rounded Rectangular Callout 1"/>
          <p:cNvSpPr/>
          <p:nvPr/>
        </p:nvSpPr>
        <p:spPr>
          <a:xfrm>
            <a:off x="148712" y="3250034"/>
            <a:ext cx="5603631" cy="3607966"/>
          </a:xfrm>
          <a:prstGeom prst="wedgeRoundRectCallout">
            <a:avLst>
              <a:gd name="adj1" fmla="val 106075"/>
              <a:gd name="adj2" fmla="val 6640"/>
              <a:gd name="adj3" fmla="val 16667"/>
            </a:avLst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FCC54C-3D1F-4996-BB30-516690CBB21B}"/>
              </a:ext>
            </a:extLst>
          </p:cNvPr>
          <p:cNvSpPr txBox="1"/>
          <p:nvPr/>
        </p:nvSpPr>
        <p:spPr>
          <a:xfrm>
            <a:off x="597875" y="3463047"/>
            <a:ext cx="4705303" cy="3444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3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sz="32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2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15000"/>
              </a:lnSpc>
            </a:pP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695" y="-211015"/>
            <a:ext cx="6421659" cy="77707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368" y="3250034"/>
            <a:ext cx="6559063" cy="360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94.png">
            <a:extLst>
              <a:ext uri="{FF2B5EF4-FFF2-40B4-BE49-F238E27FC236}">
                <a16:creationId xmlns:a16="http://schemas.microsoft.com/office/drawing/2014/main" xmlns="" id="{C5A9DC4F-4E74-4F54-B95B-D4958551AEA3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177064" y="-97277"/>
            <a:ext cx="6014936" cy="6955278"/>
          </a:xfrm>
          <a:prstGeom prst="rect">
            <a:avLst/>
          </a:prstGeom>
          <a:ln/>
        </p:spPr>
      </p:pic>
      <p:sp>
        <p:nvSpPr>
          <p:cNvPr id="2" name="Rounded Rectangular Callout 1"/>
          <p:cNvSpPr/>
          <p:nvPr/>
        </p:nvSpPr>
        <p:spPr>
          <a:xfrm>
            <a:off x="361507" y="0"/>
            <a:ext cx="4805916" cy="2073245"/>
          </a:xfrm>
          <a:prstGeom prst="wedgeRoundRectCallout">
            <a:avLst>
              <a:gd name="adj1" fmla="val 67663"/>
              <a:gd name="adj2" fmla="val 753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15000"/>
              </a:lnSpc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24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BÀI 4: NGUỒN GỐC LOÀI NGƯỜI&amp;quot;&quot;/&gt;&lt;property id=&quot;20307&quot; value=&quot;256&quot;/&gt;&lt;/object&gt;&lt;object type=&quot;3&quot; unique_id=&quot;10005&quot;&gt;&lt;property id=&quot;20148&quot; value=&quot;5&quot;/&gt;&lt;property id=&quot;20300&quot; value=&quot;Slide 4&quot;/&gt;&lt;property id=&quot;20307&quot; value=&quot;257&quot;/&gt;&lt;/object&gt;&lt;object type=&quot;3&quot; unique_id=&quot;10006&quot;&gt;&lt;property id=&quot;20148&quot; value=&quot;5&quot;/&gt;&lt;property id=&quot;20300&quot; value=&quot;Slide 6&quot;/&gt;&lt;property id=&quot;20307&quot; value=&quot;258&quot;/&gt;&lt;/object&gt;&lt;object type=&quot;3&quot; unique_id=&quot;10007&quot;&gt;&lt;property id=&quot;20148&quot; value=&quot;5&quot;/&gt;&lt;property id=&quot;20300&quot; value=&quot;Slide 8&quot;/&gt;&lt;property id=&quot;20307&quot; value=&quot;259&quot;/&gt;&lt;/object&gt;&lt;object type=&quot;3&quot; unique_id=&quot;10008&quot;&gt;&lt;property id=&quot;20148&quot; value=&quot;5&quot;/&gt;&lt;property id=&quot;20300&quot; value=&quot;Slide 9&quot;/&gt;&lt;property id=&quot;20307&quot; value=&quot;260&quot;/&gt;&lt;/object&gt;&lt;object type=&quot;3&quot; unique_id=&quot;10009&quot;&gt;&lt;property id=&quot;20148&quot; value=&quot;5&quot;/&gt;&lt;property id=&quot;20300&quot; value=&quot;Slide 10&quot;/&gt;&lt;property id=&quot;20307&quot; value=&quot;261&quot;/&gt;&lt;/object&gt;&lt;object type=&quot;3&quot; unique_id=&quot;10082&quot;&gt;&lt;property id=&quot;20148&quot; value=&quot;5&quot;/&gt;&lt;property id=&quot;20300&quot; value=&quot;Slide 2 - &amp;quot;Mục tiêu bài học&amp;quot;&quot;/&gt;&lt;property id=&quot;20307&quot; value=&quot;263&quot;/&gt;&lt;/object&gt;&lt;object type=&quot;3&quot; unique_id=&quot;10083&quot;&gt;&lt;property id=&quot;20148&quot; value=&quot;5&quot;/&gt;&lt;property id=&quot;20300&quot; value=&quot;Slide 3&quot;/&gt;&lt;property id=&quot;20307&quot; value=&quot;262&quot;/&gt;&lt;/object&gt;&lt;object type=&quot;3&quot; unique_id=&quot;10084&quot;&gt;&lt;property id=&quot;20148&quot; value=&quot;5&quot;/&gt;&lt;property id=&quot;20300&quot; value=&quot;Slide 5&quot;/&gt;&lt;property id=&quot;20307&quot; value=&quot;264&quot;/&gt;&lt;/object&gt;&lt;object type=&quot;3&quot; unique_id=&quot;10140&quot;&gt;&lt;property id=&quot;20148&quot; value=&quot;5&quot;/&gt;&lt;property id=&quot;20300&quot; value=&quot;Slide 11&quot;/&gt;&lt;property id=&quot;20307&quot; value=&quot;265&quot;/&gt;&lt;/object&gt;&lt;object type=&quot;3&quot; unique_id=&quot;10141&quot;&gt;&lt;property id=&quot;20148&quot; value=&quot;5&quot;/&gt;&lt;property id=&quot;20300&quot; value=&quot;Slide 12&quot;/&gt;&lt;property id=&quot;20307&quot; value=&quot;266&quot;/&gt;&lt;/object&gt;&lt;object type=&quot;3&quot; unique_id=&quot;10142&quot;&gt;&lt;property id=&quot;20148&quot; value=&quot;5&quot;/&gt;&lt;property id=&quot;20300&quot; value=&quot;Slide 13&quot;/&gt;&lt;property id=&quot;20307&quot; value=&quot;267&quot;/&gt;&lt;/object&gt;&lt;object type=&quot;3&quot; unique_id=&quot;10143&quot;&gt;&lt;property id=&quot;20148&quot; value=&quot;5&quot;/&gt;&lt;property id=&quot;20300&quot; value=&quot;Slide 16&quot;/&gt;&lt;property id=&quot;20307&quot; value=&quot;268&quot;/&gt;&lt;/object&gt;&lt;object type=&quot;3&quot; unique_id=&quot;10144&quot;&gt;&lt;property id=&quot;20148&quot; value=&quot;5&quot;/&gt;&lt;property id=&quot;20300&quot; value=&quot;Slide 17&quot;/&gt;&lt;property id=&quot;20307&quot; value=&quot;269&quot;/&gt;&lt;/object&gt;&lt;object type=&quot;3&quot; unique_id=&quot;10385&quot;&gt;&lt;property id=&quot;20148&quot; value=&quot;5&quot;/&gt;&lt;property id=&quot;20300&quot; value=&quot;Slide 7&quot;/&gt;&lt;property id=&quot;20307&quot; value=&quot;270&quot;/&gt;&lt;/object&gt;&lt;object type=&quot;3&quot; unique_id=&quot;10539&quot;&gt;&lt;property id=&quot;20148&quot; value=&quot;5&quot;/&gt;&lt;property id=&quot;20300&quot; value=&quot;Slide 14&quot;/&gt;&lt;property id=&quot;20307&quot; value=&quot;271&quot;/&gt;&lt;/object&gt;&lt;object type=&quot;3&quot; unique_id=&quot;10540&quot;&gt;&lt;property id=&quot;20148&quot; value=&quot;5&quot;/&gt;&lt;property id=&quot;20300&quot; value=&quot;Slide 15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2394</TotalTime>
  <Words>1066</Words>
  <Application>Microsoft Office PowerPoint</Application>
  <PresentationFormat>Widescreen</PresentationFormat>
  <Paragraphs>105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BÀI 3: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3. NGUỒN GỐC LOÀI NGƯỜI</dc:title>
  <dc:creator>TIEN</dc:creator>
  <cp:lastModifiedBy>acer</cp:lastModifiedBy>
  <cp:revision>103</cp:revision>
  <dcterms:created xsi:type="dcterms:W3CDTF">2021-07-25T09:08:06Z</dcterms:created>
  <dcterms:modified xsi:type="dcterms:W3CDTF">2022-07-24T23:50:58Z</dcterms:modified>
</cp:coreProperties>
</file>