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0" r:id="rId3"/>
  </p:sldMasterIdLst>
  <p:notesMasterIdLst>
    <p:notesMasterId r:id="rId26"/>
  </p:notesMasterIdLst>
  <p:sldIdLst>
    <p:sldId id="289" r:id="rId4"/>
    <p:sldId id="258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3" r:id="rId16"/>
    <p:sldId id="276" r:id="rId17"/>
    <p:sldId id="278" r:id="rId18"/>
    <p:sldId id="284" r:id="rId19"/>
    <p:sldId id="285" r:id="rId20"/>
    <p:sldId id="286" r:id="rId21"/>
    <p:sldId id="287" r:id="rId22"/>
    <p:sldId id="288" r:id="rId23"/>
    <p:sldId id="282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0A0E0-1914-49E0-BC64-6EE45BAEDA6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992B-1FF8-4693-A6A1-3F4ADB46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1228C5D-7D19-4525-A864-22665BFB9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1E66E5-EC4A-48E9-8868-B00584608FF4}" type="slidenum">
              <a:rPr lang="en-US" altLang="vi-VN">
                <a:solidFill>
                  <a:prstClr val="black"/>
                </a:solidFill>
              </a:rPr>
              <a:pPr/>
              <a:t>18</a:t>
            </a:fld>
            <a:endParaRPr lang="en-US" altLang="vi-VN">
              <a:solidFill>
                <a:prstClr val="black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7BC8FDF0-1B5C-447F-BE5E-4B663C084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28321CC5-5EEB-47FD-8FA0-EF6755A95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12227F6A-83C0-4BA1-B097-4EB016B20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F54BC1-7B2D-4140-880C-06EACB0BFD83}" type="slidenum">
              <a:rPr lang="en-US" altLang="vi-VN">
                <a:solidFill>
                  <a:prstClr val="black"/>
                </a:solidFill>
              </a:rPr>
              <a:pPr/>
              <a:t>19</a:t>
            </a:fld>
            <a:endParaRPr lang="en-US" altLang="vi-VN">
              <a:solidFill>
                <a:prstClr val="black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F9D4294D-74C8-489F-A9F6-197412AF0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="" xmlns:a16="http://schemas.microsoft.com/office/drawing/2014/main" id="{E127022B-43BB-4E64-A1E2-CE5BA5AB9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="" xmlns:a16="http://schemas.microsoft.com/office/drawing/2014/main" id="{BDEACD6D-FC08-4501-AF36-96ADBFEB1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E34B31-DDC5-4FEA-826C-5694529418C0}" type="slidenum">
              <a:rPr lang="en-US" altLang="vi-VN">
                <a:solidFill>
                  <a:prstClr val="black"/>
                </a:solidFill>
              </a:rPr>
              <a:pPr/>
              <a:t>20</a:t>
            </a:fld>
            <a:endParaRPr lang="en-US" altLang="vi-VN">
              <a:solidFill>
                <a:prstClr val="black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FF2A3346-EA9B-426F-A39E-E8491A4B7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80F80AFC-2AAC-4AA0-A6C5-094433542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5265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645B3-74CA-4080-8F14-54830CFB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A88684-7874-45D4-863A-90F2CA452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37F-6104-4DE6-9BE1-B066748D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578-2819-46A2-A919-5B5E687F8E0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6C03-EE95-4418-95C3-31369E6F62A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F514-57C5-41F0-B015-0A5FD165A2B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9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1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27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0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777-14E1-40A6-89B6-A6292DF7C774}" type="slidenum">
              <a:rPr lang="en-US" altLang="vi-VN" smtClean="0">
                <a:solidFill>
                  <a:srgbClr val="90C226"/>
                </a:solidFill>
              </a:rPr>
              <a:pPr/>
              <a:t>‹#›</a:t>
            </a:fld>
            <a:endParaRPr lang="en-US" alt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5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7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57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373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7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81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18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14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4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3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9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351D90E-7921-4506-B70F-FFCDE631A20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9A956E-00A1-4268-8A90-03A356DD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A2F0B7-D301-4A5D-8EAB-D5BAFAB9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BD5D85-77C8-4FE2-A084-CF836A41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1DE02A-8CED-491E-AE10-AC80D804F3D1}" type="slidenum">
              <a:rPr lang="en-US" altLang="vi-VN">
                <a:solidFill>
                  <a:srgbClr val="90C226"/>
                </a:solidFill>
              </a:rPr>
              <a:pPr/>
              <a:t>‹#›</a:t>
            </a:fld>
            <a:endParaRPr lang="en-US" alt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93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37F-6104-4DE6-9BE1-B066748D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578-2819-46A2-A919-5B5E687F8E0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99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6C03-EE95-4418-95C3-31369E6F62A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F514-57C5-41F0-B015-0A5FD165A2B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66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05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03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8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6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777-14E1-40A6-89B6-A6292DF7C774}" type="slidenum">
              <a:rPr lang="en-US" altLang="vi-VN" smtClean="0">
                <a:solidFill>
                  <a:srgbClr val="90C226"/>
                </a:solidFill>
              </a:rPr>
              <a:pPr/>
              <a:t>‹#›</a:t>
            </a:fld>
            <a:endParaRPr lang="en-US" alt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65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50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86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655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09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368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7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87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69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351D90E-7921-4506-B70F-FFCDE631A20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9A956E-00A1-4268-8A90-03A356DD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A2F0B7-D301-4A5D-8EAB-D5BAFAB9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BD5D85-77C8-4FE2-A084-CF836A41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1DE02A-8CED-491E-AE10-AC80D804F3D1}" type="slidenum">
              <a:rPr lang="en-US" altLang="vi-VN">
                <a:solidFill>
                  <a:srgbClr val="90C226"/>
                </a:solidFill>
              </a:rPr>
              <a:pPr/>
              <a:t>‹#›</a:t>
            </a:fld>
            <a:endParaRPr lang="en-US" alt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9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D3C9-34BE-498A-A8C5-AD9B5BA2212F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69AA5-3EB8-4949-8C57-DCED8E453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9AD82D21-AFEC-45D4-8396-473D4F55ADF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4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22B84A-FFE0-4E71-828B-85903F4A0D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26/07/2022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9AD82D21-AFEC-45D4-8396-473D4F55ADF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381000" y="-228600"/>
            <a:ext cx="9601200" cy="1981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THẦY CÔ VÀ CÁC  EM HỌC SINH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pic>
        <p:nvPicPr>
          <p:cNvPr id="5123" name="Picture 2" descr="C:\Users\HP\Desktop\bai giang\cong tru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8229600" cy="4067175"/>
          </a:xfrm>
        </p:spPr>
      </p:pic>
      <p:sp>
        <p:nvSpPr>
          <p:cNvPr id="4" name="Rectangle 3"/>
          <p:cNvSpPr/>
          <p:nvPr/>
        </p:nvSpPr>
        <p:spPr bwMode="auto">
          <a:xfrm>
            <a:off x="762000" y="5562600"/>
            <a:ext cx="8382000" cy="13065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THCS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GV: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58074" y="79443"/>
            <a:ext cx="3962400" cy="2667000"/>
            <a:chOff x="3072" y="672"/>
            <a:chExt cx="2496" cy="168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339" y="672"/>
              <a:ext cx="1769" cy="1680"/>
              <a:chOff x="3243" y="2208"/>
              <a:chExt cx="1769" cy="1680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711" y="2426"/>
                <a:ext cx="838" cy="1462"/>
                <a:chOff x="3408" y="429"/>
                <a:chExt cx="1488" cy="2499"/>
              </a:xfrm>
            </p:grpSpPr>
            <p:sp>
              <p:nvSpPr>
                <p:cNvPr id="71689" name="AutoShape 9"/>
                <p:cNvSpPr>
                  <a:spLocks noChangeArrowheads="1"/>
                </p:cNvSpPr>
                <p:nvPr/>
              </p:nvSpPr>
              <p:spPr bwMode="auto">
                <a:xfrm rot="-25185251">
                  <a:off x="3773" y="163"/>
                  <a:ext cx="763" cy="1295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77777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3408" y="816"/>
                  <a:ext cx="1487" cy="2112"/>
                  <a:chOff x="3408" y="816"/>
                  <a:chExt cx="1487" cy="2112"/>
                </a:xfrm>
              </p:grpSpPr>
              <p:sp>
                <p:nvSpPr>
                  <p:cNvPr id="71691" name="AutoShape 1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848" y="1376"/>
                    <a:ext cx="2112" cy="992"/>
                  </a:xfrm>
                  <a:prstGeom prst="parallelogram">
                    <a:avLst>
                      <a:gd name="adj" fmla="val 53226"/>
                    </a:avLst>
                  </a:prstGeom>
                  <a:gradFill rotWithShape="1">
                    <a:gsLst>
                      <a:gs pos="0">
                        <a:srgbClr val="777777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692" name="AutoShape 12"/>
                  <p:cNvSpPr>
                    <a:spLocks noChangeArrowheads="1"/>
                  </p:cNvSpPr>
                  <p:nvPr/>
                </p:nvSpPr>
                <p:spPr bwMode="auto">
                  <a:xfrm rot="5420103" flipH="1">
                    <a:off x="3591" y="1624"/>
                    <a:ext cx="2112" cy="496"/>
                  </a:xfrm>
                  <a:prstGeom prst="parallelogram">
                    <a:avLst>
                      <a:gd name="adj" fmla="val 106452"/>
                    </a:avLst>
                  </a:prstGeom>
                  <a:gradFill rotWithShape="1">
                    <a:gsLst>
                      <a:gs pos="0">
                        <a:srgbClr val="777777"/>
                      </a:gs>
                      <a:gs pos="100000">
                        <a:srgbClr val="DDDDDD"/>
                      </a:gs>
                    </a:gsLst>
                    <a:lin ang="0" scaled="1"/>
                  </a:gra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69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816"/>
                  <a:ext cx="240" cy="5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4" name="Line 14"/>
                <p:cNvSpPr>
                  <a:spLocks noChangeShapeType="1"/>
                </p:cNvSpPr>
                <p:nvPr/>
              </p:nvSpPr>
              <p:spPr bwMode="auto">
                <a:xfrm>
                  <a:off x="3408" y="816"/>
                  <a:ext cx="14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5" name="Line 15"/>
                <p:cNvSpPr>
                  <a:spLocks noChangeShapeType="1"/>
                </p:cNvSpPr>
                <p:nvPr/>
              </p:nvSpPr>
              <p:spPr bwMode="auto">
                <a:xfrm>
                  <a:off x="4896" y="816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6" name="Line 16"/>
                <p:cNvSpPr>
                  <a:spLocks noChangeShapeType="1"/>
                </p:cNvSpPr>
                <p:nvPr/>
              </p:nvSpPr>
              <p:spPr bwMode="auto">
                <a:xfrm>
                  <a:off x="3408" y="816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697" name="Line 17"/>
              <p:cNvSpPr>
                <a:spLocks noChangeShapeType="1"/>
              </p:cNvSpPr>
              <p:nvPr/>
            </p:nvSpPr>
            <p:spPr bwMode="auto">
              <a:xfrm flipV="1">
                <a:off x="3711" y="2392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8" name="Line 18"/>
              <p:cNvSpPr>
                <a:spLocks noChangeShapeType="1"/>
              </p:cNvSpPr>
              <p:nvPr/>
            </p:nvSpPr>
            <p:spPr bwMode="auto">
              <a:xfrm flipV="1">
                <a:off x="4549" y="2392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9" name="Line 19"/>
              <p:cNvSpPr>
                <a:spLocks noChangeShapeType="1"/>
              </p:cNvSpPr>
              <p:nvPr/>
            </p:nvSpPr>
            <p:spPr bwMode="auto">
              <a:xfrm>
                <a:off x="3711" y="2460"/>
                <a:ext cx="8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0" name="Line 20"/>
              <p:cNvSpPr>
                <a:spLocks noChangeShapeType="1"/>
              </p:cNvSpPr>
              <p:nvPr/>
            </p:nvSpPr>
            <p:spPr bwMode="auto">
              <a:xfrm flipH="1">
                <a:off x="3711" y="3582"/>
                <a:ext cx="8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1" name="Line 21"/>
              <p:cNvSpPr>
                <a:spLocks noChangeShapeType="1"/>
              </p:cNvSpPr>
              <p:nvPr/>
            </p:nvSpPr>
            <p:spPr bwMode="auto">
              <a:xfrm flipH="1">
                <a:off x="3443" y="3582"/>
                <a:ext cx="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2" name="Line 22"/>
              <p:cNvSpPr>
                <a:spLocks noChangeShapeType="1"/>
              </p:cNvSpPr>
              <p:nvPr/>
            </p:nvSpPr>
            <p:spPr bwMode="auto">
              <a:xfrm flipH="1">
                <a:off x="3443" y="2664"/>
                <a:ext cx="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3" name="Line 23"/>
              <p:cNvSpPr>
                <a:spLocks noChangeShapeType="1"/>
              </p:cNvSpPr>
              <p:nvPr/>
            </p:nvSpPr>
            <p:spPr bwMode="auto">
              <a:xfrm>
                <a:off x="3510" y="2664"/>
                <a:ext cx="0" cy="9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4" name="Line 24"/>
              <p:cNvSpPr>
                <a:spLocks noChangeShapeType="1"/>
              </p:cNvSpPr>
              <p:nvPr/>
            </p:nvSpPr>
            <p:spPr bwMode="auto">
              <a:xfrm>
                <a:off x="4281" y="2970"/>
                <a:ext cx="7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5" name="Line 25"/>
              <p:cNvSpPr>
                <a:spLocks noChangeShapeType="1"/>
              </p:cNvSpPr>
              <p:nvPr/>
            </p:nvSpPr>
            <p:spPr bwMode="auto">
              <a:xfrm>
                <a:off x="4549" y="2664"/>
                <a:ext cx="3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6" name="Line 26"/>
              <p:cNvSpPr>
                <a:spLocks noChangeShapeType="1"/>
              </p:cNvSpPr>
              <p:nvPr/>
            </p:nvSpPr>
            <p:spPr bwMode="auto">
              <a:xfrm flipH="1" flipV="1">
                <a:off x="4716" y="2664"/>
                <a:ext cx="134" cy="3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7" name="Text Box 27"/>
              <p:cNvSpPr txBox="1">
                <a:spLocks noChangeArrowheads="1"/>
              </p:cNvSpPr>
              <p:nvPr/>
            </p:nvSpPr>
            <p:spPr bwMode="auto">
              <a:xfrm>
                <a:off x="3980" y="2208"/>
                <a:ext cx="232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71708" name="Text Box 28"/>
              <p:cNvSpPr txBox="1">
                <a:spLocks noChangeArrowheads="1"/>
              </p:cNvSpPr>
              <p:nvPr/>
            </p:nvSpPr>
            <p:spPr bwMode="auto">
              <a:xfrm rot="16200000">
                <a:off x="3241" y="3018"/>
                <a:ext cx="23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0">
                    <a:latin typeface="Arial" charset="0"/>
                  </a:rPr>
                  <a:t>h</a:t>
                </a:r>
              </a:p>
            </p:txBody>
          </p:sp>
          <p:sp>
            <p:nvSpPr>
              <p:cNvPr id="71709" name="Text Box 29"/>
              <p:cNvSpPr txBox="1">
                <a:spLocks noChangeArrowheads="1"/>
              </p:cNvSpPr>
              <p:nvPr/>
            </p:nvSpPr>
            <p:spPr bwMode="auto">
              <a:xfrm rot="4096374">
                <a:off x="4777" y="2693"/>
                <a:ext cx="23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0">
                    <a:latin typeface="Arial" charset="0"/>
                  </a:rPr>
                  <a:t>b</a:t>
                </a:r>
              </a:p>
            </p:txBody>
          </p:sp>
        </p:grpSp>
        <p:sp>
          <p:nvSpPr>
            <p:cNvPr id="71710" name="Line 30"/>
            <p:cNvSpPr>
              <a:spLocks noChangeShapeType="1"/>
            </p:cNvSpPr>
            <p:nvPr/>
          </p:nvSpPr>
          <p:spPr bwMode="auto">
            <a:xfrm>
              <a:off x="4512" y="187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Text Box 31"/>
            <p:cNvSpPr txBox="1">
              <a:spLocks noChangeArrowheads="1"/>
            </p:cNvSpPr>
            <p:nvPr/>
          </p:nvSpPr>
          <p:spPr bwMode="auto">
            <a:xfrm>
              <a:off x="4752" y="1872"/>
              <a:ext cx="8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18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0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endParaRPr lang="en-US" sz="18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12" name="Line 32"/>
            <p:cNvSpPr>
              <a:spLocks noChangeShapeType="1"/>
            </p:cNvSpPr>
            <p:nvPr/>
          </p:nvSpPr>
          <p:spPr bwMode="auto">
            <a:xfrm flipH="1">
              <a:off x="3840" y="22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3" name="Text Box 33"/>
            <p:cNvSpPr txBox="1">
              <a:spLocks noChangeArrowheads="1"/>
            </p:cNvSpPr>
            <p:nvPr/>
          </p:nvSpPr>
          <p:spPr bwMode="auto">
            <a:xfrm>
              <a:off x="3072" y="2073"/>
              <a:ext cx="8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18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0" dirty="0" err="1">
                  <a:latin typeface="Times New Roman" pitchFamily="18" charset="0"/>
                  <a:cs typeface="Times New Roman" pitchFamily="18" charset="0"/>
                </a:rPr>
                <a:t>đáy</a:t>
              </a:r>
              <a:endParaRPr lang="en-US" sz="18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714" name="Rectangle 34" descr="5%"/>
          <p:cNvSpPr>
            <a:spLocks noChangeArrowheads="1"/>
          </p:cNvSpPr>
          <p:nvPr/>
        </p:nvSpPr>
        <p:spPr bwMode="auto">
          <a:xfrm>
            <a:off x="3810000" y="1219200"/>
            <a:ext cx="4876800" cy="3352800"/>
          </a:xfrm>
          <a:prstGeom prst="rect">
            <a:avLst/>
          </a:prstGeom>
          <a:pattFill prst="pct5">
            <a:fgClr>
              <a:srgbClr val="FF33CC"/>
            </a:fgClr>
            <a:bgClr>
              <a:schemeClr val="bg1"/>
            </a:bgClr>
          </a:pattFill>
          <a:ln w="19050">
            <a:pattFill prst="weave">
              <a:fgClr>
                <a:srgbClr val="0099CC"/>
              </a:fgClr>
              <a:bgClr>
                <a:srgbClr val="FF0066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4495800" y="1447800"/>
            <a:ext cx="1371600" cy="1447800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Rectangle 36"/>
          <p:cNvSpPr>
            <a:spLocks noChangeArrowheads="1"/>
          </p:cNvSpPr>
          <p:nvPr/>
        </p:nvSpPr>
        <p:spPr bwMode="auto">
          <a:xfrm rot="5400000">
            <a:off x="6858000" y="1752600"/>
            <a:ext cx="1447800" cy="83820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71717" name="AutoShape 37"/>
          <p:cNvSpPr>
            <a:spLocks noChangeArrowheads="1"/>
          </p:cNvSpPr>
          <p:nvPr/>
        </p:nvSpPr>
        <p:spPr bwMode="auto">
          <a:xfrm rot="10800000">
            <a:off x="4495800" y="3581400"/>
            <a:ext cx="1371600" cy="838200"/>
          </a:xfrm>
          <a:prstGeom prst="triangle">
            <a:avLst>
              <a:gd name="adj" fmla="val 50000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>
            <a:off x="5181600" y="14478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9" name="Line 39"/>
          <p:cNvSpPr>
            <a:spLocks noChangeShapeType="1"/>
          </p:cNvSpPr>
          <p:nvPr/>
        </p:nvSpPr>
        <p:spPr bwMode="auto">
          <a:xfrm>
            <a:off x="51816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0" name="Line 40"/>
          <p:cNvSpPr>
            <a:spLocks noChangeShapeType="1"/>
          </p:cNvSpPr>
          <p:nvPr/>
        </p:nvSpPr>
        <p:spPr bwMode="auto">
          <a:xfrm>
            <a:off x="5791200" y="144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1" name="Line 41"/>
          <p:cNvSpPr>
            <a:spLocks noChangeShapeType="1"/>
          </p:cNvSpPr>
          <p:nvPr/>
        </p:nvSpPr>
        <p:spPr bwMode="auto">
          <a:xfrm>
            <a:off x="57912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>
            <a:off x="58674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5181600" y="4419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>
            <a:off x="6400800" y="1447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5" name="Line 45"/>
          <p:cNvSpPr>
            <a:spLocks noChangeShapeType="1"/>
          </p:cNvSpPr>
          <p:nvPr/>
        </p:nvSpPr>
        <p:spPr bwMode="auto">
          <a:xfrm>
            <a:off x="6400800" y="3581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6" name="Line 46"/>
          <p:cNvSpPr>
            <a:spLocks noChangeShapeType="1"/>
          </p:cNvSpPr>
          <p:nvPr/>
        </p:nvSpPr>
        <p:spPr bwMode="auto">
          <a:xfrm>
            <a:off x="44958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7" name="Line 47"/>
          <p:cNvSpPr>
            <a:spLocks noChangeShapeType="1"/>
          </p:cNvSpPr>
          <p:nvPr/>
        </p:nvSpPr>
        <p:spPr bwMode="auto">
          <a:xfrm>
            <a:off x="58674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8" name="Line 48"/>
          <p:cNvSpPr>
            <a:spLocks noChangeShapeType="1"/>
          </p:cNvSpPr>
          <p:nvPr/>
        </p:nvSpPr>
        <p:spPr bwMode="auto">
          <a:xfrm>
            <a:off x="44958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9" name="Text Box 49"/>
          <p:cNvSpPr txBox="1">
            <a:spLocks noChangeArrowheads="1"/>
          </p:cNvSpPr>
          <p:nvPr/>
        </p:nvSpPr>
        <p:spPr bwMode="auto">
          <a:xfrm rot="16200000">
            <a:off x="5836444" y="1796534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h</a:t>
            </a:r>
          </a:p>
        </p:txBody>
      </p:sp>
      <p:sp>
        <p:nvSpPr>
          <p:cNvPr id="71730" name="Text Box 50"/>
          <p:cNvSpPr txBox="1">
            <a:spLocks noChangeArrowheads="1"/>
          </p:cNvSpPr>
          <p:nvPr/>
        </p:nvSpPr>
        <p:spPr bwMode="auto">
          <a:xfrm>
            <a:off x="5029200" y="29098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71731" name="Text Box 51"/>
          <p:cNvSpPr txBox="1">
            <a:spLocks noChangeArrowheads="1"/>
          </p:cNvSpPr>
          <p:nvPr/>
        </p:nvSpPr>
        <p:spPr bwMode="auto">
          <a:xfrm rot="16200000">
            <a:off x="5836444" y="3625336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b</a:t>
            </a:r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 flipH="1" flipV="1">
            <a:off x="4191000" y="182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3" name="Line 53"/>
          <p:cNvSpPr>
            <a:spLocks noChangeShapeType="1"/>
          </p:cNvSpPr>
          <p:nvPr/>
        </p:nvSpPr>
        <p:spPr bwMode="auto">
          <a:xfrm flipV="1">
            <a:off x="7772400" y="19812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 flipH="1">
            <a:off x="42672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735" name="Picture 55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1600200"/>
            <a:ext cx="166688" cy="304800"/>
          </a:xfrm>
          <a:prstGeom prst="rect">
            <a:avLst/>
          </a:prstGeom>
          <a:noFill/>
        </p:spPr>
      </p:pic>
      <p:pic>
        <p:nvPicPr>
          <p:cNvPr id="71736" name="Picture 56" descr="n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2" y="3657600"/>
            <a:ext cx="207963" cy="304800"/>
          </a:xfrm>
          <a:prstGeom prst="rect">
            <a:avLst/>
          </a:prstGeom>
          <a:noFill/>
        </p:spPr>
      </p:pic>
      <p:pic>
        <p:nvPicPr>
          <p:cNvPr id="71737" name="Picture 57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5" y="1752600"/>
            <a:ext cx="211137" cy="304800"/>
          </a:xfrm>
          <a:prstGeom prst="rect">
            <a:avLst/>
          </a:prstGeom>
          <a:noFill/>
        </p:spPr>
      </p:pic>
      <p:sp>
        <p:nvSpPr>
          <p:cNvPr id="71740" name="Text Box 60"/>
          <p:cNvSpPr txBox="1">
            <a:spLocks noChangeArrowheads="1"/>
          </p:cNvSpPr>
          <p:nvPr/>
        </p:nvSpPr>
        <p:spPr bwMode="auto">
          <a:xfrm>
            <a:off x="7239000" y="3962401"/>
            <a:ext cx="914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4D4D4D"/>
                </a:solidFill>
              </a:rPr>
              <a:t>H 4.5</a:t>
            </a:r>
            <a:endParaRPr lang="en-US" b="0">
              <a:solidFill>
                <a:srgbClr val="4D4D4D"/>
              </a:solidFill>
            </a:endParaRPr>
          </a:p>
        </p:txBody>
      </p:sp>
      <p:graphicFrame>
        <p:nvGraphicFramePr>
          <p:cNvPr id="71778" name="Group 98"/>
          <p:cNvGraphicFramePr>
            <a:graphicFrameLocks noGrp="1"/>
          </p:cNvGraphicFramePr>
          <p:nvPr>
            <p:ph idx="1"/>
          </p:nvPr>
        </p:nvGraphicFramePr>
        <p:xfrm>
          <a:off x="304802" y="4953004"/>
          <a:ext cx="5410201" cy="1763395"/>
        </p:xfrm>
        <a:graphic>
          <a:graphicData uri="http://schemas.openxmlformats.org/drawingml/2006/table">
            <a:tbl>
              <a:tblPr/>
              <a:tblGrid>
                <a:gridCol w="967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9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6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chiếu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dạng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Kích thước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779" name="Text Box 99"/>
          <p:cNvSpPr txBox="1">
            <a:spLocks noChangeArrowheads="1"/>
          </p:cNvSpPr>
          <p:nvPr/>
        </p:nvSpPr>
        <p:spPr bwMode="auto">
          <a:xfrm>
            <a:off x="186414" y="4340156"/>
            <a:ext cx="1219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4.2</a:t>
            </a:r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-598284" y="2858869"/>
            <a:ext cx="4267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a :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                       b :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đáy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                       h :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47800" y="5498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43200" y="5498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96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a, 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47800" y="5955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43200" y="5955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19600" y="5955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a, b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6336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43200" y="6336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9600" y="6336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b, h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48415" y="685800"/>
            <a:ext cx="4331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00063" y="147536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IV. HÌNH CHÓP ĐỀU:</a:t>
            </a:r>
          </a:p>
          <a:p>
            <a:pPr marL="2057400" lvl="4" indent="-228600">
              <a:spcBef>
                <a:spcPct val="20000"/>
              </a:spcBef>
              <a:buFontTx/>
              <a:buChar char="»"/>
            </a:pPr>
            <a:endParaRPr lang="en-US" sz="2000" u="sng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2" name="Picture 8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63" y="1423988"/>
            <a:ext cx="685800" cy="533400"/>
          </a:xfrm>
          <a:prstGeom prst="rect">
            <a:avLst/>
          </a:prstGeom>
          <a:noFill/>
        </p:spPr>
      </p:pic>
      <p:pic>
        <p:nvPicPr>
          <p:cNvPr id="36874" name="Picture 10" descr="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17" y="2855171"/>
            <a:ext cx="762000" cy="549275"/>
          </a:xfrm>
          <a:prstGeom prst="rect">
            <a:avLst/>
          </a:prstGeom>
          <a:noFill/>
        </p:spPr>
      </p:pic>
      <p:pic>
        <p:nvPicPr>
          <p:cNvPr id="36968" name="Picture 104" descr="4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91000" y="4114801"/>
            <a:ext cx="4876800" cy="2057400"/>
          </a:xfrm>
          <a:prstGeom prst="rect">
            <a:avLst/>
          </a:prstGeom>
          <a:noFill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880353" y="2667002"/>
            <a:ext cx="3276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970" name="Text Box 106"/>
          <p:cNvSpPr txBox="1">
            <a:spLocks noChangeArrowheads="1"/>
          </p:cNvSpPr>
          <p:nvPr/>
        </p:nvSpPr>
        <p:spPr bwMode="auto">
          <a:xfrm>
            <a:off x="5486400" y="3571875"/>
            <a:ext cx="3581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4D4D4D"/>
                </a:solidFill>
              </a:rPr>
              <a:t>H4.6 </a:t>
            </a:r>
            <a:r>
              <a:rPr lang="en-US" sz="2000" b="0">
                <a:solidFill>
                  <a:srgbClr val="4D4D4D"/>
                </a:solidFill>
              </a:rPr>
              <a:t>Hình chóp đều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915717" y="1274905"/>
            <a:ext cx="44196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5105402" y="685800"/>
            <a:ext cx="3706813" cy="3048000"/>
            <a:chOff x="202" y="1824"/>
            <a:chExt cx="2335" cy="1920"/>
          </a:xfrm>
        </p:grpSpPr>
        <p:grpSp>
          <p:nvGrpSpPr>
            <p:cNvPr id="3" name="Group 160"/>
            <p:cNvGrpSpPr>
              <a:grpSpLocks/>
            </p:cNvGrpSpPr>
            <p:nvPr/>
          </p:nvGrpSpPr>
          <p:grpSpPr bwMode="auto">
            <a:xfrm>
              <a:off x="912" y="1968"/>
              <a:ext cx="1248" cy="1536"/>
              <a:chOff x="1632" y="768"/>
              <a:chExt cx="2304" cy="2352"/>
            </a:xfrm>
          </p:grpSpPr>
          <p:sp>
            <p:nvSpPr>
              <p:cNvPr id="37025" name="AutoShape 161"/>
              <p:cNvSpPr>
                <a:spLocks noChangeArrowheads="1"/>
              </p:cNvSpPr>
              <p:nvPr/>
            </p:nvSpPr>
            <p:spPr bwMode="auto">
              <a:xfrm>
                <a:off x="1632" y="768"/>
                <a:ext cx="1488" cy="1872"/>
              </a:xfrm>
              <a:prstGeom prst="triangle">
                <a:avLst>
                  <a:gd name="adj" fmla="val 74866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4D4D4D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26" name="AutoShape 162"/>
              <p:cNvSpPr>
                <a:spLocks noChangeArrowheads="1"/>
              </p:cNvSpPr>
              <p:nvPr/>
            </p:nvSpPr>
            <p:spPr bwMode="auto">
              <a:xfrm flipV="1">
                <a:off x="1632" y="2640"/>
                <a:ext cx="2304" cy="480"/>
              </a:xfrm>
              <a:prstGeom prst="parallelogram">
                <a:avLst>
                  <a:gd name="adj" fmla="val 167911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4D4D4D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27" name="AutoShape 163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1488" cy="2352"/>
              </a:xfrm>
              <a:prstGeom prst="triangle">
                <a:avLst>
                  <a:gd name="adj" fmla="val 19556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4D4D4D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28" name="Line 164"/>
              <p:cNvSpPr>
                <a:spLocks noChangeShapeType="1"/>
              </p:cNvSpPr>
              <p:nvPr/>
            </p:nvSpPr>
            <p:spPr bwMode="auto">
              <a:xfrm>
                <a:off x="2544" y="264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29" name="Line 165"/>
              <p:cNvSpPr>
                <a:spLocks noChangeShapeType="1"/>
              </p:cNvSpPr>
              <p:nvPr/>
            </p:nvSpPr>
            <p:spPr bwMode="auto">
              <a:xfrm>
                <a:off x="2736" y="768"/>
                <a:ext cx="432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30" name="Line 166"/>
              <p:cNvSpPr>
                <a:spLocks noChangeShapeType="1"/>
              </p:cNvSpPr>
              <p:nvPr/>
            </p:nvSpPr>
            <p:spPr bwMode="auto">
              <a:xfrm>
                <a:off x="3168" y="2640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31" name="Line 167"/>
              <p:cNvSpPr>
                <a:spLocks noChangeShapeType="1"/>
              </p:cNvSpPr>
              <p:nvPr/>
            </p:nvSpPr>
            <p:spPr bwMode="auto">
              <a:xfrm>
                <a:off x="1632" y="2640"/>
                <a:ext cx="81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032" name="Line 168"/>
            <p:cNvSpPr>
              <a:spLocks noChangeShapeType="1"/>
            </p:cNvSpPr>
            <p:nvPr/>
          </p:nvSpPr>
          <p:spPr bwMode="auto">
            <a:xfrm>
              <a:off x="1632" y="36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3" name="Line 169"/>
            <p:cNvSpPr>
              <a:spLocks noChangeShapeType="1"/>
            </p:cNvSpPr>
            <p:nvPr/>
          </p:nvSpPr>
          <p:spPr bwMode="auto">
            <a:xfrm>
              <a:off x="1488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4" name="Line 170"/>
            <p:cNvSpPr>
              <a:spLocks noChangeShapeType="1"/>
            </p:cNvSpPr>
            <p:nvPr/>
          </p:nvSpPr>
          <p:spPr bwMode="auto">
            <a:xfrm>
              <a:off x="1536" y="3312"/>
              <a:ext cx="10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5" name="Line 171"/>
            <p:cNvSpPr>
              <a:spLocks noChangeShapeType="1"/>
            </p:cNvSpPr>
            <p:nvPr/>
          </p:nvSpPr>
          <p:spPr bwMode="auto">
            <a:xfrm>
              <a:off x="2352" y="196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6" name="Text Box 172"/>
            <p:cNvSpPr txBox="1">
              <a:spLocks noChangeArrowheads="1"/>
            </p:cNvSpPr>
            <p:nvPr/>
          </p:nvSpPr>
          <p:spPr bwMode="auto">
            <a:xfrm>
              <a:off x="1822" y="3504"/>
              <a:ext cx="29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a</a:t>
              </a:r>
            </a:p>
          </p:txBody>
        </p:sp>
        <p:sp>
          <p:nvSpPr>
            <p:cNvPr id="37037" name="Text Box 173"/>
            <p:cNvSpPr txBox="1">
              <a:spLocks noChangeArrowheads="1"/>
            </p:cNvSpPr>
            <p:nvPr/>
          </p:nvSpPr>
          <p:spPr bwMode="auto">
            <a:xfrm rot="16200000">
              <a:off x="2087" y="2614"/>
              <a:ext cx="2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h</a:t>
              </a:r>
            </a:p>
          </p:txBody>
        </p:sp>
        <p:sp>
          <p:nvSpPr>
            <p:cNvPr id="37038" name="Line 174"/>
            <p:cNvSpPr>
              <a:spLocks noChangeShapeType="1"/>
            </p:cNvSpPr>
            <p:nvPr/>
          </p:nvSpPr>
          <p:spPr bwMode="auto">
            <a:xfrm flipH="1" flipV="1">
              <a:off x="1056" y="1920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9" name="Line 175"/>
            <p:cNvSpPr>
              <a:spLocks noChangeShapeType="1"/>
            </p:cNvSpPr>
            <p:nvPr/>
          </p:nvSpPr>
          <p:spPr bwMode="auto">
            <a:xfrm flipH="1" flipV="1">
              <a:off x="816" y="2688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0" name="Text Box 176"/>
            <p:cNvSpPr txBox="1">
              <a:spLocks noChangeArrowheads="1"/>
            </p:cNvSpPr>
            <p:nvPr/>
          </p:nvSpPr>
          <p:spPr bwMode="auto">
            <a:xfrm>
              <a:off x="345" y="2457"/>
              <a:ext cx="80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16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endParaRPr lang="en-US" sz="1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41" name="Text Box 177"/>
            <p:cNvSpPr txBox="1">
              <a:spLocks noChangeArrowheads="1"/>
            </p:cNvSpPr>
            <p:nvPr/>
          </p:nvSpPr>
          <p:spPr bwMode="auto">
            <a:xfrm>
              <a:off x="576" y="1824"/>
              <a:ext cx="51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1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42" name="Line 178"/>
            <p:cNvSpPr>
              <a:spLocks noChangeShapeType="1"/>
            </p:cNvSpPr>
            <p:nvPr/>
          </p:nvSpPr>
          <p:spPr bwMode="auto">
            <a:xfrm flipH="1">
              <a:off x="864" y="331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3" name="Text Box 179"/>
            <p:cNvSpPr txBox="1">
              <a:spLocks noChangeArrowheads="1"/>
            </p:cNvSpPr>
            <p:nvPr/>
          </p:nvSpPr>
          <p:spPr bwMode="auto">
            <a:xfrm>
              <a:off x="202" y="3216"/>
              <a:ext cx="71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16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đáy</a:t>
              </a:r>
              <a:endParaRPr lang="en-US" sz="1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44" name="Line 180"/>
            <p:cNvSpPr>
              <a:spLocks noChangeShapeType="1"/>
            </p:cNvSpPr>
            <p:nvPr/>
          </p:nvSpPr>
          <p:spPr bwMode="auto">
            <a:xfrm>
              <a:off x="1344" y="350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5" name="Line 181"/>
            <p:cNvSpPr>
              <a:spLocks noChangeShapeType="1"/>
            </p:cNvSpPr>
            <p:nvPr/>
          </p:nvSpPr>
          <p:spPr bwMode="auto">
            <a:xfrm>
              <a:off x="2160" y="350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6" name="Line 182"/>
            <p:cNvSpPr>
              <a:spLocks noChangeShapeType="1"/>
            </p:cNvSpPr>
            <p:nvPr/>
          </p:nvSpPr>
          <p:spPr bwMode="auto">
            <a:xfrm>
              <a:off x="1536" y="201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5" grpId="0"/>
      <p:bldP spid="36970" grpId="0" animBg="1"/>
      <p:bldP spid="368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67738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5940425" y="4117979"/>
            <a:ext cx="0" cy="68897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6226177" y="4819650"/>
            <a:ext cx="860425" cy="4016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1524000" y="1371600"/>
            <a:ext cx="3556000" cy="3513138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5003800" y="1371600"/>
            <a:ext cx="3149600" cy="3513138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77"/>
          <p:cNvSpPr>
            <a:spLocks noChangeArrowheads="1"/>
          </p:cNvSpPr>
          <p:nvPr/>
        </p:nvSpPr>
        <p:spPr bwMode="auto">
          <a:xfrm>
            <a:off x="1524000" y="4876800"/>
            <a:ext cx="3479800" cy="1905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79"/>
          <p:cNvSpPr>
            <a:spLocks noChangeArrowheads="1"/>
          </p:cNvSpPr>
          <p:nvPr/>
        </p:nvSpPr>
        <p:spPr bwMode="auto">
          <a:xfrm>
            <a:off x="2133600" y="5257800"/>
            <a:ext cx="1295400" cy="129540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81"/>
          <p:cNvSpPr>
            <a:spLocks noChangeArrowheads="1"/>
          </p:cNvSpPr>
          <p:nvPr/>
        </p:nvSpPr>
        <p:spPr bwMode="auto">
          <a:xfrm>
            <a:off x="6477002" y="1868488"/>
            <a:ext cx="1279525" cy="1941512"/>
          </a:xfrm>
          <a:prstGeom prst="triangle">
            <a:avLst>
              <a:gd name="adj" fmla="val 49130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utoShape 82"/>
          <p:cNvSpPr>
            <a:spLocks noChangeArrowheads="1"/>
          </p:cNvSpPr>
          <p:nvPr/>
        </p:nvSpPr>
        <p:spPr bwMode="auto">
          <a:xfrm>
            <a:off x="2149477" y="1868488"/>
            <a:ext cx="1279525" cy="1941512"/>
          </a:xfrm>
          <a:prstGeom prst="triangle">
            <a:avLst>
              <a:gd name="adj" fmla="val 49130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 flipV="1">
            <a:off x="1524000" y="4876800"/>
            <a:ext cx="5505450" cy="1131888"/>
          </a:xfrm>
          <a:prstGeom prst="parallelogram">
            <a:avLst>
              <a:gd name="adj" fmla="val 170148"/>
            </a:avLst>
          </a:prstGeom>
          <a:gradFill rotWithShape="0">
            <a:gsLst>
              <a:gs pos="0">
                <a:srgbClr val="CCCC00"/>
              </a:gs>
              <a:gs pos="100000">
                <a:srgbClr val="FFFFCC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71" name="AutoShape 10"/>
          <p:cNvSpPr>
            <a:spLocks noChangeArrowheads="1"/>
          </p:cNvSpPr>
          <p:nvPr/>
        </p:nvSpPr>
        <p:spPr bwMode="auto">
          <a:xfrm rot="5400000">
            <a:off x="3712370" y="2720184"/>
            <a:ext cx="4646613" cy="1949450"/>
          </a:xfrm>
          <a:prstGeom prst="parallelogram">
            <a:avLst>
              <a:gd name="adj" fmla="val 59589"/>
            </a:avLst>
          </a:prstGeom>
          <a:gradFill rotWithShape="0">
            <a:gsLst>
              <a:gs pos="0">
                <a:srgbClr val="CCCC00"/>
              </a:gs>
              <a:gs pos="100000">
                <a:srgbClr val="FFFFCC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72" name="AutoShape 75"/>
          <p:cNvSpPr>
            <a:spLocks noChangeArrowheads="1"/>
          </p:cNvSpPr>
          <p:nvPr/>
        </p:nvSpPr>
        <p:spPr bwMode="auto">
          <a:xfrm rot="11993645" flipV="1">
            <a:off x="5836040" y="2733819"/>
            <a:ext cx="1281921" cy="2298250"/>
          </a:xfrm>
          <a:prstGeom prst="triangle">
            <a:avLst>
              <a:gd name="adj" fmla="val 50271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73" name="Rectangle 89"/>
          <p:cNvSpPr>
            <a:spLocks noChangeArrowheads="1"/>
          </p:cNvSpPr>
          <p:nvPr/>
        </p:nvSpPr>
        <p:spPr bwMode="auto">
          <a:xfrm>
            <a:off x="1524000" y="1371600"/>
            <a:ext cx="3556000" cy="3513138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AutoShape 73"/>
          <p:cNvSpPr>
            <a:spLocks noChangeArrowheads="1"/>
          </p:cNvSpPr>
          <p:nvPr/>
        </p:nvSpPr>
        <p:spPr bwMode="auto">
          <a:xfrm>
            <a:off x="1600202" y="1447804"/>
            <a:ext cx="1279525" cy="1941513"/>
          </a:xfrm>
          <a:prstGeom prst="triangle">
            <a:avLst>
              <a:gd name="adj" fmla="val 48257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90"/>
          <p:cNvSpPr>
            <a:spLocks noChangeShapeType="1"/>
          </p:cNvSpPr>
          <p:nvPr/>
        </p:nvSpPr>
        <p:spPr bwMode="auto">
          <a:xfrm flipH="1" flipV="1">
            <a:off x="2895600" y="3352800"/>
            <a:ext cx="18288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91"/>
          <p:cNvSpPr>
            <a:spLocks noChangeShapeType="1"/>
          </p:cNvSpPr>
          <p:nvPr/>
        </p:nvSpPr>
        <p:spPr bwMode="auto">
          <a:xfrm flipH="1" flipV="1">
            <a:off x="1600200" y="3352800"/>
            <a:ext cx="18288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95"/>
          <p:cNvSpPr>
            <a:spLocks noChangeShapeType="1"/>
          </p:cNvSpPr>
          <p:nvPr/>
        </p:nvSpPr>
        <p:spPr bwMode="auto">
          <a:xfrm flipV="1">
            <a:off x="5410200" y="5181600"/>
            <a:ext cx="1295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96"/>
          <p:cNvSpPr>
            <a:spLocks noChangeShapeType="1"/>
          </p:cNvSpPr>
          <p:nvPr/>
        </p:nvSpPr>
        <p:spPr bwMode="auto">
          <a:xfrm>
            <a:off x="4724400" y="4648199"/>
            <a:ext cx="838200" cy="3576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97"/>
          <p:cNvSpPr>
            <a:spLocks noChangeShapeType="1"/>
          </p:cNvSpPr>
          <p:nvPr/>
        </p:nvSpPr>
        <p:spPr bwMode="auto">
          <a:xfrm>
            <a:off x="4419600" y="2743200"/>
            <a:ext cx="2438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98"/>
          <p:cNvSpPr>
            <a:spLocks noChangeShapeType="1"/>
          </p:cNvSpPr>
          <p:nvPr/>
        </p:nvSpPr>
        <p:spPr bwMode="auto">
          <a:xfrm flipH="1" flipV="1">
            <a:off x="2239962" y="1371600"/>
            <a:ext cx="2179638" cy="1371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AutoShape 99"/>
          <p:cNvSpPr>
            <a:spLocks noChangeArrowheads="1"/>
          </p:cNvSpPr>
          <p:nvPr/>
        </p:nvSpPr>
        <p:spPr bwMode="auto">
          <a:xfrm flipV="1">
            <a:off x="3429000" y="5410200"/>
            <a:ext cx="1981200" cy="533400"/>
          </a:xfrm>
          <a:prstGeom prst="parallelogram">
            <a:avLst>
              <a:gd name="adj" fmla="val 129931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100"/>
          <p:cNvSpPr>
            <a:spLocks noChangeShapeType="1"/>
          </p:cNvSpPr>
          <p:nvPr/>
        </p:nvSpPr>
        <p:spPr bwMode="auto">
          <a:xfrm>
            <a:off x="4724400" y="4648200"/>
            <a:ext cx="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Line 101"/>
          <p:cNvSpPr>
            <a:spLocks noChangeShapeType="1"/>
          </p:cNvSpPr>
          <p:nvPr/>
        </p:nvSpPr>
        <p:spPr bwMode="auto">
          <a:xfrm>
            <a:off x="3429000" y="4648200"/>
            <a:ext cx="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Line 102"/>
          <p:cNvSpPr>
            <a:spLocks noChangeShapeType="1"/>
          </p:cNvSpPr>
          <p:nvPr/>
        </p:nvSpPr>
        <p:spPr bwMode="auto">
          <a:xfrm>
            <a:off x="4114800" y="5181600"/>
            <a:ext cx="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Line 103"/>
          <p:cNvSpPr>
            <a:spLocks noChangeShapeType="1"/>
          </p:cNvSpPr>
          <p:nvPr/>
        </p:nvSpPr>
        <p:spPr bwMode="auto">
          <a:xfrm>
            <a:off x="5410200" y="5181600"/>
            <a:ext cx="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Arc 104"/>
          <p:cNvSpPr>
            <a:spLocks/>
          </p:cNvSpPr>
          <p:nvPr/>
        </p:nvSpPr>
        <p:spPr bwMode="auto">
          <a:xfrm flipV="1">
            <a:off x="7010400" y="1371600"/>
            <a:ext cx="11430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rc 105"/>
          <p:cNvSpPr>
            <a:spLocks/>
          </p:cNvSpPr>
          <p:nvPr/>
        </p:nvSpPr>
        <p:spPr bwMode="auto">
          <a:xfrm flipV="1">
            <a:off x="7010400" y="4876800"/>
            <a:ext cx="11430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ot="10800000" wrap="none" anchor="ctr"/>
          <a:lstStyle/>
          <a:p>
            <a:pPr algn="ctr"/>
            <a:endParaRPr lang="en-US" b="0"/>
          </a:p>
        </p:txBody>
      </p:sp>
      <p:sp>
        <p:nvSpPr>
          <p:cNvPr id="88" name="Arc 106"/>
          <p:cNvSpPr>
            <a:spLocks/>
          </p:cNvSpPr>
          <p:nvPr/>
        </p:nvSpPr>
        <p:spPr bwMode="auto">
          <a:xfrm flipV="1">
            <a:off x="1524000" y="6019800"/>
            <a:ext cx="19050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63"/>
              <a:gd name="T1" fmla="*/ 0 h 21600"/>
              <a:gd name="T2" fmla="*/ 21563 w 21563"/>
              <a:gd name="T3" fmla="*/ 20333 h 21600"/>
              <a:gd name="T4" fmla="*/ 0 w 21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3" h="21600" fill="none" extrusionOk="0">
                <a:moveTo>
                  <a:pt x="-1" y="0"/>
                </a:moveTo>
                <a:cubicBezTo>
                  <a:pt x="11437" y="0"/>
                  <a:pt x="20891" y="8915"/>
                  <a:pt x="21562" y="20333"/>
                </a:cubicBezTo>
              </a:path>
              <a:path w="21563" h="21600" stroke="0" extrusionOk="0">
                <a:moveTo>
                  <a:pt x="-1" y="0"/>
                </a:moveTo>
                <a:cubicBezTo>
                  <a:pt x="11437" y="0"/>
                  <a:pt x="20891" y="8915"/>
                  <a:pt x="21562" y="2033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rc 107"/>
          <p:cNvSpPr>
            <a:spLocks/>
          </p:cNvSpPr>
          <p:nvPr/>
        </p:nvSpPr>
        <p:spPr bwMode="auto">
          <a:xfrm flipV="1">
            <a:off x="4953002" y="5943600"/>
            <a:ext cx="2055813" cy="838200"/>
          </a:xfrm>
          <a:custGeom>
            <a:avLst/>
            <a:gdLst>
              <a:gd name="G0" fmla="+- 4983 0 0"/>
              <a:gd name="G1" fmla="+- 21600 0 0"/>
              <a:gd name="G2" fmla="+- 21600 0 0"/>
              <a:gd name="T0" fmla="*/ 0 w 26541"/>
              <a:gd name="T1" fmla="*/ 583 h 21600"/>
              <a:gd name="T2" fmla="*/ 26541 w 26541"/>
              <a:gd name="T3" fmla="*/ 20257 h 21600"/>
              <a:gd name="T4" fmla="*/ 4983 w 2654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541" h="21600" fill="none" extrusionOk="0">
                <a:moveTo>
                  <a:pt x="-1" y="582"/>
                </a:moveTo>
                <a:cubicBezTo>
                  <a:pt x="1632" y="195"/>
                  <a:pt x="3304" y="-1"/>
                  <a:pt x="4983" y="0"/>
                </a:cubicBezTo>
                <a:cubicBezTo>
                  <a:pt x="16390" y="0"/>
                  <a:pt x="25831" y="8871"/>
                  <a:pt x="26541" y="20256"/>
                </a:cubicBezTo>
              </a:path>
              <a:path w="26541" h="21600" stroke="0" extrusionOk="0">
                <a:moveTo>
                  <a:pt x="-1" y="582"/>
                </a:moveTo>
                <a:cubicBezTo>
                  <a:pt x="1632" y="195"/>
                  <a:pt x="3304" y="-1"/>
                  <a:pt x="4983" y="0"/>
                </a:cubicBezTo>
                <a:cubicBezTo>
                  <a:pt x="16390" y="0"/>
                  <a:pt x="25831" y="8871"/>
                  <a:pt x="26541" y="20256"/>
                </a:cubicBezTo>
                <a:lnTo>
                  <a:pt x="4983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108"/>
          <p:cNvSpPr>
            <a:spLocks noChangeShapeType="1"/>
          </p:cNvSpPr>
          <p:nvPr/>
        </p:nvSpPr>
        <p:spPr bwMode="auto">
          <a:xfrm>
            <a:off x="4419600" y="2819400"/>
            <a:ext cx="0" cy="2819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109"/>
          <p:cNvSpPr>
            <a:spLocks noChangeShapeType="1"/>
          </p:cNvSpPr>
          <p:nvPr/>
        </p:nvSpPr>
        <p:spPr bwMode="auto">
          <a:xfrm>
            <a:off x="3429000" y="5410200"/>
            <a:ext cx="1981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110"/>
          <p:cNvSpPr>
            <a:spLocks noChangeShapeType="1"/>
          </p:cNvSpPr>
          <p:nvPr/>
        </p:nvSpPr>
        <p:spPr bwMode="auto">
          <a:xfrm flipV="1">
            <a:off x="4114800" y="54102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113"/>
          <p:cNvSpPr>
            <a:spLocks noChangeShapeType="1"/>
          </p:cNvSpPr>
          <p:nvPr/>
        </p:nvSpPr>
        <p:spPr bwMode="auto">
          <a:xfrm>
            <a:off x="2133600" y="5257800"/>
            <a:ext cx="12954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17"/>
          <p:cNvSpPr>
            <a:spLocks noChangeShapeType="1"/>
          </p:cNvSpPr>
          <p:nvPr/>
        </p:nvSpPr>
        <p:spPr bwMode="auto">
          <a:xfrm flipV="1">
            <a:off x="2133600" y="5257800"/>
            <a:ext cx="12954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5" name="Group 26"/>
          <p:cNvGrpSpPr>
            <a:grpSpLocks/>
          </p:cNvGrpSpPr>
          <p:nvPr/>
        </p:nvGrpSpPr>
        <p:grpSpPr bwMode="auto">
          <a:xfrm>
            <a:off x="3429000" y="2743200"/>
            <a:ext cx="1981200" cy="2438400"/>
            <a:chOff x="1632" y="768"/>
            <a:chExt cx="2304" cy="2352"/>
          </a:xfrm>
        </p:grpSpPr>
        <p:sp>
          <p:nvSpPr>
            <p:cNvPr id="96" name="AutoShape 27"/>
            <p:cNvSpPr>
              <a:spLocks noChangeArrowheads="1"/>
            </p:cNvSpPr>
            <p:nvPr/>
          </p:nvSpPr>
          <p:spPr bwMode="auto">
            <a:xfrm>
              <a:off x="1632" y="768"/>
              <a:ext cx="1488" cy="1872"/>
            </a:xfrm>
            <a:prstGeom prst="triangle">
              <a:avLst>
                <a:gd name="adj" fmla="val 7486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4D4D4D"/>
                </a:gs>
              </a:gsLst>
              <a:lin ang="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AutoShape 28"/>
            <p:cNvSpPr>
              <a:spLocks noChangeArrowheads="1"/>
            </p:cNvSpPr>
            <p:nvPr/>
          </p:nvSpPr>
          <p:spPr bwMode="auto">
            <a:xfrm flipV="1">
              <a:off x="1632" y="2640"/>
              <a:ext cx="2304" cy="480"/>
            </a:xfrm>
            <a:prstGeom prst="parallelogram">
              <a:avLst>
                <a:gd name="adj" fmla="val 16791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4D4D4D"/>
                </a:gs>
              </a:gsLst>
              <a:lin ang="0" scaled="1"/>
            </a:gradFill>
            <a:ln w="1905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29"/>
            <p:cNvSpPr>
              <a:spLocks noChangeArrowheads="1"/>
            </p:cNvSpPr>
            <p:nvPr/>
          </p:nvSpPr>
          <p:spPr bwMode="auto">
            <a:xfrm>
              <a:off x="2448" y="768"/>
              <a:ext cx="1488" cy="2352"/>
            </a:xfrm>
            <a:prstGeom prst="triangle">
              <a:avLst>
                <a:gd name="adj" fmla="val 1955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4D4D4D"/>
                </a:gs>
              </a:gsLst>
              <a:lin ang="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2544" y="2640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2736" y="768"/>
              <a:ext cx="432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3168" y="2640"/>
              <a:ext cx="76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1632" y="2640"/>
              <a:ext cx="8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Line 118"/>
          <p:cNvSpPr>
            <a:spLocks noChangeShapeType="1"/>
          </p:cNvSpPr>
          <p:nvPr/>
        </p:nvSpPr>
        <p:spPr bwMode="auto">
          <a:xfrm>
            <a:off x="3429000" y="3810000"/>
            <a:ext cx="3048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20"/>
          <p:cNvSpPr>
            <a:spLocks noChangeShapeType="1"/>
          </p:cNvSpPr>
          <p:nvPr/>
        </p:nvSpPr>
        <p:spPr bwMode="auto">
          <a:xfrm>
            <a:off x="2743200" y="1828800"/>
            <a:ext cx="4419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21"/>
          <p:cNvSpPr>
            <a:spLocks noChangeShapeType="1"/>
          </p:cNvSpPr>
          <p:nvPr/>
        </p:nvSpPr>
        <p:spPr bwMode="auto">
          <a:xfrm>
            <a:off x="2133600" y="3810000"/>
            <a:ext cx="0" cy="1447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122"/>
          <p:cNvSpPr>
            <a:spLocks noChangeShapeType="1"/>
          </p:cNvSpPr>
          <p:nvPr/>
        </p:nvSpPr>
        <p:spPr bwMode="auto">
          <a:xfrm>
            <a:off x="3429000" y="3810000"/>
            <a:ext cx="0" cy="1447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4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8" y="76201"/>
            <a:ext cx="3706813" cy="3048000"/>
            <a:chOff x="202" y="1824"/>
            <a:chExt cx="2335" cy="192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12" y="1968"/>
              <a:ext cx="1248" cy="1536"/>
              <a:chOff x="1632" y="768"/>
              <a:chExt cx="2304" cy="2352"/>
            </a:xfrm>
          </p:grpSpPr>
          <p:sp>
            <p:nvSpPr>
              <p:cNvPr id="98310" name="AutoShape 6"/>
              <p:cNvSpPr>
                <a:spLocks noChangeArrowheads="1"/>
              </p:cNvSpPr>
              <p:nvPr/>
            </p:nvSpPr>
            <p:spPr bwMode="auto">
              <a:xfrm>
                <a:off x="1632" y="768"/>
                <a:ext cx="1488" cy="1872"/>
              </a:xfrm>
              <a:prstGeom prst="triangle">
                <a:avLst>
                  <a:gd name="adj" fmla="val 74866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4D4D4D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1" name="AutoShape 7"/>
              <p:cNvSpPr>
                <a:spLocks noChangeArrowheads="1"/>
              </p:cNvSpPr>
              <p:nvPr/>
            </p:nvSpPr>
            <p:spPr bwMode="auto">
              <a:xfrm flipV="1">
                <a:off x="1632" y="2640"/>
                <a:ext cx="2304" cy="480"/>
              </a:xfrm>
              <a:prstGeom prst="parallelogram">
                <a:avLst>
                  <a:gd name="adj" fmla="val 167911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4D4D4D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2" name="AutoShape 8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1488" cy="2352"/>
              </a:xfrm>
              <a:prstGeom prst="triangle">
                <a:avLst>
                  <a:gd name="adj" fmla="val 19556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4D4D4D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3" name="Line 9"/>
              <p:cNvSpPr>
                <a:spLocks noChangeShapeType="1"/>
              </p:cNvSpPr>
              <p:nvPr/>
            </p:nvSpPr>
            <p:spPr bwMode="auto">
              <a:xfrm>
                <a:off x="2544" y="264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4" name="Line 10"/>
              <p:cNvSpPr>
                <a:spLocks noChangeShapeType="1"/>
              </p:cNvSpPr>
              <p:nvPr/>
            </p:nvSpPr>
            <p:spPr bwMode="auto">
              <a:xfrm>
                <a:off x="2736" y="768"/>
                <a:ext cx="432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5" name="Line 11"/>
              <p:cNvSpPr>
                <a:spLocks noChangeShapeType="1"/>
              </p:cNvSpPr>
              <p:nvPr/>
            </p:nvSpPr>
            <p:spPr bwMode="auto">
              <a:xfrm>
                <a:off x="3168" y="2640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6" name="Line 12"/>
              <p:cNvSpPr>
                <a:spLocks noChangeShapeType="1"/>
              </p:cNvSpPr>
              <p:nvPr/>
            </p:nvSpPr>
            <p:spPr bwMode="auto">
              <a:xfrm>
                <a:off x="1632" y="2640"/>
                <a:ext cx="81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1632" y="36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1488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>
              <a:off x="1536" y="3312"/>
              <a:ext cx="10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2352" y="196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auto">
            <a:xfrm>
              <a:off x="1822" y="3504"/>
              <a:ext cx="29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a</a:t>
              </a: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 rot="16200000">
              <a:off x="2087" y="2614"/>
              <a:ext cx="2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h</a:t>
              </a:r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 flipH="1" flipV="1">
              <a:off x="1056" y="1920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 flipH="1" flipV="1">
              <a:off x="816" y="2688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5" name="Text Box 21"/>
            <p:cNvSpPr txBox="1">
              <a:spLocks noChangeArrowheads="1"/>
            </p:cNvSpPr>
            <p:nvPr/>
          </p:nvSpPr>
          <p:spPr bwMode="auto">
            <a:xfrm>
              <a:off x="345" y="2457"/>
              <a:ext cx="80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Times New Roman" pitchFamily="18" charset="0"/>
                  <a:cs typeface="Times New Roman" pitchFamily="18" charset="0"/>
                </a:rPr>
                <a:t>Mặt bên</a:t>
              </a:r>
            </a:p>
          </p:txBody>
        </p:sp>
        <p:sp>
          <p:nvSpPr>
            <p:cNvPr id="98326" name="Text Box 22"/>
            <p:cNvSpPr txBox="1">
              <a:spLocks noChangeArrowheads="1"/>
            </p:cNvSpPr>
            <p:nvPr/>
          </p:nvSpPr>
          <p:spPr bwMode="auto">
            <a:xfrm>
              <a:off x="576" y="1824"/>
              <a:ext cx="5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 err="1"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18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7" name="Line 23"/>
            <p:cNvSpPr>
              <a:spLocks noChangeShapeType="1"/>
            </p:cNvSpPr>
            <p:nvPr/>
          </p:nvSpPr>
          <p:spPr bwMode="auto">
            <a:xfrm flipH="1">
              <a:off x="864" y="331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8" name="Text Box 24"/>
            <p:cNvSpPr txBox="1">
              <a:spLocks noChangeArrowheads="1"/>
            </p:cNvSpPr>
            <p:nvPr/>
          </p:nvSpPr>
          <p:spPr bwMode="auto">
            <a:xfrm>
              <a:off x="202" y="3216"/>
              <a:ext cx="71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18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0" dirty="0" err="1">
                  <a:latin typeface="Times New Roman" pitchFamily="18" charset="0"/>
                  <a:cs typeface="Times New Roman" pitchFamily="18" charset="0"/>
                </a:rPr>
                <a:t>đáy</a:t>
              </a:r>
              <a:endParaRPr lang="en-US" sz="18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1344" y="350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0" name="Line 26"/>
            <p:cNvSpPr>
              <a:spLocks noChangeShapeType="1"/>
            </p:cNvSpPr>
            <p:nvPr/>
          </p:nvSpPr>
          <p:spPr bwMode="auto">
            <a:xfrm>
              <a:off x="2160" y="350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1" name="Line 27"/>
            <p:cNvSpPr>
              <a:spLocks noChangeShapeType="1"/>
            </p:cNvSpPr>
            <p:nvPr/>
          </p:nvSpPr>
          <p:spPr bwMode="auto">
            <a:xfrm>
              <a:off x="1536" y="201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32" name="Rectangle 28" descr="5%"/>
          <p:cNvSpPr>
            <a:spLocks noChangeArrowheads="1"/>
          </p:cNvSpPr>
          <p:nvPr/>
        </p:nvSpPr>
        <p:spPr bwMode="auto">
          <a:xfrm>
            <a:off x="4143983" y="1143000"/>
            <a:ext cx="4876800" cy="4495800"/>
          </a:xfrm>
          <a:prstGeom prst="rect">
            <a:avLst/>
          </a:prstGeom>
          <a:pattFill prst="pct5">
            <a:fgClr>
              <a:srgbClr val="FF33CC"/>
            </a:fgClr>
            <a:bgClr>
              <a:schemeClr val="bg1"/>
            </a:bgClr>
          </a:pattFill>
          <a:ln w="19050">
            <a:pattFill prst="weave">
              <a:fgClr>
                <a:srgbClr val="0099CC"/>
              </a:fgClr>
              <a:bgClr>
                <a:srgbClr val="FF0066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8333" name="Picture 29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1752600"/>
            <a:ext cx="166688" cy="304800"/>
          </a:xfrm>
          <a:prstGeom prst="rect">
            <a:avLst/>
          </a:prstGeom>
          <a:noFill/>
        </p:spPr>
      </p:pic>
      <p:pic>
        <p:nvPicPr>
          <p:cNvPr id="98334" name="Picture 30" descr="n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199" y="3700414"/>
            <a:ext cx="207963" cy="304800"/>
          </a:xfrm>
          <a:prstGeom prst="rect">
            <a:avLst/>
          </a:prstGeom>
          <a:noFill/>
        </p:spPr>
      </p:pic>
      <p:pic>
        <p:nvPicPr>
          <p:cNvPr id="98335" name="Picture 31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524000"/>
            <a:ext cx="211138" cy="304800"/>
          </a:xfrm>
          <a:prstGeom prst="rect">
            <a:avLst/>
          </a:prstGeom>
          <a:noFill/>
        </p:spPr>
      </p:pic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4419600" y="4191000"/>
            <a:ext cx="1371600" cy="129540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7" name="AutoShape 33"/>
          <p:cNvSpPr>
            <a:spLocks noChangeArrowheads="1"/>
          </p:cNvSpPr>
          <p:nvPr/>
        </p:nvSpPr>
        <p:spPr bwMode="auto">
          <a:xfrm>
            <a:off x="7086600" y="1411288"/>
            <a:ext cx="1371600" cy="1941512"/>
          </a:xfrm>
          <a:prstGeom prst="triangle">
            <a:avLst>
              <a:gd name="adj" fmla="val 49130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4419602" y="1411288"/>
            <a:ext cx="1355725" cy="1941512"/>
          </a:xfrm>
          <a:prstGeom prst="triangle">
            <a:avLst>
              <a:gd name="adj" fmla="val 49130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 flipH="1" flipV="1">
            <a:off x="4495800" y="2057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 flipV="1">
            <a:off x="7924800" y="1828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1" name="Line 37"/>
          <p:cNvSpPr>
            <a:spLocks noChangeShapeType="1"/>
          </p:cNvSpPr>
          <p:nvPr/>
        </p:nvSpPr>
        <p:spPr bwMode="auto">
          <a:xfrm flipH="1" flipV="1">
            <a:off x="4114800" y="4005214"/>
            <a:ext cx="533400" cy="795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2" name="Line 38"/>
          <p:cNvSpPr>
            <a:spLocks noChangeShapeType="1"/>
          </p:cNvSpPr>
          <p:nvPr/>
        </p:nvSpPr>
        <p:spPr bwMode="auto">
          <a:xfrm>
            <a:off x="4419600" y="4191000"/>
            <a:ext cx="13716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3" name="Line 39"/>
          <p:cNvSpPr>
            <a:spLocks noChangeShapeType="1"/>
          </p:cNvSpPr>
          <p:nvPr/>
        </p:nvSpPr>
        <p:spPr bwMode="auto">
          <a:xfrm flipV="1">
            <a:off x="4419600" y="4191000"/>
            <a:ext cx="13716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4" name="Line 40"/>
          <p:cNvSpPr>
            <a:spLocks noChangeShapeType="1"/>
          </p:cNvSpPr>
          <p:nvPr/>
        </p:nvSpPr>
        <p:spPr bwMode="auto">
          <a:xfrm>
            <a:off x="5105400" y="1447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57150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6324600" y="1447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>
            <a:off x="5791200" y="419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7912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49" name="Line 45"/>
          <p:cNvSpPr>
            <a:spLocks noChangeShapeType="1"/>
          </p:cNvSpPr>
          <p:nvPr/>
        </p:nvSpPr>
        <p:spPr bwMode="auto">
          <a:xfrm>
            <a:off x="6324600" y="4191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50" name="Line 46"/>
          <p:cNvSpPr>
            <a:spLocks noChangeShapeType="1"/>
          </p:cNvSpPr>
          <p:nvPr/>
        </p:nvSpPr>
        <p:spPr bwMode="auto">
          <a:xfrm flipV="1">
            <a:off x="44196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51" name="Line 47"/>
          <p:cNvSpPr>
            <a:spLocks noChangeShapeType="1"/>
          </p:cNvSpPr>
          <p:nvPr/>
        </p:nvSpPr>
        <p:spPr bwMode="auto">
          <a:xfrm flipV="1">
            <a:off x="5791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52" name="Line 48"/>
          <p:cNvSpPr>
            <a:spLocks noChangeShapeType="1"/>
          </p:cNvSpPr>
          <p:nvPr/>
        </p:nvSpPr>
        <p:spPr bwMode="auto">
          <a:xfrm>
            <a:off x="4419600" y="3962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53" name="Line 49"/>
          <p:cNvSpPr>
            <a:spLocks noChangeShapeType="1"/>
          </p:cNvSpPr>
          <p:nvPr/>
        </p:nvSpPr>
        <p:spPr bwMode="auto">
          <a:xfrm>
            <a:off x="5105400" y="12954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54" name="Line 50"/>
          <p:cNvSpPr>
            <a:spLocks noChangeShapeType="1"/>
          </p:cNvSpPr>
          <p:nvPr/>
        </p:nvSpPr>
        <p:spPr bwMode="auto">
          <a:xfrm>
            <a:off x="7772400" y="1219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55" name="Text Box 51"/>
          <p:cNvSpPr txBox="1">
            <a:spLocks noChangeArrowheads="1"/>
          </p:cNvSpPr>
          <p:nvPr/>
        </p:nvSpPr>
        <p:spPr bwMode="auto">
          <a:xfrm rot="16200000">
            <a:off x="5860257" y="2133086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h</a:t>
            </a:r>
          </a:p>
        </p:txBody>
      </p:sp>
      <p:sp>
        <p:nvSpPr>
          <p:cNvPr id="98356" name="Text Box 52"/>
          <p:cNvSpPr txBox="1">
            <a:spLocks noChangeArrowheads="1"/>
          </p:cNvSpPr>
          <p:nvPr/>
        </p:nvSpPr>
        <p:spPr bwMode="auto">
          <a:xfrm>
            <a:off x="5029200" y="3587753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98357" name="Text Box 53"/>
          <p:cNvSpPr txBox="1">
            <a:spLocks noChangeArrowheads="1"/>
          </p:cNvSpPr>
          <p:nvPr/>
        </p:nvSpPr>
        <p:spPr bwMode="auto">
          <a:xfrm rot="16200000">
            <a:off x="5860257" y="4577836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98358" name="Text Box 54"/>
          <p:cNvSpPr txBox="1">
            <a:spLocks noChangeArrowheads="1"/>
          </p:cNvSpPr>
          <p:nvPr/>
        </p:nvSpPr>
        <p:spPr bwMode="auto">
          <a:xfrm>
            <a:off x="4724400" y="5781676"/>
            <a:ext cx="9906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4D4D4D"/>
                </a:solidFill>
              </a:rPr>
              <a:t>H 4.7</a:t>
            </a:r>
          </a:p>
        </p:txBody>
      </p:sp>
      <p:graphicFrame>
        <p:nvGraphicFramePr>
          <p:cNvPr id="98389" name="Group 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598773"/>
              </p:ext>
            </p:extLst>
          </p:nvPr>
        </p:nvGraphicFramePr>
        <p:xfrm>
          <a:off x="2" y="4313261"/>
          <a:ext cx="4094161" cy="2468543"/>
        </p:xfrm>
        <a:graphic>
          <a:graphicData uri="http://schemas.openxmlformats.org/drawingml/2006/table">
            <a:tbl>
              <a:tblPr/>
              <a:tblGrid>
                <a:gridCol w="690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3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5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4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5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chiếu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dạng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Kích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4114800" y="8553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: </a:t>
            </a:r>
            <a:r>
              <a:rPr lang="en-US" sz="24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: </a:t>
            </a:r>
            <a:r>
              <a:rPr lang="en-US" sz="24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endParaRPr lang="en-US" sz="24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0" y="5269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12987" y="5086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86307" y="511483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94356" y="503278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8980" y="564823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4956" y="5602073"/>
            <a:ext cx="128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H.V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47199" y="576753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4445" y="6248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79586" y="624909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62299" y="627729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h</a:t>
            </a:r>
          </a:p>
        </p:txBody>
      </p:sp>
      <p:sp>
        <p:nvSpPr>
          <p:cNvPr id="70" name="Text Box 99"/>
          <p:cNvSpPr txBox="1">
            <a:spLocks noChangeArrowheads="1"/>
          </p:cNvSpPr>
          <p:nvPr/>
        </p:nvSpPr>
        <p:spPr bwMode="auto">
          <a:xfrm>
            <a:off x="69848" y="3943925"/>
            <a:ext cx="1219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/>
              <a:t>Bảng</a:t>
            </a:r>
            <a:r>
              <a:rPr lang="en-US" b="1" dirty="0"/>
              <a:t> 4.3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blue_geometry_p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41506" y="1600204"/>
            <a:ext cx="8077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 err="1">
                <a:solidFill>
                  <a:srgbClr val="FF0066"/>
                </a:solidFill>
              </a:rPr>
              <a:t>Thường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chỉ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dùng</a:t>
            </a:r>
            <a:r>
              <a:rPr lang="en-US" sz="2800" b="0" dirty="0">
                <a:solidFill>
                  <a:srgbClr val="FF0066"/>
                </a:solidFill>
              </a:rPr>
              <a:t> 2 </a:t>
            </a:r>
            <a:r>
              <a:rPr lang="en-US" sz="2800" b="0" dirty="0" err="1">
                <a:solidFill>
                  <a:srgbClr val="FF0066"/>
                </a:solidFill>
              </a:rPr>
              <a:t>hình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chiếu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để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biểu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diễn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hình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lăng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trụ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hoặc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hình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chóp</a:t>
            </a:r>
            <a:r>
              <a:rPr lang="en-US" sz="2800" b="0" dirty="0">
                <a:solidFill>
                  <a:srgbClr val="FF0066"/>
                </a:solidFill>
              </a:rPr>
              <a:t>: </a:t>
            </a:r>
            <a:r>
              <a:rPr lang="en-US" sz="2800" b="0" dirty="0" err="1">
                <a:solidFill>
                  <a:srgbClr val="FF0066"/>
                </a:solidFill>
              </a:rPr>
              <a:t>một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hình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chiếu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thể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hiện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mặt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bên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và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chiều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cao</a:t>
            </a:r>
            <a:r>
              <a:rPr lang="en-US" sz="2800" b="0" dirty="0">
                <a:solidFill>
                  <a:srgbClr val="FF0066"/>
                </a:solidFill>
              </a:rPr>
              <a:t>, </a:t>
            </a:r>
            <a:r>
              <a:rPr lang="en-US" sz="2800" b="0" dirty="0" err="1">
                <a:solidFill>
                  <a:srgbClr val="FF0066"/>
                </a:solidFill>
              </a:rPr>
              <a:t>một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hình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chiếu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thể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hiện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hình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dạng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và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kích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thước</a:t>
            </a:r>
            <a:r>
              <a:rPr lang="en-US" sz="2800" b="0" dirty="0">
                <a:solidFill>
                  <a:srgbClr val="FF0066"/>
                </a:solidFill>
              </a:rPr>
              <a:t> </a:t>
            </a:r>
            <a:r>
              <a:rPr lang="en-US" sz="2800" b="0" dirty="0" err="1">
                <a:solidFill>
                  <a:srgbClr val="FF0066"/>
                </a:solidFill>
              </a:rPr>
              <a:t>đáy</a:t>
            </a:r>
            <a:r>
              <a:rPr lang="en-US" sz="2800" b="0" dirty="0">
                <a:solidFill>
                  <a:srgbClr val="FF0066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endParaRPr lang="en-US" sz="2800" b="0" dirty="0">
              <a:solidFill>
                <a:srgbClr val="FF0066"/>
              </a:solidFill>
            </a:endParaRPr>
          </a:p>
        </p:txBody>
      </p:sp>
      <p:pic>
        <p:nvPicPr>
          <p:cNvPr id="41990" name="Picture 6" descr="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15" y="407451"/>
            <a:ext cx="1143000" cy="862013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362200" y="407447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u="sng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LƯU ý: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3400" y="1409700"/>
            <a:ext cx="8077200" cy="2209800"/>
            <a:chOff x="336" y="1536"/>
            <a:chExt cx="5088" cy="1392"/>
          </a:xfrm>
        </p:grpSpPr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336" y="1536"/>
              <a:ext cx="5088" cy="0"/>
            </a:xfrm>
            <a:prstGeom prst="line">
              <a:avLst/>
            </a:prstGeom>
            <a:noFill/>
            <a:ln w="38100" cap="rnd">
              <a:pattFill prst="sphere">
                <a:fgClr>
                  <a:srgbClr val="FF0000"/>
                </a:fgClr>
                <a:bgClr>
                  <a:srgbClr val="CCFF99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36" y="1536"/>
              <a:ext cx="5088" cy="1392"/>
              <a:chOff x="336" y="1536"/>
              <a:chExt cx="5088" cy="1392"/>
            </a:xfrm>
          </p:grpSpPr>
          <p:sp>
            <p:nvSpPr>
              <p:cNvPr id="42002" name="Line 18"/>
              <p:cNvSpPr>
                <a:spLocks noChangeShapeType="1"/>
              </p:cNvSpPr>
              <p:nvPr/>
            </p:nvSpPr>
            <p:spPr bwMode="auto">
              <a:xfrm>
                <a:off x="336" y="1536"/>
                <a:ext cx="0" cy="1392"/>
              </a:xfrm>
              <a:prstGeom prst="line">
                <a:avLst/>
              </a:prstGeom>
              <a:noFill/>
              <a:ln w="38100" cap="rnd">
                <a:pattFill prst="sphere">
                  <a:fgClr>
                    <a:srgbClr val="FF0000"/>
                  </a:fgClr>
                  <a:bgClr>
                    <a:srgbClr val="CCFF99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04" name="Line 20"/>
              <p:cNvSpPr>
                <a:spLocks noChangeShapeType="1"/>
              </p:cNvSpPr>
              <p:nvPr/>
            </p:nvSpPr>
            <p:spPr bwMode="auto">
              <a:xfrm>
                <a:off x="336" y="2928"/>
                <a:ext cx="5088" cy="0"/>
              </a:xfrm>
              <a:prstGeom prst="line">
                <a:avLst/>
              </a:prstGeom>
              <a:noFill/>
              <a:ln w="38100" cap="rnd">
                <a:pattFill prst="sphere">
                  <a:fgClr>
                    <a:srgbClr val="FF0000"/>
                  </a:fgClr>
                  <a:bgClr>
                    <a:srgbClr val="CCFF99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05" name="Line 21"/>
              <p:cNvSpPr>
                <a:spLocks noChangeShapeType="1"/>
              </p:cNvSpPr>
              <p:nvPr/>
            </p:nvSpPr>
            <p:spPr bwMode="auto">
              <a:xfrm>
                <a:off x="5424" y="1536"/>
                <a:ext cx="0" cy="1392"/>
              </a:xfrm>
              <a:prstGeom prst="line">
                <a:avLst/>
              </a:prstGeom>
              <a:noFill/>
              <a:ln w="38100" cap="rnd">
                <a:pattFill prst="sphere">
                  <a:fgClr>
                    <a:srgbClr val="FF0000"/>
                  </a:fgClr>
                  <a:bgClr>
                    <a:srgbClr val="CCFF99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1995" name="Picture 11" descr="original_pencil_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10200"/>
            <a:ext cx="1600200" cy="1200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6200" y="19053"/>
            <a:ext cx="5179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</a:rPr>
              <a:t>Bài tập SGK </a:t>
            </a:r>
            <a:r>
              <a:rPr lang="en-US" sz="3200" u="sng"/>
              <a:t>(Đọc yêu cầu sgk )</a:t>
            </a:r>
          </a:p>
        </p:txBody>
      </p:sp>
      <p:pic>
        <p:nvPicPr>
          <p:cNvPr id="100357" name="Picture 5" descr="Cac_vat_t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7" y="4495800"/>
            <a:ext cx="5191125" cy="1752600"/>
          </a:xfrm>
          <a:prstGeom prst="rect">
            <a:avLst/>
          </a:prstGeom>
          <a:noFill/>
        </p:spPr>
      </p:pic>
      <p:pic>
        <p:nvPicPr>
          <p:cNvPr id="100358" name="Picture 6" descr="Cac_ban_ve_hinh_chi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410200" cy="3581400"/>
          </a:xfrm>
          <a:prstGeom prst="rect">
            <a:avLst/>
          </a:prstGeom>
          <a:noFill/>
        </p:spPr>
      </p:pic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838202" y="6172200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2667000" y="617220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4548187" y="6172200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609600" y="3962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0364" name="Oval 12"/>
          <p:cNvSpPr>
            <a:spLocks noChangeArrowheads="1"/>
          </p:cNvSpPr>
          <p:nvPr/>
        </p:nvSpPr>
        <p:spPr bwMode="auto">
          <a:xfrm>
            <a:off x="2590800" y="4038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4572000" y="4038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85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1, 2,  3.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Group 40"/>
          <p:cNvGraphicFramePr>
            <a:graphicFrameLocks noGrp="1"/>
          </p:cNvGraphicFramePr>
          <p:nvPr/>
        </p:nvGraphicFramePr>
        <p:xfrm>
          <a:off x="5638800" y="2057399"/>
          <a:ext cx="3124200" cy="3810001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69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BV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3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3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3200" y="423797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511049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5775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5486404" y="2209801"/>
            <a:ext cx="1066797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223963" y="285733"/>
            <a:ext cx="668655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hangingPunct="0">
              <a:spcBef>
                <a:spcPts val="6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B. BÀI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TẬP THỰC HÀNH</a:t>
            </a:r>
          </a:p>
          <a:p>
            <a:pPr algn="ctr" defTabSz="457200" eaLnBrk="0" hangingPunct="0">
              <a:spcBef>
                <a:spcPts val="6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338265" y="2538939"/>
            <a:ext cx="5443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spcBef>
                <a:spcPts val="6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</a:rPr>
              <a:t>I. CHUẨN 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</a:rPr>
              <a:t>BỊ (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</a:rPr>
              <a:t>Xem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</a:rPr>
              <a:t> SGK)</a:t>
            </a:r>
            <a:endParaRPr lang="en-US" altLang="en-US" sz="3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223963" y="-24"/>
            <a:ext cx="668655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hangingPunct="0"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B.  BÀI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TẬP THỰC HÀNH</a:t>
            </a:r>
          </a:p>
          <a:p>
            <a:pPr algn="ctr" defTabSz="457200" eaLnBrk="0" hangingPunct="0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09684" y="1716268"/>
            <a:ext cx="210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spcBef>
                <a:spcPts val="6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</a:rPr>
              <a:t>I. CHUẨN BỊ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709685" y="2209016"/>
            <a:ext cx="3243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spcBef>
                <a:spcPts val="6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</a:rPr>
              <a:t>II. NỘI DUNG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="" xmlns:a16="http://schemas.microsoft.com/office/drawing/2014/main" id="{62EB3F76-BC35-40CC-8853-81D175A3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2810904"/>
            <a:ext cx="47525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57200" eaLnBrk="1" hangingPunct="1"/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5.2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</a:p>
        </p:txBody>
      </p:sp>
    </p:spTree>
    <p:extLst>
      <p:ext uri="{BB962C8B-B14F-4D97-AF65-F5344CB8AC3E}">
        <p14:creationId xmlns:p14="http://schemas.microsoft.com/office/powerpoint/2010/main" val="3950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68" name="Picture 1" descr="cn8tr021h08">
            <a:extLst>
              <a:ext uri="{FF2B5EF4-FFF2-40B4-BE49-F238E27FC236}">
                <a16:creationId xmlns="" xmlns:a16="http://schemas.microsoft.com/office/drawing/2014/main" id="{C6394542-7F19-45D0-9B2E-8C5B3CA71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438650"/>
            <a:ext cx="933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>
            <a:extLst>
              <a:ext uri="{FF2B5EF4-FFF2-40B4-BE49-F238E27FC236}">
                <a16:creationId xmlns="" xmlns:a16="http://schemas.microsoft.com/office/drawing/2014/main" id="{104AD204-6429-4417-8EAC-72DCB1AE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2"/>
            <a:ext cx="9144000" cy="6657975"/>
          </a:xfrm>
          <a:prstGeom prst="rect">
            <a:avLst/>
          </a:prstGeom>
          <a:noFill/>
          <a:ln w="76200" cmpd="tri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="" xmlns:a16="http://schemas.microsoft.com/office/drawing/2014/main" id="{912094CC-793D-465C-86C9-3D6BDBB75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225" y="1010063"/>
            <a:ext cx="3072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vi-VN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</a:t>
            </a:r>
            <a:endParaRPr lang="en-US" altLang="vi-VN" sz="2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="" xmlns:a16="http://schemas.microsoft.com/office/drawing/2014/main" id="{62EB3F76-BC35-40CC-8853-81D175A3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538" y="1503102"/>
            <a:ext cx="3086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57200" eaLnBrk="1" hangingPunct="1"/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vi-VN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48" name="Text Box 208">
            <a:extLst>
              <a:ext uri="{FF2B5EF4-FFF2-40B4-BE49-F238E27FC236}">
                <a16:creationId xmlns="" xmlns:a16="http://schemas.microsoft.com/office/drawing/2014/main" id="{B168A0DA-B7F4-4053-9C6F-E70E193B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251327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vi-VN" sz="2000" b="1">
                <a:solidFill>
                  <a:srgbClr val="005BE2"/>
                </a:solidFill>
                <a:latin typeface="VNI-Times" pitchFamily="2" charset="0"/>
              </a:rPr>
              <a:t>Baûng 5.1</a:t>
            </a:r>
          </a:p>
        </p:txBody>
      </p:sp>
      <p:pic>
        <p:nvPicPr>
          <p:cNvPr id="61649" name="Picture 1" descr="cn8tr021h01">
            <a:extLst>
              <a:ext uri="{FF2B5EF4-FFF2-40B4-BE49-F238E27FC236}">
                <a16:creationId xmlns="" xmlns:a16="http://schemas.microsoft.com/office/drawing/2014/main" id="{14B93685-72A5-44BB-8E41-2F3C364CE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19177"/>
            <a:ext cx="8763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0" name="Picture 1" descr="cn8tr021h02">
            <a:extLst>
              <a:ext uri="{FF2B5EF4-FFF2-40B4-BE49-F238E27FC236}">
                <a16:creationId xmlns="" xmlns:a16="http://schemas.microsoft.com/office/drawing/2014/main" id="{D4ACB21C-E048-43B1-9456-1D58105C8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1" y="1009650"/>
            <a:ext cx="8048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1" name="Picture 1" descr="cn8tr021h03">
            <a:extLst>
              <a:ext uri="{FF2B5EF4-FFF2-40B4-BE49-F238E27FC236}">
                <a16:creationId xmlns="" xmlns:a16="http://schemas.microsoft.com/office/drawing/2014/main" id="{5C139833-BE25-4A8F-A0ED-AD4B8C4F2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038228"/>
            <a:ext cx="6762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2" name="Picture 1" descr="cn8tr021h04">
            <a:extLst>
              <a:ext uri="{FF2B5EF4-FFF2-40B4-BE49-F238E27FC236}">
                <a16:creationId xmlns="" xmlns:a16="http://schemas.microsoft.com/office/drawing/2014/main" id="{24587B51-8B89-4CE2-9239-2EAD6F7242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49" y="1066800"/>
            <a:ext cx="69175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3" name="Text Box 213">
            <a:extLst>
              <a:ext uri="{FF2B5EF4-FFF2-40B4-BE49-F238E27FC236}">
                <a16:creationId xmlns="" xmlns:a16="http://schemas.microsoft.com/office/drawing/2014/main" id="{30DB55BF-C3BB-4845-9B40-21BA63B2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704" y="3290888"/>
            <a:ext cx="280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vi-VN" b="1" i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5.1 Bản vẽ các hình chiếu</a:t>
            </a:r>
            <a:endParaRPr lang="en-US" altLang="vi-VN" b="1">
              <a:solidFill>
                <a:srgbClr val="005B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54" name="Oval 214">
            <a:extLst>
              <a:ext uri="{FF2B5EF4-FFF2-40B4-BE49-F238E27FC236}">
                <a16:creationId xmlns="" xmlns:a16="http://schemas.microsoft.com/office/drawing/2014/main" id="{5B481D5B-BB7D-4217-A5DF-96A2C48F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0194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61657" name="Oval 217">
            <a:extLst>
              <a:ext uri="{FF2B5EF4-FFF2-40B4-BE49-F238E27FC236}">
                <a16:creationId xmlns="" xmlns:a16="http://schemas.microsoft.com/office/drawing/2014/main" id="{850DAF63-CAE1-4592-80CD-31EAB65F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522" y="3005138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61658" name="Oval 218">
            <a:extLst>
              <a:ext uri="{FF2B5EF4-FFF2-40B4-BE49-F238E27FC236}">
                <a16:creationId xmlns="" xmlns:a16="http://schemas.microsoft.com/office/drawing/2014/main" id="{FC9A7044-885A-4957-9F66-48175360B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772" y="30194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61659" name="Oval 219">
            <a:extLst>
              <a:ext uri="{FF2B5EF4-FFF2-40B4-BE49-F238E27FC236}">
                <a16:creationId xmlns="" xmlns:a16="http://schemas.microsoft.com/office/drawing/2014/main" id="{FB0D239B-226F-47AE-A1EC-83C53A3D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88" y="30194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61660" name="Text Box 220">
            <a:extLst>
              <a:ext uri="{FF2B5EF4-FFF2-40B4-BE49-F238E27FC236}">
                <a16:creationId xmlns="" xmlns:a16="http://schemas.microsoft.com/office/drawing/2014/main" id="{DDBBEA86-5CEC-499B-8AC9-334B9DAE7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071" y="6186489"/>
            <a:ext cx="2193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b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5.2: bản vẽ các vật thể</a:t>
            </a:r>
          </a:p>
        </p:txBody>
      </p:sp>
      <p:sp>
        <p:nvSpPr>
          <p:cNvPr id="61661" name="Oval 221">
            <a:extLst>
              <a:ext uri="{FF2B5EF4-FFF2-40B4-BE49-F238E27FC236}">
                <a16:creationId xmlns="" xmlns:a16="http://schemas.microsoft.com/office/drawing/2014/main" id="{927BA1FD-5555-4758-9714-14470510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912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61662" name="Oval 222">
            <a:extLst>
              <a:ext uri="{FF2B5EF4-FFF2-40B4-BE49-F238E27FC236}">
                <a16:creationId xmlns="" xmlns:a16="http://schemas.microsoft.com/office/drawing/2014/main" id="{39D3D971-DFD1-4851-88E4-D39E2D36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5976938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61663" name="Oval 223">
            <a:extLst>
              <a:ext uri="{FF2B5EF4-FFF2-40B4-BE49-F238E27FC236}">
                <a16:creationId xmlns="" xmlns:a16="http://schemas.microsoft.com/office/drawing/2014/main" id="{AC0D7975-7C83-4486-A85A-1570797F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59912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61664" name="Oval 224">
            <a:extLst>
              <a:ext uri="{FF2B5EF4-FFF2-40B4-BE49-F238E27FC236}">
                <a16:creationId xmlns="" xmlns:a16="http://schemas.microsoft.com/office/drawing/2014/main" id="{3640A9C5-8E10-4763-8CD2-A40C1315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354" y="59912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D</a:t>
            </a:r>
          </a:p>
        </p:txBody>
      </p:sp>
      <p:pic>
        <p:nvPicPr>
          <p:cNvPr id="61665" name="Picture 1" descr="cn8tr021h05">
            <a:extLst>
              <a:ext uri="{FF2B5EF4-FFF2-40B4-BE49-F238E27FC236}">
                <a16:creationId xmlns="" xmlns:a16="http://schemas.microsoft.com/office/drawing/2014/main" id="{5C73F4BE-6EA8-4D19-886E-E3A0F8F8D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4343400"/>
            <a:ext cx="89177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6" name="Picture 1" descr="cn8tr021h06">
            <a:extLst>
              <a:ext uri="{FF2B5EF4-FFF2-40B4-BE49-F238E27FC236}">
                <a16:creationId xmlns="" xmlns:a16="http://schemas.microsoft.com/office/drawing/2014/main" id="{658A9E0C-556D-46BD-904E-0499C6053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98" y="4371975"/>
            <a:ext cx="85129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7" name="Picture 1" descr="cn8tr021h07">
            <a:extLst>
              <a:ext uri="{FF2B5EF4-FFF2-40B4-BE49-F238E27FC236}">
                <a16:creationId xmlns="" xmlns:a16="http://schemas.microsoft.com/office/drawing/2014/main" id="{E5F8E4A2-0717-4C54-8197-5B999BC92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4343400"/>
            <a:ext cx="91678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7">
            <a:extLst>
              <a:ext uri="{FF2B5EF4-FFF2-40B4-BE49-F238E27FC236}">
                <a16:creationId xmlns="" xmlns:a16="http://schemas.microsoft.com/office/drawing/2014/main" id="{105B1EB5-2F9F-4292-A3E8-A89ECF1B8023}"/>
              </a:ext>
            </a:extLst>
          </p:cNvPr>
          <p:cNvGrpSpPr>
            <a:grpSpLocks/>
          </p:cNvGrpSpPr>
          <p:nvPr/>
        </p:nvGrpSpPr>
        <p:grpSpPr bwMode="auto">
          <a:xfrm>
            <a:off x="737574" y="3005138"/>
            <a:ext cx="3605826" cy="3706810"/>
            <a:chOff x="405" y="2471"/>
            <a:chExt cx="3147" cy="1689"/>
          </a:xfrm>
        </p:grpSpPr>
        <p:grpSp>
          <p:nvGrpSpPr>
            <p:cNvPr id="4122" name="Group 206">
              <a:extLst>
                <a:ext uri="{FF2B5EF4-FFF2-40B4-BE49-F238E27FC236}">
                  <a16:creationId xmlns="" xmlns:a16="http://schemas.microsoft.com/office/drawing/2014/main" id="{E434B1C9-063B-406C-A666-C7F7CA261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96"/>
              <a:ext cx="3120" cy="1664"/>
              <a:chOff x="432" y="2496"/>
              <a:chExt cx="3120" cy="1664"/>
            </a:xfrm>
          </p:grpSpPr>
          <p:sp>
            <p:nvSpPr>
              <p:cNvPr id="4125" name="Rectangle 89">
                <a:extLst>
                  <a:ext uri="{FF2B5EF4-FFF2-40B4-BE49-F238E27FC236}">
                    <a16:creationId xmlns="" xmlns:a16="http://schemas.microsoft.com/office/drawing/2014/main" id="{B5C00F05-85DD-40AB-B924-52137C366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6" name="Rectangle 88">
                <a:extLst>
                  <a:ext uri="{FF2B5EF4-FFF2-40B4-BE49-F238E27FC236}">
                    <a16:creationId xmlns="" xmlns:a16="http://schemas.microsoft.com/office/drawing/2014/main" id="{02D0495B-8426-4CFA-A39B-DE25CA7C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7" name="Rectangle 87">
                <a:extLst>
                  <a:ext uri="{FF2B5EF4-FFF2-40B4-BE49-F238E27FC236}">
                    <a16:creationId xmlns="" xmlns:a16="http://schemas.microsoft.com/office/drawing/2014/main" id="{E8D16A71-4AC4-44FE-801F-714CF33B1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8" name="Rectangle 86">
                <a:extLst>
                  <a:ext uri="{FF2B5EF4-FFF2-40B4-BE49-F238E27FC236}">
                    <a16:creationId xmlns="" xmlns:a16="http://schemas.microsoft.com/office/drawing/2014/main" id="{04AB52D1-EA15-4DA0-82A2-160169342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9" name="Rectangle 85">
                <a:extLst>
                  <a:ext uri="{FF2B5EF4-FFF2-40B4-BE49-F238E27FC236}">
                    <a16:creationId xmlns="" xmlns:a16="http://schemas.microsoft.com/office/drawing/2014/main" id="{30C17505-C202-44CC-9FAC-45FF9733A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834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30" name="Rectangle 84">
                <a:extLst>
                  <a:ext uri="{FF2B5EF4-FFF2-40B4-BE49-F238E27FC236}">
                    <a16:creationId xmlns="" xmlns:a16="http://schemas.microsoft.com/office/drawing/2014/main" id="{62D4AF61-C454-440D-A5EA-18D6EA174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1" name="Rectangle 83">
                <a:extLst>
                  <a:ext uri="{FF2B5EF4-FFF2-40B4-BE49-F238E27FC236}">
                    <a16:creationId xmlns="" xmlns:a16="http://schemas.microsoft.com/office/drawing/2014/main" id="{82547E1F-F21A-4F89-BE42-1A846175F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2" name="Rectangle 82">
                <a:extLst>
                  <a:ext uri="{FF2B5EF4-FFF2-40B4-BE49-F238E27FC236}">
                    <a16:creationId xmlns="" xmlns:a16="http://schemas.microsoft.com/office/drawing/2014/main" id="{CB8AD6E1-483E-4259-A946-865EB9102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3" name="Rectangle 81">
                <a:extLst>
                  <a:ext uri="{FF2B5EF4-FFF2-40B4-BE49-F238E27FC236}">
                    <a16:creationId xmlns="" xmlns:a16="http://schemas.microsoft.com/office/drawing/2014/main" id="{9A3226EE-1675-4B47-AB17-60EF55929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4" name="Rectangle 80">
                <a:extLst>
                  <a:ext uri="{FF2B5EF4-FFF2-40B4-BE49-F238E27FC236}">
                    <a16:creationId xmlns="" xmlns:a16="http://schemas.microsoft.com/office/drawing/2014/main" id="{B6E8BBAA-434B-4D71-A06F-EB15D5A4B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508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35" name="Rectangle 79">
                <a:extLst>
                  <a:ext uri="{FF2B5EF4-FFF2-40B4-BE49-F238E27FC236}">
                    <a16:creationId xmlns="" xmlns:a16="http://schemas.microsoft.com/office/drawing/2014/main" id="{764BDCAB-20AA-4775-A019-E273B95EA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6" name="Rectangle 78">
                <a:extLst>
                  <a:ext uri="{FF2B5EF4-FFF2-40B4-BE49-F238E27FC236}">
                    <a16:creationId xmlns="" xmlns:a16="http://schemas.microsoft.com/office/drawing/2014/main" id="{672B1478-994C-4867-A4A5-A4AD3752A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7" name="Rectangle 77">
                <a:extLst>
                  <a:ext uri="{FF2B5EF4-FFF2-40B4-BE49-F238E27FC236}">
                    <a16:creationId xmlns="" xmlns:a16="http://schemas.microsoft.com/office/drawing/2014/main" id="{FD2ADE77-B0B2-4517-B137-E3B891E3E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8" name="Rectangle 76">
                <a:extLst>
                  <a:ext uri="{FF2B5EF4-FFF2-40B4-BE49-F238E27FC236}">
                    <a16:creationId xmlns="" xmlns:a16="http://schemas.microsoft.com/office/drawing/2014/main" id="{401911B0-5B0F-42B4-AE66-698621F94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9" name="Rectangle 75">
                <a:extLst>
                  <a:ext uri="{FF2B5EF4-FFF2-40B4-BE49-F238E27FC236}">
                    <a16:creationId xmlns="" xmlns:a16="http://schemas.microsoft.com/office/drawing/2014/main" id="{C89C822C-B303-4866-9F65-52F512B9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182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40" name="Rectangle 74">
                <a:extLst>
                  <a:ext uri="{FF2B5EF4-FFF2-40B4-BE49-F238E27FC236}">
                    <a16:creationId xmlns="" xmlns:a16="http://schemas.microsoft.com/office/drawing/2014/main" id="{6BD8DBAF-6FE6-4D40-A439-9E791ADD6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1" name="Rectangle 73">
                <a:extLst>
                  <a:ext uri="{FF2B5EF4-FFF2-40B4-BE49-F238E27FC236}">
                    <a16:creationId xmlns="" xmlns:a16="http://schemas.microsoft.com/office/drawing/2014/main" id="{9499DB98-65D2-4DA1-8A9B-7D7B8CC17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2" name="Rectangle 72">
                <a:extLst>
                  <a:ext uri="{FF2B5EF4-FFF2-40B4-BE49-F238E27FC236}">
                    <a16:creationId xmlns="" xmlns:a16="http://schemas.microsoft.com/office/drawing/2014/main" id="{71EAA7C3-B0F5-4195-92F1-0FC0C6F75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3" name="Rectangle 71">
                <a:extLst>
                  <a:ext uri="{FF2B5EF4-FFF2-40B4-BE49-F238E27FC236}">
                    <a16:creationId xmlns="" xmlns:a16="http://schemas.microsoft.com/office/drawing/2014/main" id="{B44CAE81-77BA-42F7-ADFD-1A21B304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4" name="Rectangle 70">
                <a:extLst>
                  <a:ext uri="{FF2B5EF4-FFF2-40B4-BE49-F238E27FC236}">
                    <a16:creationId xmlns="" xmlns:a16="http://schemas.microsoft.com/office/drawing/2014/main" id="{8B882593-9322-453C-BACC-DB6A986A3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856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45" name="Rectangle 69">
                <a:extLst>
                  <a:ext uri="{FF2B5EF4-FFF2-40B4-BE49-F238E27FC236}">
                    <a16:creationId xmlns="" xmlns:a16="http://schemas.microsoft.com/office/drawing/2014/main" id="{94AD991E-B658-42E2-8109-5DD153028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46" name="Rectangle 68">
                <a:extLst>
                  <a:ext uri="{FF2B5EF4-FFF2-40B4-BE49-F238E27FC236}">
                    <a16:creationId xmlns="" xmlns:a16="http://schemas.microsoft.com/office/drawing/2014/main" id="{73A82216-B935-4C31-94FE-0B585D3F4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47" name="Rectangle 67">
                <a:extLst>
                  <a:ext uri="{FF2B5EF4-FFF2-40B4-BE49-F238E27FC236}">
                    <a16:creationId xmlns="" xmlns:a16="http://schemas.microsoft.com/office/drawing/2014/main" id="{B7C23BB8-22CB-44C0-B209-480E318A3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48" name="Rectangle 66">
                <a:extLst>
                  <a:ext uri="{FF2B5EF4-FFF2-40B4-BE49-F238E27FC236}">
                    <a16:creationId xmlns="" xmlns:a16="http://schemas.microsoft.com/office/drawing/2014/main" id="{B60299C7-2A70-410B-BDF2-B1101FE00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49" name="Rectangle 65">
                <a:extLst>
                  <a:ext uri="{FF2B5EF4-FFF2-40B4-BE49-F238E27FC236}">
                    <a16:creationId xmlns="" xmlns:a16="http://schemas.microsoft.com/office/drawing/2014/main" id="{211B8160-1CE7-422E-B20C-6CFA31996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728" cy="36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50" name="Line 90">
                <a:extLst>
                  <a:ext uri="{FF2B5EF4-FFF2-40B4-BE49-F238E27FC236}">
                    <a16:creationId xmlns="" xmlns:a16="http://schemas.microsoft.com/office/drawing/2014/main" id="{B491D2FC-FB94-4AFF-9DD8-5FF64F4E6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1" name="Line 91">
                <a:extLst>
                  <a:ext uri="{FF2B5EF4-FFF2-40B4-BE49-F238E27FC236}">
                    <a16:creationId xmlns="" xmlns:a16="http://schemas.microsoft.com/office/drawing/2014/main" id="{9D95AB95-D724-449D-9ACA-0EAB8F454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4160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2" name="Line 92">
                <a:extLst>
                  <a:ext uri="{FF2B5EF4-FFF2-40B4-BE49-F238E27FC236}">
                    <a16:creationId xmlns="" xmlns:a16="http://schemas.microsoft.com/office/drawing/2014/main" id="{E9EDBAD1-71B8-405E-8A4C-C61B1BEC7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3" name="Line 93">
                <a:extLst>
                  <a:ext uri="{FF2B5EF4-FFF2-40B4-BE49-F238E27FC236}">
                    <a16:creationId xmlns="" xmlns:a16="http://schemas.microsoft.com/office/drawing/2014/main" id="{F4634AE6-C038-448D-A107-2A97B059A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4" name="Line 96">
                <a:extLst>
                  <a:ext uri="{FF2B5EF4-FFF2-40B4-BE49-F238E27FC236}">
                    <a16:creationId xmlns="" xmlns:a16="http://schemas.microsoft.com/office/drawing/2014/main" id="{87CA9B02-6979-4A25-8260-19B67FA57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856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5" name="Line 98">
                <a:extLst>
                  <a:ext uri="{FF2B5EF4-FFF2-40B4-BE49-F238E27FC236}">
                    <a16:creationId xmlns="" xmlns:a16="http://schemas.microsoft.com/office/drawing/2014/main" id="{C45663D4-7EFF-44E2-A68B-463E2B153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0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6" name="Line 101">
                <a:extLst>
                  <a:ext uri="{FF2B5EF4-FFF2-40B4-BE49-F238E27FC236}">
                    <a16:creationId xmlns="" xmlns:a16="http://schemas.microsoft.com/office/drawing/2014/main" id="{C90443E1-829F-4479-9766-F0FDEE4A5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8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7" name="Line 104">
                <a:extLst>
                  <a:ext uri="{FF2B5EF4-FFF2-40B4-BE49-F238E27FC236}">
                    <a16:creationId xmlns="" xmlns:a16="http://schemas.microsoft.com/office/drawing/2014/main" id="{8A638942-534D-487C-A624-945703A30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6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8" name="Line 107">
                <a:extLst>
                  <a:ext uri="{FF2B5EF4-FFF2-40B4-BE49-F238E27FC236}">
                    <a16:creationId xmlns="" xmlns:a16="http://schemas.microsoft.com/office/drawing/2014/main" id="{96C2C004-4B5C-4E82-9F59-FC337F0BB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4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59" name="Line 111">
                <a:extLst>
                  <a:ext uri="{FF2B5EF4-FFF2-40B4-BE49-F238E27FC236}">
                    <a16:creationId xmlns="" xmlns:a16="http://schemas.microsoft.com/office/drawing/2014/main" id="{3EFB7C33-060D-4376-964A-6F14AB72C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182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60" name="Line 134">
                <a:extLst>
                  <a:ext uri="{FF2B5EF4-FFF2-40B4-BE49-F238E27FC236}">
                    <a16:creationId xmlns="" xmlns:a16="http://schemas.microsoft.com/office/drawing/2014/main" id="{FF07CFCD-02C5-4B73-A3AE-5C9C63219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508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61" name="Line 157">
                <a:extLst>
                  <a:ext uri="{FF2B5EF4-FFF2-40B4-BE49-F238E27FC236}">
                    <a16:creationId xmlns="" xmlns:a16="http://schemas.microsoft.com/office/drawing/2014/main" id="{92E2D03B-2405-4884-9042-39ED076DB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834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62" name="Line 205">
                <a:extLst>
                  <a:ext uri="{FF2B5EF4-FFF2-40B4-BE49-F238E27FC236}">
                    <a16:creationId xmlns="" xmlns:a16="http://schemas.microsoft.com/office/drawing/2014/main" id="{4B57E814-41E2-4A04-A9B7-3741B297C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514"/>
                <a:ext cx="72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23" name="Text Box 34">
              <a:extLst>
                <a:ext uri="{FF2B5EF4-FFF2-40B4-BE49-F238E27FC236}">
                  <a16:creationId xmlns="" xmlns:a16="http://schemas.microsoft.com/office/drawing/2014/main" id="{EA829ADE-6CE1-4DE3-9D9C-052B652CF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471"/>
              <a:ext cx="81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/>
              <a:r>
                <a:rPr lang="en-US" altLang="vi-VN" sz="1500" dirty="0" err="1">
                  <a:solidFill>
                    <a:srgbClr val="2C3C43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altLang="vi-VN" sz="1500" dirty="0">
                  <a:solidFill>
                    <a:srgbClr val="2C3C43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1500" dirty="0" err="1">
                  <a:solidFill>
                    <a:srgbClr val="2C3C43"/>
                  </a:solidFill>
                  <a:latin typeface="Times New Roman" panose="02020603050405020304" pitchFamily="18" charset="0"/>
                </a:rPr>
                <a:t>thể</a:t>
              </a:r>
              <a:endParaRPr lang="en-US" altLang="vi-VN" sz="1500" dirty="0">
                <a:solidFill>
                  <a:srgbClr val="2C3C4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4" name="Text Box 36">
              <a:extLst>
                <a:ext uri="{FF2B5EF4-FFF2-40B4-BE49-F238E27FC236}">
                  <a16:creationId xmlns="" xmlns:a16="http://schemas.microsoft.com/office/drawing/2014/main" id="{0A090436-C449-4326-8327-C2B328EFE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" y="2648"/>
              <a:ext cx="10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/>
              <a:r>
                <a:rPr lang="en-US" altLang="vi-VN" sz="1600" dirty="0" err="1">
                  <a:solidFill>
                    <a:srgbClr val="2C3C43"/>
                  </a:solidFill>
                  <a:latin typeface="Times New Roman" panose="02020603050405020304" pitchFamily="18" charset="0"/>
                </a:rPr>
                <a:t>Bản</a:t>
              </a:r>
              <a:r>
                <a:rPr lang="en-US" altLang="vi-VN" sz="1600" dirty="0">
                  <a:solidFill>
                    <a:srgbClr val="2C3C43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1600" dirty="0" err="1">
                  <a:solidFill>
                    <a:srgbClr val="2C3C43"/>
                  </a:solidFill>
                  <a:latin typeface="Times New Roman" panose="02020603050405020304" pitchFamily="18" charset="0"/>
                </a:rPr>
                <a:t>vẽ</a:t>
              </a:r>
              <a:endParaRPr lang="en-US" altLang="vi-VN" sz="1600" dirty="0">
                <a:solidFill>
                  <a:srgbClr val="2C3C43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9" name="Rectangle 4">
            <a:extLst>
              <a:ext uri="{FF2B5EF4-FFF2-40B4-BE49-F238E27FC236}">
                <a16:creationId xmlns="" xmlns:a16="http://schemas.microsoft.com/office/drawing/2014/main" id="{0F8F8EE1-1F28-445C-84B8-6FFB3B0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75" y="71418"/>
            <a:ext cx="7614845" cy="947761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ts val="600"/>
              </a:spcBef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</a:rPr>
              <a:t>B. BÀI 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TẬP THỰC HÀNH</a:t>
            </a:r>
          </a:p>
          <a:p>
            <a:pPr algn="ctr" defTabSz="457200"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</p:spTree>
    <p:extLst>
      <p:ext uri="{BB962C8B-B14F-4D97-AF65-F5344CB8AC3E}">
        <p14:creationId xmlns:p14="http://schemas.microsoft.com/office/powerpoint/2010/main" val="31741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94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44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94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  <p:bldP spid="61648" grpId="0"/>
      <p:bldP spid="61653" grpId="0"/>
      <p:bldP spid="61654" grpId="0" animBg="1"/>
      <p:bldP spid="61657" grpId="0" animBg="1"/>
      <p:bldP spid="61658" grpId="0" animBg="1"/>
      <p:bldP spid="61659" grpId="0" animBg="1"/>
      <p:bldP spid="61660" grpId="0"/>
      <p:bldP spid="61661" grpId="0" animBg="1"/>
      <p:bldP spid="61662" grpId="0" animBg="1"/>
      <p:bldP spid="61663" grpId="0" animBg="1"/>
      <p:bldP spid="616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n8tr021h08">
            <a:extLst>
              <a:ext uri="{FF2B5EF4-FFF2-40B4-BE49-F238E27FC236}">
                <a16:creationId xmlns="" xmlns:a16="http://schemas.microsoft.com/office/drawing/2014/main" id="{71CE8193-3A16-40B4-8C27-7314D2F28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74" y="1452548"/>
            <a:ext cx="933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8" name="Rectangle 4">
            <a:extLst>
              <a:ext uri="{FF2B5EF4-FFF2-40B4-BE49-F238E27FC236}">
                <a16:creationId xmlns="" xmlns:a16="http://schemas.microsoft.com/office/drawing/2014/main" id="{0F8F8EE1-1F28-445C-84B8-6FFB3B0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308" y="101274"/>
            <a:ext cx="6705650" cy="91790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>
              <a:spcBef>
                <a:spcPts val="6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B. BÀI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TẬP THỰC HÀNH</a:t>
            </a:r>
          </a:p>
          <a:p>
            <a:pPr algn="ctr" defTabSz="457200"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="" xmlns:a16="http://schemas.microsoft.com/office/drawing/2014/main" id="{74A1FC8B-3241-48D9-B673-7F3835100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96906"/>
            <a:ext cx="9143999" cy="6657975"/>
          </a:xfrm>
          <a:prstGeom prst="rect">
            <a:avLst/>
          </a:prstGeom>
          <a:noFill/>
          <a:ln w="76200" cmpd="tri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5127" name="Text Box 9">
            <a:extLst>
              <a:ext uri="{FF2B5EF4-FFF2-40B4-BE49-F238E27FC236}">
                <a16:creationId xmlns="" xmlns:a16="http://schemas.microsoft.com/office/drawing/2014/main" id="{83F19F33-81B7-498A-A0DA-E7DE0D4E8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596" y="367507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vi-VN" sz="2000" b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000" b="1">
                <a:solidFill>
                  <a:srgbClr val="005BE2"/>
                </a:solidFill>
                <a:latin typeface="VNI-Times" pitchFamily="2" charset="0"/>
              </a:rPr>
              <a:t> </a:t>
            </a:r>
            <a:r>
              <a:rPr lang="en-US" altLang="vi-VN" sz="2000" b="1" dirty="0">
                <a:solidFill>
                  <a:srgbClr val="005BE2"/>
                </a:solidFill>
                <a:latin typeface="VNI-Times" pitchFamily="2" charset="0"/>
              </a:rPr>
              <a:t>5.1</a:t>
            </a:r>
          </a:p>
        </p:txBody>
      </p:sp>
      <p:pic>
        <p:nvPicPr>
          <p:cNvPr id="5128" name="Picture 1" descr="cn8tr021h01">
            <a:extLst>
              <a:ext uri="{FF2B5EF4-FFF2-40B4-BE49-F238E27FC236}">
                <a16:creationId xmlns="" xmlns:a16="http://schemas.microsoft.com/office/drawing/2014/main" id="{CC47A539-82BE-4566-AD21-4F01A254F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55" y="1019177"/>
            <a:ext cx="8763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" descr="cn8tr021h02">
            <a:extLst>
              <a:ext uri="{FF2B5EF4-FFF2-40B4-BE49-F238E27FC236}">
                <a16:creationId xmlns="" xmlns:a16="http://schemas.microsoft.com/office/drawing/2014/main" id="{869CA492-AF17-4D08-B76A-19DD18F29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11" y="1000108"/>
            <a:ext cx="8048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" descr="cn8tr021h03">
            <a:extLst>
              <a:ext uri="{FF2B5EF4-FFF2-40B4-BE49-F238E27FC236}">
                <a16:creationId xmlns="" xmlns:a16="http://schemas.microsoft.com/office/drawing/2014/main" id="{88C7AEBE-E190-44D5-B9AC-127F21B82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55" y="1038228"/>
            <a:ext cx="6762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" descr="cn8tr021h04">
            <a:extLst>
              <a:ext uri="{FF2B5EF4-FFF2-40B4-BE49-F238E27FC236}">
                <a16:creationId xmlns="" xmlns:a16="http://schemas.microsoft.com/office/drawing/2014/main" id="{DEAB5B13-2A73-48C0-B0B9-894D56559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04" y="1066800"/>
            <a:ext cx="69175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4">
            <a:extLst>
              <a:ext uri="{FF2B5EF4-FFF2-40B4-BE49-F238E27FC236}">
                <a16:creationId xmlns="" xmlns:a16="http://schemas.microsoft.com/office/drawing/2014/main" id="{5441417C-7B91-4A81-9E92-FBECA0D5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458" y="3290888"/>
            <a:ext cx="280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vi-VN" b="1" i="1">
                <a:solidFill>
                  <a:srgbClr val="005BE2"/>
                </a:solidFill>
                <a:latin typeface="VNI-Times" pitchFamily="2" charset="0"/>
              </a:rPr>
              <a:t>Hình 5.1</a:t>
            </a:r>
            <a:r>
              <a:rPr lang="en-US" altLang="vi-VN" b="1">
                <a:solidFill>
                  <a:srgbClr val="005BE2"/>
                </a:solidFill>
                <a:latin typeface="VNI-Times" pitchFamily="2" charset="0"/>
              </a:rPr>
              <a:t>. </a:t>
            </a:r>
            <a:r>
              <a:rPr lang="en-US" altLang="vi-VN" b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vẽ các hình chiếu</a:t>
            </a:r>
            <a:endParaRPr lang="en-US" altLang="vi-VN" b="1">
              <a:solidFill>
                <a:srgbClr val="005BE2"/>
              </a:solidFill>
              <a:latin typeface="VNI-Times" pitchFamily="2" charset="0"/>
            </a:endParaRPr>
          </a:p>
        </p:txBody>
      </p:sp>
      <p:sp>
        <p:nvSpPr>
          <p:cNvPr id="5133" name="Oval 15">
            <a:extLst>
              <a:ext uri="{FF2B5EF4-FFF2-40B4-BE49-F238E27FC236}">
                <a16:creationId xmlns="" xmlns:a16="http://schemas.microsoft.com/office/drawing/2014/main" id="{4B8FF5CE-38F7-44B7-BF8A-0C2155C9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505" y="30194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5134" name="Oval 16">
            <a:extLst>
              <a:ext uri="{FF2B5EF4-FFF2-40B4-BE49-F238E27FC236}">
                <a16:creationId xmlns="" xmlns:a16="http://schemas.microsoft.com/office/drawing/2014/main" id="{7266BEA6-3CFA-4687-B6E8-0F2435BE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277" y="3005138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5135" name="Oval 17">
            <a:extLst>
              <a:ext uri="{FF2B5EF4-FFF2-40B4-BE49-F238E27FC236}">
                <a16:creationId xmlns="" xmlns:a16="http://schemas.microsoft.com/office/drawing/2014/main" id="{0EE615C7-E128-46D1-A998-0421DBC1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27" y="30194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5136" name="Oval 18">
            <a:extLst>
              <a:ext uri="{FF2B5EF4-FFF2-40B4-BE49-F238E27FC236}">
                <a16:creationId xmlns="" xmlns:a16="http://schemas.microsoft.com/office/drawing/2014/main" id="{2C5DE8F5-5382-4037-8DD7-D60E465B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342" y="3019425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5137" name="Text Box 19">
            <a:extLst>
              <a:ext uri="{FF2B5EF4-FFF2-40B4-BE49-F238E27FC236}">
                <a16:creationId xmlns="" xmlns:a16="http://schemas.microsoft.com/office/drawing/2014/main" id="{3F49102E-E606-43DD-B552-02843BCE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195" y="3200386"/>
            <a:ext cx="219313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b="1" i="1">
                <a:solidFill>
                  <a:srgbClr val="005BE2"/>
                </a:solidFill>
                <a:latin typeface="VNI-Times" pitchFamily="2" charset="0"/>
              </a:rPr>
              <a:t>Hình 5.2.</a:t>
            </a:r>
            <a:r>
              <a:rPr lang="en-US" altLang="vi-VN" b="1">
                <a:solidFill>
                  <a:srgbClr val="005BE2"/>
                </a:solidFill>
                <a:latin typeface="VNI-Times" pitchFamily="2" charset="0"/>
              </a:rPr>
              <a:t> Các vật thể</a:t>
            </a:r>
          </a:p>
        </p:txBody>
      </p:sp>
      <p:sp>
        <p:nvSpPr>
          <p:cNvPr id="5138" name="Oval 20">
            <a:extLst>
              <a:ext uri="{FF2B5EF4-FFF2-40B4-BE49-F238E27FC236}">
                <a16:creationId xmlns="" xmlns:a16="http://schemas.microsoft.com/office/drawing/2014/main" id="{42AE1ED1-3D13-4ACE-B4FE-622D8991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24" y="3005123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5139" name="Oval 21">
            <a:extLst>
              <a:ext uri="{FF2B5EF4-FFF2-40B4-BE49-F238E27FC236}">
                <a16:creationId xmlns="" xmlns:a16="http://schemas.microsoft.com/office/drawing/2014/main" id="{F0CEF046-CDBA-4FA5-B73C-C82519F77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12" y="2990836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5140" name="Oval 22">
            <a:extLst>
              <a:ext uri="{FF2B5EF4-FFF2-40B4-BE49-F238E27FC236}">
                <a16:creationId xmlns="" xmlns:a16="http://schemas.microsoft.com/office/drawing/2014/main" id="{B551BEA0-53AE-405B-B889-2C2D7C09B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62" y="3005123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5141" name="Oval 23">
            <a:extLst>
              <a:ext uri="{FF2B5EF4-FFF2-40B4-BE49-F238E27FC236}">
                <a16:creationId xmlns="" xmlns:a16="http://schemas.microsoft.com/office/drawing/2014/main" id="{3DC6FFBE-CC75-41C1-9AC1-0EB56CBBF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478" y="3005123"/>
            <a:ext cx="1714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vi-VN" sz="1600" b="1">
                <a:solidFill>
                  <a:prstClr val="black"/>
                </a:solidFill>
                <a:latin typeface="VNI-Times" pitchFamily="2" charset="0"/>
              </a:rPr>
              <a:t>D</a:t>
            </a:r>
          </a:p>
        </p:txBody>
      </p:sp>
      <p:pic>
        <p:nvPicPr>
          <p:cNvPr id="5142" name="Picture 1" descr="cn8tr021h05">
            <a:extLst>
              <a:ext uri="{FF2B5EF4-FFF2-40B4-BE49-F238E27FC236}">
                <a16:creationId xmlns="" xmlns:a16="http://schemas.microsoft.com/office/drawing/2014/main" id="{9E7ED01A-66B6-4C12-8136-BEBBCA1438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25" y="1357298"/>
            <a:ext cx="89177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1" descr="cn8tr021h06">
            <a:extLst>
              <a:ext uri="{FF2B5EF4-FFF2-40B4-BE49-F238E27FC236}">
                <a16:creationId xmlns="" xmlns:a16="http://schemas.microsoft.com/office/drawing/2014/main" id="{D1CCBF81-DADC-4C3B-A6A4-82D7A7FEF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22" y="1385873"/>
            <a:ext cx="85129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1" descr="cn8tr021h07">
            <a:extLst>
              <a:ext uri="{FF2B5EF4-FFF2-40B4-BE49-F238E27FC236}">
                <a16:creationId xmlns="" xmlns:a16="http://schemas.microsoft.com/office/drawing/2014/main" id="{B4FDCA81-C553-47C8-BA92-22721B45E0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1357298"/>
            <a:ext cx="91678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9">
            <a:extLst>
              <a:ext uri="{FF2B5EF4-FFF2-40B4-BE49-F238E27FC236}">
                <a16:creationId xmlns="" xmlns:a16="http://schemas.microsoft.com/office/drawing/2014/main" id="{C1488607-4011-48FE-967D-0FC495356373}"/>
              </a:ext>
            </a:extLst>
          </p:cNvPr>
          <p:cNvGrpSpPr>
            <a:grpSpLocks/>
          </p:cNvGrpSpPr>
          <p:nvPr/>
        </p:nvGrpSpPr>
        <p:grpSpPr bwMode="auto">
          <a:xfrm>
            <a:off x="2482438" y="4071942"/>
            <a:ext cx="4661330" cy="2357454"/>
            <a:chOff x="405" y="2466"/>
            <a:chExt cx="3147" cy="1694"/>
          </a:xfrm>
        </p:grpSpPr>
        <p:grpSp>
          <p:nvGrpSpPr>
            <p:cNvPr id="3" name="Group 70">
              <a:extLst>
                <a:ext uri="{FF2B5EF4-FFF2-40B4-BE49-F238E27FC236}">
                  <a16:creationId xmlns="" xmlns:a16="http://schemas.microsoft.com/office/drawing/2014/main" id="{C4BD51CF-99C1-45C7-81A6-7E25BD743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96"/>
              <a:ext cx="3120" cy="1664"/>
              <a:chOff x="432" y="2496"/>
              <a:chExt cx="3120" cy="1664"/>
            </a:xfrm>
          </p:grpSpPr>
          <p:sp>
            <p:nvSpPr>
              <p:cNvPr id="5150" name="Rectangle 71">
                <a:extLst>
                  <a:ext uri="{FF2B5EF4-FFF2-40B4-BE49-F238E27FC236}">
                    <a16:creationId xmlns="" xmlns:a16="http://schemas.microsoft.com/office/drawing/2014/main" id="{6E27680F-2ADA-45BD-B33F-22503EB5F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1" name="Rectangle 72">
                <a:extLst>
                  <a:ext uri="{FF2B5EF4-FFF2-40B4-BE49-F238E27FC236}">
                    <a16:creationId xmlns="" xmlns:a16="http://schemas.microsoft.com/office/drawing/2014/main" id="{722F2B5D-8486-4AC6-B115-90FD0F5E5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2" name="Rectangle 73">
                <a:extLst>
                  <a:ext uri="{FF2B5EF4-FFF2-40B4-BE49-F238E27FC236}">
                    <a16:creationId xmlns="" xmlns:a16="http://schemas.microsoft.com/office/drawing/2014/main" id="{4F90F199-3D6D-4904-AC42-98DB7A976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3" name="Rectangle 74">
                <a:extLst>
                  <a:ext uri="{FF2B5EF4-FFF2-40B4-BE49-F238E27FC236}">
                    <a16:creationId xmlns="" xmlns:a16="http://schemas.microsoft.com/office/drawing/2014/main" id="{A68FD4BD-1BF5-4506-9972-877B43F1E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4" name="Rectangle 75">
                <a:extLst>
                  <a:ext uri="{FF2B5EF4-FFF2-40B4-BE49-F238E27FC236}">
                    <a16:creationId xmlns="" xmlns:a16="http://schemas.microsoft.com/office/drawing/2014/main" id="{7AB6F266-0DA6-403F-8749-6DEB1C0B5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834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55" name="Rectangle 76">
                <a:extLst>
                  <a:ext uri="{FF2B5EF4-FFF2-40B4-BE49-F238E27FC236}">
                    <a16:creationId xmlns="" xmlns:a16="http://schemas.microsoft.com/office/drawing/2014/main" id="{7098D2F0-3230-43DF-8ED9-B383E6CC4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6" name="Rectangle 77">
                <a:extLst>
                  <a:ext uri="{FF2B5EF4-FFF2-40B4-BE49-F238E27FC236}">
                    <a16:creationId xmlns="" xmlns:a16="http://schemas.microsoft.com/office/drawing/2014/main" id="{20C7E033-7A91-438F-B20D-2B6709ED0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7" name="Rectangle 78">
                <a:extLst>
                  <a:ext uri="{FF2B5EF4-FFF2-40B4-BE49-F238E27FC236}">
                    <a16:creationId xmlns="" xmlns:a16="http://schemas.microsoft.com/office/drawing/2014/main" id="{74116427-4B73-4993-AE80-2685B7218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8" name="Rectangle 79">
                <a:extLst>
                  <a:ext uri="{FF2B5EF4-FFF2-40B4-BE49-F238E27FC236}">
                    <a16:creationId xmlns="" xmlns:a16="http://schemas.microsoft.com/office/drawing/2014/main" id="{C544D28F-8E33-48D2-BF65-EF30F284A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9" name="Rectangle 80">
                <a:extLst>
                  <a:ext uri="{FF2B5EF4-FFF2-40B4-BE49-F238E27FC236}">
                    <a16:creationId xmlns="" xmlns:a16="http://schemas.microsoft.com/office/drawing/2014/main" id="{12650495-E62C-4022-A513-18C9A6A3D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508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60" name="Rectangle 81">
                <a:extLst>
                  <a:ext uri="{FF2B5EF4-FFF2-40B4-BE49-F238E27FC236}">
                    <a16:creationId xmlns="" xmlns:a16="http://schemas.microsoft.com/office/drawing/2014/main" id="{EA8C1FF6-B31E-48A9-ABA5-BA922E0AD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1" name="Rectangle 82">
                <a:extLst>
                  <a:ext uri="{FF2B5EF4-FFF2-40B4-BE49-F238E27FC236}">
                    <a16:creationId xmlns="" xmlns:a16="http://schemas.microsoft.com/office/drawing/2014/main" id="{99E10EAE-7969-4CBE-8D3D-040276CD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2" name="Rectangle 83">
                <a:extLst>
                  <a:ext uri="{FF2B5EF4-FFF2-40B4-BE49-F238E27FC236}">
                    <a16:creationId xmlns="" xmlns:a16="http://schemas.microsoft.com/office/drawing/2014/main" id="{5EDE3A42-5483-441D-9F09-F691A40D7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3" name="Rectangle 84">
                <a:extLst>
                  <a:ext uri="{FF2B5EF4-FFF2-40B4-BE49-F238E27FC236}">
                    <a16:creationId xmlns="" xmlns:a16="http://schemas.microsoft.com/office/drawing/2014/main" id="{8593A31F-E111-477B-8F9C-B6A2D4C18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4" name="Rectangle 85">
                <a:extLst>
                  <a:ext uri="{FF2B5EF4-FFF2-40B4-BE49-F238E27FC236}">
                    <a16:creationId xmlns="" xmlns:a16="http://schemas.microsoft.com/office/drawing/2014/main" id="{20C308F2-001F-4196-8D5D-68B49D54E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182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65" name="Rectangle 86">
                <a:extLst>
                  <a:ext uri="{FF2B5EF4-FFF2-40B4-BE49-F238E27FC236}">
                    <a16:creationId xmlns="" xmlns:a16="http://schemas.microsoft.com/office/drawing/2014/main" id="{D355EEE0-8C68-46FE-B0A9-08E907026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6" name="Rectangle 87">
                <a:extLst>
                  <a:ext uri="{FF2B5EF4-FFF2-40B4-BE49-F238E27FC236}">
                    <a16:creationId xmlns="" xmlns:a16="http://schemas.microsoft.com/office/drawing/2014/main" id="{AB18502A-2597-4DE0-AC3E-AE9E70CFA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7" name="Rectangle 88">
                <a:extLst>
                  <a:ext uri="{FF2B5EF4-FFF2-40B4-BE49-F238E27FC236}">
                    <a16:creationId xmlns="" xmlns:a16="http://schemas.microsoft.com/office/drawing/2014/main" id="{753B38E9-BEEB-4975-A81B-4D5779B47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8" name="Rectangle 89">
                <a:extLst>
                  <a:ext uri="{FF2B5EF4-FFF2-40B4-BE49-F238E27FC236}">
                    <a16:creationId xmlns="" xmlns:a16="http://schemas.microsoft.com/office/drawing/2014/main" id="{0D22E693-78A5-480C-B676-7DA90FDFC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9" name="Rectangle 90">
                <a:extLst>
                  <a:ext uri="{FF2B5EF4-FFF2-40B4-BE49-F238E27FC236}">
                    <a16:creationId xmlns="" xmlns:a16="http://schemas.microsoft.com/office/drawing/2014/main" id="{E8FB924E-CFA2-40C8-B0C5-F53170C2F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856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0" name="Rectangle 91">
                <a:extLst>
                  <a:ext uri="{FF2B5EF4-FFF2-40B4-BE49-F238E27FC236}">
                    <a16:creationId xmlns="" xmlns:a16="http://schemas.microsoft.com/office/drawing/2014/main" id="{E6C0CCA0-0854-4E34-803A-082BF6C09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1" name="Rectangle 92">
                <a:extLst>
                  <a:ext uri="{FF2B5EF4-FFF2-40B4-BE49-F238E27FC236}">
                    <a16:creationId xmlns="" xmlns:a16="http://schemas.microsoft.com/office/drawing/2014/main" id="{09C904BD-824C-4835-8592-8E31A24A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2" name="Rectangle 93">
                <a:extLst>
                  <a:ext uri="{FF2B5EF4-FFF2-40B4-BE49-F238E27FC236}">
                    <a16:creationId xmlns="" xmlns:a16="http://schemas.microsoft.com/office/drawing/2014/main" id="{A50536B6-7A60-41FA-9562-EEBCD4EA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3" name="Rectangle 94">
                <a:extLst>
                  <a:ext uri="{FF2B5EF4-FFF2-40B4-BE49-F238E27FC236}">
                    <a16:creationId xmlns="" xmlns:a16="http://schemas.microsoft.com/office/drawing/2014/main" id="{108E4367-0CF8-4B0D-B68A-FE4EBD9CB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/>
                <a:r>
                  <a:rPr lang="en-US" altLang="vi-V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4" name="Rectangle 95">
                <a:extLst>
                  <a:ext uri="{FF2B5EF4-FFF2-40B4-BE49-F238E27FC236}">
                    <a16:creationId xmlns="" xmlns:a16="http://schemas.microsoft.com/office/drawing/2014/main" id="{F961932C-57A4-41EF-B794-D6B8BA002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728" cy="36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 eaLnBrk="1" hangingPunct="1">
                  <a:spcBef>
                    <a:spcPct val="20000"/>
                  </a:spcBef>
                </a:pPr>
                <a:endParaRPr lang="vi-VN" altLang="vi-V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75" name="Line 96">
                <a:extLst>
                  <a:ext uri="{FF2B5EF4-FFF2-40B4-BE49-F238E27FC236}">
                    <a16:creationId xmlns="" xmlns:a16="http://schemas.microsoft.com/office/drawing/2014/main" id="{AB64A64C-885B-45C1-A62A-9F410E315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6" name="Line 97">
                <a:extLst>
                  <a:ext uri="{FF2B5EF4-FFF2-40B4-BE49-F238E27FC236}">
                    <a16:creationId xmlns="" xmlns:a16="http://schemas.microsoft.com/office/drawing/2014/main" id="{1EC80721-8075-4DA1-9A0F-873B89445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4160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7" name="Line 98">
                <a:extLst>
                  <a:ext uri="{FF2B5EF4-FFF2-40B4-BE49-F238E27FC236}">
                    <a16:creationId xmlns="" xmlns:a16="http://schemas.microsoft.com/office/drawing/2014/main" id="{936C74CD-D5AA-4596-9C47-E180DA78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8" name="Line 99">
                <a:extLst>
                  <a:ext uri="{FF2B5EF4-FFF2-40B4-BE49-F238E27FC236}">
                    <a16:creationId xmlns="" xmlns:a16="http://schemas.microsoft.com/office/drawing/2014/main" id="{5893C524-D65E-4311-98D8-B235D1230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79" name="Line 100">
                <a:extLst>
                  <a:ext uri="{FF2B5EF4-FFF2-40B4-BE49-F238E27FC236}">
                    <a16:creationId xmlns="" xmlns:a16="http://schemas.microsoft.com/office/drawing/2014/main" id="{07E44DA9-3497-4FDF-8945-E8884F3FA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856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80" name="Line 101">
                <a:extLst>
                  <a:ext uri="{FF2B5EF4-FFF2-40B4-BE49-F238E27FC236}">
                    <a16:creationId xmlns="" xmlns:a16="http://schemas.microsoft.com/office/drawing/2014/main" id="{2A18F730-679D-4658-A037-23AB65F31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0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81" name="Line 102">
                <a:extLst>
                  <a:ext uri="{FF2B5EF4-FFF2-40B4-BE49-F238E27FC236}">
                    <a16:creationId xmlns="" xmlns:a16="http://schemas.microsoft.com/office/drawing/2014/main" id="{367BA600-1056-4485-89D8-2DE0C5BA7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8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82" name="Line 103">
                <a:extLst>
                  <a:ext uri="{FF2B5EF4-FFF2-40B4-BE49-F238E27FC236}">
                    <a16:creationId xmlns="" xmlns:a16="http://schemas.microsoft.com/office/drawing/2014/main" id="{B4CA810A-BB51-4039-98B4-265AD882C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6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83" name="Line 104">
                <a:extLst>
                  <a:ext uri="{FF2B5EF4-FFF2-40B4-BE49-F238E27FC236}">
                    <a16:creationId xmlns="" xmlns:a16="http://schemas.microsoft.com/office/drawing/2014/main" id="{3637BD22-97D6-494D-AD1B-CC11DBE15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4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84" name="Line 105">
                <a:extLst>
                  <a:ext uri="{FF2B5EF4-FFF2-40B4-BE49-F238E27FC236}">
                    <a16:creationId xmlns="" xmlns:a16="http://schemas.microsoft.com/office/drawing/2014/main" id="{69447709-5142-49E0-B6B6-A4A78DA3C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182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85" name="Line 106">
                <a:extLst>
                  <a:ext uri="{FF2B5EF4-FFF2-40B4-BE49-F238E27FC236}">
                    <a16:creationId xmlns="" xmlns:a16="http://schemas.microsoft.com/office/drawing/2014/main" id="{D21DB669-369A-4F8E-843A-E10C6250A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508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86" name="Line 107">
                <a:extLst>
                  <a:ext uri="{FF2B5EF4-FFF2-40B4-BE49-F238E27FC236}">
                    <a16:creationId xmlns="" xmlns:a16="http://schemas.microsoft.com/office/drawing/2014/main" id="{98BAAF93-C137-4960-B04A-F396B41A0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834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87" name="Line 108">
                <a:extLst>
                  <a:ext uri="{FF2B5EF4-FFF2-40B4-BE49-F238E27FC236}">
                    <a16:creationId xmlns="" xmlns:a16="http://schemas.microsoft.com/office/drawing/2014/main" id="{9C490854-C4DB-42BE-930A-1C31CA710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514"/>
                <a:ext cx="72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8" name="Text Box 109">
              <a:extLst>
                <a:ext uri="{FF2B5EF4-FFF2-40B4-BE49-F238E27FC236}">
                  <a16:creationId xmlns="" xmlns:a16="http://schemas.microsoft.com/office/drawing/2014/main" id="{497CAD8A-5915-4B02-AB08-8F8842F1B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466"/>
              <a:ext cx="81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/>
              <a:r>
                <a:rPr lang="en-US" altLang="vi-VN" sz="1700">
                  <a:solidFill>
                    <a:srgbClr val="2C3C43"/>
                  </a:solidFill>
                  <a:latin typeface="Times New Roman" panose="02020603050405020304" pitchFamily="18" charset="0"/>
                </a:rPr>
                <a:t>Vật thể</a:t>
              </a:r>
            </a:p>
          </p:txBody>
        </p:sp>
        <p:sp>
          <p:nvSpPr>
            <p:cNvPr id="5149" name="Text Box 110">
              <a:extLst>
                <a:ext uri="{FF2B5EF4-FFF2-40B4-BE49-F238E27FC236}">
                  <a16:creationId xmlns="" xmlns:a16="http://schemas.microsoft.com/office/drawing/2014/main" id="{9C03A0EB-C793-4E93-A403-B282250E4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" y="2648"/>
              <a:ext cx="108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/>
              <a:r>
                <a:rPr lang="en-US" altLang="vi-VN" sz="1700">
                  <a:solidFill>
                    <a:srgbClr val="2C3C43"/>
                  </a:solidFill>
                  <a:latin typeface="Times New Roman" panose="02020603050405020304" pitchFamily="18" charset="0"/>
                </a:rPr>
                <a:t>Bản vẽ</a:t>
              </a:r>
            </a:p>
          </p:txBody>
        </p:sp>
      </p:grpSp>
      <p:cxnSp>
        <p:nvCxnSpPr>
          <p:cNvPr id="69" name="Straight Connector 68"/>
          <p:cNvCxnSpPr>
            <a:stCxn id="5188" idx="2"/>
          </p:cNvCxnSpPr>
          <p:nvPr/>
        </p:nvCxnSpPr>
        <p:spPr>
          <a:xfrm>
            <a:off x="4558135" y="1019179"/>
            <a:ext cx="28411" cy="2807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1250134" y="3643314"/>
            <a:ext cx="332186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3643314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801164" y="51932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FF0000"/>
                </a:solidFill>
              </a:rPr>
              <a:t>X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37995" y="4678701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FF0000"/>
                </a:solidFill>
              </a:rPr>
              <a:t>X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38823" y="6017891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FF0000"/>
                </a:solidFill>
              </a:rPr>
              <a:t>X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96073" y="5611343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FF0000"/>
                </a:solidFill>
              </a:rPr>
              <a:t>X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685800" y="180975"/>
            <a:ext cx="7696200" cy="107721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1747" name="Picture 5" descr="chunhat1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066804"/>
            <a:ext cx="2438400" cy="2447925"/>
          </a:xfrm>
          <a:noFill/>
        </p:spPr>
      </p:pic>
      <p:pic>
        <p:nvPicPr>
          <p:cNvPr id="31748" name="Picture 10" descr="lucgiac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2" y="2971800"/>
            <a:ext cx="3648075" cy="2509838"/>
          </a:xfrm>
          <a:noFill/>
        </p:spPr>
      </p:pic>
      <p:pic>
        <p:nvPicPr>
          <p:cNvPr id="31749" name="Picture 13" descr="lucgiac3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486402" y="2971800"/>
            <a:ext cx="3114675" cy="2509838"/>
          </a:xfrm>
          <a:noFill/>
        </p:spPr>
      </p:pic>
      <p:pic>
        <p:nvPicPr>
          <p:cNvPr id="31751" name="Picture 16" descr="tamgia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990600"/>
            <a:ext cx="3581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7" descr="h12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1447800" y="1295404"/>
            <a:ext cx="5334000" cy="4297363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E19F7809-8D33-431B-9DF6-45A1CC64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082" y="2806303"/>
            <a:ext cx="1485900" cy="24384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6149" name="Rectangle 7">
            <a:extLst>
              <a:ext uri="{FF2B5EF4-FFF2-40B4-BE49-F238E27FC236}">
                <a16:creationId xmlns="" xmlns:a16="http://schemas.microsoft.com/office/drawing/2014/main" id="{047DE295-3CFA-44CD-A966-C51DD6B29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2"/>
            <a:ext cx="9144000" cy="6657975"/>
          </a:xfrm>
          <a:prstGeom prst="rect">
            <a:avLst/>
          </a:prstGeom>
          <a:noFill/>
          <a:ln w="76200" cmpd="tri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78856" name="Text Box 8">
            <a:extLst>
              <a:ext uri="{FF2B5EF4-FFF2-40B4-BE49-F238E27FC236}">
                <a16:creationId xmlns="" xmlns:a16="http://schemas.microsoft.com/office/drawing/2014/main" id="{8486708F-13C4-4652-9A7D-2E2AE04E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060" y="1409245"/>
            <a:ext cx="6515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vi-VN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altLang="vi-VN" sz="2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="" xmlns:a16="http://schemas.microsoft.com/office/drawing/2014/main" id="{312C515E-B33C-411E-96DF-7E2FE970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306" y="5415469"/>
            <a:ext cx="65953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VẼ LẠI 3 HÌNH CHIẾU (ĐỨNG, BẰNG, CẠNH) CỦA 4 VẬT THỂ TRÊN (HÌNH 5.2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21)</a:t>
            </a: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858" name="Picture 1" descr="cn8tr021h01">
            <a:extLst>
              <a:ext uri="{FF2B5EF4-FFF2-40B4-BE49-F238E27FC236}">
                <a16:creationId xmlns="" xmlns:a16="http://schemas.microsoft.com/office/drawing/2014/main" id="{427819B6-9817-48D2-B687-CFE77B554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71" y="2985154"/>
            <a:ext cx="8763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" descr="cn8tr021h02">
            <a:extLst>
              <a:ext uri="{FF2B5EF4-FFF2-40B4-BE49-F238E27FC236}">
                <a16:creationId xmlns="" xmlns:a16="http://schemas.microsoft.com/office/drawing/2014/main" id="{4573C180-BBC3-4CC6-B5ED-FF1709876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2883694"/>
            <a:ext cx="85129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" descr="cn8tr021h03">
            <a:extLst>
              <a:ext uri="{FF2B5EF4-FFF2-40B4-BE49-F238E27FC236}">
                <a16:creationId xmlns="" xmlns:a16="http://schemas.microsoft.com/office/drawing/2014/main" id="{C6B8B9D9-43A8-45E2-96C9-DFEC8CE0B8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55" y="2931397"/>
            <a:ext cx="702469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Picture 1" descr="cn8tr021h04">
            <a:extLst>
              <a:ext uri="{FF2B5EF4-FFF2-40B4-BE49-F238E27FC236}">
                <a16:creationId xmlns="" xmlns:a16="http://schemas.microsoft.com/office/drawing/2014/main" id="{F4C3E69C-803B-4957-869A-AADB73C1CF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86" y="3005261"/>
            <a:ext cx="72985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9">
            <a:extLst>
              <a:ext uri="{FF2B5EF4-FFF2-40B4-BE49-F238E27FC236}">
                <a16:creationId xmlns="" xmlns:a16="http://schemas.microsoft.com/office/drawing/2014/main" id="{37A65EB8-3A0E-440D-8BC0-100FE2F855F5}"/>
              </a:ext>
            </a:extLst>
          </p:cNvPr>
          <p:cNvGrpSpPr>
            <a:grpSpLocks/>
          </p:cNvGrpSpPr>
          <p:nvPr/>
        </p:nvGrpSpPr>
        <p:grpSpPr bwMode="auto">
          <a:xfrm>
            <a:off x="3904965" y="3034903"/>
            <a:ext cx="228600" cy="990600"/>
            <a:chOff x="4032" y="192"/>
            <a:chExt cx="624" cy="2064"/>
          </a:xfrm>
        </p:grpSpPr>
        <p:sp>
          <p:nvSpPr>
            <p:cNvPr id="6188" name="Rectangle 70">
              <a:extLst>
                <a:ext uri="{FF2B5EF4-FFF2-40B4-BE49-F238E27FC236}">
                  <a16:creationId xmlns="" xmlns:a16="http://schemas.microsoft.com/office/drawing/2014/main" id="{6FE46E03-459E-47C0-A68A-5677642D6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2"/>
              <a:ext cx="624" cy="2064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/>
              <a:endParaRPr lang="vi-VN" altLang="vi-VN">
                <a:solidFill>
                  <a:prstClr val="black"/>
                </a:solidFill>
              </a:endParaRPr>
            </a:p>
          </p:txBody>
        </p:sp>
        <p:sp>
          <p:nvSpPr>
            <p:cNvPr id="6189" name="Line 71">
              <a:extLst>
                <a:ext uri="{FF2B5EF4-FFF2-40B4-BE49-F238E27FC236}">
                  <a16:creationId xmlns="" xmlns:a16="http://schemas.microsoft.com/office/drawing/2014/main" id="{6F697D26-828D-4EE4-B815-023B9E009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200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vi-VN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72">
            <a:extLst>
              <a:ext uri="{FF2B5EF4-FFF2-40B4-BE49-F238E27FC236}">
                <a16:creationId xmlns="" xmlns:a16="http://schemas.microsoft.com/office/drawing/2014/main" id="{B2AEDFE4-9A28-473E-889F-CBFAFB6AF604}"/>
              </a:ext>
            </a:extLst>
          </p:cNvPr>
          <p:cNvGrpSpPr>
            <a:grpSpLocks/>
          </p:cNvGrpSpPr>
          <p:nvPr/>
        </p:nvGrpSpPr>
        <p:grpSpPr bwMode="auto">
          <a:xfrm>
            <a:off x="2322315" y="3034903"/>
            <a:ext cx="232172" cy="990600"/>
            <a:chOff x="2544" y="1008"/>
            <a:chExt cx="192" cy="816"/>
          </a:xfrm>
        </p:grpSpPr>
        <p:sp>
          <p:nvSpPr>
            <p:cNvPr id="6186" name="Rectangle 73">
              <a:extLst>
                <a:ext uri="{FF2B5EF4-FFF2-40B4-BE49-F238E27FC236}">
                  <a16:creationId xmlns="" xmlns:a16="http://schemas.microsoft.com/office/drawing/2014/main" id="{F3492179-D56B-45E6-9F83-E979470F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008"/>
              <a:ext cx="192" cy="8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/>
              <a:endParaRPr lang="vi-VN" altLang="vi-VN">
                <a:solidFill>
                  <a:prstClr val="black"/>
                </a:solidFill>
              </a:endParaRPr>
            </a:p>
          </p:txBody>
        </p:sp>
        <p:sp>
          <p:nvSpPr>
            <p:cNvPr id="6187" name="Line 74">
              <a:extLst>
                <a:ext uri="{FF2B5EF4-FFF2-40B4-BE49-F238E27FC236}">
                  <a16:creationId xmlns="" xmlns:a16="http://schemas.microsoft.com/office/drawing/2014/main" id="{210E7F4D-3667-4F30-9A0E-77D388822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407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vi-VN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75">
            <a:extLst>
              <a:ext uri="{FF2B5EF4-FFF2-40B4-BE49-F238E27FC236}">
                <a16:creationId xmlns="" xmlns:a16="http://schemas.microsoft.com/office/drawing/2014/main" id="{94580AD7-B2A3-4898-A1F8-5B863C093B5C}"/>
              </a:ext>
            </a:extLst>
          </p:cNvPr>
          <p:cNvGrpSpPr>
            <a:grpSpLocks/>
          </p:cNvGrpSpPr>
          <p:nvPr/>
        </p:nvGrpSpPr>
        <p:grpSpPr bwMode="auto">
          <a:xfrm>
            <a:off x="7465531" y="2942456"/>
            <a:ext cx="232172" cy="990600"/>
            <a:chOff x="2544" y="1008"/>
            <a:chExt cx="192" cy="816"/>
          </a:xfrm>
        </p:grpSpPr>
        <p:sp>
          <p:nvSpPr>
            <p:cNvPr id="6184" name="Rectangle 76">
              <a:extLst>
                <a:ext uri="{FF2B5EF4-FFF2-40B4-BE49-F238E27FC236}">
                  <a16:creationId xmlns="" xmlns:a16="http://schemas.microsoft.com/office/drawing/2014/main" id="{C2089D5B-B97C-49D8-8D36-D7A0ABE6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008"/>
              <a:ext cx="192" cy="8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/>
              <a:endParaRPr lang="vi-VN" altLang="vi-VN">
                <a:solidFill>
                  <a:prstClr val="black"/>
                </a:solidFill>
              </a:endParaRPr>
            </a:p>
          </p:txBody>
        </p:sp>
        <p:sp>
          <p:nvSpPr>
            <p:cNvPr id="6185" name="Line 77">
              <a:extLst>
                <a:ext uri="{FF2B5EF4-FFF2-40B4-BE49-F238E27FC236}">
                  <a16:creationId xmlns="" xmlns:a16="http://schemas.microsoft.com/office/drawing/2014/main" id="{743995AB-D478-4062-A771-BDD51CF0D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407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vi-VN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8">
            <a:extLst>
              <a:ext uri="{FF2B5EF4-FFF2-40B4-BE49-F238E27FC236}">
                <a16:creationId xmlns="" xmlns:a16="http://schemas.microsoft.com/office/drawing/2014/main" id="{A6BE7ADA-2EB6-413C-9FE6-82B2785A1F20}"/>
              </a:ext>
            </a:extLst>
          </p:cNvPr>
          <p:cNvGrpSpPr>
            <a:grpSpLocks/>
          </p:cNvGrpSpPr>
          <p:nvPr/>
        </p:nvGrpSpPr>
        <p:grpSpPr bwMode="auto">
          <a:xfrm>
            <a:off x="5676685" y="3034903"/>
            <a:ext cx="228600" cy="990600"/>
            <a:chOff x="4032" y="192"/>
            <a:chExt cx="624" cy="2064"/>
          </a:xfrm>
        </p:grpSpPr>
        <p:sp>
          <p:nvSpPr>
            <p:cNvPr id="6182" name="Rectangle 79">
              <a:extLst>
                <a:ext uri="{FF2B5EF4-FFF2-40B4-BE49-F238E27FC236}">
                  <a16:creationId xmlns="" xmlns:a16="http://schemas.microsoft.com/office/drawing/2014/main" id="{533048BB-183B-4FDE-A30B-947638424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2"/>
              <a:ext cx="624" cy="2064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/>
              <a:endParaRPr lang="vi-VN" altLang="vi-VN">
                <a:solidFill>
                  <a:prstClr val="black"/>
                </a:solidFill>
              </a:endParaRPr>
            </a:p>
          </p:txBody>
        </p:sp>
        <p:sp>
          <p:nvSpPr>
            <p:cNvPr id="6183" name="Line 80">
              <a:extLst>
                <a:ext uri="{FF2B5EF4-FFF2-40B4-BE49-F238E27FC236}">
                  <a16:creationId xmlns="" xmlns:a16="http://schemas.microsoft.com/office/drawing/2014/main" id="{C0FFFAA8-5E4C-4CEF-9A8E-B67483559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200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vi-VN">
                <a:solidFill>
                  <a:prstClr val="black"/>
                </a:solidFill>
              </a:endParaRPr>
            </a:p>
          </p:txBody>
        </p:sp>
      </p:grpSp>
      <p:sp>
        <p:nvSpPr>
          <p:cNvPr id="78929" name="Rectangle 81">
            <a:extLst>
              <a:ext uri="{FF2B5EF4-FFF2-40B4-BE49-F238E27FC236}">
                <a16:creationId xmlns="" xmlns:a16="http://schemas.microsoft.com/office/drawing/2014/main" id="{42B16E03-F313-4FF5-958E-E20089DA2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904" y="2806303"/>
            <a:ext cx="1485900" cy="24384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78930" name="Rectangle 82">
            <a:extLst>
              <a:ext uri="{FF2B5EF4-FFF2-40B4-BE49-F238E27FC236}">
                <a16:creationId xmlns="" xmlns:a16="http://schemas.microsoft.com/office/drawing/2014/main" id="{336DF48E-8F5B-4045-9BFB-FB837EAD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157" y="2790947"/>
            <a:ext cx="1521266" cy="24384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78932" name="Rectangle 84">
            <a:extLst>
              <a:ext uri="{FF2B5EF4-FFF2-40B4-BE49-F238E27FC236}">
                <a16:creationId xmlns="" xmlns:a16="http://schemas.microsoft.com/office/drawing/2014/main" id="{1958C176-6F89-4BC8-9891-4CD087AE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344" y="2817329"/>
            <a:ext cx="1485900" cy="24384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89" name="Rectangle 4">
            <a:extLst>
              <a:ext uri="{FF2B5EF4-FFF2-40B4-BE49-F238E27FC236}">
                <a16:creationId xmlns="" xmlns:a16="http://schemas.microsoft.com/office/drawing/2014/main" id="{0F8F8EE1-1F28-445C-84B8-6FFB3B0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305" y="233477"/>
            <a:ext cx="6939390" cy="117576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>
              <a:spcBef>
                <a:spcPts val="600"/>
              </a:spcBef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</a:rPr>
              <a:t>B. BÀI 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TẬP THỰC HÀNH</a:t>
            </a:r>
          </a:p>
          <a:p>
            <a:pPr algn="ctr" defTabSz="457200"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</p:spTree>
    <p:extLst>
      <p:ext uri="{BB962C8B-B14F-4D97-AF65-F5344CB8AC3E}">
        <p14:creationId xmlns:p14="http://schemas.microsoft.com/office/powerpoint/2010/main" val="101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6" grpId="0"/>
      <p:bldP spid="78857" grpId="0"/>
      <p:bldP spid="78929" grpId="0" animBg="1"/>
      <p:bldP spid="78930" grpId="0" animBg="1"/>
      <p:bldP spid="789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28600" y="1371602"/>
            <a:ext cx="8382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6,7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5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227" y="0"/>
            <a:ext cx="1882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15065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XMPL_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572000"/>
            <a:ext cx="114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XMPL_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0"/>
            <a:ext cx="1400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spir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 rot="16200000">
            <a:off x="-1905000" y="3962400"/>
            <a:ext cx="5486400" cy="304800"/>
          </a:xfrm>
        </p:spPr>
      </p:pic>
      <p:pic>
        <p:nvPicPr>
          <p:cNvPr id="24581" name="Picture 3" descr="spir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6248400"/>
            <a:ext cx="7924800" cy="292100"/>
          </a:xfrm>
        </p:spPr>
      </p:pic>
      <p:pic>
        <p:nvPicPr>
          <p:cNvPr id="24582" name="Picture 14" descr="Asian lil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781800" y="0"/>
            <a:ext cx="2362200" cy="2070100"/>
          </a:xfrm>
        </p:spPr>
      </p:pic>
      <p:pic>
        <p:nvPicPr>
          <p:cNvPr id="24583" name="Picture 348" descr="blumen-pflanzen1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1066800" y="5148267"/>
            <a:ext cx="1219200" cy="1023937"/>
          </a:xfrm>
        </p:spPr>
      </p:pic>
      <p:sp>
        <p:nvSpPr>
          <p:cNvPr id="24585" name="WordArt 352"/>
          <p:cNvSpPr>
            <a:spLocks noChangeArrowheads="1" noChangeShapeType="1" noTextEdit="1"/>
          </p:cNvSpPr>
          <p:nvPr/>
        </p:nvSpPr>
        <p:spPr bwMode="auto">
          <a:xfrm>
            <a:off x="1752600" y="2209800"/>
            <a:ext cx="6477000" cy="2590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4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/>
                <a:ea typeface="Tahoma"/>
                <a:cs typeface="Tahoma"/>
              </a:rPr>
              <a:t>Bài học đã kết thúc</a:t>
            </a: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45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2" descr="ato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47" name="Rectangle 167"/>
          <p:cNvSpPr>
            <a:spLocks noChangeArrowheads="1"/>
          </p:cNvSpPr>
          <p:nvPr/>
        </p:nvSpPr>
        <p:spPr bwMode="auto">
          <a:xfrm>
            <a:off x="533400" y="19812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CHỦ ĐỀ 2:</a:t>
            </a:r>
            <a:endParaRPr lang="en-US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BẢN VẼ CÁC KHỐI HÌNH HỌC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169" descr="TYPLO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15250" y="0"/>
            <a:ext cx="1428750" cy="1428750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66700" y="164463"/>
            <a:ext cx="8610600" cy="547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339933"/>
                </a:solidFill>
                <a:latin typeface="Algerian" pitchFamily="82" charset="0"/>
              </a:rPr>
              <a:t>          </a:t>
            </a:r>
            <a:r>
              <a:rPr lang="en-US" sz="3200" dirty="0" smtClean="0">
                <a:solidFill>
                  <a:srgbClr val="339933"/>
                </a:solidFill>
                <a:latin typeface="Algerian" pitchFamily="82" charset="0"/>
              </a:rPr>
              <a:t>A. BẢN VẼ CÁC KHỐI ĐA DIỆN.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339933"/>
                </a:solidFill>
                <a:latin typeface="Algerian" pitchFamily="82" charset="0"/>
              </a:rPr>
              <a:t> </a:t>
            </a:r>
            <a:r>
              <a:rPr lang="en-US" sz="3200" dirty="0" smtClean="0">
                <a:solidFill>
                  <a:srgbClr val="339933"/>
                </a:solidFill>
                <a:latin typeface="Algerian" pitchFamily="82" charset="0"/>
              </a:rPr>
              <a:t>         I. </a:t>
            </a:r>
            <a:r>
              <a:rPr lang="en-US" sz="3200" dirty="0">
                <a:solidFill>
                  <a:srgbClr val="339933"/>
                </a:solidFill>
                <a:latin typeface="Algerian" pitchFamily="82" charset="0"/>
              </a:rPr>
              <a:t>KHỐI ĐA DIỆN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1143004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4000">
              <a:solidFill>
                <a:srgbClr val="00FFCC"/>
              </a:solidFill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219200" y="1255695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417" name="Picture 9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685800" cy="533400"/>
          </a:xfrm>
          <a:prstGeom prst="rect">
            <a:avLst/>
          </a:prstGeom>
          <a:noFill/>
        </p:spPr>
      </p:pic>
      <p:pic>
        <p:nvPicPr>
          <p:cNvPr id="17418" name="Picture 10" descr="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332" y="2239325"/>
            <a:ext cx="762000" cy="549275"/>
          </a:xfrm>
          <a:prstGeom prst="rect">
            <a:avLst/>
          </a:prstGeom>
          <a:noFill/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134894" y="2221574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96" name="Picture 88" descr="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77800"/>
            <a:ext cx="1676400" cy="965200"/>
          </a:xfrm>
          <a:prstGeom prst="rect">
            <a:avLst/>
          </a:prstGeom>
          <a:noFill/>
        </p:spPr>
      </p:pic>
      <p:pic>
        <p:nvPicPr>
          <p:cNvPr id="17498" name="Picture 90" descr="Cac_khoi_da_di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4"/>
            <a:ext cx="4343400" cy="2619375"/>
          </a:xfrm>
          <a:prstGeom prst="rect">
            <a:avLst/>
          </a:prstGeom>
          <a:noFill/>
        </p:spPr>
      </p:pic>
      <p:sp>
        <p:nvSpPr>
          <p:cNvPr id="17499" name="Rectangle 91"/>
          <p:cNvSpPr>
            <a:spLocks noChangeArrowheads="1"/>
          </p:cNvSpPr>
          <p:nvPr/>
        </p:nvSpPr>
        <p:spPr bwMode="auto">
          <a:xfrm>
            <a:off x="6553200" y="4495800"/>
            <a:ext cx="2286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0" name="Rectangle 92"/>
          <p:cNvSpPr>
            <a:spLocks noChangeArrowheads="1"/>
          </p:cNvSpPr>
          <p:nvPr/>
        </p:nvSpPr>
        <p:spPr bwMode="auto">
          <a:xfrm>
            <a:off x="5791200" y="5105400"/>
            <a:ext cx="8382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Users\Windows 10\Downloads\lang-tru-tam-giac-deu-dientichnet-1-1024x42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124200"/>
            <a:ext cx="3733800" cy="2319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blue_geometry_p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71500" y="304800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II. HÌNH HỘP CHỮ NHẬT</a:t>
            </a:r>
            <a:r>
              <a:rPr lang="en-US" sz="3200" b="0" u="sng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u="sng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0" u="sng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685800" cy="533400"/>
          </a:xfrm>
          <a:prstGeom prst="rect">
            <a:avLst/>
          </a:prstGeom>
          <a:noFill/>
        </p:spPr>
      </p:pic>
      <p:pic>
        <p:nvPicPr>
          <p:cNvPr id="30729" name="Picture 9" descr="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68766"/>
            <a:ext cx="762000" cy="549275"/>
          </a:xfrm>
          <a:prstGeom prst="rect">
            <a:avLst/>
          </a:prstGeom>
          <a:noFill/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990600" y="3909435"/>
            <a:ext cx="4267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1211" y="858499"/>
            <a:ext cx="6172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u="sng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5463701" y="3380703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H.4.2</a:t>
            </a:r>
            <a:r>
              <a:rPr lang="en-US" sz="2000" b="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000" b="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492884" y="1524000"/>
            <a:ext cx="3429000" cy="1752600"/>
            <a:chOff x="2832" y="912"/>
            <a:chExt cx="2160" cy="1104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2832" y="960"/>
              <a:ext cx="1632" cy="672"/>
              <a:chOff x="912" y="517"/>
              <a:chExt cx="2160" cy="923"/>
            </a:xfrm>
          </p:grpSpPr>
          <p:sp>
            <p:nvSpPr>
              <p:cNvPr id="30780" name="Rectangle 60"/>
              <p:cNvSpPr>
                <a:spLocks noChangeArrowheads="1"/>
              </p:cNvSpPr>
              <p:nvPr/>
            </p:nvSpPr>
            <p:spPr bwMode="auto">
              <a:xfrm>
                <a:off x="912" y="528"/>
                <a:ext cx="1398" cy="565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AutoShape 61"/>
              <p:cNvSpPr>
                <a:spLocks noChangeArrowheads="1"/>
              </p:cNvSpPr>
              <p:nvPr/>
            </p:nvSpPr>
            <p:spPr bwMode="auto">
              <a:xfrm flipV="1">
                <a:off x="912" y="1093"/>
                <a:ext cx="2160" cy="347"/>
              </a:xfrm>
              <a:prstGeom prst="parallelogram">
                <a:avLst>
                  <a:gd name="adj" fmla="val 217752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AutoShape 62"/>
              <p:cNvSpPr>
                <a:spLocks noChangeArrowheads="1"/>
              </p:cNvSpPr>
              <p:nvPr/>
            </p:nvSpPr>
            <p:spPr bwMode="auto">
              <a:xfrm flipV="1">
                <a:off x="912" y="517"/>
                <a:ext cx="2160" cy="347"/>
              </a:xfrm>
              <a:prstGeom prst="parallelogram">
                <a:avLst>
                  <a:gd name="adj" fmla="val 217752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Rectangle 63"/>
              <p:cNvSpPr>
                <a:spLocks noChangeArrowheads="1"/>
              </p:cNvSpPr>
              <p:nvPr/>
            </p:nvSpPr>
            <p:spPr bwMode="auto">
              <a:xfrm>
                <a:off x="1680" y="864"/>
                <a:ext cx="1392" cy="576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4" name="Line 64"/>
              <p:cNvSpPr>
                <a:spLocks noChangeShapeType="1"/>
              </p:cNvSpPr>
              <p:nvPr/>
            </p:nvSpPr>
            <p:spPr bwMode="auto">
              <a:xfrm>
                <a:off x="2304" y="528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5" name="Line 65"/>
              <p:cNvSpPr>
                <a:spLocks noChangeShapeType="1"/>
              </p:cNvSpPr>
              <p:nvPr/>
            </p:nvSpPr>
            <p:spPr bwMode="auto">
              <a:xfrm>
                <a:off x="1680" y="1104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6" name="Line 66"/>
              <p:cNvSpPr>
                <a:spLocks noChangeShapeType="1"/>
              </p:cNvSpPr>
              <p:nvPr/>
            </p:nvSpPr>
            <p:spPr bwMode="auto">
              <a:xfrm>
                <a:off x="2304" y="1104"/>
                <a:ext cx="768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Line 67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768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88" name="Line 68"/>
            <p:cNvSpPr>
              <a:spLocks noChangeShapeType="1"/>
            </p:cNvSpPr>
            <p:nvPr/>
          </p:nvSpPr>
          <p:spPr bwMode="auto">
            <a:xfrm>
              <a:off x="4464" y="16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Line 69"/>
            <p:cNvSpPr>
              <a:spLocks noChangeShapeType="1"/>
            </p:cNvSpPr>
            <p:nvPr/>
          </p:nvSpPr>
          <p:spPr bwMode="auto">
            <a:xfrm>
              <a:off x="4416" y="12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Line 70"/>
            <p:cNvSpPr>
              <a:spLocks noChangeShapeType="1"/>
            </p:cNvSpPr>
            <p:nvPr/>
          </p:nvSpPr>
          <p:spPr bwMode="auto">
            <a:xfrm flipV="1">
              <a:off x="3888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Line 71"/>
            <p:cNvSpPr>
              <a:spLocks noChangeShapeType="1"/>
            </p:cNvSpPr>
            <p:nvPr/>
          </p:nvSpPr>
          <p:spPr bwMode="auto">
            <a:xfrm>
              <a:off x="4464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Line 72"/>
            <p:cNvSpPr>
              <a:spLocks noChangeShapeType="1"/>
            </p:cNvSpPr>
            <p:nvPr/>
          </p:nvSpPr>
          <p:spPr bwMode="auto">
            <a:xfrm>
              <a:off x="3408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Line 73"/>
            <p:cNvSpPr>
              <a:spLocks noChangeShapeType="1"/>
            </p:cNvSpPr>
            <p:nvPr/>
          </p:nvSpPr>
          <p:spPr bwMode="auto">
            <a:xfrm>
              <a:off x="3408" y="192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Line 74"/>
            <p:cNvSpPr>
              <a:spLocks noChangeShapeType="1"/>
            </p:cNvSpPr>
            <p:nvPr/>
          </p:nvSpPr>
          <p:spPr bwMode="auto">
            <a:xfrm>
              <a:off x="4848" y="12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Line 75"/>
            <p:cNvSpPr>
              <a:spLocks noChangeShapeType="1"/>
            </p:cNvSpPr>
            <p:nvPr/>
          </p:nvSpPr>
          <p:spPr bwMode="auto">
            <a:xfrm>
              <a:off x="4368" y="96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Text Box 76"/>
            <p:cNvSpPr txBox="1">
              <a:spLocks noChangeArrowheads="1"/>
            </p:cNvSpPr>
            <p:nvPr/>
          </p:nvSpPr>
          <p:spPr bwMode="auto">
            <a:xfrm>
              <a:off x="3744" y="1689"/>
              <a:ext cx="4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a</a:t>
              </a:r>
            </a:p>
          </p:txBody>
        </p:sp>
        <p:sp>
          <p:nvSpPr>
            <p:cNvPr id="30797" name="Text Box 77"/>
            <p:cNvSpPr txBox="1">
              <a:spLocks noChangeArrowheads="1"/>
            </p:cNvSpPr>
            <p:nvPr/>
          </p:nvSpPr>
          <p:spPr bwMode="auto">
            <a:xfrm rot="16200000">
              <a:off x="4464" y="1295"/>
              <a:ext cx="52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h</a:t>
              </a:r>
            </a:p>
          </p:txBody>
        </p:sp>
        <p:sp>
          <p:nvSpPr>
            <p:cNvPr id="30798" name="Text Box 78"/>
            <p:cNvSpPr txBox="1">
              <a:spLocks noChangeArrowheads="1"/>
            </p:cNvSpPr>
            <p:nvPr/>
          </p:nvSpPr>
          <p:spPr bwMode="auto">
            <a:xfrm rot="2429740">
              <a:off x="4368" y="912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952500" y="1297447"/>
            <a:ext cx="4495800" cy="14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0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b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5410200" y="4343400"/>
            <a:ext cx="35052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06" name="Picture 86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7001" y="3766226"/>
            <a:ext cx="38862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1" grpId="0"/>
      <p:bldP spid="30777" grpId="0"/>
      <p:bldP spid="307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00223" y="152404"/>
            <a:ext cx="624241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1676400" y="1981200"/>
            <a:ext cx="3803650" cy="278765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45"/>
          <p:cNvSpPr>
            <a:spLocks noChangeShapeType="1"/>
          </p:cNvSpPr>
          <p:nvPr/>
        </p:nvSpPr>
        <p:spPr bwMode="auto">
          <a:xfrm flipH="1" flipV="1">
            <a:off x="3581400" y="2971800"/>
            <a:ext cx="17526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Rectangle 46"/>
          <p:cNvSpPr>
            <a:spLocks noChangeArrowheads="1"/>
          </p:cNvSpPr>
          <p:nvPr/>
        </p:nvSpPr>
        <p:spPr bwMode="auto">
          <a:xfrm>
            <a:off x="1905000" y="2971800"/>
            <a:ext cx="1676400" cy="685800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44"/>
          <p:cNvSpPr>
            <a:spLocks noChangeShapeType="1"/>
          </p:cNvSpPr>
          <p:nvPr/>
        </p:nvSpPr>
        <p:spPr bwMode="auto">
          <a:xfrm flipH="1" flipV="1">
            <a:off x="3581400" y="3657600"/>
            <a:ext cx="17526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Line 43"/>
          <p:cNvSpPr>
            <a:spLocks noChangeShapeType="1"/>
          </p:cNvSpPr>
          <p:nvPr/>
        </p:nvSpPr>
        <p:spPr bwMode="auto">
          <a:xfrm flipH="1" flipV="1">
            <a:off x="1905000" y="3657600"/>
            <a:ext cx="17526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 flipH="1" flipV="1">
            <a:off x="1905000" y="2971800"/>
            <a:ext cx="17526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Rectangle 65"/>
          <p:cNvSpPr>
            <a:spLocks noChangeArrowheads="1"/>
          </p:cNvSpPr>
          <p:nvPr/>
        </p:nvSpPr>
        <p:spPr bwMode="auto">
          <a:xfrm>
            <a:off x="5486400" y="1981200"/>
            <a:ext cx="2819400" cy="27432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66"/>
          <p:cNvSpPr>
            <a:spLocks noChangeArrowheads="1"/>
          </p:cNvSpPr>
          <p:nvPr/>
        </p:nvSpPr>
        <p:spPr bwMode="auto">
          <a:xfrm>
            <a:off x="1676400" y="4724400"/>
            <a:ext cx="3810000" cy="18288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69"/>
          <p:cNvSpPr>
            <a:spLocks noChangeArrowheads="1"/>
          </p:cNvSpPr>
          <p:nvPr/>
        </p:nvSpPr>
        <p:spPr bwMode="auto">
          <a:xfrm>
            <a:off x="1905000" y="5334000"/>
            <a:ext cx="1676400" cy="99060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67"/>
          <p:cNvSpPr>
            <a:spLocks noChangeArrowheads="1"/>
          </p:cNvSpPr>
          <p:nvPr/>
        </p:nvSpPr>
        <p:spPr bwMode="auto">
          <a:xfrm>
            <a:off x="6705600" y="2971800"/>
            <a:ext cx="1066800" cy="68580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49"/>
          <p:cNvSpPr>
            <a:spLocks noChangeShapeType="1"/>
          </p:cNvSpPr>
          <p:nvPr/>
        </p:nvSpPr>
        <p:spPr bwMode="auto">
          <a:xfrm>
            <a:off x="6226175" y="4114800"/>
            <a:ext cx="1219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Arc 72"/>
          <p:cNvSpPr>
            <a:spLocks/>
          </p:cNvSpPr>
          <p:nvPr/>
        </p:nvSpPr>
        <p:spPr bwMode="auto">
          <a:xfrm flipV="1">
            <a:off x="7600950" y="1905000"/>
            <a:ext cx="704850" cy="990600"/>
          </a:xfrm>
          <a:custGeom>
            <a:avLst/>
            <a:gdLst>
              <a:gd name="G0" fmla="+- 263 0 0"/>
              <a:gd name="G1" fmla="+- 21600 0 0"/>
              <a:gd name="G2" fmla="+- 21600 0 0"/>
              <a:gd name="T0" fmla="*/ 0 w 21844"/>
              <a:gd name="T1" fmla="*/ 2 h 21600"/>
              <a:gd name="T2" fmla="*/ 21844 w 21844"/>
              <a:gd name="T3" fmla="*/ 20704 h 21600"/>
              <a:gd name="T4" fmla="*/ 263 w 218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44" h="21600" fill="none" extrusionOk="0">
                <a:moveTo>
                  <a:pt x="-1" y="1"/>
                </a:moveTo>
                <a:cubicBezTo>
                  <a:pt x="87" y="0"/>
                  <a:pt x="175" y="-1"/>
                  <a:pt x="263" y="0"/>
                </a:cubicBezTo>
                <a:cubicBezTo>
                  <a:pt x="11843" y="0"/>
                  <a:pt x="21364" y="9133"/>
                  <a:pt x="21844" y="20703"/>
                </a:cubicBezTo>
              </a:path>
              <a:path w="21844" h="21600" stroke="0" extrusionOk="0">
                <a:moveTo>
                  <a:pt x="-1" y="1"/>
                </a:moveTo>
                <a:cubicBezTo>
                  <a:pt x="87" y="0"/>
                  <a:pt x="175" y="-1"/>
                  <a:pt x="263" y="0"/>
                </a:cubicBezTo>
                <a:cubicBezTo>
                  <a:pt x="11843" y="0"/>
                  <a:pt x="21364" y="9133"/>
                  <a:pt x="21844" y="20703"/>
                </a:cubicBezTo>
                <a:lnTo>
                  <a:pt x="263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rc 73"/>
          <p:cNvSpPr>
            <a:spLocks/>
          </p:cNvSpPr>
          <p:nvPr/>
        </p:nvSpPr>
        <p:spPr bwMode="auto">
          <a:xfrm flipV="1">
            <a:off x="7620000" y="4648200"/>
            <a:ext cx="685800" cy="1143000"/>
          </a:xfrm>
          <a:custGeom>
            <a:avLst/>
            <a:gdLst>
              <a:gd name="G0" fmla="+- 438 0 0"/>
              <a:gd name="G1" fmla="+- 21600 0 0"/>
              <a:gd name="G2" fmla="+- 21600 0 0"/>
              <a:gd name="T0" fmla="*/ 0 w 22032"/>
              <a:gd name="T1" fmla="*/ 4 h 21600"/>
              <a:gd name="T2" fmla="*/ 22032 w 22032"/>
              <a:gd name="T3" fmla="*/ 21093 h 21600"/>
              <a:gd name="T4" fmla="*/ 438 w 220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32" h="21600" fill="none" extrusionOk="0">
                <a:moveTo>
                  <a:pt x="0" y="4"/>
                </a:moveTo>
                <a:cubicBezTo>
                  <a:pt x="145" y="1"/>
                  <a:pt x="291" y="-1"/>
                  <a:pt x="438" y="0"/>
                </a:cubicBezTo>
                <a:cubicBezTo>
                  <a:pt x="12169" y="0"/>
                  <a:pt x="21756" y="9364"/>
                  <a:pt x="22032" y="21092"/>
                </a:cubicBezTo>
              </a:path>
              <a:path w="22032" h="21600" stroke="0" extrusionOk="0">
                <a:moveTo>
                  <a:pt x="0" y="4"/>
                </a:moveTo>
                <a:cubicBezTo>
                  <a:pt x="145" y="1"/>
                  <a:pt x="291" y="-1"/>
                  <a:pt x="438" y="0"/>
                </a:cubicBezTo>
                <a:cubicBezTo>
                  <a:pt x="12169" y="0"/>
                  <a:pt x="21756" y="9364"/>
                  <a:pt x="22032" y="21092"/>
                </a:cubicBezTo>
                <a:lnTo>
                  <a:pt x="43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rc 74"/>
          <p:cNvSpPr>
            <a:spLocks/>
          </p:cNvSpPr>
          <p:nvPr/>
        </p:nvSpPr>
        <p:spPr bwMode="auto">
          <a:xfrm flipV="1">
            <a:off x="1684338" y="5715000"/>
            <a:ext cx="2049462" cy="838200"/>
          </a:xfrm>
          <a:custGeom>
            <a:avLst/>
            <a:gdLst>
              <a:gd name="G0" fmla="+- 4804 0 0"/>
              <a:gd name="G1" fmla="+- 21600 0 0"/>
              <a:gd name="G2" fmla="+- 21600 0 0"/>
              <a:gd name="T0" fmla="*/ 0 w 26363"/>
              <a:gd name="T1" fmla="*/ 541 h 21600"/>
              <a:gd name="T2" fmla="*/ 26363 w 26363"/>
              <a:gd name="T3" fmla="*/ 20271 h 21600"/>
              <a:gd name="T4" fmla="*/ 4804 w 263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363" h="21600" fill="none" extrusionOk="0">
                <a:moveTo>
                  <a:pt x="-1" y="540"/>
                </a:moveTo>
                <a:cubicBezTo>
                  <a:pt x="1576" y="181"/>
                  <a:pt x="3187" y="-1"/>
                  <a:pt x="4804" y="0"/>
                </a:cubicBezTo>
                <a:cubicBezTo>
                  <a:pt x="16217" y="0"/>
                  <a:pt x="25660" y="8879"/>
                  <a:pt x="26363" y="20270"/>
                </a:cubicBezTo>
              </a:path>
              <a:path w="26363" h="21600" stroke="0" extrusionOk="0">
                <a:moveTo>
                  <a:pt x="-1" y="540"/>
                </a:moveTo>
                <a:cubicBezTo>
                  <a:pt x="1576" y="181"/>
                  <a:pt x="3187" y="-1"/>
                  <a:pt x="4804" y="0"/>
                </a:cubicBezTo>
                <a:cubicBezTo>
                  <a:pt x="16217" y="0"/>
                  <a:pt x="25660" y="8879"/>
                  <a:pt x="26363" y="20270"/>
                </a:cubicBezTo>
                <a:lnTo>
                  <a:pt x="480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rc 76"/>
          <p:cNvSpPr>
            <a:spLocks/>
          </p:cNvSpPr>
          <p:nvPr/>
        </p:nvSpPr>
        <p:spPr bwMode="auto">
          <a:xfrm flipV="1">
            <a:off x="5437190" y="5715000"/>
            <a:ext cx="2174875" cy="838200"/>
          </a:xfrm>
          <a:custGeom>
            <a:avLst/>
            <a:gdLst>
              <a:gd name="G0" fmla="+- 6414 0 0"/>
              <a:gd name="G1" fmla="+- 21600 0 0"/>
              <a:gd name="G2" fmla="+- 21600 0 0"/>
              <a:gd name="T0" fmla="*/ 0 w 27973"/>
              <a:gd name="T1" fmla="*/ 974 h 21600"/>
              <a:gd name="T2" fmla="*/ 27973 w 27973"/>
              <a:gd name="T3" fmla="*/ 20271 h 21600"/>
              <a:gd name="T4" fmla="*/ 6414 w 279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73" h="21600" fill="none" extrusionOk="0">
                <a:moveTo>
                  <a:pt x="0" y="974"/>
                </a:moveTo>
                <a:cubicBezTo>
                  <a:pt x="2076" y="328"/>
                  <a:pt x="4239" y="-1"/>
                  <a:pt x="6414" y="0"/>
                </a:cubicBezTo>
                <a:cubicBezTo>
                  <a:pt x="17827" y="0"/>
                  <a:pt x="27270" y="8879"/>
                  <a:pt x="27973" y="20270"/>
                </a:cubicBezTo>
              </a:path>
              <a:path w="27973" h="21600" stroke="0" extrusionOk="0">
                <a:moveTo>
                  <a:pt x="0" y="974"/>
                </a:moveTo>
                <a:cubicBezTo>
                  <a:pt x="2076" y="328"/>
                  <a:pt x="4239" y="-1"/>
                  <a:pt x="6414" y="0"/>
                </a:cubicBezTo>
                <a:cubicBezTo>
                  <a:pt x="17827" y="0"/>
                  <a:pt x="27270" y="8879"/>
                  <a:pt x="27973" y="20270"/>
                </a:cubicBezTo>
                <a:lnTo>
                  <a:pt x="641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Text Box 78"/>
          <p:cNvSpPr txBox="1">
            <a:spLocks noChangeArrowheads="1"/>
          </p:cNvSpPr>
          <p:nvPr/>
        </p:nvSpPr>
        <p:spPr bwMode="auto">
          <a:xfrm>
            <a:off x="7391400" y="16002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95" name="Line 80"/>
          <p:cNvSpPr>
            <a:spLocks noChangeShapeType="1"/>
          </p:cNvSpPr>
          <p:nvPr/>
        </p:nvSpPr>
        <p:spPr bwMode="auto">
          <a:xfrm>
            <a:off x="3581400" y="2971800"/>
            <a:ext cx="31242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81"/>
          <p:cNvSpPr>
            <a:spLocks noChangeShapeType="1"/>
          </p:cNvSpPr>
          <p:nvPr/>
        </p:nvSpPr>
        <p:spPr bwMode="auto">
          <a:xfrm>
            <a:off x="3581400" y="3657600"/>
            <a:ext cx="31242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83"/>
          <p:cNvSpPr>
            <a:spLocks noChangeShapeType="1"/>
          </p:cNvSpPr>
          <p:nvPr/>
        </p:nvSpPr>
        <p:spPr bwMode="auto">
          <a:xfrm>
            <a:off x="1905000" y="3657600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84"/>
          <p:cNvSpPr>
            <a:spLocks noChangeShapeType="1"/>
          </p:cNvSpPr>
          <p:nvPr/>
        </p:nvSpPr>
        <p:spPr bwMode="auto">
          <a:xfrm>
            <a:off x="3581400" y="3657600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auto">
          <a:xfrm rot="5400000">
            <a:off x="4648200" y="2819400"/>
            <a:ext cx="3810000" cy="2133600"/>
          </a:xfrm>
          <a:prstGeom prst="parallelogram">
            <a:avLst>
              <a:gd name="adj" fmla="val 44643"/>
            </a:avLst>
          </a:prstGeom>
          <a:gradFill rotWithShape="0">
            <a:gsLst>
              <a:gs pos="0">
                <a:srgbClr val="CCCC00"/>
              </a:gs>
              <a:gs pos="100000">
                <a:srgbClr val="FFFFCC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100" name="Line 50"/>
          <p:cNvSpPr>
            <a:spLocks noChangeShapeType="1"/>
          </p:cNvSpPr>
          <p:nvPr/>
        </p:nvSpPr>
        <p:spPr bwMode="auto">
          <a:xfrm>
            <a:off x="6248400" y="4800600"/>
            <a:ext cx="1219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AutoShape 59"/>
          <p:cNvSpPr>
            <a:spLocks noChangeArrowheads="1"/>
          </p:cNvSpPr>
          <p:nvPr/>
        </p:nvSpPr>
        <p:spPr bwMode="auto">
          <a:xfrm rot="5400000">
            <a:off x="6438900" y="3771900"/>
            <a:ext cx="1066800" cy="990600"/>
          </a:xfrm>
          <a:prstGeom prst="parallelogram">
            <a:avLst>
              <a:gd name="adj" fmla="val 37672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48"/>
          <p:cNvSpPr>
            <a:spLocks noChangeShapeType="1"/>
          </p:cNvSpPr>
          <p:nvPr/>
        </p:nvSpPr>
        <p:spPr bwMode="auto">
          <a:xfrm>
            <a:off x="5311775" y="3733800"/>
            <a:ext cx="1143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47"/>
          <p:cNvSpPr>
            <a:spLocks noChangeShapeType="1"/>
          </p:cNvSpPr>
          <p:nvPr/>
        </p:nvSpPr>
        <p:spPr bwMode="auto">
          <a:xfrm>
            <a:off x="5334000" y="4419600"/>
            <a:ext cx="1143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AutoShape 14"/>
          <p:cNvSpPr>
            <a:spLocks noChangeArrowheads="1"/>
          </p:cNvSpPr>
          <p:nvPr/>
        </p:nvSpPr>
        <p:spPr bwMode="auto">
          <a:xfrm flipV="1">
            <a:off x="1676400" y="4724400"/>
            <a:ext cx="5943600" cy="1066800"/>
          </a:xfrm>
          <a:prstGeom prst="parallelogram">
            <a:avLst>
              <a:gd name="adj" fmla="val 194897"/>
            </a:avLst>
          </a:prstGeom>
          <a:gradFill rotWithShape="0">
            <a:gsLst>
              <a:gs pos="0">
                <a:srgbClr val="CCCC00"/>
              </a:gs>
              <a:gs pos="100000">
                <a:srgbClr val="FFFFCC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54"/>
          <p:cNvSpPr>
            <a:spLocks noChangeShapeType="1"/>
          </p:cNvSpPr>
          <p:nvPr/>
        </p:nvSpPr>
        <p:spPr bwMode="auto">
          <a:xfrm>
            <a:off x="5311775" y="4419600"/>
            <a:ext cx="0" cy="838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AutoShape 53"/>
          <p:cNvSpPr>
            <a:spLocks noChangeArrowheads="1"/>
          </p:cNvSpPr>
          <p:nvPr/>
        </p:nvSpPr>
        <p:spPr bwMode="auto">
          <a:xfrm flipV="1">
            <a:off x="3657600" y="5257800"/>
            <a:ext cx="2590800" cy="401638"/>
          </a:xfrm>
          <a:prstGeom prst="parallelogram">
            <a:avLst>
              <a:gd name="adj" fmla="val 225651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57"/>
          <p:cNvSpPr>
            <a:spLocks noChangeShapeType="1"/>
          </p:cNvSpPr>
          <p:nvPr/>
        </p:nvSpPr>
        <p:spPr bwMode="auto">
          <a:xfrm>
            <a:off x="4549775" y="4800600"/>
            <a:ext cx="0" cy="838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56"/>
          <p:cNvSpPr>
            <a:spLocks noChangeShapeType="1"/>
          </p:cNvSpPr>
          <p:nvPr/>
        </p:nvSpPr>
        <p:spPr bwMode="auto">
          <a:xfrm>
            <a:off x="6226175" y="4800600"/>
            <a:ext cx="0" cy="838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9" name="Group 15"/>
          <p:cNvGrpSpPr>
            <a:grpSpLocks/>
          </p:cNvGrpSpPr>
          <p:nvPr/>
        </p:nvGrpSpPr>
        <p:grpSpPr bwMode="auto">
          <a:xfrm>
            <a:off x="3657600" y="3733800"/>
            <a:ext cx="2590800" cy="1066800"/>
            <a:chOff x="912" y="517"/>
            <a:chExt cx="2160" cy="923"/>
          </a:xfrm>
        </p:grpSpPr>
        <p:sp>
          <p:nvSpPr>
            <p:cNvPr id="110" name="Rectangle 16"/>
            <p:cNvSpPr>
              <a:spLocks noChangeArrowheads="1"/>
            </p:cNvSpPr>
            <p:nvPr/>
          </p:nvSpPr>
          <p:spPr bwMode="auto">
            <a:xfrm>
              <a:off x="912" y="528"/>
              <a:ext cx="1398" cy="5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 flipV="1">
              <a:off x="912" y="1093"/>
              <a:ext cx="2160" cy="347"/>
            </a:xfrm>
            <a:prstGeom prst="parallelogram">
              <a:avLst>
                <a:gd name="adj" fmla="val 21775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1905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AutoShape 18"/>
            <p:cNvSpPr>
              <a:spLocks noChangeArrowheads="1"/>
            </p:cNvSpPr>
            <p:nvPr/>
          </p:nvSpPr>
          <p:spPr bwMode="auto">
            <a:xfrm flipV="1">
              <a:off x="912" y="517"/>
              <a:ext cx="2160" cy="347"/>
            </a:xfrm>
            <a:prstGeom prst="parallelogram">
              <a:avLst>
                <a:gd name="adj" fmla="val 21775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9"/>
            <p:cNvSpPr>
              <a:spLocks noChangeArrowheads="1"/>
            </p:cNvSpPr>
            <p:nvPr/>
          </p:nvSpPr>
          <p:spPr bwMode="auto">
            <a:xfrm>
              <a:off x="1680" y="864"/>
              <a:ext cx="1392" cy="57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20"/>
            <p:cNvSpPr>
              <a:spLocks noChangeShapeType="1"/>
            </p:cNvSpPr>
            <p:nvPr/>
          </p:nvSpPr>
          <p:spPr bwMode="auto">
            <a:xfrm>
              <a:off x="2304" y="52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21"/>
            <p:cNvSpPr>
              <a:spLocks noChangeShapeType="1"/>
            </p:cNvSpPr>
            <p:nvPr/>
          </p:nvSpPr>
          <p:spPr bwMode="auto">
            <a:xfrm>
              <a:off x="1680" y="1104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22"/>
            <p:cNvSpPr>
              <a:spLocks noChangeShapeType="1"/>
            </p:cNvSpPr>
            <p:nvPr/>
          </p:nvSpPr>
          <p:spPr bwMode="auto">
            <a:xfrm>
              <a:off x="2304" y="1104"/>
              <a:ext cx="76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23"/>
            <p:cNvSpPr>
              <a:spLocks noChangeShapeType="1"/>
            </p:cNvSpPr>
            <p:nvPr/>
          </p:nvSpPr>
          <p:spPr bwMode="auto">
            <a:xfrm>
              <a:off x="912" y="1104"/>
              <a:ext cx="76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" name="Line 55"/>
          <p:cNvSpPr>
            <a:spLocks noChangeShapeType="1"/>
          </p:cNvSpPr>
          <p:nvPr/>
        </p:nvSpPr>
        <p:spPr bwMode="auto">
          <a:xfrm>
            <a:off x="3657600" y="4419600"/>
            <a:ext cx="0" cy="838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79" grpId="0" animBg="1"/>
      <p:bldP spid="80" grpId="0" animBg="1"/>
      <p:bldP spid="80" grpId="1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8" grpId="0" animBg="1"/>
      <p:bldP spid="1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0336" y="571500"/>
            <a:ext cx="3429000" cy="1752600"/>
            <a:chOff x="2832" y="912"/>
            <a:chExt cx="2160" cy="110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832" y="960"/>
              <a:ext cx="1632" cy="672"/>
              <a:chOff x="912" y="517"/>
              <a:chExt cx="2160" cy="923"/>
            </a:xfrm>
          </p:grpSpPr>
          <p:sp>
            <p:nvSpPr>
              <p:cNvPr id="70664" name="Rectangle 8"/>
              <p:cNvSpPr>
                <a:spLocks noChangeArrowheads="1"/>
              </p:cNvSpPr>
              <p:nvPr/>
            </p:nvSpPr>
            <p:spPr bwMode="auto">
              <a:xfrm>
                <a:off x="912" y="528"/>
                <a:ext cx="1398" cy="565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5" name="AutoShape 9"/>
              <p:cNvSpPr>
                <a:spLocks noChangeArrowheads="1"/>
              </p:cNvSpPr>
              <p:nvPr/>
            </p:nvSpPr>
            <p:spPr bwMode="auto">
              <a:xfrm flipV="1">
                <a:off x="912" y="1093"/>
                <a:ext cx="2160" cy="347"/>
              </a:xfrm>
              <a:prstGeom prst="parallelogram">
                <a:avLst>
                  <a:gd name="adj" fmla="val 217752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6" name="AutoShape 10"/>
              <p:cNvSpPr>
                <a:spLocks noChangeArrowheads="1"/>
              </p:cNvSpPr>
              <p:nvPr/>
            </p:nvSpPr>
            <p:spPr bwMode="auto">
              <a:xfrm flipV="1">
                <a:off x="912" y="517"/>
                <a:ext cx="2160" cy="347"/>
              </a:xfrm>
              <a:prstGeom prst="parallelogram">
                <a:avLst>
                  <a:gd name="adj" fmla="val 217752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7" name="Rectangle 11"/>
              <p:cNvSpPr>
                <a:spLocks noChangeArrowheads="1"/>
              </p:cNvSpPr>
              <p:nvPr/>
            </p:nvSpPr>
            <p:spPr bwMode="auto">
              <a:xfrm>
                <a:off x="1680" y="864"/>
                <a:ext cx="1392" cy="576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8" name="Line 12"/>
              <p:cNvSpPr>
                <a:spLocks noChangeShapeType="1"/>
              </p:cNvSpPr>
              <p:nvPr/>
            </p:nvSpPr>
            <p:spPr bwMode="auto">
              <a:xfrm>
                <a:off x="2304" y="528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Line 13"/>
              <p:cNvSpPr>
                <a:spLocks noChangeShapeType="1"/>
              </p:cNvSpPr>
              <p:nvPr/>
            </p:nvSpPr>
            <p:spPr bwMode="auto">
              <a:xfrm>
                <a:off x="1680" y="1104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0" name="Line 14"/>
              <p:cNvSpPr>
                <a:spLocks noChangeShapeType="1"/>
              </p:cNvSpPr>
              <p:nvPr/>
            </p:nvSpPr>
            <p:spPr bwMode="auto">
              <a:xfrm>
                <a:off x="2304" y="1104"/>
                <a:ext cx="768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1" name="Line 15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768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>
              <a:off x="4464" y="16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>
              <a:off x="4416" y="12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V="1">
              <a:off x="3888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>
              <a:off x="4464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>
              <a:off x="3408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3408" y="192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>
              <a:off x="4848" y="12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>
              <a:off x="4368" y="96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Text Box 24"/>
            <p:cNvSpPr txBox="1">
              <a:spLocks noChangeArrowheads="1"/>
            </p:cNvSpPr>
            <p:nvPr/>
          </p:nvSpPr>
          <p:spPr bwMode="auto">
            <a:xfrm>
              <a:off x="3744" y="1689"/>
              <a:ext cx="4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a</a:t>
              </a:r>
            </a:p>
          </p:txBody>
        </p:sp>
        <p:sp>
          <p:nvSpPr>
            <p:cNvPr id="70681" name="Text Box 25"/>
            <p:cNvSpPr txBox="1">
              <a:spLocks noChangeArrowheads="1"/>
            </p:cNvSpPr>
            <p:nvPr/>
          </p:nvSpPr>
          <p:spPr bwMode="auto">
            <a:xfrm rot="16200000">
              <a:off x="4464" y="1295"/>
              <a:ext cx="52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h</a:t>
              </a:r>
            </a:p>
          </p:txBody>
        </p:sp>
        <p:sp>
          <p:nvSpPr>
            <p:cNvPr id="70682" name="Text Box 26"/>
            <p:cNvSpPr txBox="1">
              <a:spLocks noChangeArrowheads="1"/>
            </p:cNvSpPr>
            <p:nvPr/>
          </p:nvSpPr>
          <p:spPr bwMode="auto">
            <a:xfrm rot="2429740">
              <a:off x="4368" y="912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3810000" y="13716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70687" name="Rectangle 31" descr="5%"/>
          <p:cNvSpPr>
            <a:spLocks noChangeArrowheads="1"/>
          </p:cNvSpPr>
          <p:nvPr/>
        </p:nvSpPr>
        <p:spPr bwMode="auto">
          <a:xfrm>
            <a:off x="3810000" y="1219200"/>
            <a:ext cx="4876800" cy="3200400"/>
          </a:xfrm>
          <a:prstGeom prst="rect">
            <a:avLst/>
          </a:prstGeom>
          <a:pattFill prst="pct5">
            <a:fgClr>
              <a:srgbClr val="FF33CC"/>
            </a:fgClr>
            <a:bgClr>
              <a:schemeClr val="bg1"/>
            </a:bgClr>
          </a:pattFill>
          <a:ln w="19050">
            <a:pattFill prst="weave">
              <a:fgClr>
                <a:srgbClr val="0099CC"/>
              </a:fgClr>
              <a:bgClr>
                <a:srgbClr val="FF0066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4419600" y="1828800"/>
            <a:ext cx="1676400" cy="685800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7391400" y="1828800"/>
            <a:ext cx="1066800" cy="68580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4419600" y="3276600"/>
            <a:ext cx="1676400" cy="99060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6096000" y="1828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6096000" y="2514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6096000" y="3276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>
            <a:off x="6096000" y="4267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>
            <a:off x="4419600" y="2514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6096000" y="2514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>
            <a:off x="6477000" y="1828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>
            <a:off x="4419600" y="2895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6477000" y="32766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7" name="Text Box 41"/>
          <p:cNvSpPr txBox="1">
            <a:spLocks noChangeArrowheads="1"/>
          </p:cNvSpPr>
          <p:nvPr/>
        </p:nvSpPr>
        <p:spPr bwMode="auto">
          <a:xfrm rot="16200000">
            <a:off x="5898357" y="1720336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h</a:t>
            </a:r>
          </a:p>
        </p:txBody>
      </p:sp>
      <p:sp>
        <p:nvSpPr>
          <p:cNvPr id="70698" name="Text Box 42"/>
          <p:cNvSpPr txBox="1">
            <a:spLocks noChangeArrowheads="1"/>
          </p:cNvSpPr>
          <p:nvPr/>
        </p:nvSpPr>
        <p:spPr bwMode="auto">
          <a:xfrm>
            <a:off x="5181600" y="2514604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70700" name="Text Box 44"/>
          <p:cNvSpPr txBox="1">
            <a:spLocks noChangeArrowheads="1"/>
          </p:cNvSpPr>
          <p:nvPr/>
        </p:nvSpPr>
        <p:spPr bwMode="auto">
          <a:xfrm rot="16200000">
            <a:off x="5822157" y="3318949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charset="0"/>
              </a:rPr>
              <a:t>b</a:t>
            </a:r>
          </a:p>
        </p:txBody>
      </p:sp>
      <p:sp>
        <p:nvSpPr>
          <p:cNvPr id="70704" name="Line 48"/>
          <p:cNvSpPr>
            <a:spLocks noChangeShapeType="1"/>
          </p:cNvSpPr>
          <p:nvPr/>
        </p:nvSpPr>
        <p:spPr bwMode="auto">
          <a:xfrm flipH="1" flipV="1">
            <a:off x="4953000" y="1600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05" name="Line 49"/>
          <p:cNvSpPr>
            <a:spLocks noChangeShapeType="1"/>
          </p:cNvSpPr>
          <p:nvPr/>
        </p:nvSpPr>
        <p:spPr bwMode="auto">
          <a:xfrm flipH="1" flipV="1">
            <a:off x="7620000" y="1600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06" name="Line 50"/>
          <p:cNvSpPr>
            <a:spLocks noChangeShapeType="1"/>
          </p:cNvSpPr>
          <p:nvPr/>
        </p:nvSpPr>
        <p:spPr bwMode="auto">
          <a:xfrm flipH="1" flipV="1">
            <a:off x="4191000" y="3352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0708" name="Picture 52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1295400"/>
            <a:ext cx="166688" cy="304800"/>
          </a:xfrm>
          <a:prstGeom prst="rect">
            <a:avLst/>
          </a:prstGeom>
          <a:noFill/>
        </p:spPr>
      </p:pic>
      <p:pic>
        <p:nvPicPr>
          <p:cNvPr id="70709" name="Picture 53" descr="n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2" y="3048000"/>
            <a:ext cx="207963" cy="304800"/>
          </a:xfrm>
          <a:prstGeom prst="rect">
            <a:avLst/>
          </a:prstGeom>
          <a:noFill/>
        </p:spPr>
      </p:pic>
      <p:pic>
        <p:nvPicPr>
          <p:cNvPr id="70710" name="Picture 54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295400"/>
            <a:ext cx="211138" cy="304800"/>
          </a:xfrm>
          <a:prstGeom prst="rect">
            <a:avLst/>
          </a:prstGeom>
          <a:noFill/>
        </p:spPr>
      </p:pic>
      <p:sp>
        <p:nvSpPr>
          <p:cNvPr id="70868" name="Text Box 212"/>
          <p:cNvSpPr txBox="1">
            <a:spLocks noChangeArrowheads="1"/>
          </p:cNvSpPr>
          <p:nvPr/>
        </p:nvSpPr>
        <p:spPr bwMode="auto">
          <a:xfrm>
            <a:off x="381000" y="4191000"/>
            <a:ext cx="1219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/>
              <a:t>Bảng</a:t>
            </a:r>
            <a:r>
              <a:rPr lang="en-US" b="1" dirty="0"/>
              <a:t> 4.1</a:t>
            </a:r>
          </a:p>
        </p:txBody>
      </p:sp>
      <p:graphicFrame>
        <p:nvGraphicFramePr>
          <p:cNvPr id="70903" name="Group 2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33477"/>
              </p:ext>
            </p:extLst>
          </p:nvPr>
        </p:nvGraphicFramePr>
        <p:xfrm>
          <a:off x="438541" y="4590665"/>
          <a:ext cx="5428861" cy="2038739"/>
        </p:xfrm>
        <a:graphic>
          <a:graphicData uri="http://schemas.openxmlformats.org/drawingml/2006/table">
            <a:tbl>
              <a:tblPr/>
              <a:tblGrid>
                <a:gridCol w="971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0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4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2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6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chiếu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Kích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57200" y="2286004"/>
            <a:ext cx="203293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0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: </a:t>
            </a:r>
            <a:r>
              <a:rPr lang="en-US" sz="20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b : </a:t>
            </a:r>
            <a:r>
              <a:rPr lang="en-US" sz="20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h : </a:t>
            </a:r>
            <a:r>
              <a:rPr lang="en-US" sz="20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0" y="533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9400" y="53764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95800" y="541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a, 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40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19400" y="5802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95800" y="5802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a,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24000" y="617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19400" y="6183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5800" y="6260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b, h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85509" y="76200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III. HÌNH LĂNG TRỤ ĐỀU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70592" y="663979"/>
            <a:ext cx="4740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8920" name="Picture 8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6" y="1460314"/>
            <a:ext cx="685800" cy="533400"/>
          </a:xfrm>
          <a:prstGeom prst="rect">
            <a:avLst/>
          </a:prstGeom>
          <a:noFill/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876301" y="1360146"/>
            <a:ext cx="45885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8923" name="Picture 11" descr="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14" y="3505200"/>
            <a:ext cx="762000" cy="549275"/>
          </a:xfrm>
          <a:prstGeom prst="rect">
            <a:avLst/>
          </a:prstGeom>
          <a:noFill/>
        </p:spPr>
      </p:pic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85509" y="3282946"/>
            <a:ext cx="4114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934" name="Picture 22" descr="2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4335567"/>
            <a:ext cx="4038600" cy="1989037"/>
          </a:xfrm>
          <a:prstGeom prst="rect">
            <a:avLst/>
          </a:prstGeom>
          <a:noFill/>
        </p:spPr>
      </p:pic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029200" y="1066800"/>
            <a:ext cx="3962400" cy="2667000"/>
            <a:chOff x="3072" y="672"/>
            <a:chExt cx="2496" cy="1680"/>
          </a:xfrm>
        </p:grpSpPr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3311" y="672"/>
              <a:ext cx="1824" cy="1680"/>
              <a:chOff x="3215" y="2208"/>
              <a:chExt cx="1824" cy="1680"/>
            </a:xfrm>
          </p:grpSpPr>
          <p:grpSp>
            <p:nvGrpSpPr>
              <p:cNvPr id="4" name="Group 110"/>
              <p:cNvGrpSpPr>
                <a:grpSpLocks/>
              </p:cNvGrpSpPr>
              <p:nvPr/>
            </p:nvGrpSpPr>
            <p:grpSpPr bwMode="auto">
              <a:xfrm>
                <a:off x="3711" y="2426"/>
                <a:ext cx="838" cy="1462"/>
                <a:chOff x="3408" y="429"/>
                <a:chExt cx="1488" cy="2499"/>
              </a:xfrm>
            </p:grpSpPr>
            <p:sp>
              <p:nvSpPr>
                <p:cNvPr id="39023" name="AutoShape 111"/>
                <p:cNvSpPr>
                  <a:spLocks noChangeArrowheads="1"/>
                </p:cNvSpPr>
                <p:nvPr/>
              </p:nvSpPr>
              <p:spPr bwMode="auto">
                <a:xfrm rot="-25185251">
                  <a:off x="3773" y="163"/>
                  <a:ext cx="763" cy="1295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77777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112"/>
                <p:cNvGrpSpPr>
                  <a:grpSpLocks/>
                </p:cNvGrpSpPr>
                <p:nvPr/>
              </p:nvGrpSpPr>
              <p:grpSpPr bwMode="auto">
                <a:xfrm>
                  <a:off x="3408" y="816"/>
                  <a:ext cx="1487" cy="2112"/>
                  <a:chOff x="3408" y="816"/>
                  <a:chExt cx="1487" cy="2112"/>
                </a:xfrm>
              </p:grpSpPr>
              <p:sp>
                <p:nvSpPr>
                  <p:cNvPr id="39025" name="AutoShape 1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848" y="1376"/>
                    <a:ext cx="2112" cy="992"/>
                  </a:xfrm>
                  <a:prstGeom prst="parallelogram">
                    <a:avLst>
                      <a:gd name="adj" fmla="val 53226"/>
                    </a:avLst>
                  </a:prstGeom>
                  <a:gradFill rotWithShape="1">
                    <a:gsLst>
                      <a:gs pos="0">
                        <a:srgbClr val="777777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26" name="AutoShape 114"/>
                  <p:cNvSpPr>
                    <a:spLocks noChangeArrowheads="1"/>
                  </p:cNvSpPr>
                  <p:nvPr/>
                </p:nvSpPr>
                <p:spPr bwMode="auto">
                  <a:xfrm rot="5420103" flipH="1">
                    <a:off x="3591" y="1624"/>
                    <a:ext cx="2112" cy="496"/>
                  </a:xfrm>
                  <a:prstGeom prst="parallelogram">
                    <a:avLst>
                      <a:gd name="adj" fmla="val 106452"/>
                    </a:avLst>
                  </a:prstGeom>
                  <a:gradFill rotWithShape="1">
                    <a:gsLst>
                      <a:gs pos="0">
                        <a:srgbClr val="777777"/>
                      </a:gs>
                      <a:gs pos="100000">
                        <a:srgbClr val="DDDDDD"/>
                      </a:gs>
                    </a:gsLst>
                    <a:lin ang="0" scaled="1"/>
                  </a:gra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027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816"/>
                  <a:ext cx="240" cy="5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8" name="Line 116"/>
                <p:cNvSpPr>
                  <a:spLocks noChangeShapeType="1"/>
                </p:cNvSpPr>
                <p:nvPr/>
              </p:nvSpPr>
              <p:spPr bwMode="auto">
                <a:xfrm>
                  <a:off x="3408" y="816"/>
                  <a:ext cx="14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9" name="Line 117"/>
                <p:cNvSpPr>
                  <a:spLocks noChangeShapeType="1"/>
                </p:cNvSpPr>
                <p:nvPr/>
              </p:nvSpPr>
              <p:spPr bwMode="auto">
                <a:xfrm>
                  <a:off x="4896" y="816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30" name="Line 118"/>
                <p:cNvSpPr>
                  <a:spLocks noChangeShapeType="1"/>
                </p:cNvSpPr>
                <p:nvPr/>
              </p:nvSpPr>
              <p:spPr bwMode="auto">
                <a:xfrm>
                  <a:off x="3408" y="816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31" name="Line 119"/>
              <p:cNvSpPr>
                <a:spLocks noChangeShapeType="1"/>
              </p:cNvSpPr>
              <p:nvPr/>
            </p:nvSpPr>
            <p:spPr bwMode="auto">
              <a:xfrm flipV="1">
                <a:off x="3711" y="2392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32" name="Line 120"/>
              <p:cNvSpPr>
                <a:spLocks noChangeShapeType="1"/>
              </p:cNvSpPr>
              <p:nvPr/>
            </p:nvSpPr>
            <p:spPr bwMode="auto">
              <a:xfrm flipV="1">
                <a:off x="4549" y="2392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33" name="Line 121"/>
              <p:cNvSpPr>
                <a:spLocks noChangeShapeType="1"/>
              </p:cNvSpPr>
              <p:nvPr/>
            </p:nvSpPr>
            <p:spPr bwMode="auto">
              <a:xfrm>
                <a:off x="3711" y="2460"/>
                <a:ext cx="8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34" name="Line 122"/>
              <p:cNvSpPr>
                <a:spLocks noChangeShapeType="1"/>
              </p:cNvSpPr>
              <p:nvPr/>
            </p:nvSpPr>
            <p:spPr bwMode="auto">
              <a:xfrm flipH="1">
                <a:off x="3711" y="3582"/>
                <a:ext cx="8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35" name="Line 123"/>
              <p:cNvSpPr>
                <a:spLocks noChangeShapeType="1"/>
              </p:cNvSpPr>
              <p:nvPr/>
            </p:nvSpPr>
            <p:spPr bwMode="auto">
              <a:xfrm flipH="1">
                <a:off x="3443" y="3582"/>
                <a:ext cx="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36" name="Line 124"/>
              <p:cNvSpPr>
                <a:spLocks noChangeShapeType="1"/>
              </p:cNvSpPr>
              <p:nvPr/>
            </p:nvSpPr>
            <p:spPr bwMode="auto">
              <a:xfrm flipH="1">
                <a:off x="3443" y="2664"/>
                <a:ext cx="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37" name="Line 125"/>
              <p:cNvSpPr>
                <a:spLocks noChangeShapeType="1"/>
              </p:cNvSpPr>
              <p:nvPr/>
            </p:nvSpPr>
            <p:spPr bwMode="auto">
              <a:xfrm>
                <a:off x="3510" y="2664"/>
                <a:ext cx="0" cy="9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38" name="Line 126"/>
              <p:cNvSpPr>
                <a:spLocks noChangeShapeType="1"/>
              </p:cNvSpPr>
              <p:nvPr/>
            </p:nvSpPr>
            <p:spPr bwMode="auto">
              <a:xfrm>
                <a:off x="4281" y="2970"/>
                <a:ext cx="7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39" name="Line 127"/>
              <p:cNvSpPr>
                <a:spLocks noChangeShapeType="1"/>
              </p:cNvSpPr>
              <p:nvPr/>
            </p:nvSpPr>
            <p:spPr bwMode="auto">
              <a:xfrm>
                <a:off x="4549" y="2664"/>
                <a:ext cx="3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40" name="Line 128"/>
              <p:cNvSpPr>
                <a:spLocks noChangeShapeType="1"/>
              </p:cNvSpPr>
              <p:nvPr/>
            </p:nvSpPr>
            <p:spPr bwMode="auto">
              <a:xfrm flipH="1" flipV="1">
                <a:off x="4716" y="2664"/>
                <a:ext cx="134" cy="3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41" name="Text Box 129"/>
              <p:cNvSpPr txBox="1">
                <a:spLocks noChangeArrowheads="1"/>
              </p:cNvSpPr>
              <p:nvPr/>
            </p:nvSpPr>
            <p:spPr bwMode="auto">
              <a:xfrm>
                <a:off x="3980" y="2208"/>
                <a:ext cx="23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39042" name="Text Box 130"/>
              <p:cNvSpPr txBox="1">
                <a:spLocks noChangeArrowheads="1"/>
              </p:cNvSpPr>
              <p:nvPr/>
            </p:nvSpPr>
            <p:spPr bwMode="auto">
              <a:xfrm rot="16200000">
                <a:off x="3213" y="3016"/>
                <a:ext cx="23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</a:rPr>
                  <a:t>h</a:t>
                </a:r>
              </a:p>
            </p:txBody>
          </p:sp>
          <p:sp>
            <p:nvSpPr>
              <p:cNvPr id="39043" name="Text Box 131"/>
              <p:cNvSpPr txBox="1">
                <a:spLocks noChangeArrowheads="1"/>
              </p:cNvSpPr>
              <p:nvPr/>
            </p:nvSpPr>
            <p:spPr bwMode="auto">
              <a:xfrm rot="4096374">
                <a:off x="4804" y="2681"/>
                <a:ext cx="23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sp>
          <p:nvSpPr>
            <p:cNvPr id="39044" name="Line 132"/>
            <p:cNvSpPr>
              <a:spLocks noChangeShapeType="1"/>
            </p:cNvSpPr>
            <p:nvPr/>
          </p:nvSpPr>
          <p:spPr bwMode="auto">
            <a:xfrm>
              <a:off x="4512" y="187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5" name="Text Box 133"/>
            <p:cNvSpPr txBox="1">
              <a:spLocks noChangeArrowheads="1"/>
            </p:cNvSpPr>
            <p:nvPr/>
          </p:nvSpPr>
          <p:spPr bwMode="auto">
            <a:xfrm>
              <a:off x="4752" y="1872"/>
              <a:ext cx="8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16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endParaRPr lang="en-US" sz="1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46" name="Line 134"/>
            <p:cNvSpPr>
              <a:spLocks noChangeShapeType="1"/>
            </p:cNvSpPr>
            <p:nvPr/>
          </p:nvSpPr>
          <p:spPr bwMode="auto">
            <a:xfrm flipH="1">
              <a:off x="3840" y="22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7" name="Text Box 135"/>
            <p:cNvSpPr txBox="1">
              <a:spLocks noChangeArrowheads="1"/>
            </p:cNvSpPr>
            <p:nvPr/>
          </p:nvSpPr>
          <p:spPr bwMode="auto">
            <a:xfrm>
              <a:off x="3072" y="2075"/>
              <a:ext cx="86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16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0" dirty="0" err="1">
                  <a:latin typeface="Times New Roman" pitchFamily="18" charset="0"/>
                  <a:cs typeface="Times New Roman" pitchFamily="18" charset="0"/>
                </a:rPr>
                <a:t>đáy</a:t>
              </a:r>
              <a:endParaRPr lang="en-US" sz="16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1" grpId="0"/>
      <p:bldP spid="389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7428" y="762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600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649928" y="1600388"/>
            <a:ext cx="3276600" cy="31242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6069528" y="6172388"/>
            <a:ext cx="609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1954728" y="2286188"/>
            <a:ext cx="1371600" cy="1447800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51"/>
          <p:cNvSpPr>
            <a:spLocks noChangeShapeType="1"/>
          </p:cNvSpPr>
          <p:nvPr/>
        </p:nvSpPr>
        <p:spPr bwMode="auto">
          <a:xfrm>
            <a:off x="1954728" y="2286188"/>
            <a:ext cx="18288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4926528" y="1600388"/>
            <a:ext cx="2743200" cy="31242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 rot="5400000">
            <a:off x="3593028" y="2933888"/>
            <a:ext cx="4419600" cy="1752600"/>
          </a:xfrm>
          <a:prstGeom prst="parallelogram">
            <a:avLst>
              <a:gd name="adj" fmla="val 63043"/>
            </a:avLst>
          </a:prstGeom>
          <a:gradFill rotWithShape="1">
            <a:gsLst>
              <a:gs pos="0">
                <a:srgbClr val="FFFFCC"/>
              </a:gs>
              <a:gs pos="100000">
                <a:srgbClr val="CCCC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90"/>
          <p:cNvSpPr>
            <a:spLocks/>
          </p:cNvSpPr>
          <p:nvPr/>
        </p:nvSpPr>
        <p:spPr bwMode="auto">
          <a:xfrm rot="183266" flipV="1">
            <a:off x="6675954" y="1549592"/>
            <a:ext cx="992188" cy="1192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307"/>
              <a:gd name="T2" fmla="*/ 21588 w 21600"/>
              <a:gd name="T3" fmla="*/ 22307 h 22307"/>
              <a:gd name="T4" fmla="*/ 0 w 21600"/>
              <a:gd name="T5" fmla="*/ 21600 h 2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0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35"/>
                  <a:pt x="21596" y="22071"/>
                  <a:pt x="21588" y="22307"/>
                </a:cubicBezTo>
              </a:path>
              <a:path w="21600" h="2230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35"/>
                  <a:pt x="21596" y="22071"/>
                  <a:pt x="21588" y="22307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92"/>
          <p:cNvSpPr>
            <a:spLocks/>
          </p:cNvSpPr>
          <p:nvPr/>
        </p:nvSpPr>
        <p:spPr bwMode="auto">
          <a:xfrm rot="183266" flipV="1">
            <a:off x="6679128" y="4638867"/>
            <a:ext cx="990600" cy="1376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98 w 21600"/>
              <a:gd name="T1" fmla="*/ 0 h 25731"/>
              <a:gd name="T2" fmla="*/ 21201 w 21600"/>
              <a:gd name="T3" fmla="*/ 25731 h 25731"/>
              <a:gd name="T4" fmla="*/ 0 w 21600"/>
              <a:gd name="T5" fmla="*/ 21600 h 25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731" fill="none" extrusionOk="0">
                <a:moveTo>
                  <a:pt x="97" y="0"/>
                </a:moveTo>
                <a:cubicBezTo>
                  <a:pt x="11988" y="54"/>
                  <a:pt x="21600" y="9708"/>
                  <a:pt x="21600" y="21600"/>
                </a:cubicBezTo>
                <a:cubicBezTo>
                  <a:pt x="21600" y="22986"/>
                  <a:pt x="21466" y="24370"/>
                  <a:pt x="21201" y="25731"/>
                </a:cubicBezTo>
              </a:path>
              <a:path w="21600" h="25731" stroke="0" extrusionOk="0">
                <a:moveTo>
                  <a:pt x="97" y="0"/>
                </a:moveTo>
                <a:cubicBezTo>
                  <a:pt x="11988" y="54"/>
                  <a:pt x="21600" y="9708"/>
                  <a:pt x="21600" y="21600"/>
                </a:cubicBezTo>
                <a:cubicBezTo>
                  <a:pt x="21600" y="22986"/>
                  <a:pt x="21466" y="24370"/>
                  <a:pt x="21201" y="2573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96"/>
          <p:cNvSpPr>
            <a:spLocks noChangeArrowheads="1"/>
          </p:cNvSpPr>
          <p:nvPr/>
        </p:nvSpPr>
        <p:spPr bwMode="auto">
          <a:xfrm rot="5400000">
            <a:off x="5612328" y="2590988"/>
            <a:ext cx="1447800" cy="83820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auto">
          <a:xfrm>
            <a:off x="3250128" y="3733988"/>
            <a:ext cx="18288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AutoShape 67"/>
          <p:cNvSpPr>
            <a:spLocks noChangeArrowheads="1"/>
          </p:cNvSpPr>
          <p:nvPr/>
        </p:nvSpPr>
        <p:spPr bwMode="auto">
          <a:xfrm rot="5420103" flipH="1">
            <a:off x="5233710" y="4112610"/>
            <a:ext cx="1962150" cy="442913"/>
          </a:xfrm>
          <a:prstGeom prst="parallelogram">
            <a:avLst>
              <a:gd name="adj" fmla="val 110753"/>
            </a:avLst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4"/>
          <p:cNvSpPr>
            <a:spLocks noChangeShapeType="1"/>
          </p:cNvSpPr>
          <p:nvPr/>
        </p:nvSpPr>
        <p:spPr bwMode="auto">
          <a:xfrm>
            <a:off x="5078928" y="4800788"/>
            <a:ext cx="1371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65"/>
          <p:cNvSpPr>
            <a:spLocks noChangeShapeType="1"/>
          </p:cNvSpPr>
          <p:nvPr/>
        </p:nvSpPr>
        <p:spPr bwMode="auto">
          <a:xfrm flipV="1">
            <a:off x="5078928" y="3352988"/>
            <a:ext cx="1371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Rectangle 98"/>
          <p:cNvSpPr>
            <a:spLocks noChangeArrowheads="1"/>
          </p:cNvSpPr>
          <p:nvPr/>
        </p:nvSpPr>
        <p:spPr bwMode="auto">
          <a:xfrm>
            <a:off x="1649928" y="4724588"/>
            <a:ext cx="3276600" cy="19812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flipV="1">
            <a:off x="1649928" y="4724588"/>
            <a:ext cx="5029200" cy="1295400"/>
          </a:xfrm>
          <a:prstGeom prst="parallelogram">
            <a:avLst>
              <a:gd name="adj" fmla="val 135810"/>
            </a:avLst>
          </a:prstGeom>
          <a:gradFill rotWithShape="1">
            <a:gsLst>
              <a:gs pos="0">
                <a:srgbClr val="FFFFCC"/>
              </a:gs>
              <a:gs pos="100000">
                <a:srgbClr val="CCCC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77"/>
          <p:cNvSpPr>
            <a:spLocks noChangeArrowheads="1"/>
          </p:cNvSpPr>
          <p:nvPr/>
        </p:nvSpPr>
        <p:spPr bwMode="auto">
          <a:xfrm rot="-25185251">
            <a:off x="4084360" y="4799998"/>
            <a:ext cx="685800" cy="1138237"/>
          </a:xfrm>
          <a:prstGeom prst="rtTriangle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3783528" y="4800788"/>
            <a:ext cx="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86"/>
          <p:cNvSpPr>
            <a:spLocks noChangeShapeType="1"/>
          </p:cNvSpPr>
          <p:nvPr/>
        </p:nvSpPr>
        <p:spPr bwMode="auto">
          <a:xfrm>
            <a:off x="5078928" y="4800788"/>
            <a:ext cx="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74"/>
          <p:cNvSpPr>
            <a:spLocks noChangeShapeType="1"/>
          </p:cNvSpPr>
          <p:nvPr/>
        </p:nvSpPr>
        <p:spPr bwMode="auto">
          <a:xfrm flipH="1">
            <a:off x="4697928" y="5257988"/>
            <a:ext cx="0" cy="685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Arc 99"/>
          <p:cNvSpPr>
            <a:spLocks/>
          </p:cNvSpPr>
          <p:nvPr/>
        </p:nvSpPr>
        <p:spPr bwMode="auto">
          <a:xfrm rot="183266" flipV="1">
            <a:off x="1618180" y="5983476"/>
            <a:ext cx="1782763" cy="722312"/>
          </a:xfrm>
          <a:custGeom>
            <a:avLst/>
            <a:gdLst>
              <a:gd name="G0" fmla="+- 3979 0 0"/>
              <a:gd name="G1" fmla="+- 21600 0 0"/>
              <a:gd name="G2" fmla="+- 21600 0 0"/>
              <a:gd name="T0" fmla="*/ 0 w 25579"/>
              <a:gd name="T1" fmla="*/ 370 h 23418"/>
              <a:gd name="T2" fmla="*/ 25502 w 25579"/>
              <a:gd name="T3" fmla="*/ 23418 h 23418"/>
              <a:gd name="T4" fmla="*/ 3979 w 25579"/>
              <a:gd name="T5" fmla="*/ 21600 h 23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79" h="23418" fill="none" extrusionOk="0">
                <a:moveTo>
                  <a:pt x="-1" y="369"/>
                </a:moveTo>
                <a:cubicBezTo>
                  <a:pt x="1312" y="123"/>
                  <a:pt x="2644" y="-1"/>
                  <a:pt x="3979" y="0"/>
                </a:cubicBezTo>
                <a:cubicBezTo>
                  <a:pt x="15908" y="0"/>
                  <a:pt x="25579" y="9670"/>
                  <a:pt x="25579" y="21600"/>
                </a:cubicBezTo>
                <a:cubicBezTo>
                  <a:pt x="25579" y="22206"/>
                  <a:pt x="25553" y="22813"/>
                  <a:pt x="25502" y="23418"/>
                </a:cubicBezTo>
              </a:path>
              <a:path w="25579" h="23418" stroke="0" extrusionOk="0">
                <a:moveTo>
                  <a:pt x="-1" y="369"/>
                </a:moveTo>
                <a:cubicBezTo>
                  <a:pt x="1312" y="123"/>
                  <a:pt x="2644" y="-1"/>
                  <a:pt x="3979" y="0"/>
                </a:cubicBezTo>
                <a:cubicBezTo>
                  <a:pt x="15908" y="0"/>
                  <a:pt x="25579" y="9670"/>
                  <a:pt x="25579" y="21600"/>
                </a:cubicBezTo>
                <a:cubicBezTo>
                  <a:pt x="25579" y="22206"/>
                  <a:pt x="25553" y="22813"/>
                  <a:pt x="25502" y="23418"/>
                </a:cubicBezTo>
                <a:lnTo>
                  <a:pt x="3979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rc 100"/>
          <p:cNvSpPr>
            <a:spLocks/>
          </p:cNvSpPr>
          <p:nvPr/>
        </p:nvSpPr>
        <p:spPr bwMode="auto">
          <a:xfrm rot="183266" flipV="1">
            <a:off x="4974155" y="6002526"/>
            <a:ext cx="1704975" cy="781050"/>
          </a:xfrm>
          <a:custGeom>
            <a:avLst/>
            <a:gdLst>
              <a:gd name="G0" fmla="+- 2871 0 0"/>
              <a:gd name="G1" fmla="+- 21600 0 0"/>
              <a:gd name="G2" fmla="+- 21600 0 0"/>
              <a:gd name="T0" fmla="*/ 0 w 24471"/>
              <a:gd name="T1" fmla="*/ 192 h 23169"/>
              <a:gd name="T2" fmla="*/ 24414 w 24471"/>
              <a:gd name="T3" fmla="*/ 23169 h 23169"/>
              <a:gd name="T4" fmla="*/ 2871 w 24471"/>
              <a:gd name="T5" fmla="*/ 21600 h 23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71" h="23169" fill="none" extrusionOk="0">
                <a:moveTo>
                  <a:pt x="-1" y="191"/>
                </a:moveTo>
                <a:cubicBezTo>
                  <a:pt x="951" y="64"/>
                  <a:pt x="1910" y="-1"/>
                  <a:pt x="2871" y="0"/>
                </a:cubicBezTo>
                <a:cubicBezTo>
                  <a:pt x="14800" y="0"/>
                  <a:pt x="24471" y="9670"/>
                  <a:pt x="24471" y="21600"/>
                </a:cubicBezTo>
                <a:cubicBezTo>
                  <a:pt x="24471" y="22123"/>
                  <a:pt x="24451" y="22646"/>
                  <a:pt x="24413" y="23168"/>
                </a:cubicBezTo>
              </a:path>
              <a:path w="24471" h="23169" stroke="0" extrusionOk="0">
                <a:moveTo>
                  <a:pt x="-1" y="191"/>
                </a:moveTo>
                <a:cubicBezTo>
                  <a:pt x="951" y="64"/>
                  <a:pt x="1910" y="-1"/>
                  <a:pt x="2871" y="0"/>
                </a:cubicBezTo>
                <a:cubicBezTo>
                  <a:pt x="14800" y="0"/>
                  <a:pt x="24471" y="9670"/>
                  <a:pt x="24471" y="21600"/>
                </a:cubicBezTo>
                <a:cubicBezTo>
                  <a:pt x="24471" y="22123"/>
                  <a:pt x="24451" y="22646"/>
                  <a:pt x="24413" y="23168"/>
                </a:cubicBezTo>
                <a:lnTo>
                  <a:pt x="287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01"/>
          <p:cNvSpPr>
            <a:spLocks noChangeArrowheads="1"/>
          </p:cNvSpPr>
          <p:nvPr/>
        </p:nvSpPr>
        <p:spPr bwMode="auto">
          <a:xfrm rot="10800000">
            <a:off x="1954728" y="5638988"/>
            <a:ext cx="1371600" cy="838200"/>
          </a:xfrm>
          <a:prstGeom prst="triangle">
            <a:avLst>
              <a:gd name="adj" fmla="val 50000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9"/>
          <p:cNvSpPr>
            <a:spLocks noChangeShapeType="1"/>
          </p:cNvSpPr>
          <p:nvPr/>
        </p:nvSpPr>
        <p:spPr bwMode="auto">
          <a:xfrm>
            <a:off x="3250128" y="2286188"/>
            <a:ext cx="18288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>
            <a:off x="4621728" y="5257988"/>
            <a:ext cx="1371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1954728" y="3733988"/>
            <a:ext cx="18288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66"/>
          <p:cNvSpPr>
            <a:spLocks noChangeShapeType="1"/>
          </p:cNvSpPr>
          <p:nvPr/>
        </p:nvSpPr>
        <p:spPr bwMode="auto">
          <a:xfrm>
            <a:off x="4697928" y="3810188"/>
            <a:ext cx="1371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125"/>
          <p:cNvSpPr>
            <a:spLocks noChangeShapeType="1"/>
          </p:cNvSpPr>
          <p:nvPr/>
        </p:nvSpPr>
        <p:spPr bwMode="auto">
          <a:xfrm>
            <a:off x="2640528" y="2286188"/>
            <a:ext cx="18288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26"/>
          <p:cNvSpPr>
            <a:spLocks noChangeShapeType="1"/>
          </p:cNvSpPr>
          <p:nvPr/>
        </p:nvSpPr>
        <p:spPr bwMode="auto">
          <a:xfrm>
            <a:off x="2640528" y="3733988"/>
            <a:ext cx="18288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" name="Group 36"/>
          <p:cNvGrpSpPr>
            <a:grpSpLocks/>
          </p:cNvGrpSpPr>
          <p:nvPr/>
        </p:nvGrpSpPr>
        <p:grpSpPr bwMode="auto">
          <a:xfrm>
            <a:off x="3783530" y="2971990"/>
            <a:ext cx="1330325" cy="2320925"/>
            <a:chOff x="1632" y="2592"/>
            <a:chExt cx="838" cy="1462"/>
          </a:xfrm>
        </p:grpSpPr>
        <p:grpSp>
          <p:nvGrpSpPr>
            <p:cNvPr id="46" name="Group 37"/>
            <p:cNvGrpSpPr>
              <a:grpSpLocks/>
            </p:cNvGrpSpPr>
            <p:nvPr/>
          </p:nvGrpSpPr>
          <p:grpSpPr bwMode="auto">
            <a:xfrm>
              <a:off x="1632" y="2592"/>
              <a:ext cx="838" cy="1461"/>
              <a:chOff x="3408" y="429"/>
              <a:chExt cx="1488" cy="2499"/>
            </a:xfrm>
          </p:grpSpPr>
          <p:sp>
            <p:nvSpPr>
              <p:cNvPr id="48" name="AutoShape 38"/>
              <p:cNvSpPr>
                <a:spLocks noChangeArrowheads="1"/>
              </p:cNvSpPr>
              <p:nvPr/>
            </p:nvSpPr>
            <p:spPr bwMode="auto">
              <a:xfrm rot="-25185251">
                <a:off x="3773" y="163"/>
                <a:ext cx="763" cy="1295"/>
              </a:xfrm>
              <a:prstGeom prst="rtTriangl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" name="Group 39"/>
              <p:cNvGrpSpPr>
                <a:grpSpLocks/>
              </p:cNvGrpSpPr>
              <p:nvPr/>
            </p:nvGrpSpPr>
            <p:grpSpPr bwMode="auto">
              <a:xfrm>
                <a:off x="3408" y="816"/>
                <a:ext cx="1487" cy="2112"/>
                <a:chOff x="3408" y="816"/>
                <a:chExt cx="1487" cy="2112"/>
              </a:xfrm>
            </p:grpSpPr>
            <p:sp>
              <p:nvSpPr>
                <p:cNvPr id="54" name="AutoShape 40"/>
                <p:cNvSpPr>
                  <a:spLocks noChangeArrowheads="1"/>
                </p:cNvSpPr>
                <p:nvPr/>
              </p:nvSpPr>
              <p:spPr bwMode="auto">
                <a:xfrm rot="5400000">
                  <a:off x="2848" y="1376"/>
                  <a:ext cx="2112" cy="992"/>
                </a:xfrm>
                <a:prstGeom prst="parallelogram">
                  <a:avLst>
                    <a:gd name="adj" fmla="val 53226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utoShape 41"/>
                <p:cNvSpPr>
                  <a:spLocks noChangeArrowheads="1"/>
                </p:cNvSpPr>
                <p:nvPr/>
              </p:nvSpPr>
              <p:spPr bwMode="auto">
                <a:xfrm rot="5420103" flipH="1">
                  <a:off x="3591" y="1624"/>
                  <a:ext cx="2112" cy="496"/>
                </a:xfrm>
                <a:prstGeom prst="parallelogram">
                  <a:avLst>
                    <a:gd name="adj" fmla="val 106452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 flipH="1" flipV="1">
                <a:off x="4176" y="816"/>
                <a:ext cx="24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>
                <a:off x="3408" y="816"/>
                <a:ext cx="1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44"/>
              <p:cNvSpPr>
                <a:spLocks noChangeShapeType="1"/>
              </p:cNvSpPr>
              <p:nvPr/>
            </p:nvSpPr>
            <p:spPr bwMode="auto">
              <a:xfrm>
                <a:off x="4896" y="816"/>
                <a:ext cx="0" cy="1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45"/>
              <p:cNvSpPr>
                <a:spLocks noChangeShapeType="1"/>
              </p:cNvSpPr>
              <p:nvPr/>
            </p:nvSpPr>
            <p:spPr bwMode="auto">
              <a:xfrm>
                <a:off x="3408" y="816"/>
                <a:ext cx="0" cy="1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H="1">
              <a:off x="1632" y="3744"/>
              <a:ext cx="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128"/>
          <p:cNvSpPr>
            <a:spLocks noChangeShapeType="1"/>
          </p:cNvSpPr>
          <p:nvPr/>
        </p:nvSpPr>
        <p:spPr bwMode="auto">
          <a:xfrm>
            <a:off x="2640528" y="2286188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132"/>
          <p:cNvSpPr>
            <a:spLocks noChangeShapeType="1"/>
          </p:cNvSpPr>
          <p:nvPr/>
        </p:nvSpPr>
        <p:spPr bwMode="auto">
          <a:xfrm>
            <a:off x="3250128" y="2286188"/>
            <a:ext cx="2667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133"/>
          <p:cNvSpPr>
            <a:spLocks noChangeShapeType="1"/>
          </p:cNvSpPr>
          <p:nvPr/>
        </p:nvSpPr>
        <p:spPr bwMode="auto">
          <a:xfrm>
            <a:off x="3250128" y="3733988"/>
            <a:ext cx="2667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134"/>
          <p:cNvSpPr>
            <a:spLocks noChangeShapeType="1"/>
          </p:cNvSpPr>
          <p:nvPr/>
        </p:nvSpPr>
        <p:spPr bwMode="auto">
          <a:xfrm>
            <a:off x="1954728" y="3733988"/>
            <a:ext cx="0" cy="1905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135"/>
          <p:cNvSpPr>
            <a:spLocks noChangeShapeType="1"/>
          </p:cNvSpPr>
          <p:nvPr/>
        </p:nvSpPr>
        <p:spPr bwMode="auto">
          <a:xfrm>
            <a:off x="3326328" y="3733988"/>
            <a:ext cx="0" cy="1905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noFill/>
          <a:miter lim="800000"/>
          <a:headEnd/>
          <a:tailEnd/>
        </a:ln>
      </a:spPr>
      <a:bodyPr>
        <a:spAutoFit/>
      </a:bodyPr>
      <a:lstStyle>
        <a:defPPr marL="342900" indent="-342900" algn="just">
          <a:defRPr sz="3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865</Words>
  <Application>Microsoft Office PowerPoint</Application>
  <PresentationFormat>On-screen Show (4:3)</PresentationFormat>
  <Paragraphs>224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Facet</vt:lpstr>
      <vt:lpstr>1_Facet</vt:lpstr>
      <vt:lpstr>CHÀO MỪNG THẦY CÔ VÀ CÁC  EM HỌC SINH Môn : Công Nghệ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10</dc:creator>
  <cp:lastModifiedBy>HP</cp:lastModifiedBy>
  <cp:revision>92</cp:revision>
  <dcterms:created xsi:type="dcterms:W3CDTF">2021-09-15T09:41:22Z</dcterms:created>
  <dcterms:modified xsi:type="dcterms:W3CDTF">2022-07-26T12:21:32Z</dcterms:modified>
</cp:coreProperties>
</file>