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533" r:id="rId2"/>
    <p:sldId id="477" r:id="rId3"/>
    <p:sldId id="484" r:id="rId4"/>
    <p:sldId id="525" r:id="rId5"/>
    <p:sldId id="487" r:id="rId6"/>
    <p:sldId id="526" r:id="rId7"/>
    <p:sldId id="485" r:id="rId8"/>
    <p:sldId id="486" r:id="rId9"/>
    <p:sldId id="529" r:id="rId10"/>
    <p:sldId id="530" r:id="rId11"/>
    <p:sldId id="489" r:id="rId12"/>
    <p:sldId id="527" r:id="rId13"/>
    <p:sldId id="532" r:id="rId14"/>
    <p:sldId id="492" r:id="rId15"/>
    <p:sldId id="493" r:id="rId16"/>
    <p:sldId id="495" r:id="rId17"/>
    <p:sldId id="496" r:id="rId18"/>
    <p:sldId id="497" r:id="rId19"/>
    <p:sldId id="499" r:id="rId20"/>
    <p:sldId id="500" r:id="rId21"/>
    <p:sldId id="501" r:id="rId22"/>
    <p:sldId id="503" r:id="rId23"/>
    <p:sldId id="507" r:id="rId24"/>
    <p:sldId id="506" r:id="rId25"/>
    <p:sldId id="520" r:id="rId26"/>
    <p:sldId id="515" r:id="rId27"/>
    <p:sldId id="508" r:id="rId28"/>
    <p:sldId id="509" r:id="rId29"/>
    <p:sldId id="510" r:id="rId30"/>
    <p:sldId id="511" r:id="rId31"/>
    <p:sldId id="513" r:id="rId32"/>
    <p:sldId id="482" r:id="rId33"/>
    <p:sldId id="517" r:id="rId34"/>
    <p:sldId id="518" r:id="rId35"/>
    <p:sldId id="521" r:id="rId36"/>
    <p:sldId id="519" r:id="rId37"/>
    <p:sldId id="524" r:id="rId38"/>
    <p:sldId id="531" r:id="rId39"/>
    <p:sldId id="483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1"/>
  </p:normalViewPr>
  <p:slideViewPr>
    <p:cSldViewPr snapToGrid="0" snapToObjects="1">
      <p:cViewPr varScale="1">
        <p:scale>
          <a:sx n="66" d="100"/>
          <a:sy n="66" d="100"/>
        </p:scale>
        <p:origin x="5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389147-EE1F-4AEF-9D74-6FC5677DD076}" type="datetimeFigureOut">
              <a:rPr lang="en-US" smtClean="0"/>
              <a:t>25/07/2022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F59AD8-A284-466D-BC28-DB9752F589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25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96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09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35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97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0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95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15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40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3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49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94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493096-2886-2544-8BC8-6FAF8DED01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6F79D88-BE7C-E441-9854-FF7DBEAE9A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C968C0-1272-FC46-B6B1-B48493D53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5FA692-4B01-CC48-A620-4A44972CF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C4DE83-2E00-2149-8212-35CE3E10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7937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3C4046-7137-BF40-806C-7FEE66B71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148D392-8E23-C645-9B3B-176D24E7E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6D5CBA5-B345-E042-B1BF-D36A7A188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DF7AAC7-258B-3749-8F60-76ACBEAFC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73C984-E8AA-5445-9CC0-2EEA355B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5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44A2AB4-1214-6045-BF77-65C4F32EB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9E8E26-18DF-5A4B-A5ED-C2FBFAAE9E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984DCA-0EE3-1240-95E3-2375BB65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7FA7E7-C236-354D-B65C-A0745EA7D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367947E-CC13-DE43-A931-C039BD973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095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0E0B3-FF25-47DB-B62E-102DF28E49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183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40DF93-E1A2-E14A-A7A1-82E4BDFCC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559ED71-ACDD-1E49-891A-595314ED0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53C2FA7-214C-054C-AAF0-D6CC10A5C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8A03578-2E4F-9D40-9BAC-3E0B4A52B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7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53C4EA-BDA5-754E-A8CE-F7A5CD7C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3A71E8-69E4-8444-81ED-4DE718AF3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3883BD-95AF-7C41-AB00-CF14B625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005A82-DC1F-644B-AA51-CBF3B876F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53DEBA-9AA5-CD4B-98BF-62BD4A1F2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3418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0F5EE7-19E8-8844-9F07-B3A1EF4F9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56B41E-950A-1E44-B17D-0ACC59190D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3487863-6E8D-A340-A6BF-04383FDC0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30520E-892B-2041-A6EA-E5CC0EF69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7A4C06-E3E8-B640-8579-B4ED029EC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BFF2E8-A348-A14E-A610-B38F5ED00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4061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54738E-CDAB-254E-88DC-587FAFB16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06AEB0D-156C-A040-9C5A-98B763B2D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916ED7D-F0AC-DE47-B8CB-6F0F96512D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96E98D1-E470-7E40-9F32-831AE2265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40DDB1F-BD65-A74F-A85D-0C9A587608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B7BB534-3189-5E4F-8096-20915794C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DA5E367-A6B4-A148-A44B-61456D342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5AC40D3-6A48-FB4B-B8B8-12C3396DE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94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0FA0B5-28F1-8748-A8B4-CD2FCC522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0F86EC-E833-F14C-9E66-41E9BEB4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FE3430E-D9A5-E04A-985D-93317E897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056C48E-4D98-784D-9AF0-ABC124B71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3637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5E831CA-2E69-5949-B30F-B8B78C063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6312613-5B0C-B145-BC31-11CC02A7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AA4D6E0-DF1D-D44F-AFB2-057553790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138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61EC1-65C2-EB45-A93E-1AA9DBD8A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443CC4-A924-DC4D-BA58-15D093279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BABEE95-5BCE-8648-9C00-80EA5308A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7BA5D7-C2E5-1742-AA49-7F1ED861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7C4474-E552-A24D-910B-4D79E138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97345F-AC4B-3649-9A05-4D44A23D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567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8DB51-B784-E74C-9D76-06757914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9534F8A-F4A6-2E42-8AA7-3B53EFA748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FE69CCA-7AD0-DF4E-BE22-882BA089BE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871F450-BAB6-7349-B544-02570C29E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1D9A3AE-09C2-4744-8813-4D233C724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B5C0A07-998A-7A4E-A16D-51441D4A4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20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D1DCF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40C9B2B-FF67-DE4E-9ACE-99ACF44E3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8622186-470E-8242-8E12-9F20C1A88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0F3543-E5C8-354B-B80B-CE428A2701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BFE86-5F1F-6946-9818-B4D877E6DEA8}" type="datetimeFigureOut">
              <a:rPr lang="x-none" smtClean="0"/>
              <a:t>25/07/2022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CE371A-8B3D-194A-954B-64E0C6A3BB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D0657F-ABA6-3747-885D-9C40F476A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F207E-C5CA-3246-A3D1-75505BB9440F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1EF569-66CE-E748-A5A4-7F4F2940D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/>
          <a:srcRect t="7789" b="77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4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1.jpe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1.jpeg"/><Relationship Id="rId12" Type="http://schemas.openxmlformats.org/officeDocument/2006/relationships/image" Target="../media/image60.jpeg"/><Relationship Id="rId2" Type="http://schemas.openxmlformats.org/officeDocument/2006/relationships/image" Target="../media/image26.jpe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59.png"/><Relationship Id="rId5" Type="http://schemas.openxmlformats.org/officeDocument/2006/relationships/image" Target="../media/image55.jpeg"/><Relationship Id="rId15" Type="http://schemas.openxmlformats.org/officeDocument/2006/relationships/image" Target="../media/image61.png"/><Relationship Id="rId10" Type="http://schemas.openxmlformats.org/officeDocument/2006/relationships/image" Target="../media/image58.jpg"/><Relationship Id="rId4" Type="http://schemas.openxmlformats.org/officeDocument/2006/relationships/image" Target="../media/image34.jpeg"/><Relationship Id="rId9" Type="http://schemas.openxmlformats.org/officeDocument/2006/relationships/image" Target="../media/image57.png"/><Relationship Id="rId1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76200"/>
            <a:ext cx="124967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945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46117" y="6334780"/>
            <a:ext cx="248064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ightning Bolt 3"/>
          <p:cNvSpPr/>
          <p:nvPr/>
        </p:nvSpPr>
        <p:spPr>
          <a:xfrm rot="16951945">
            <a:off x="7324726" y="3245833"/>
            <a:ext cx="3095625" cy="167201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90525" y="57208"/>
            <a:ext cx="2914650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ghtning Bolt 5"/>
          <p:cNvSpPr/>
          <p:nvPr/>
        </p:nvSpPr>
        <p:spPr>
          <a:xfrm rot="11565963">
            <a:off x="2196120" y="2285494"/>
            <a:ext cx="2534832" cy="1327527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77349" y="57208"/>
            <a:ext cx="2914650" cy="304698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Xã Hội Nguyên Thuỷ - Giai Đoạn Phát Triển Xã Hội Loài Ngườ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3622659"/>
            <a:ext cx="4371975" cy="261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3238500" y="646316"/>
            <a:ext cx="1043153" cy="3834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48174" y="485775"/>
            <a:ext cx="2578583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37204" y="4696964"/>
            <a:ext cx="2578583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0706100" y="3104196"/>
            <a:ext cx="440793" cy="12963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9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9814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6210" y="907982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" y="1781765"/>
            <a:ext cx="989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94" y="2309927"/>
            <a:ext cx="1219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421" y="2816481"/>
            <a:ext cx="5449212" cy="32757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7224" y="6018993"/>
            <a:ext cx="34946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90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12" y="0"/>
            <a:ext cx="6556782" cy="3941606"/>
          </a:xfrm>
          <a:prstGeom prst="rect">
            <a:avLst/>
          </a:prstGeom>
        </p:spPr>
      </p:pic>
      <p:sp>
        <p:nvSpPr>
          <p:cNvPr id="2" name="AutoShape 6" descr="Lịch sử 6 Bài 3: Xã hội nguyên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034012" y="-6813"/>
            <a:ext cx="2724807" cy="5689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21370" y="7937"/>
            <a:ext cx="3213979" cy="5541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712520" y="160338"/>
            <a:ext cx="448043" cy="269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" y="0"/>
            <a:ext cx="4881965" cy="689005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9521578">
            <a:off x="3629025" y="3375677"/>
            <a:ext cx="2488952" cy="450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 rot="16200000">
            <a:off x="7759902" y="-1579365"/>
            <a:ext cx="801319" cy="5407849"/>
          </a:xfrm>
          <a:prstGeom prst="leftBrace">
            <a:avLst>
              <a:gd name="adj1" fmla="val 8333"/>
              <a:gd name="adj2" fmla="val 50735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92615" y="1819273"/>
            <a:ext cx="3935895" cy="95415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454282" y="4611757"/>
            <a:ext cx="6006164" cy="2246243"/>
          </a:xfrm>
          <a:prstGeom prst="wedgeRoundRectCallout">
            <a:avLst>
              <a:gd name="adj1" fmla="val -32413"/>
              <a:gd name="adj2" fmla="val -8103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5428882" y="4389471"/>
            <a:ext cx="6031564" cy="2468529"/>
          </a:xfrm>
          <a:prstGeom prst="wedgeRoundRectCallout">
            <a:avLst>
              <a:gd name="adj1" fmla="val -32857"/>
              <a:gd name="adj2" fmla="val -10599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79814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6210" y="907982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14300" y="1781765"/>
            <a:ext cx="989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894" y="2309927"/>
            <a:ext cx="12195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897603" y="3018306"/>
            <a:ext cx="11841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0" lvl="3" indent="-342900">
              <a:buFont typeface="Symbol" panose="05050102010706020507" pitchFamily="18" charset="2"/>
              <a:buChar char="Þ"/>
            </a:pP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11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Chế độ cộng sản nguyên thủy và tổ chức thị tộc – bộ l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Chế độ cộng sản nguyên thủy và tổ chức thị tộc – bộ lạ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Chế độ cộng sản nguyên thủy và tổ chức thị tộc – bộ l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3264"/>
            <a:ext cx="5715000" cy="30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ái thú: Top 10 loài động vật khủng khiếp nhất mà người tiền sử từng phải  đối mặt (P.2) | Gam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975" y="108700"/>
            <a:ext cx="5715000" cy="311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ừng có đến 9 chủng người trên Trái đất mà nay chỉ còn 1: phải chă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349790"/>
            <a:ext cx="5905500" cy="322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Lịch sử 10 Bài 1: Sự xuất hiện loài người và bầy người nguyên thủ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67" y="3349790"/>
            <a:ext cx="5451108" cy="3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60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" y="-1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8289" y="1238830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9" name="Rounded Rectangle 8"/>
          <p:cNvSpPr/>
          <p:nvPr/>
        </p:nvSpPr>
        <p:spPr>
          <a:xfrm>
            <a:off x="5034012" y="86628"/>
            <a:ext cx="2021306" cy="664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Bầy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người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nguyên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thủy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8289" y="2190041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Lao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62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488"/>
            <a:ext cx="3947491" cy="41947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490" y="2389316"/>
            <a:ext cx="4795632" cy="465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3122" y="14488"/>
            <a:ext cx="3314700" cy="4075043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781838" y="-139147"/>
            <a:ext cx="5095462" cy="2365512"/>
          </a:xfrm>
          <a:prstGeom prst="wedgeRoundRectCallout">
            <a:avLst>
              <a:gd name="adj1" fmla="val -51470"/>
              <a:gd name="adj2" fmla="val 763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0" y="4209279"/>
            <a:ext cx="3947490" cy="263423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hòn đá được chế tác (có vết ghè đá ở một hoặc cả hai mặt) sớm nhất có niên đại cách ngày nay khoảng 1, 4 triệu năm (Hình 4.2).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8348870" y="4089531"/>
            <a:ext cx="3708952" cy="28390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công cụ thô sơ như rìu cầm tay hay mảnh tước (dùng để cắt gọt) dần dần họ biết dùng bàn mài để mài lưỡi rìu,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49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Quái thú: Top 10 loài động vật khủng khiếp nhất mà người tiền sử từng phải  đối mặt (P.2) | Ga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9634" cy="36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-67377" y="4721087"/>
            <a:ext cx="4851133" cy="1729409"/>
          </a:xfrm>
          <a:prstGeom prst="wedgeRoundRectCallout">
            <a:avLst>
              <a:gd name="adj1" fmla="val -761"/>
              <a:gd name="adj2" fmla="val -11738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 còn cũng </a:t>
            </a:r>
            <a:r>
              <a:rPr lang="nl-NL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sử dụng cung tên trong săn bắt động vật.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634" y="84643"/>
            <a:ext cx="7302366" cy="4752975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966635" y="5467150"/>
            <a:ext cx="7093819" cy="1289786"/>
          </a:xfrm>
          <a:prstGeom prst="wedgeRoundRectCallout">
            <a:avLst>
              <a:gd name="adj1" fmla="val -36976"/>
              <a:gd name="adj2" fmla="val -94202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 smtClean="0">
                <a:solidFill>
                  <a:schemeClr val="tx1"/>
                </a:solidFill>
              </a:rPr>
              <a:t>Bức </a:t>
            </a:r>
            <a:r>
              <a:rPr lang="nl-NL" sz="2400" dirty="0">
                <a:solidFill>
                  <a:schemeClr val="tx1"/>
                </a:solidFill>
              </a:rPr>
              <a:t>vẽ trong hang La-xcô </a:t>
            </a:r>
            <a:r>
              <a:rPr lang="nl-NL" sz="2400" dirty="0" smtClean="0">
                <a:solidFill>
                  <a:schemeClr val="tx1"/>
                </a:solidFill>
              </a:rPr>
              <a:t>(pháp) </a:t>
            </a:r>
            <a:r>
              <a:rPr lang="nl-NL" sz="2400" dirty="0">
                <a:solidFill>
                  <a:schemeClr val="tx1"/>
                </a:solidFill>
              </a:rPr>
              <a:t>mô tả những con vật là đối tượng săn bắt của người nguyên thuỷ khi họ đã có cung tên.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7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g.loigiaihay.com/picture/2019/1008/bai-101-trang-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55" y="60463"/>
            <a:ext cx="4800601" cy="677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313672" y="3657600"/>
            <a:ext cx="86627" cy="770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336308" y="1538438"/>
            <a:ext cx="86627" cy="770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414737" y="3734602"/>
            <a:ext cx="3581802" cy="2598821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https://vtv1.mediacdn.vn/k:2016/khao-120416-1460433556957/phat-hien-di-tich-so-ky-da-cu-an-khe--gia-l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845" y="3546709"/>
            <a:ext cx="60960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6136" y="3468756"/>
            <a:ext cx="1720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 </a:t>
            </a:r>
            <a:r>
              <a:rPr lang="en-US" dirty="0" err="1" smtClean="0">
                <a:solidFill>
                  <a:srgbClr val="FF0000"/>
                </a:solidFill>
              </a:rPr>
              <a:t>Khê</a:t>
            </a:r>
            <a:r>
              <a:rPr lang="en-US" dirty="0" smtClean="0">
                <a:solidFill>
                  <a:srgbClr val="FF0000"/>
                </a:solidFill>
              </a:rPr>
              <a:t> ( </a:t>
            </a:r>
            <a:r>
              <a:rPr lang="en-US" dirty="0" err="1" smtClean="0">
                <a:solidFill>
                  <a:srgbClr val="FF0000"/>
                </a:solidFill>
              </a:rPr>
              <a:t>Gia</a:t>
            </a:r>
            <a:r>
              <a:rPr lang="en-US" dirty="0" smtClean="0">
                <a:solidFill>
                  <a:srgbClr val="FF0000"/>
                </a:solidFill>
              </a:rPr>
              <a:t> Lai)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6136" y="140480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Núi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đọ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1437373" y="924025"/>
            <a:ext cx="3839364" cy="652914"/>
          </a:xfrm>
          <a:prstGeom prst="straightConnector1">
            <a:avLst/>
          </a:prstGeom>
          <a:ln w="762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 descr="Núi Đọ - Di chỉ Khảo cổ học thời đại đồ đá c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120" y="60463"/>
            <a:ext cx="3320485" cy="393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8" descr="Núi Đọ - Di chỉ Khảo cổ học thời đại đồ đá c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10" descr="Núi Đọ - Di chỉ Khảo cổ học thời đại đồ đá c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2" name="Picture 12" descr="http://baotang.thanhhoa.gov.vn/portal/Photos/2015-06-30/d3dfece03f61754dcong%20cu%20d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331" y="30583"/>
            <a:ext cx="3875831" cy="362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http://baotang.thanhhoa.gov.vn/portal/Photos/2015-06-30/d92e6385eced1f9dr%C3%ACu%20tay%20cop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872" y="168721"/>
            <a:ext cx="3360734" cy="393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932421" y="3168801"/>
            <a:ext cx="2894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429778" y="2992236"/>
            <a:ext cx="231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14575" y="3223544"/>
            <a:ext cx="2313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0056" y="2336616"/>
            <a:ext cx="2600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4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5" grpId="0"/>
      <p:bldP spid="16" grpId="0"/>
      <p:bldP spid="21" grpId="0"/>
      <p:bldP spid="22" grpId="0"/>
      <p:bldP spid="29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Giải chân trời sáng tạo lịch sử 6 bài 4: Xã hội nguyên thủy | baivan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4020" y="4229372"/>
            <a:ext cx="37267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lữa</a:t>
            </a:r>
            <a:endParaRPr lang="en-US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31726" y="5615870"/>
            <a:ext cx="11956774" cy="995985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Bài 3 : Xã hội nguyên thủy - Hoc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07" y="93229"/>
            <a:ext cx="5508837" cy="311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Người tinh khôn và óc sáng tạo | SGK Lịch sử lớ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6" y="2995076"/>
            <a:ext cx="5538708" cy="283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7566" y="715183"/>
            <a:ext cx="22444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Loài người đã tìm ra lửa bằng cách nào - Bách Khoa Tri Thứ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651" y="208720"/>
            <a:ext cx="6533674" cy="56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Quan sát hình 4.8, em hãy cho biết đời sống của người nguyên thủy ở Việt  Nam ( Cách thức lao động, vai trò của lửa trong đời sống của con) | [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35" y="292244"/>
            <a:ext cx="6531140" cy="561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93094" y="715183"/>
            <a:ext cx="3135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6397" y="4017331"/>
            <a:ext cx="337930" cy="167473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Lịch sử lớp 6 - Bài 3 - Xã hội nguyên thủy - Áo kiểu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66" y="292244"/>
            <a:ext cx="5005660" cy="3203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024759" y="2664903"/>
            <a:ext cx="3916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4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ữ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WordArt 4">
            <a:extLst>
              <a:ext uri="{FF2B5EF4-FFF2-40B4-BE49-F238E27FC236}">
                <a16:creationId xmlns:a16="http://schemas.microsoft.com/office/drawing/2014/main" xmlns="" id="{594C1A46-BF00-3549-A0CC-1D359B59CB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19300" y="569913"/>
            <a:ext cx="8153400" cy="723900"/>
          </a:xfrm>
          <a:prstGeom prst="rect">
            <a:avLst/>
          </a:prstGeom>
          <a:solidFill>
            <a:schemeClr val="accent1"/>
          </a:solidFill>
        </p:spPr>
        <p:txBody>
          <a:bodyPr wrap="none" fromWordArt="1">
            <a:prstTxWarp prst="textCanUp">
              <a:avLst>
                <a:gd name="adj" fmla="val 8583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C0C0C0"/>
              </a:extrusionClr>
              <a:contourClr>
                <a:srgbClr val="FF0000"/>
              </a:contourClr>
            </a:sp3d>
          </a:bodyPr>
          <a:lstStyle/>
          <a:p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x-none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5" descr="stars">
            <a:extLst>
              <a:ext uri="{FF2B5EF4-FFF2-40B4-BE49-F238E27FC236}">
                <a16:creationId xmlns:a16="http://schemas.microsoft.com/office/drawing/2014/main" xmlns="" id="{11983EA8-0620-AB4D-A296-C5DA0F2FAA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stars">
            <a:extLst>
              <a:ext uri="{FF2B5EF4-FFF2-40B4-BE49-F238E27FC236}">
                <a16:creationId xmlns:a16="http://schemas.microsoft.com/office/drawing/2014/main" xmlns="" id="{00BD74F5-9DD1-E44F-B6A3-CF4F1993CF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1371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 descr="stars">
            <a:extLst>
              <a:ext uri="{FF2B5EF4-FFF2-40B4-BE49-F238E27FC236}">
                <a16:creationId xmlns:a16="http://schemas.microsoft.com/office/drawing/2014/main" xmlns="" id="{AC63970A-90B2-9E42-BB24-A20B4E93CA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45148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8" descr="stars">
            <a:extLst>
              <a:ext uri="{FF2B5EF4-FFF2-40B4-BE49-F238E27FC236}">
                <a16:creationId xmlns:a16="http://schemas.microsoft.com/office/drawing/2014/main" xmlns="" id="{9035A904-409F-3B46-9C0A-1EC54AAA75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91465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9" descr="stars">
            <a:extLst>
              <a:ext uri="{FF2B5EF4-FFF2-40B4-BE49-F238E27FC236}">
                <a16:creationId xmlns:a16="http://schemas.microsoft.com/office/drawing/2014/main" xmlns="" id="{2CBD5378-DA3A-AC49-A292-48333ED581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9431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0" descr="stars">
            <a:extLst>
              <a:ext uri="{FF2B5EF4-FFF2-40B4-BE49-F238E27FC236}">
                <a16:creationId xmlns:a16="http://schemas.microsoft.com/office/drawing/2014/main" xmlns="" id="{F697AA18-4DA0-1E4F-BAFD-BB93D01A96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6576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WordArt 14">
            <a:extLst>
              <a:ext uri="{FF2B5EF4-FFF2-40B4-BE49-F238E27FC236}">
                <a16:creationId xmlns:a16="http://schemas.microsoft.com/office/drawing/2014/main" xmlns="" id="{930FB667-7312-DF42-B40A-17D54AA9BA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14600" y="2628900"/>
            <a:ext cx="7162800" cy="1214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Đến </a:t>
            </a:r>
            <a:r>
              <a:rPr lang="en-US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với</a:t>
            </a:r>
            <a:r>
              <a:rPr lang="vi-VN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 </a:t>
            </a:r>
            <a:r>
              <a:rPr lang="vi-VN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>
                      <a:alpha val="74997"/>
                    </a:srgbClr>
                  </a:outerShdw>
                </a:effectLst>
                <a:latin typeface="UVN Banh Mi"/>
              </a:rPr>
              <a:t>tiết học Lich Sử lớp 6</a:t>
            </a:r>
            <a:endParaRPr lang="x-none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>
                    <a:alpha val="74997"/>
                  </a:srgbClr>
                </a:outerShdw>
              </a:effectLst>
              <a:latin typeface="UVN Banh Mi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08" y="76200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70749" y="878791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07945" y="1613502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Lao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9447" y="2225243"/>
            <a:ext cx="1081514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945" y="3227522"/>
            <a:ext cx="10815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An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Lai),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125" y="4874797"/>
            <a:ext cx="10815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74108" y="4262888"/>
            <a:ext cx="1216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234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5849007" y="236483"/>
            <a:ext cx="5218386" cy="3247696"/>
          </a:xfrm>
          <a:prstGeom prst="wedgeRoundRectCallout">
            <a:avLst>
              <a:gd name="adj1" fmla="val -99081"/>
              <a:gd name="adj2" fmla="val -4332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ách đặt câu hỏi đúng: Tư duy của người thành c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7074" cy="252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498" y="2668257"/>
            <a:ext cx="257207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59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82052" y="924619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8289" y="1772807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Lao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7133" y="2682014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55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lide0082_image0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0" y="0"/>
            <a:ext cx="4874540" cy="667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uan sát hình 4.8, em hãy cho biết đời sống của người nguyên thủy ở Việt  Nam ( Cách thức lao động, vai trò của lửa trong đời sống của con) | [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075" y="0"/>
            <a:ext cx="6936747" cy="355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6512768" y="4469364"/>
            <a:ext cx="5570375" cy="2295330"/>
          </a:xfrm>
          <a:prstGeom prst="wedgeRoundRectCallout">
            <a:avLst>
              <a:gd name="adj1" fmla="val -77244"/>
              <a:gd name="adj2" fmla="val -8587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0610" y="643812"/>
            <a:ext cx="10567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45574" y="2313992"/>
            <a:ext cx="15728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20403515">
            <a:off x="5102073" y="932382"/>
            <a:ext cx="1520946" cy="228351"/>
          </a:xfrm>
          <a:prstGeom prst="right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20412973">
            <a:off x="5243731" y="2417415"/>
            <a:ext cx="1103548" cy="249011"/>
          </a:xfrm>
          <a:prstGeom prst="rightArrow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5698342">
            <a:off x="2978431" y="3408338"/>
            <a:ext cx="1310207" cy="280711"/>
          </a:xfrm>
          <a:prstGeom prst="rightArrow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2125098">
            <a:off x="2266178" y="521318"/>
            <a:ext cx="1487928" cy="244986"/>
          </a:xfrm>
          <a:prstGeom prst="rightArrow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4" descr="Fac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59" y="94628"/>
            <a:ext cx="4921330" cy="3475194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7" name="Picture 16" descr="Lý giải khoa học cho việc vì sao việc giảm cân lại khó đến thế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5" y="3548693"/>
            <a:ext cx="4950010" cy="312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http://vinhphuctv.vn/upload/2016/PHOTO/Thang-6/3/1-LE-HO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0" y="112880"/>
            <a:ext cx="6807477" cy="34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val 19"/>
          <p:cNvSpPr/>
          <p:nvPr/>
        </p:nvSpPr>
        <p:spPr>
          <a:xfrm>
            <a:off x="3745573" y="2313992"/>
            <a:ext cx="3149645" cy="251166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84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10" grpId="0" animBg="1"/>
      <p:bldP spid="11" grpId="0" animBg="1"/>
      <p:bldP spid="12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Tục hội săn bắt &amp;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Tục hội săn bắt &amp;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8" descr="Lý thuyết Sử 10: Bài 12. Ôn tập lịch sử thế giới thời nguyên thủy, cổ đại  và trung đại (ngắn nhất)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" name="Picture 20" descr="color{Red}{\fbox{♫Sử 6♫}\text{♥Bài giảng lịch sử 6♥}}$ | Cộng đồng Học sinh  Việt Nam - HOCMAI F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66" y="2505195"/>
            <a:ext cx="5881332" cy="41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:\Users\HP\OneDrive\Desktop\Screenshot_1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" y="160336"/>
            <a:ext cx="5955976" cy="46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ounded Rectangular Callout 4"/>
          <p:cNvSpPr/>
          <p:nvPr/>
        </p:nvSpPr>
        <p:spPr>
          <a:xfrm>
            <a:off x="7016619" y="160335"/>
            <a:ext cx="4180115" cy="2144326"/>
          </a:xfrm>
          <a:prstGeom prst="wedgeRoundRectCallout">
            <a:avLst>
              <a:gd name="adj1" fmla="val -80224"/>
              <a:gd name="adj2" fmla="val 1120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ảnh con người cưỡi trên lưng thú và nhiều gia súc như bò, </a:t>
            </a:r>
            <a:r>
              <a:rPr lang="nl-N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dê được vẽ trong hang động cho biết điều gì?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5575" y="4973216"/>
            <a:ext cx="5573421" cy="172183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gủi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4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541" y="-1"/>
            <a:ext cx="5654765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5224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9700" y="4219575"/>
            <a:ext cx="9791700" cy="171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91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HP\OneDrive\Desktop\Screenshot_2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1"/>
            <a:ext cx="7743825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258175" y="276225"/>
            <a:ext cx="35433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3375" y="4567029"/>
            <a:ext cx="119253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</a:t>
            </a:r>
          </a:p>
          <a:p>
            <a:pPr marL="457200" indent="-457200">
              <a:buFontTx/>
              <a:buChar char="-"/>
            </a:pP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……….…</a:t>
            </a:r>
          </a:p>
        </p:txBody>
      </p:sp>
    </p:spTree>
    <p:extLst>
      <p:ext uri="{BB962C8B-B14F-4D97-AF65-F5344CB8AC3E}">
        <p14:creationId xmlns:p14="http://schemas.microsoft.com/office/powerpoint/2010/main" val="67219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" y="-1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56765" y="1020390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28185" y="1818121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468" y="2692004"/>
            <a:ext cx="1189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0137" y="3305608"/>
            <a:ext cx="3241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623" y="3858077"/>
            <a:ext cx="10465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68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" y="23192"/>
            <a:ext cx="5454260" cy="67954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/>
          <p:cNvSpPr>
            <a:spLocks noChangeArrowheads="1"/>
          </p:cNvSpPr>
          <p:nvPr/>
        </p:nvSpPr>
        <p:spPr bwMode="auto">
          <a:xfrm>
            <a:off x="1409178" y="1096028"/>
            <a:ext cx="304800" cy="304800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03" y="1102998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Lý thuyết bài Bài 10 : Những chuyển biến trong đời sống kinh tế - Lib24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21" y="3467100"/>
            <a:ext cx="4138031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1.bp.blogspot.com/-JPxKAOmnTxk/V8yHLXniFRI/AAAAAAAABMU/mp4ggcHKy9IabpsqahxQwy-6HaYO4qwRwCEw/s1600/Lua%2B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259" y="-1723"/>
            <a:ext cx="3255749" cy="342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ÁT HIỆN DẤU TÍCH LIÊN QUAN ĐẾN TRỒNG LÚA NƯỚC Ở THÀNH D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08" y="44450"/>
            <a:ext cx="3428537" cy="342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 rot="1005805">
            <a:off x="2009325" y="1795488"/>
            <a:ext cx="3241489" cy="272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3" y="23192"/>
            <a:ext cx="5454260" cy="679547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6"/>
          <p:cNvSpPr>
            <a:spLocks noChangeArrowheads="1"/>
          </p:cNvSpPr>
          <p:nvPr/>
        </p:nvSpPr>
        <p:spPr bwMode="auto">
          <a:xfrm>
            <a:off x="1409178" y="1096028"/>
            <a:ext cx="304800" cy="304800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03" y="1102998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16"/>
          <p:cNvSpPr>
            <a:spLocks noChangeArrowheads="1"/>
          </p:cNvSpPr>
          <p:nvPr/>
        </p:nvSpPr>
        <p:spPr bwMode="auto">
          <a:xfrm>
            <a:off x="1785848" y="2562225"/>
            <a:ext cx="304800" cy="304800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" name="AutoShape 16"/>
          <p:cNvSpPr>
            <a:spLocks noChangeArrowheads="1"/>
          </p:cNvSpPr>
          <p:nvPr/>
        </p:nvSpPr>
        <p:spPr bwMode="auto">
          <a:xfrm>
            <a:off x="2090648" y="798198"/>
            <a:ext cx="304800" cy="304800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1245795" y="1666875"/>
            <a:ext cx="304800" cy="304800"/>
          </a:xfrm>
          <a:prstGeom prst="irregularSeal1">
            <a:avLst/>
          </a:prstGeom>
          <a:solidFill>
            <a:srgbClr val="FF33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642" y="2490159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1444" y="317049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93870" y="1588442"/>
            <a:ext cx="1288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2828836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nl-N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5829299" y="1588442"/>
            <a:ext cx="6143625" cy="389316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nhà khảo cổ học đã tìm thấy dấu vết những hạt thóc, vỏ trấu, hạt gạo cháy, có cả bàn nghiền hạt và chày. Những dấu tích của họ ở nhiều vùng khác nhau như Bàu Tró (Quảng Bình), Cái Bèo, Hạ Long (Quảng Ninh), Quỳnh Văn (</a:t>
            </a:r>
            <a:r>
              <a:rPr lang="nl-NL" sz="24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An)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3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/>
      <p:bldP spid="14" grpId="0"/>
      <p:bldP spid="1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96.png">
            <a:extLst>
              <a:ext uri="{FF2B5EF4-FFF2-40B4-BE49-F238E27FC236}">
                <a16:creationId xmlns:a16="http://schemas.microsoft.com/office/drawing/2014/main" xmlns="" id="{EE003403-F1FB-4EF5-89B3-D4933EA20B2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3323187" y="3675132"/>
            <a:ext cx="8868813" cy="3182868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CFF646-A974-4ABC-8A7E-A21A418AF797}"/>
              </a:ext>
            </a:extLst>
          </p:cNvPr>
          <p:cNvSpPr txBox="1"/>
          <p:nvPr/>
        </p:nvSpPr>
        <p:spPr>
          <a:xfrm>
            <a:off x="862328" y="197031"/>
            <a:ext cx="101834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vi-VN" sz="26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XUẤT HIỆN CỦA CON NGƯỜI TRẢI QUA 3 GIAI ĐOẠN</a:t>
            </a:r>
            <a:endParaRPr kumimoji="0" lang="en-US" altLang="vi-VN" sz="2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98.png">
            <a:extLst>
              <a:ext uri="{FF2B5EF4-FFF2-40B4-BE49-F238E27FC236}">
                <a16:creationId xmlns:a16="http://schemas.microsoft.com/office/drawing/2014/main" xmlns="" id="{8B9ED191-EECB-4F0A-9E75-BA1F57EAE7C8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0" y="689474"/>
            <a:ext cx="3801979" cy="298565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3569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1" y="-28578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8289" y="1238830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2264" y="2076232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468" y="2839093"/>
            <a:ext cx="1189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472" y="3400423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5623" y="3858077"/>
            <a:ext cx="10465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5571" y="4670652"/>
            <a:ext cx="118965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</a:p>
        </p:txBody>
      </p:sp>
    </p:spTree>
    <p:extLst>
      <p:ext uri="{BB962C8B-B14F-4D97-AF65-F5344CB8AC3E}">
        <p14:creationId xmlns:p14="http://schemas.microsoft.com/office/powerpoint/2010/main" val="17753254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1" y="-28578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8289" y="1238830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2264" y="2076232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9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ownloads\images (3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5375" cy="33898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3182" y="3389899"/>
            <a:ext cx="5217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4.10.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26.000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0285" y="190500"/>
            <a:ext cx="6801715" cy="6507889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173182" y="4686300"/>
            <a:ext cx="4657725" cy="1562100"/>
          </a:xfrm>
          <a:prstGeom prst="wedgeRoundRectCallout">
            <a:avLst>
              <a:gd name="adj1" fmla="val 52787"/>
              <a:gd name="adj2" fmla="val -631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2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3" name="WordArt 7"/>
          <p:cNvSpPr>
            <a:spLocks noChangeArrowheads="1" noChangeShapeType="1" noTextEdit="1"/>
          </p:cNvSpPr>
          <p:nvPr/>
        </p:nvSpPr>
        <p:spPr bwMode="auto">
          <a:xfrm>
            <a:off x="390525" y="266700"/>
            <a:ext cx="5029200" cy="549972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</a:rPr>
              <a:t>Hình mặt người khắc trên vách hang Đồng Nội (Hòa Bình )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Horizontal Scroll 2"/>
          <p:cNvSpPr/>
          <p:nvPr/>
        </p:nvSpPr>
        <p:spPr>
          <a:xfrm>
            <a:off x="5419725" y="1054371"/>
            <a:ext cx="5962650" cy="403197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hang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16672"/>
            <a:ext cx="451485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3" name="AutoShape 5"/>
          <p:cNvSpPr>
            <a:spLocks noChangeArrowheads="1"/>
          </p:cNvSpPr>
          <p:nvPr/>
        </p:nvSpPr>
        <p:spPr bwMode="auto">
          <a:xfrm>
            <a:off x="361950" y="571500"/>
            <a:ext cx="4743450" cy="1390650"/>
          </a:xfrm>
          <a:prstGeom prst="wedgeRoundRectCallout">
            <a:avLst>
              <a:gd name="adj1" fmla="val 92328"/>
              <a:gd name="adj2" fmla="val -7131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400" dirty="0" err="1"/>
              <a:t>Em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nghĩ</a:t>
            </a:r>
            <a:r>
              <a:rPr lang="en-US" altLang="en-US" sz="2400" dirty="0"/>
              <a:t> </a:t>
            </a:r>
            <a:r>
              <a:rPr lang="en-US" altLang="en-US" sz="2400" dirty="0" err="1"/>
              <a:t>gì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về</a:t>
            </a:r>
            <a:r>
              <a:rPr lang="en-US" altLang="en-US" sz="2400" dirty="0"/>
              <a:t> </a:t>
            </a:r>
            <a:r>
              <a:rPr lang="en-US" altLang="en-US" sz="2400" dirty="0" err="1"/>
              <a:t>việc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nguyên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thủy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chôn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công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cụ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sản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xuất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theo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người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chết</a:t>
            </a:r>
            <a:r>
              <a:rPr lang="en-US" altLang="en-US" sz="2400" dirty="0"/>
              <a:t>?</a:t>
            </a:r>
          </a:p>
        </p:txBody>
      </p:sp>
      <p:pic>
        <p:nvPicPr>
          <p:cNvPr id="232454" name="Picture 6" descr="Copy of anh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-33338"/>
            <a:ext cx="4953000" cy="4857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762875" y="4857750"/>
            <a:ext cx="4114800" cy="7921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orizontal Scroll 3"/>
          <p:cNvSpPr/>
          <p:nvPr/>
        </p:nvSpPr>
        <p:spPr>
          <a:xfrm>
            <a:off x="171450" y="2895600"/>
            <a:ext cx="6305550" cy="3857625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2800" dirty="0" err="1" smtClean="0"/>
              <a:t>Chôn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theo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công</a:t>
            </a:r>
            <a:r>
              <a:rPr lang="en-US" altLang="en-US" sz="2800" dirty="0" smtClean="0"/>
              <a:t> </a:t>
            </a:r>
            <a:r>
              <a:rPr lang="en-US" altLang="en-US" sz="2800" dirty="0" err="1"/>
              <a:t>cụ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sản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xuất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để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họ</a:t>
            </a:r>
            <a:r>
              <a:rPr lang="en-US" altLang="en-US" sz="2800" dirty="0"/>
              <a:t> sang </a:t>
            </a:r>
            <a:r>
              <a:rPr lang="en-US" altLang="en-US" sz="2800" dirty="0" err="1"/>
              <a:t>thế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bên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kia</a:t>
            </a:r>
            <a:r>
              <a:rPr lang="en-US" altLang="en-US" sz="2800" dirty="0"/>
              <a:t> (</a:t>
            </a:r>
            <a:r>
              <a:rPr lang="en-US" altLang="en-US" sz="2800" dirty="0" err="1"/>
              <a:t>vì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họ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nghĩ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chết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</a:t>
            </a:r>
            <a:r>
              <a:rPr lang="en-US" altLang="en-US" sz="2800" dirty="0"/>
              <a:t> sang </a:t>
            </a:r>
            <a:r>
              <a:rPr lang="en-US" altLang="en-US" sz="2800" dirty="0" err="1"/>
              <a:t>một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thế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giới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khác</a:t>
            </a:r>
            <a:r>
              <a:rPr lang="en-US" altLang="en-US" sz="2800" dirty="0"/>
              <a:t>) </a:t>
            </a:r>
            <a:r>
              <a:rPr lang="en-US" altLang="en-US" sz="2800" dirty="0" err="1"/>
              <a:t>tiếp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tục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lao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động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trồng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trọt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họ</a:t>
            </a:r>
            <a:r>
              <a:rPr lang="en-US" altLang="en-US" sz="2800" dirty="0"/>
              <a:t> </a:t>
            </a:r>
            <a:r>
              <a:rPr lang="en-US" altLang="en-US" sz="2800" dirty="0" err="1"/>
              <a:t>đã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có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sự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phân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biệt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giàu</a:t>
            </a:r>
            <a:r>
              <a:rPr lang="en-US" altLang="en-US" sz="2800" dirty="0"/>
              <a:t> - </a:t>
            </a:r>
            <a:r>
              <a:rPr lang="en-US" altLang="en-US" sz="2800" dirty="0" err="1"/>
              <a:t>nghèo</a:t>
            </a:r>
            <a:r>
              <a:rPr lang="en-US" altLang="en-US" sz="2800" dirty="0"/>
              <a:t>.</a:t>
            </a:r>
          </a:p>
        </p:txBody>
      </p:sp>
      <p:pic>
        <p:nvPicPr>
          <p:cNvPr id="12" name="Picture 5" descr="img47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-57151"/>
            <a:ext cx="4953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619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2324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2453" grpId="0" animBg="1"/>
      <p:bldP spid="2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1" y="-28578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8289" y="1238830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40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2264" y="2076232"/>
            <a:ext cx="11431096" cy="741572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3417" y="2987245"/>
            <a:ext cx="10861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02060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328612" y="119955"/>
            <a:ext cx="11768138" cy="4909245"/>
            <a:chOff x="192" y="192"/>
            <a:chExt cx="5568" cy="3216"/>
          </a:xfrm>
        </p:grpSpPr>
        <p:grpSp>
          <p:nvGrpSpPr>
            <p:cNvPr id="19463" name="Group 21"/>
            <p:cNvGrpSpPr>
              <a:grpSpLocks/>
            </p:cNvGrpSpPr>
            <p:nvPr/>
          </p:nvGrpSpPr>
          <p:grpSpPr bwMode="auto">
            <a:xfrm>
              <a:off x="1632" y="192"/>
              <a:ext cx="4128" cy="3216"/>
              <a:chOff x="96" y="192"/>
              <a:chExt cx="4128" cy="3216"/>
            </a:xfrm>
          </p:grpSpPr>
          <p:grpSp>
            <p:nvGrpSpPr>
              <p:cNvPr id="19469" name="Group 5"/>
              <p:cNvGrpSpPr>
                <a:grpSpLocks/>
              </p:cNvGrpSpPr>
              <p:nvPr/>
            </p:nvGrpSpPr>
            <p:grpSpPr bwMode="auto">
              <a:xfrm>
                <a:off x="144" y="192"/>
                <a:ext cx="4080" cy="1824"/>
                <a:chOff x="1392" y="2256"/>
                <a:chExt cx="4080" cy="1819"/>
              </a:xfrm>
            </p:grpSpPr>
            <p:pic>
              <p:nvPicPr>
                <p:cNvPr id="19472" name="Ảnh 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4" y="2832"/>
                  <a:ext cx="1968" cy="12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473" name="Ảnh 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" y="2256"/>
                  <a:ext cx="1976" cy="12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7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1537" y="2256"/>
                  <a:ext cx="683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>
                      <a:latin typeface="Franklin Gothic Book" panose="020B0503020102020204" pitchFamily="34" charset="0"/>
                    </a:rPr>
                    <a:t>Trồng trọt</a:t>
                  </a:r>
                </a:p>
              </p:txBody>
            </p:sp>
            <p:sp>
              <p:nvSpPr>
                <p:cNvPr id="1947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3792" y="2929"/>
                  <a:ext cx="474" cy="4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>
                      <a:latin typeface="Franklin Gothic Book" panose="020B0503020102020204" pitchFamily="34" charset="0"/>
                    </a:rPr>
                    <a:t>Chăn nuôi</a:t>
                  </a:r>
                </a:p>
              </p:txBody>
            </p:sp>
          </p:grpSp>
          <p:pic>
            <p:nvPicPr>
              <p:cNvPr id="19470" name="Picture 10" descr="img47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" y="1584"/>
                <a:ext cx="1815" cy="1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471" name="Picture 11" descr="Copy of anh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4" y="1968"/>
                <a:ext cx="2016" cy="1397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464" name="Group 20"/>
            <p:cNvGrpSpPr>
              <a:grpSpLocks/>
            </p:cNvGrpSpPr>
            <p:nvPr/>
          </p:nvGrpSpPr>
          <p:grpSpPr bwMode="auto">
            <a:xfrm>
              <a:off x="192" y="480"/>
              <a:ext cx="1344" cy="2688"/>
              <a:chOff x="4272" y="192"/>
              <a:chExt cx="1344" cy="2688"/>
            </a:xfrm>
          </p:grpSpPr>
          <p:pic>
            <p:nvPicPr>
              <p:cNvPr id="19465" name="Picture 13" descr="6-2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82" r="18182"/>
              <a:stretch>
                <a:fillRect/>
              </a:stretch>
            </p:blipFill>
            <p:spPr bwMode="auto">
              <a:xfrm>
                <a:off x="4272" y="240"/>
                <a:ext cx="1344" cy="2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6" name="Text Box 15"/>
              <p:cNvSpPr txBox="1">
                <a:spLocks noChangeArrowheads="1"/>
              </p:cNvSpPr>
              <p:nvPr/>
            </p:nvSpPr>
            <p:spPr bwMode="auto">
              <a:xfrm>
                <a:off x="4320" y="192"/>
                <a:ext cx="672" cy="46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D1CFCD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400">
                    <a:latin typeface="Arial" panose="020B0604020202020204" pitchFamily="34" charset="0"/>
                  </a:rPr>
                  <a:t>H21- Rìu đá  Hòa Bình</a:t>
                </a:r>
              </a:p>
            </p:txBody>
          </p:sp>
          <p:sp>
            <p:nvSpPr>
              <p:cNvPr id="19467" name="Text Box 16"/>
              <p:cNvSpPr txBox="1">
                <a:spLocks noChangeArrowheads="1"/>
              </p:cNvSpPr>
              <p:nvPr/>
            </p:nvSpPr>
            <p:spPr bwMode="auto">
              <a:xfrm>
                <a:off x="4704" y="1500"/>
                <a:ext cx="881" cy="37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600">
                    <a:latin typeface="Arial" panose="020B0604020202020204" pitchFamily="34" charset="0"/>
                  </a:rPr>
                  <a:t>H22- Rìu đá  Bắc Sơn</a:t>
                </a:r>
              </a:p>
            </p:txBody>
          </p:sp>
          <p:sp>
            <p:nvSpPr>
              <p:cNvPr id="19468" name="Text Box 17"/>
              <p:cNvSpPr txBox="1">
                <a:spLocks noChangeArrowheads="1"/>
              </p:cNvSpPr>
              <p:nvPr/>
            </p:nvSpPr>
            <p:spPr bwMode="auto">
              <a:xfrm>
                <a:off x="4522" y="2508"/>
                <a:ext cx="938" cy="37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600">
                    <a:latin typeface="Arial" panose="020B0604020202020204" pitchFamily="34" charset="0"/>
                  </a:rPr>
                  <a:t>H23- Rìu đá  Hạ Long</a:t>
                </a: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430061" y="5104667"/>
            <a:ext cx="11666689" cy="1688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169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8289" y="1238830"/>
            <a:ext cx="4984786" cy="495351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II: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68289" y="1796149"/>
            <a:ext cx="6758186" cy="495351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trọt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8289" y="2251923"/>
            <a:ext cx="94771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ở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623" y="2593335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41373" y="2934334"/>
            <a:ext cx="8412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623" y="3682570"/>
            <a:ext cx="6990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Nam.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68289" y="4217954"/>
            <a:ext cx="6232561" cy="495351"/>
          </a:xfrm>
          <a:prstGeom prst="rect">
            <a:avLst/>
          </a:prstGeom>
          <a:solidFill>
            <a:srgbClr val="00B0F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8642" y="4725469"/>
            <a:ext cx="10861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42986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210418" y="2796001"/>
            <a:ext cx="1390611" cy="1683636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6440" y="3931842"/>
            <a:ext cx="1100441" cy="2590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Người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tối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cổ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855006" y="1290525"/>
            <a:ext cx="2349248" cy="201035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5193712" y="5752478"/>
            <a:ext cx="1479809" cy="669749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Các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giai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đoạn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phát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triển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4" descr="https://vtv1.mediacdn.vn/k:2016/khao-120416-1460433556957/phat-hien-di-tich-so-ky-da-cu-an-khe--gia-la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6682" y="117277"/>
            <a:ext cx="1713001" cy="92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383699" y="1077931"/>
            <a:ext cx="1745981" cy="3779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Sử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dụng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công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cụ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bằng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đá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0" name="Straight Connector 29"/>
          <p:cNvCxnSpPr>
            <a:endCxn id="103" idx="0"/>
          </p:cNvCxnSpPr>
          <p:nvPr/>
        </p:nvCxnSpPr>
        <p:spPr>
          <a:xfrm flipH="1">
            <a:off x="5907105" y="1266919"/>
            <a:ext cx="8364" cy="5532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10576736" y="2457038"/>
            <a:ext cx="1482410" cy="33772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Biết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tạo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ra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lửa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7673" y="3614873"/>
            <a:ext cx="1593288" cy="3779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Sống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thành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nhiều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nhóm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8675802" y="3374824"/>
            <a:ext cx="1950906" cy="3445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 descr="Quan sát hình 4.8, em hãy cho biết đời sống của người nguyên thủy ở Việt  Nam ( Cách thức lao động, vai trò của lửa trong đời sống của con) | [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632" y="2835037"/>
            <a:ext cx="1476011" cy="75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Straight Connector 38"/>
          <p:cNvCxnSpPr/>
          <p:nvPr/>
        </p:nvCxnSpPr>
        <p:spPr>
          <a:xfrm flipH="1" flipV="1">
            <a:off x="8631553" y="3484836"/>
            <a:ext cx="2086128" cy="12925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" descr="Slide0082_image05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56" y="5539248"/>
            <a:ext cx="1532243" cy="9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10577999" y="6453972"/>
            <a:ext cx="1593288" cy="37797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Sống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bằng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hái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lượm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SỬ 6 - BÀI 3: XÃ HỘI NGUYÊN THUỶ -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3" y="39771"/>
            <a:ext cx="1610408" cy="90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1" name="Straight Connector 50"/>
          <p:cNvCxnSpPr/>
          <p:nvPr/>
        </p:nvCxnSpPr>
        <p:spPr>
          <a:xfrm>
            <a:off x="1398148" y="2638396"/>
            <a:ext cx="1757930" cy="74853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-2456" y="986663"/>
            <a:ext cx="1697538" cy="63838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Sống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thành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từng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nhóm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có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quan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hệ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huyết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thống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V="1">
            <a:off x="1583680" y="3452104"/>
            <a:ext cx="1615706" cy="240532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Ảnh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40" y="4839719"/>
            <a:ext cx="1536340" cy="101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Ảnh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" y="5862391"/>
            <a:ext cx="1513837" cy="995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3" descr="See the source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925" y="4074844"/>
            <a:ext cx="1582075" cy="10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3" name="Straight Connector 62"/>
          <p:cNvCxnSpPr/>
          <p:nvPr/>
        </p:nvCxnSpPr>
        <p:spPr>
          <a:xfrm flipH="1">
            <a:off x="8619740" y="584816"/>
            <a:ext cx="1736848" cy="2801682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10587756" y="5101026"/>
            <a:ext cx="1532243" cy="46232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Cư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trú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trong</a:t>
            </a:r>
            <a:r>
              <a:rPr lang="en-US" sz="1400" dirty="0" smtClean="0">
                <a:solidFill>
                  <a:schemeClr val="tx1"/>
                </a:solidFill>
              </a:rPr>
              <a:t> hang </a:t>
            </a:r>
            <a:r>
              <a:rPr lang="en-US" sz="1400" dirty="0" err="1" smtClean="0">
                <a:solidFill>
                  <a:schemeClr val="tx1"/>
                </a:solidFill>
              </a:rPr>
              <a:t>động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mái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đá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74" name="Straight Connector 73"/>
          <p:cNvCxnSpPr>
            <a:stCxn id="43" idx="1"/>
          </p:cNvCxnSpPr>
          <p:nvPr/>
        </p:nvCxnSpPr>
        <p:spPr>
          <a:xfrm flipH="1" flipV="1">
            <a:off x="8639203" y="3483763"/>
            <a:ext cx="1938796" cy="315919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3990" y="2724004"/>
            <a:ext cx="1244366" cy="1153744"/>
          </a:xfrm>
          <a:prstGeom prst="rect">
            <a:avLst/>
          </a:prstGeom>
        </p:spPr>
      </p:pic>
      <p:sp>
        <p:nvSpPr>
          <p:cNvPr id="84" name="Rectangle 83"/>
          <p:cNvSpPr/>
          <p:nvPr/>
        </p:nvSpPr>
        <p:spPr>
          <a:xfrm>
            <a:off x="3204254" y="3767419"/>
            <a:ext cx="1263838" cy="49014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khôn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9" name="Straight Connector 88"/>
          <p:cNvCxnSpPr>
            <a:stCxn id="103" idx="0"/>
          </p:cNvCxnSpPr>
          <p:nvPr/>
        </p:nvCxnSpPr>
        <p:spPr>
          <a:xfrm flipH="1" flipV="1">
            <a:off x="4063493" y="863997"/>
            <a:ext cx="1843612" cy="9561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>
            <a:off x="1778270" y="3452104"/>
            <a:ext cx="1343108" cy="54405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7" y="1766999"/>
            <a:ext cx="1383516" cy="1202687"/>
          </a:xfrm>
          <a:prstGeom prst="rect">
            <a:avLst/>
          </a:prstGeom>
        </p:spPr>
      </p:pic>
      <p:sp>
        <p:nvSpPr>
          <p:cNvPr id="93" name="Rectangle 92"/>
          <p:cNvSpPr/>
          <p:nvPr/>
        </p:nvSpPr>
        <p:spPr>
          <a:xfrm>
            <a:off x="-12132" y="3045673"/>
            <a:ext cx="1697409" cy="44124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Biết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làm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những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túc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liều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48" name="Picture 104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7430" y="3537157"/>
            <a:ext cx="1798575" cy="1302562"/>
          </a:xfrm>
          <a:prstGeom prst="rect">
            <a:avLst/>
          </a:prstGeom>
        </p:spPr>
      </p:pic>
      <p:sp>
        <p:nvSpPr>
          <p:cNvPr id="1051" name="Left Brace 1050"/>
          <p:cNvSpPr/>
          <p:nvPr/>
        </p:nvSpPr>
        <p:spPr>
          <a:xfrm rot="16200000">
            <a:off x="5409759" y="3144586"/>
            <a:ext cx="1062057" cy="3754587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3" name="Down Arrow 1052"/>
          <p:cNvSpPr/>
          <p:nvPr/>
        </p:nvSpPr>
        <p:spPr>
          <a:xfrm>
            <a:off x="5798837" y="4442985"/>
            <a:ext cx="233265" cy="3488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4" name="Down Arrow 1053"/>
          <p:cNvSpPr/>
          <p:nvPr/>
        </p:nvSpPr>
        <p:spPr>
          <a:xfrm rot="10800000">
            <a:off x="5786389" y="2196877"/>
            <a:ext cx="315951" cy="5670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/>
          <p:nvPr/>
        </p:nvSpPr>
        <p:spPr>
          <a:xfrm>
            <a:off x="4811342" y="1820184"/>
            <a:ext cx="2191526" cy="33094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Đời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sống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thần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57" name="Picture 6" descr="Khám phá mộ người “gay” thời cổ đại - Báo Người lao độ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299" y="-28135"/>
            <a:ext cx="1622695" cy="121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Rectangle 106"/>
          <p:cNvSpPr/>
          <p:nvPr/>
        </p:nvSpPr>
        <p:spPr>
          <a:xfrm>
            <a:off x="2407762" y="1210946"/>
            <a:ext cx="1681024" cy="2932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Chôn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người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chết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109" name="Straight Connector 108"/>
          <p:cNvCxnSpPr>
            <a:endCxn id="103" idx="0"/>
          </p:cNvCxnSpPr>
          <p:nvPr/>
        </p:nvCxnSpPr>
        <p:spPr>
          <a:xfrm flipH="1">
            <a:off x="5907105" y="778598"/>
            <a:ext cx="2109494" cy="104158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Picture 1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16599" y="-151605"/>
            <a:ext cx="1697769" cy="1442130"/>
          </a:xfrm>
          <a:prstGeom prst="rect">
            <a:avLst/>
          </a:prstGeom>
        </p:spPr>
      </p:pic>
      <p:sp>
        <p:nvSpPr>
          <p:cNvPr id="114" name="Rectangle 113"/>
          <p:cNvSpPr/>
          <p:nvPr/>
        </p:nvSpPr>
        <p:spPr>
          <a:xfrm>
            <a:off x="8020202" y="1363346"/>
            <a:ext cx="1681024" cy="293255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Vẽ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trên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vác</a:t>
            </a:r>
            <a:r>
              <a:rPr lang="en-US" sz="1400" dirty="0" smtClean="0">
                <a:solidFill>
                  <a:schemeClr val="tx1"/>
                </a:solidFill>
              </a:rPr>
              <a:t> hang </a:t>
            </a:r>
            <a:r>
              <a:rPr lang="en-US" sz="1400" dirty="0" err="1" smtClean="0">
                <a:solidFill>
                  <a:schemeClr val="tx1"/>
                </a:solidFill>
              </a:rPr>
              <a:t>động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0" name="Picture 5" descr="img47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012" y="-38933"/>
            <a:ext cx="1209730" cy="109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" name="Rectangle 120"/>
          <p:cNvSpPr/>
          <p:nvPr/>
        </p:nvSpPr>
        <p:spPr>
          <a:xfrm>
            <a:off x="5419792" y="961653"/>
            <a:ext cx="1181237" cy="305266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Đồ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trang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sức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58491" y="2931126"/>
            <a:ext cx="1040459" cy="995109"/>
          </a:xfrm>
          <a:prstGeom prst="rect">
            <a:avLst/>
          </a:prstGeom>
        </p:spPr>
      </p:pic>
      <p:cxnSp>
        <p:nvCxnSpPr>
          <p:cNvPr id="123" name="Straight Connector 122"/>
          <p:cNvCxnSpPr/>
          <p:nvPr/>
        </p:nvCxnSpPr>
        <p:spPr>
          <a:xfrm flipH="1">
            <a:off x="8626391" y="2071365"/>
            <a:ext cx="1933487" cy="12978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4" name="Picture 1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87757" y="1599882"/>
            <a:ext cx="1482410" cy="88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0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36" grpId="0" animBg="1"/>
      <p:bldP spid="26" grpId="0" animBg="1"/>
      <p:bldP spid="34" grpId="0" animBg="1"/>
      <p:bldP spid="35" grpId="0" animBg="1"/>
      <p:bldP spid="43" grpId="0" animBg="1"/>
      <p:bldP spid="53" grpId="0" animBg="1"/>
      <p:bldP spid="66" grpId="0" animBg="1"/>
      <p:bldP spid="84" grpId="0" animBg="1"/>
      <p:bldP spid="93" grpId="0" animBg="1"/>
      <p:bldP spid="1051" grpId="0" animBg="1"/>
      <p:bldP spid="1053" grpId="0" animBg="1"/>
      <p:bldP spid="1054" grpId="0" animBg="1"/>
      <p:bldP spid="103" grpId="0" animBg="1"/>
      <p:bldP spid="107" grpId="0" animBg="1"/>
      <p:bldP spid="114" grpId="0" animBg="1"/>
      <p:bldP spid="1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5" y="360218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345" y="1048389"/>
            <a:ext cx="108013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345" y="2105891"/>
            <a:ext cx="11513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52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6" descr="Lịch sử 6 Bài 3: Xã hội nguyên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3" y="0"/>
            <a:ext cx="4881965" cy="68900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298" y="160338"/>
            <a:ext cx="7230702" cy="489489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20071088">
            <a:off x="2097452" y="1071916"/>
            <a:ext cx="2915136" cy="5069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4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 sát hình 4.8, em hãy cho biết đời sống của người nguyên thủy ở Việt  Nam ( Cách thức lao động, vai trò của lửa trong đời sống của con) | [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573" y="0"/>
            <a:ext cx="6085249" cy="311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gười tinh khôn và óc sáng tạo | SGK Lịch sử lớ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" y="3773103"/>
            <a:ext cx="5554329" cy="308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Lịch sử 6 Bài 3: Xã hội nguyên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Giải chân trời sáng tạo lịch sử 6 bài 4: Xã hội nguyên thủy | baivan.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138" y="3821230"/>
            <a:ext cx="6014684" cy="3121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Đời sống của người nguyên thủy trên đất nước ta - Lịch sử 6 | Hoc360.n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25" y="10152"/>
            <a:ext cx="5458076" cy="310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66825" y="2887580"/>
            <a:ext cx="11752997" cy="111653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0223" y="4966636"/>
            <a:ext cx="375385" cy="8662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2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39" y="461727"/>
            <a:ext cx="9967864" cy="619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3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ảng xanh PPt có ô 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199" y="-1"/>
            <a:ext cx="123952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" y="76200"/>
            <a:ext cx="1422400" cy="10668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631952" y="71437"/>
            <a:ext cx="10367433" cy="792163"/>
          </a:xfrm>
          <a:prstGeom prst="roundRect">
            <a:avLst>
              <a:gd name="adj" fmla="val 16667"/>
            </a:avLst>
          </a:prstGeom>
          <a:solidFill>
            <a:srgbClr val="66FFFF"/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120000" tIns="60000" rIns="120000" bIns="60000" anchor="ctr"/>
          <a:lstStyle/>
          <a:p>
            <a:pPr algn="ctr">
              <a:spcBef>
                <a:spcPts val="2333"/>
              </a:spcBef>
              <a:tabLst>
                <a:tab pos="0" algn="l"/>
                <a:tab pos="596885" algn="l"/>
                <a:tab pos="1195887" algn="l"/>
                <a:tab pos="1794888" algn="l"/>
                <a:tab pos="2393891" algn="l"/>
                <a:tab pos="2992892" algn="l"/>
                <a:tab pos="3591894" algn="l"/>
                <a:tab pos="4190895" algn="l"/>
                <a:tab pos="4789898" algn="l"/>
                <a:tab pos="5388899" algn="l"/>
                <a:tab pos="5987901" algn="l"/>
                <a:tab pos="6586902" algn="l"/>
                <a:tab pos="7185904" algn="l"/>
                <a:tab pos="7784905" algn="l"/>
                <a:tab pos="8383908" algn="l"/>
                <a:tab pos="8982909" algn="l"/>
                <a:tab pos="9581911" algn="l"/>
                <a:tab pos="10180912" algn="l"/>
                <a:tab pos="10779914" algn="l"/>
                <a:tab pos="11378916" algn="l"/>
                <a:tab pos="11977918" algn="l"/>
              </a:tabLst>
            </a:pPr>
            <a:r>
              <a:rPr lang="en-US" sz="3733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733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XÃ HỘI NGUYÊN THỦY (2 t)</a:t>
            </a:r>
            <a:endParaRPr lang="en-US" sz="3733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568289" y="1238830"/>
            <a:ext cx="11431096" cy="741572"/>
          </a:xfrm>
          <a:prstGeom prst="rect">
            <a:avLst/>
          </a:prstGeom>
          <a:solidFill>
            <a:srgbClr val="FFFF00"/>
          </a:solidFill>
          <a:ln w="9525" cap="flat">
            <a:noFill/>
            <a:round/>
            <a:headEnd/>
            <a:tailEnd/>
          </a:ln>
          <a:effectLst/>
        </p:spPr>
        <p:txBody>
          <a:bodyPr wrap="square" lIns="120000" tIns="62400" rIns="120000" bIns="6240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I: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7324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012" y="0"/>
            <a:ext cx="6556782" cy="3941606"/>
          </a:xfrm>
          <a:prstGeom prst="rect">
            <a:avLst/>
          </a:prstGeom>
        </p:spPr>
      </p:pic>
      <p:sp>
        <p:nvSpPr>
          <p:cNvPr id="2" name="AutoShape 6" descr="Lịch sử 6 Bài 3: Xã hội nguyên thủ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ounded Rectangular Callout 4"/>
          <p:cNvSpPr/>
          <p:nvPr/>
        </p:nvSpPr>
        <p:spPr>
          <a:xfrm>
            <a:off x="5582653" y="4841507"/>
            <a:ext cx="6006164" cy="1694047"/>
          </a:xfrm>
          <a:prstGeom prst="wedgeRoundRectCallout">
            <a:avLst>
              <a:gd name="adj1" fmla="val -31089"/>
              <a:gd name="adj2" fmla="val -1022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4.1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34012" y="-6813"/>
            <a:ext cx="2724807" cy="56890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21370" y="7937"/>
            <a:ext cx="3213979" cy="55415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7712520" y="160338"/>
            <a:ext cx="448043" cy="2695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3" y="0"/>
            <a:ext cx="4881965" cy="6890053"/>
          </a:xfrm>
          <a:prstGeom prst="rect">
            <a:avLst/>
          </a:prstGeom>
        </p:spPr>
      </p:pic>
      <p:sp>
        <p:nvSpPr>
          <p:cNvPr id="14" name="Right Arrow 13"/>
          <p:cNvSpPr/>
          <p:nvPr/>
        </p:nvSpPr>
        <p:spPr>
          <a:xfrm rot="19521578">
            <a:off x="3629025" y="3375677"/>
            <a:ext cx="2488952" cy="450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6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Quan sát hình 4.8, em hãy cho biết đời sống của người nguyên thủy ở Việt  Nam ( Cách thức lao động, vai trò của lửa trong đời sống của con) | [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62" y="3968908"/>
            <a:ext cx="4257675" cy="218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0160" y="6233363"/>
            <a:ext cx="380045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ightning Bolt 3"/>
          <p:cNvSpPr/>
          <p:nvPr/>
        </p:nvSpPr>
        <p:spPr>
          <a:xfrm rot="16951945">
            <a:off x="7324726" y="3245833"/>
            <a:ext cx="3095625" cy="167201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303430"/>
            <a:ext cx="2914650" cy="156966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ightning Bolt 5"/>
          <p:cNvSpPr/>
          <p:nvPr/>
        </p:nvSpPr>
        <p:spPr>
          <a:xfrm rot="11565963">
            <a:off x="2151128" y="2343196"/>
            <a:ext cx="3095625" cy="1672016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782050" y="1088260"/>
            <a:ext cx="2914650" cy="15696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29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1632</Words>
  <Application>Microsoft Office PowerPoint</Application>
  <PresentationFormat>Widescreen</PresentationFormat>
  <Paragraphs>152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.VnTime</vt:lpstr>
      <vt:lpstr>Arial</vt:lpstr>
      <vt:lpstr>Calibri</vt:lpstr>
      <vt:lpstr>Calibri Light</vt:lpstr>
      <vt:lpstr>Franklin Gothic Book</vt:lpstr>
      <vt:lpstr>Symbol</vt:lpstr>
      <vt:lpstr>Times New Roman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acer</cp:lastModifiedBy>
  <cp:revision>116</cp:revision>
  <dcterms:created xsi:type="dcterms:W3CDTF">2021-07-16T02:46:11Z</dcterms:created>
  <dcterms:modified xsi:type="dcterms:W3CDTF">2022-07-24T23:51:18Z</dcterms:modified>
</cp:coreProperties>
</file>