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4"/>
  </p:notesMasterIdLst>
  <p:sldIdLst>
    <p:sldId id="428" r:id="rId2"/>
    <p:sldId id="418" r:id="rId3"/>
    <p:sldId id="419" r:id="rId4"/>
    <p:sldId id="420" r:id="rId5"/>
    <p:sldId id="421" r:id="rId6"/>
    <p:sldId id="286" r:id="rId7"/>
    <p:sldId id="423" r:id="rId8"/>
    <p:sldId id="293" r:id="rId9"/>
    <p:sldId id="427" r:id="rId10"/>
    <p:sldId id="426" r:id="rId11"/>
    <p:sldId id="425" r:id="rId12"/>
    <p:sldId id="42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99"/>
    <a:srgbClr val="FFFF00"/>
    <a:srgbClr val="C0C0C0"/>
    <a:srgbClr val="33CCCC"/>
    <a:srgbClr val="CCCC00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4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EB76D8-1184-4E66-B848-91DF99FAE33C}" type="datetimeFigureOut">
              <a:rPr lang="en-US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0EB94-D2AE-43D2-AE4A-90C8695D9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2A6B7-8D8E-4715-96F8-0162A89F180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91228C5D-7D19-4525-A864-22665BFB9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1E66E5-EC4A-48E9-8868-B00584608FF4}" type="slidenum">
              <a:rPr lang="en-US" altLang="vi-VN"/>
              <a:pPr/>
              <a:t>6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7BC8FDF0-1B5C-447F-BE5E-4B663C084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28321CC5-5EEB-47FD-8FA0-EF6755A9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12227F6A-83C0-4BA1-B097-4EB016B20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54BC1-7B2D-4140-880C-06EACB0BFD83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F9D4294D-74C8-489F-A9F6-197412AF0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E127022B-43BB-4E64-A1E2-CE5BA5AB9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BDEACD6D-FC08-4501-AF36-96ADBFEB1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34B31-DDC5-4FEA-826C-5694529418C0}" type="slidenum">
              <a:rPr lang="en-US" altLang="vi-VN"/>
              <a:pPr/>
              <a:t>8</a:t>
            </a:fld>
            <a:endParaRPr lang="en-US" altLang="vi-VN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FF2A3346-EA9B-426F-A39E-E8491A4B7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80F80AFC-2AAC-4AA0-A6C5-094433542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37F-6104-4DE6-9BE1-B066748D4A8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578-2819-46A2-A919-5B5E687F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61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0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21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351D90E-7921-4506-B70F-FFCDE631A20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9A956E-00A1-4268-8A90-03A356DD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A2F0B7-D301-4A5D-8EAB-D5BAFAB9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BD5D85-77C8-4FE2-A084-CF836A4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11DE02A-8CED-491E-AE10-AC80D804F3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01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6C03-EE95-4418-95C3-31369E6F62A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F514-57C5-41F0-B015-0A5FD165A2B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2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777-14E1-40A6-89B6-A6292DF7C77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637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B84A-FFE0-4E71-828B-85903F4A0D96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82D21-AFEC-45D4-8396-473D4F55A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0"/>
          <p:cNvSpPr>
            <a:spLocks noChangeArrowheads="1" noChangeShapeType="1" noTextEdit="1"/>
          </p:cNvSpPr>
          <p:nvPr/>
        </p:nvSpPr>
        <p:spPr bwMode="auto">
          <a:xfrm>
            <a:off x="2262717" y="1011238"/>
            <a:ext cx="7620000" cy="665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 dirty="0">
                <a:solidFill>
                  <a:srgbClr val="C00000"/>
                </a:solidFill>
                <a:latin typeface="Times New Roman"/>
                <a:cs typeface="Times New Roman"/>
              </a:rPr>
              <a:t>CÔNG NGHỆ 8</a:t>
            </a:r>
          </a:p>
        </p:txBody>
      </p: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11724218" y="128589"/>
            <a:ext cx="264583" cy="6408737"/>
            <a:chOff x="5539" y="139"/>
            <a:chExt cx="125" cy="4037"/>
          </a:xfrm>
        </p:grpSpPr>
        <p:sp>
          <p:nvSpPr>
            <p:cNvPr id="6162" name="Rectangle 12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3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4"/>
          <p:cNvGrpSpPr>
            <a:grpSpLocks/>
          </p:cNvGrpSpPr>
          <p:nvPr/>
        </p:nvGrpSpPr>
        <p:grpSpPr bwMode="auto">
          <a:xfrm>
            <a:off x="406400" y="6376988"/>
            <a:ext cx="11582400" cy="228600"/>
            <a:chOff x="260" y="4080"/>
            <a:chExt cx="5472" cy="144"/>
          </a:xfrm>
        </p:grpSpPr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16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7"/>
          <p:cNvGrpSpPr>
            <a:grpSpLocks/>
          </p:cNvGrpSpPr>
          <p:nvPr/>
        </p:nvGrpSpPr>
        <p:grpSpPr bwMode="auto">
          <a:xfrm>
            <a:off x="203200" y="152400"/>
            <a:ext cx="270933" cy="6503988"/>
            <a:chOff x="112" y="145"/>
            <a:chExt cx="128" cy="4097"/>
          </a:xfrm>
        </p:grpSpPr>
        <p:sp>
          <p:nvSpPr>
            <p:cNvPr id="6158" name="Rectangle 1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400">
                <a:latin typeface="Times New Roman" pitchFamily="18" charset="0"/>
              </a:endParaRPr>
            </a:p>
          </p:txBody>
        </p:sp>
      </p:grp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95251" y="76201"/>
            <a:ext cx="11660716" cy="161925"/>
            <a:chOff x="48" y="111"/>
            <a:chExt cx="5509" cy="102"/>
          </a:xfrm>
        </p:grpSpPr>
        <p:sp>
          <p:nvSpPr>
            <p:cNvPr id="6156" name="Rectangle 2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Rectangle 22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Rectangle 23"/>
          <p:cNvSpPr>
            <a:spLocks noChangeArrowheads="1"/>
          </p:cNvSpPr>
          <p:nvPr/>
        </p:nvSpPr>
        <p:spPr bwMode="auto">
          <a:xfrm>
            <a:off x="2235200" y="457200"/>
            <a:ext cx="873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TRƯỜNG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THCS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BÌNH KHÁNH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2" name="Title 23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904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vi-VN" sz="3200" b="1" smtClean="0">
                <a:solidFill>
                  <a:srgbClr val="0070C0"/>
                </a:solidFill>
                <a:cs typeface="Times New Roman" pitchFamily="18" charset="0"/>
              </a:rPr>
              <a:t>Nguyễn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Thị</a:t>
            </a:r>
            <a:r>
              <a:rPr lang="vi-VN" sz="3200" b="1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 Hương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Tổ: Thể Dục –Công Nghệ</a:t>
            </a:r>
          </a:p>
        </p:txBody>
      </p:sp>
      <p:pic>
        <p:nvPicPr>
          <p:cNvPr id="6153" name="Picture 26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520" flipH="1">
            <a:off x="292101" y="358775"/>
            <a:ext cx="262043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312">
            <a:off x="9702801" y="211138"/>
            <a:ext cx="22246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 descr="C:\Users\HP\Desktop\bai giang\cong tr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800225"/>
            <a:ext cx="10363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681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77FF-5BB0-46EF-93D7-4ECFF2B5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75" y="306368"/>
            <a:ext cx="6347713" cy="58715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FF2CA1-ECF1-404E-B550-EDE47682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412776"/>
            <a:ext cx="8640960" cy="5184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E7B361-4C7A-4971-B204-589AAF4C5258}"/>
              </a:ext>
            </a:extLst>
          </p:cNvPr>
          <p:cNvSpPr/>
          <p:nvPr/>
        </p:nvSpPr>
        <p:spPr>
          <a:xfrm>
            <a:off x="551384" y="1052736"/>
            <a:ext cx="9865096" cy="5571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296E63-1A44-424E-ACD5-A308E26DD974}"/>
              </a:ext>
            </a:extLst>
          </p:cNvPr>
          <p:cNvSpPr/>
          <p:nvPr/>
        </p:nvSpPr>
        <p:spPr>
          <a:xfrm>
            <a:off x="1127448" y="1238408"/>
            <a:ext cx="9145015" cy="5199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F3E3CD-67E9-4C3E-BA27-304D84919F73}"/>
              </a:ext>
            </a:extLst>
          </p:cNvPr>
          <p:cNvSpPr/>
          <p:nvPr/>
        </p:nvSpPr>
        <p:spPr>
          <a:xfrm>
            <a:off x="6168008" y="5589240"/>
            <a:ext cx="410445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EC0266-AB93-4A19-AC87-7B722BBB7FC7}"/>
              </a:ext>
            </a:extLst>
          </p:cNvPr>
          <p:cNvSpPr/>
          <p:nvPr/>
        </p:nvSpPr>
        <p:spPr>
          <a:xfrm>
            <a:off x="7968209" y="29249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3E5AEB-700B-48DC-B9D6-1872471D0771}"/>
              </a:ext>
            </a:extLst>
          </p:cNvPr>
          <p:cNvCxnSpPr>
            <a:stCxn id="6" idx="1"/>
          </p:cNvCxnSpPr>
          <p:nvPr/>
        </p:nvCxnSpPr>
        <p:spPr>
          <a:xfrm>
            <a:off x="6168008" y="6021288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441CC73-BA41-49CC-8E72-5F4A11EC278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8220236" y="558924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CABB215-1D78-48DB-816D-FB190BF31E4F}"/>
              </a:ext>
            </a:extLst>
          </p:cNvPr>
          <p:cNvCxnSpPr/>
          <p:nvPr/>
        </p:nvCxnSpPr>
        <p:spPr>
          <a:xfrm>
            <a:off x="6168008" y="6237312"/>
            <a:ext cx="2052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69622BD-1CB4-445A-A445-BBF9E5261482}"/>
              </a:ext>
            </a:extLst>
          </p:cNvPr>
          <p:cNvCxnSpPr/>
          <p:nvPr/>
        </p:nvCxnSpPr>
        <p:spPr>
          <a:xfrm>
            <a:off x="8904312" y="55892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FB0AE8A-2B5F-474F-B622-086A42FF9CAC}"/>
              </a:ext>
            </a:extLst>
          </p:cNvPr>
          <p:cNvCxnSpPr/>
          <p:nvPr/>
        </p:nvCxnSpPr>
        <p:spPr>
          <a:xfrm>
            <a:off x="9768408" y="55892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0DDF423-6E5A-43E5-92F9-39307C5976DC}"/>
              </a:ext>
            </a:extLst>
          </p:cNvPr>
          <p:cNvGrpSpPr/>
          <p:nvPr/>
        </p:nvGrpSpPr>
        <p:grpSpPr>
          <a:xfrm>
            <a:off x="3882892" y="2132856"/>
            <a:ext cx="2014326" cy="1728193"/>
            <a:chOff x="2483768" y="2132855"/>
            <a:chExt cx="1800200" cy="172819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27B04B6-A38F-4863-B378-C1E7F3B404FD}"/>
                </a:ext>
              </a:extLst>
            </p:cNvPr>
            <p:cNvSpPr/>
            <p:nvPr/>
          </p:nvSpPr>
          <p:spPr>
            <a:xfrm>
              <a:off x="2483768" y="2924944"/>
              <a:ext cx="1800200" cy="9361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4C87BF4-4E49-4810-9867-74F6978CE853}"/>
                </a:ext>
              </a:extLst>
            </p:cNvPr>
            <p:cNvSpPr/>
            <p:nvPr/>
          </p:nvSpPr>
          <p:spPr>
            <a:xfrm>
              <a:off x="2987824" y="2132855"/>
              <a:ext cx="720080" cy="17281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BBD8F30-96BB-4E0E-9469-EE06171BEDCE}"/>
              </a:ext>
            </a:extLst>
          </p:cNvPr>
          <p:cNvSpPr/>
          <p:nvPr/>
        </p:nvSpPr>
        <p:spPr>
          <a:xfrm>
            <a:off x="3882893" y="4293096"/>
            <a:ext cx="19990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00B580F-4DB5-4BA7-9C90-4B1D36DBA9C3}"/>
              </a:ext>
            </a:extLst>
          </p:cNvPr>
          <p:cNvCxnSpPr>
            <a:cxnSpLocks/>
          </p:cNvCxnSpPr>
          <p:nvPr/>
        </p:nvCxnSpPr>
        <p:spPr>
          <a:xfrm>
            <a:off x="5231904" y="386104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987374A-91C5-4112-8EAA-E4113E7FF041}"/>
              </a:ext>
            </a:extLst>
          </p:cNvPr>
          <p:cNvSpPr/>
          <p:nvPr/>
        </p:nvSpPr>
        <p:spPr>
          <a:xfrm>
            <a:off x="4439479" y="4293096"/>
            <a:ext cx="7924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A83F196-ABD1-4931-9EDF-49C3A6492663}"/>
              </a:ext>
            </a:extLst>
          </p:cNvPr>
          <p:cNvSpPr/>
          <p:nvPr/>
        </p:nvSpPr>
        <p:spPr>
          <a:xfrm>
            <a:off x="6888089" y="2132856"/>
            <a:ext cx="648071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D40CA67-CD95-47EE-BCC0-CF8A473358CF}"/>
              </a:ext>
            </a:extLst>
          </p:cNvPr>
          <p:cNvSpPr/>
          <p:nvPr/>
        </p:nvSpPr>
        <p:spPr>
          <a:xfrm>
            <a:off x="6888088" y="2996951"/>
            <a:ext cx="64806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E1038A4A-27C0-4421-BB3B-2A8832E45993}"/>
              </a:ext>
            </a:extLst>
          </p:cNvPr>
          <p:cNvCxnSpPr/>
          <p:nvPr/>
        </p:nvCxnSpPr>
        <p:spPr>
          <a:xfrm>
            <a:off x="4439816" y="2947804"/>
            <a:ext cx="0" cy="225969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170AC32C-5E25-4A31-BF02-DBD6F94FC5B0}"/>
              </a:ext>
            </a:extLst>
          </p:cNvPr>
          <p:cNvCxnSpPr>
            <a:cxnSpLocks/>
          </p:cNvCxnSpPr>
          <p:nvPr/>
        </p:nvCxnSpPr>
        <p:spPr>
          <a:xfrm>
            <a:off x="3882892" y="2996952"/>
            <a:ext cx="0" cy="2210545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ACFA745-268E-415E-9A72-8094B32643EB}"/>
              </a:ext>
            </a:extLst>
          </p:cNvPr>
          <p:cNvCxnSpPr/>
          <p:nvPr/>
        </p:nvCxnSpPr>
        <p:spPr>
          <a:xfrm>
            <a:off x="5252633" y="2996952"/>
            <a:ext cx="0" cy="2210545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83C6D15D-DC62-4528-B3E9-819EE709DC55}"/>
              </a:ext>
            </a:extLst>
          </p:cNvPr>
          <p:cNvCxnSpPr/>
          <p:nvPr/>
        </p:nvCxnSpPr>
        <p:spPr>
          <a:xfrm>
            <a:off x="5881935" y="2947804"/>
            <a:ext cx="0" cy="225969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F120836-8697-42BF-8E0B-725F8F9E2BE6}"/>
              </a:ext>
            </a:extLst>
          </p:cNvPr>
          <p:cNvCxnSpPr>
            <a:stCxn id="26" idx="0"/>
            <a:endCxn id="39" idx="0"/>
          </p:cNvCxnSpPr>
          <p:nvPr/>
        </p:nvCxnSpPr>
        <p:spPr>
          <a:xfrm>
            <a:off x="4849768" y="2132855"/>
            <a:ext cx="2362356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5EEA2CF0-1B1A-4785-B969-D763392915CB}"/>
              </a:ext>
            </a:extLst>
          </p:cNvPr>
          <p:cNvCxnSpPr/>
          <p:nvPr/>
        </p:nvCxnSpPr>
        <p:spPr>
          <a:xfrm>
            <a:off x="5252634" y="2970663"/>
            <a:ext cx="2283521" cy="2628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AC04EF12-0300-45C3-B39F-0B9FA21C042F}"/>
              </a:ext>
            </a:extLst>
          </p:cNvPr>
          <p:cNvCxnSpPr>
            <a:stCxn id="26" idx="2"/>
          </p:cNvCxnSpPr>
          <p:nvPr/>
        </p:nvCxnSpPr>
        <p:spPr>
          <a:xfrm flipV="1">
            <a:off x="4849768" y="3861048"/>
            <a:ext cx="2673898" cy="1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73D3C18-6DE1-4BAA-8102-1DA1929C6AFB}"/>
              </a:ext>
            </a:extLst>
          </p:cNvPr>
          <p:cNvCxnSpPr/>
          <p:nvPr/>
        </p:nvCxnSpPr>
        <p:spPr>
          <a:xfrm>
            <a:off x="8220236" y="5805264"/>
            <a:ext cx="2052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3394A9A-58C7-48E5-AB7C-7E3FDE2EE9B7}"/>
              </a:ext>
            </a:extLst>
          </p:cNvPr>
          <p:cNvCxnSpPr/>
          <p:nvPr/>
        </p:nvCxnSpPr>
        <p:spPr>
          <a:xfrm>
            <a:off x="6888088" y="60212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C7DB702-3816-47EB-8168-4B4DBEDEB3F0}"/>
              </a:ext>
            </a:extLst>
          </p:cNvPr>
          <p:cNvCxnSpPr/>
          <p:nvPr/>
        </p:nvCxnSpPr>
        <p:spPr>
          <a:xfrm>
            <a:off x="7536154" y="6021288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6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C57A03E-6666-44A7-8A80-D3AD0B72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803176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V. Vận dụng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C3251B-5B6D-421A-BC26-F9F1E58F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2160591"/>
            <a:ext cx="7488833" cy="3880773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Đọc phần em có biết sgk/ 22 sau đó vẽ lại các vật thể A, B,,D vào giấy A4 đã kẻ khung tên tiết sau nộp chấm điểm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4183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27BC-ED20-4279-815E-B123DD4060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1987" name="Picture 6" descr="so018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"/>
            <a:ext cx="525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4191000" y="914401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8000"/>
                </a:solidFill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828800" y="2133601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i="1" err="1">
                <a:solidFill>
                  <a:srgbClr val="000099"/>
                </a:solidFill>
                <a:cs typeface="Times New Roman" pitchFamily="18" charset="0"/>
              </a:rPr>
              <a:t>nhà</a:t>
            </a:r>
            <a:r>
              <a:rPr lang="en-US" sz="2800" i="1">
                <a:solidFill>
                  <a:srgbClr val="000099"/>
                </a:solidFill>
                <a:cs typeface="Times New Roman" pitchFamily="18" charset="0"/>
              </a:rPr>
              <a:t> làm bài tập theo yêu cầu của giáo viên</a:t>
            </a:r>
            <a:endParaRPr lang="en-US" sz="2800" i="1" dirty="0">
              <a:solidFill>
                <a:srgbClr val="000099"/>
              </a:solidFill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Nghiên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cứu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chưa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66"/>
                </a:solidFill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FF0066"/>
                </a:solidFill>
                <a:cs typeface="Times New Roman" pitchFamily="18" charset="0"/>
              </a:rPr>
              <a:t>”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i="1" dirty="0">
                <a:solidFill>
                  <a:srgbClr val="008000"/>
                </a:solidFill>
                <a:cs typeface="Times New Roman" pitchFamily="18" charset="0"/>
              </a:rPr>
              <a:t> Xem trước bài 6 – Bản vẽ các khối tròn xoay</a:t>
            </a:r>
          </a:p>
        </p:txBody>
      </p:sp>
      <p:pic>
        <p:nvPicPr>
          <p:cNvPr id="41990" name="Picture 350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64114"/>
            <a:ext cx="20574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50" descr="Asian 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51054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631950" y="-24"/>
            <a:ext cx="8915400" cy="9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09752" y="1142985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altLang="en-US" sz="4000" b="1">
                <a:solidFill>
                  <a:srgbClr val="000099"/>
                </a:solidFill>
                <a:latin typeface="Times New Roman" pitchFamily="18" charset="0"/>
              </a:rPr>
              <a:t> :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đây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khối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đa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itchFamily="18" charset="0"/>
              </a:rPr>
              <a:t>diện</a:t>
            </a: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5" name="Picture 7" descr="04"/>
          <p:cNvPicPr>
            <a:picLocks noChangeAspect="1" noChangeArrowheads="1"/>
          </p:cNvPicPr>
          <p:nvPr/>
        </p:nvPicPr>
        <p:blipFill>
          <a:blip r:embed="rId2"/>
          <a:srcRect l="68518" r="4630" b="17870"/>
          <a:stretch>
            <a:fillRect/>
          </a:stretch>
        </p:blipFill>
        <p:spPr bwMode="auto">
          <a:xfrm>
            <a:off x="8172450" y="3071810"/>
            <a:ext cx="2209800" cy="32273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 descr="04"/>
          <p:cNvPicPr>
            <a:picLocks noChangeAspect="1" noChangeArrowheads="1"/>
          </p:cNvPicPr>
          <p:nvPr/>
        </p:nvPicPr>
        <p:blipFill>
          <a:blip r:embed="rId2"/>
          <a:srcRect l="3703" t="1282" r="69444" b="16112"/>
          <a:stretch>
            <a:fillRect/>
          </a:stretch>
        </p:blipFill>
        <p:spPr bwMode="auto">
          <a:xfrm>
            <a:off x="2085975" y="3000372"/>
            <a:ext cx="2209800" cy="30511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0" y="3286125"/>
            <a:ext cx="15621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595538" y="557214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7768" y="57864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4"/>
          <p:cNvPicPr>
            <a:picLocks noChangeAspect="1" noChangeArrowheads="1"/>
          </p:cNvPicPr>
          <p:nvPr/>
        </p:nvPicPr>
        <p:blipFill>
          <a:blip r:embed="rId2"/>
          <a:srcRect b="46072"/>
          <a:stretch>
            <a:fillRect/>
          </a:stretch>
        </p:blipFill>
        <p:spPr bwMode="auto">
          <a:xfrm>
            <a:off x="1524000" y="714357"/>
            <a:ext cx="4114800" cy="22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77493"/>
              </p:ext>
            </p:extLst>
          </p:nvPr>
        </p:nvGraphicFramePr>
        <p:xfrm>
          <a:off x="3595670" y="4071942"/>
          <a:ext cx="6143667" cy="2073276"/>
        </p:xfrm>
        <a:graphic>
          <a:graphicData uri="http://schemas.openxmlformats.org/drawingml/2006/table">
            <a:tbl>
              <a:tblPr/>
              <a:tblGrid>
                <a:gridCol w="3165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Line 70"/>
          <p:cNvSpPr>
            <a:spLocks noChangeShapeType="1"/>
          </p:cNvSpPr>
          <p:nvPr/>
        </p:nvSpPr>
        <p:spPr bwMode="auto">
          <a:xfrm>
            <a:off x="3595670" y="4071942"/>
            <a:ext cx="3143272" cy="50006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3667108" y="4181782"/>
            <a:ext cx="1857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524496" y="4000505"/>
            <a:ext cx="12334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3124192" y="3610278"/>
            <a:ext cx="175736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Char char="•"/>
              <a:defRPr/>
            </a:pPr>
            <a:r>
              <a:rPr lang="en-US" sz="2400">
                <a:solidFill>
                  <a:srgbClr val="0070C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40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VNI-Times" pitchFamily="2" charset="0"/>
              </a:rPr>
              <a:t>4.4</a:t>
            </a:r>
          </a:p>
        </p:txBody>
      </p:sp>
      <p:sp>
        <p:nvSpPr>
          <p:cNvPr id="14" name="Text Box 91"/>
          <p:cNvSpPr txBox="1">
            <a:spLocks noChangeArrowheads="1"/>
          </p:cNvSpPr>
          <p:nvPr/>
        </p:nvSpPr>
        <p:spPr bwMode="auto">
          <a:xfrm>
            <a:off x="7310446" y="2857497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olidFill>
                  <a:schemeClr val="folHlink"/>
                </a:solidFill>
              </a:rPr>
              <a:t>Hình</a:t>
            </a:r>
            <a:r>
              <a:rPr lang="en-US" sz="2000" dirty="0">
                <a:solidFill>
                  <a:schemeClr val="folHlink"/>
                </a:solidFill>
              </a:rPr>
              <a:t> 4.9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2667000" y="3048001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4.8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631950" y="-24"/>
            <a:ext cx="8915400" cy="8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BÀI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396" y="464344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6132" y="511047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7702" y="564357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6" y="785795"/>
            <a:ext cx="49544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31950" y="285729"/>
            <a:ext cx="8915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TIẾT 5 - BÀI 5 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BÀI TẬP THỰC HÀNH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84350" y="2538933"/>
            <a:ext cx="2811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</a:rPr>
              <a:t>I. CHUẨN BỊ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62229" y="3123708"/>
            <a:ext cx="851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32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 Dụng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cụ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thước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bút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chì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tẩy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66054" y="3697977"/>
            <a:ext cx="851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32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 Vật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vẽ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khổ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A4,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nháp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,..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36750" y="4293097"/>
            <a:ext cx="851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32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 Sách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khoa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vở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31950" y="-24"/>
            <a:ext cx="8915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TIẾT 5 - BÀI 5 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BÀI TẬP THỰC HÀNH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79576" y="1716266"/>
            <a:ext cx="2811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</a:rPr>
              <a:t>I. CHUẨN BỊ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79576" y="2209009"/>
            <a:ext cx="2811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</a:rPr>
              <a:t>II. NỘI DUNG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62EB3F76-BC35-40CC-8853-81D175A3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2810904"/>
            <a:ext cx="6336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5.1 và hình 5.2 để hoàn thiện bảng 5.1 </a:t>
            </a:r>
            <a:endParaRPr lang="en-US" altLang="vi-VN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68" name="Picture 1" descr="cn8tr021h08">
            <a:extLst>
              <a:ext uri="{FF2B5EF4-FFF2-40B4-BE49-F238E27FC236}">
                <a16:creationId xmlns:a16="http://schemas.microsoft.com/office/drawing/2014/main" xmlns="" id="{C6394542-7F19-45D0-9B2E-8C5B3CA71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438650"/>
            <a:ext cx="124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>
            <a:extLst>
              <a:ext uri="{FF2B5EF4-FFF2-40B4-BE49-F238E27FC236}">
                <a16:creationId xmlns:a16="http://schemas.microsoft.com/office/drawing/2014/main" xmlns="" id="{104AD204-6429-4417-8EAC-72DCB1AE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1"/>
            <a:ext cx="12192000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xmlns="" id="{912094CC-793D-465C-86C9-3D6BDBB7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965" y="1010060"/>
            <a:ext cx="40971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  <a:endParaRPr lang="en-US" altLang="vi-VN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xmlns="" id="{62EB3F76-BC35-40CC-8853-81D175A3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51" y="1503101"/>
            <a:ext cx="411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Kẻ bảng 5.1 vào vở và hoàn thiện bài tâp trong thời gian 5 phút</a:t>
            </a:r>
            <a:endParaRPr lang="en-US" altLang="vi-VN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8" name="Text Box 208">
            <a:extLst>
              <a:ext uri="{FF2B5EF4-FFF2-40B4-BE49-F238E27FC236}">
                <a16:creationId xmlns:a16="http://schemas.microsoft.com/office/drawing/2014/main" xmlns="" id="{B168A0DA-B7F4-4053-9C6F-E70E193B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51326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5BE2"/>
                </a:solidFill>
                <a:latin typeface="VNI-Times" pitchFamily="2" charset="0"/>
              </a:rPr>
              <a:t>Baûng 5.1</a:t>
            </a:r>
          </a:p>
        </p:txBody>
      </p:sp>
      <p:pic>
        <p:nvPicPr>
          <p:cNvPr id="61649" name="Picture 1" descr="cn8tr021h01">
            <a:extLst>
              <a:ext uri="{FF2B5EF4-FFF2-40B4-BE49-F238E27FC236}">
                <a16:creationId xmlns:a16="http://schemas.microsoft.com/office/drawing/2014/main" xmlns="" id="{14B93685-72A5-44BB-8E41-2F3C364CE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019176"/>
            <a:ext cx="1168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0" name="Picture 1" descr="cn8tr021h02">
            <a:extLst>
              <a:ext uri="{FF2B5EF4-FFF2-40B4-BE49-F238E27FC236}">
                <a16:creationId xmlns:a16="http://schemas.microsoft.com/office/drawing/2014/main" xmlns="" id="{D4ACB21C-E048-43B1-9456-1D58105C8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09650"/>
            <a:ext cx="1073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1" name="Picture 1" descr="cn8tr021h03">
            <a:extLst>
              <a:ext uri="{FF2B5EF4-FFF2-40B4-BE49-F238E27FC236}">
                <a16:creationId xmlns:a16="http://schemas.microsoft.com/office/drawing/2014/main" xmlns="" id="{5C139833-BE25-4A8F-A0ED-AD4B8C4F2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38226"/>
            <a:ext cx="9017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2" name="Picture 1" descr="cn8tr021h04">
            <a:extLst>
              <a:ext uri="{FF2B5EF4-FFF2-40B4-BE49-F238E27FC236}">
                <a16:creationId xmlns:a16="http://schemas.microsoft.com/office/drawing/2014/main" xmlns="" id="{24587B51-8B89-4CE2-9239-2EAD6F724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4" y="1066800"/>
            <a:ext cx="9223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3" name="Text Box 213">
            <a:extLst>
              <a:ext uri="{FF2B5EF4-FFF2-40B4-BE49-F238E27FC236}">
                <a16:creationId xmlns:a16="http://schemas.microsoft.com/office/drawing/2014/main" xmlns="" id="{30DB55BF-C3BB-4845-9B40-21BA63B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329088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 i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5.1 Bản vẽ các hình chiếu</a:t>
            </a:r>
            <a:endParaRPr lang="en-US" altLang="vi-VN" b="1">
              <a:solidFill>
                <a:srgbClr val="005B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54" name="Oval 214">
            <a:extLst>
              <a:ext uri="{FF2B5EF4-FFF2-40B4-BE49-F238E27FC236}">
                <a16:creationId xmlns:a16="http://schemas.microsoft.com/office/drawing/2014/main" xmlns="" id="{5B481D5B-BB7D-4217-A5DF-96A2C48F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1</a:t>
            </a:r>
          </a:p>
        </p:txBody>
      </p:sp>
      <p:sp>
        <p:nvSpPr>
          <p:cNvPr id="61657" name="Oval 217">
            <a:extLst>
              <a:ext uri="{FF2B5EF4-FFF2-40B4-BE49-F238E27FC236}">
                <a16:creationId xmlns:a16="http://schemas.microsoft.com/office/drawing/2014/main" xmlns="" id="{850DAF63-CAE1-4592-80CD-31EAB65F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30051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2</a:t>
            </a:r>
          </a:p>
        </p:txBody>
      </p:sp>
      <p:sp>
        <p:nvSpPr>
          <p:cNvPr id="61658" name="Oval 218">
            <a:extLst>
              <a:ext uri="{FF2B5EF4-FFF2-40B4-BE49-F238E27FC236}">
                <a16:creationId xmlns:a16="http://schemas.microsoft.com/office/drawing/2014/main" xmlns="" id="{FC9A7044-885A-4957-9F66-48175360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3</a:t>
            </a:r>
          </a:p>
        </p:txBody>
      </p:sp>
      <p:sp>
        <p:nvSpPr>
          <p:cNvPr id="61659" name="Oval 219">
            <a:extLst>
              <a:ext uri="{FF2B5EF4-FFF2-40B4-BE49-F238E27FC236}">
                <a16:creationId xmlns:a16="http://schemas.microsoft.com/office/drawing/2014/main" xmlns="" id="{FB0D239B-226F-47AE-A1EC-83C53A3D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450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4</a:t>
            </a:r>
          </a:p>
        </p:txBody>
      </p:sp>
      <p:sp>
        <p:nvSpPr>
          <p:cNvPr id="61660" name="Text Box 220">
            <a:extLst>
              <a:ext uri="{FF2B5EF4-FFF2-40B4-BE49-F238E27FC236}">
                <a16:creationId xmlns:a16="http://schemas.microsoft.com/office/drawing/2014/main" xmlns="" id="{DDBBEA86-5CEC-499B-8AC9-334B9DAE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6" y="6186488"/>
            <a:ext cx="292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5.2: bản vẽ các vật thể</a:t>
            </a:r>
          </a:p>
        </p:txBody>
      </p:sp>
      <p:sp>
        <p:nvSpPr>
          <p:cNvPr id="61661" name="Oval 221">
            <a:extLst>
              <a:ext uri="{FF2B5EF4-FFF2-40B4-BE49-F238E27FC236}">
                <a16:creationId xmlns:a16="http://schemas.microsoft.com/office/drawing/2014/main" xmlns="" id="{927BA1FD-5555-4758-9714-14470510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991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A</a:t>
            </a:r>
          </a:p>
        </p:txBody>
      </p:sp>
      <p:sp>
        <p:nvSpPr>
          <p:cNvPr id="61662" name="Oval 222">
            <a:extLst>
              <a:ext uri="{FF2B5EF4-FFF2-40B4-BE49-F238E27FC236}">
                <a16:creationId xmlns:a16="http://schemas.microsoft.com/office/drawing/2014/main" xmlns="" id="{39D3D971-DFD1-4851-88E4-D39E2D36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0" y="59769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B</a:t>
            </a:r>
          </a:p>
        </p:txBody>
      </p:sp>
      <p:sp>
        <p:nvSpPr>
          <p:cNvPr id="61663" name="Oval 223">
            <a:extLst>
              <a:ext uri="{FF2B5EF4-FFF2-40B4-BE49-F238E27FC236}">
                <a16:creationId xmlns:a16="http://schemas.microsoft.com/office/drawing/2014/main" xmlns="" id="{AC0D7975-7C83-4486-A85A-1570797F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5991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C</a:t>
            </a:r>
          </a:p>
        </p:txBody>
      </p:sp>
      <p:sp>
        <p:nvSpPr>
          <p:cNvPr id="61664" name="Oval 224">
            <a:extLst>
              <a:ext uri="{FF2B5EF4-FFF2-40B4-BE49-F238E27FC236}">
                <a16:creationId xmlns:a16="http://schemas.microsoft.com/office/drawing/2014/main" xmlns="" id="{3640A9C5-8E10-4763-8CD2-A40C1315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38" y="5991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D</a:t>
            </a:r>
          </a:p>
        </p:txBody>
      </p:sp>
      <p:pic>
        <p:nvPicPr>
          <p:cNvPr id="61665" name="Picture 1" descr="cn8tr021h05">
            <a:extLst>
              <a:ext uri="{FF2B5EF4-FFF2-40B4-BE49-F238E27FC236}">
                <a16:creationId xmlns:a16="http://schemas.microsoft.com/office/drawing/2014/main" xmlns="" id="{5C73F4BE-6EA8-4D19-886E-E3A0F8F8D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1189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6" name="Picture 1" descr="cn8tr021h06">
            <a:extLst>
              <a:ext uri="{FF2B5EF4-FFF2-40B4-BE49-F238E27FC236}">
                <a16:creationId xmlns:a16="http://schemas.microsoft.com/office/drawing/2014/main" xmlns="" id="{658A9E0C-556D-46BD-904E-0499C6053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371975"/>
            <a:ext cx="1135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7" name="Picture 1" descr="cn8tr021h07">
            <a:extLst>
              <a:ext uri="{FF2B5EF4-FFF2-40B4-BE49-F238E27FC236}">
                <a16:creationId xmlns:a16="http://schemas.microsoft.com/office/drawing/2014/main" xmlns="" id="{E5F8E4A2-0717-4C54-8197-5B999BC92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343400"/>
            <a:ext cx="1222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7">
            <a:extLst>
              <a:ext uri="{FF2B5EF4-FFF2-40B4-BE49-F238E27FC236}">
                <a16:creationId xmlns:a16="http://schemas.microsoft.com/office/drawing/2014/main" xmlns="" id="{105B1EB5-2F9F-4292-A3E8-A89ECF1B8023}"/>
              </a:ext>
            </a:extLst>
          </p:cNvPr>
          <p:cNvGrpSpPr>
            <a:grpSpLocks/>
          </p:cNvGrpSpPr>
          <p:nvPr/>
        </p:nvGrpSpPr>
        <p:grpSpPr bwMode="auto">
          <a:xfrm>
            <a:off x="983432" y="3005138"/>
            <a:ext cx="4807768" cy="3706810"/>
            <a:chOff x="405" y="2471"/>
            <a:chExt cx="3147" cy="1689"/>
          </a:xfrm>
        </p:grpSpPr>
        <p:grpSp>
          <p:nvGrpSpPr>
            <p:cNvPr id="4122" name="Group 206">
              <a:extLst>
                <a:ext uri="{FF2B5EF4-FFF2-40B4-BE49-F238E27FC236}">
                  <a16:creationId xmlns:a16="http://schemas.microsoft.com/office/drawing/2014/main" xmlns="" id="{E434B1C9-063B-406C-A666-C7F7CA26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96"/>
              <a:ext cx="3120" cy="1664"/>
              <a:chOff x="432" y="2496"/>
              <a:chExt cx="3120" cy="1664"/>
            </a:xfrm>
          </p:grpSpPr>
          <p:sp>
            <p:nvSpPr>
              <p:cNvPr id="4125" name="Rectangle 89">
                <a:extLst>
                  <a:ext uri="{FF2B5EF4-FFF2-40B4-BE49-F238E27FC236}">
                    <a16:creationId xmlns:a16="http://schemas.microsoft.com/office/drawing/2014/main" xmlns="" id="{B5C00F05-85DD-40AB-B924-52137C366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26" name="Rectangle 88">
                <a:extLst>
                  <a:ext uri="{FF2B5EF4-FFF2-40B4-BE49-F238E27FC236}">
                    <a16:creationId xmlns:a16="http://schemas.microsoft.com/office/drawing/2014/main" xmlns="" id="{02D0495B-8426-4CFA-A39B-DE25CA7C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27" name="Rectangle 87">
                <a:extLst>
                  <a:ext uri="{FF2B5EF4-FFF2-40B4-BE49-F238E27FC236}">
                    <a16:creationId xmlns:a16="http://schemas.microsoft.com/office/drawing/2014/main" xmlns="" id="{E8D16A71-4AC4-44FE-801F-714CF33B1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28" name="Rectangle 86">
                <a:extLst>
                  <a:ext uri="{FF2B5EF4-FFF2-40B4-BE49-F238E27FC236}">
                    <a16:creationId xmlns:a16="http://schemas.microsoft.com/office/drawing/2014/main" xmlns="" id="{04AB52D1-EA15-4DA0-82A2-160169342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29" name="Rectangle 85">
                <a:extLst>
                  <a:ext uri="{FF2B5EF4-FFF2-40B4-BE49-F238E27FC236}">
                    <a16:creationId xmlns:a16="http://schemas.microsoft.com/office/drawing/2014/main" xmlns="" id="{30C17505-C202-44CC-9FAC-45FF9733A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834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vi-VN"/>
              </a:p>
            </p:txBody>
          </p:sp>
          <p:sp>
            <p:nvSpPr>
              <p:cNvPr id="4130" name="Rectangle 84">
                <a:extLst>
                  <a:ext uri="{FF2B5EF4-FFF2-40B4-BE49-F238E27FC236}">
                    <a16:creationId xmlns:a16="http://schemas.microsoft.com/office/drawing/2014/main" xmlns="" id="{62D4AF61-C454-440D-A5EA-18D6EA174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1" name="Rectangle 83">
                <a:extLst>
                  <a:ext uri="{FF2B5EF4-FFF2-40B4-BE49-F238E27FC236}">
                    <a16:creationId xmlns:a16="http://schemas.microsoft.com/office/drawing/2014/main" xmlns="" id="{82547E1F-F21A-4F89-BE42-1A846175F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2" name="Rectangle 82">
                <a:extLst>
                  <a:ext uri="{FF2B5EF4-FFF2-40B4-BE49-F238E27FC236}">
                    <a16:creationId xmlns:a16="http://schemas.microsoft.com/office/drawing/2014/main" xmlns="" id="{CB8AD6E1-483E-4259-A946-865EB910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3" name="Rectangle 81">
                <a:extLst>
                  <a:ext uri="{FF2B5EF4-FFF2-40B4-BE49-F238E27FC236}">
                    <a16:creationId xmlns:a16="http://schemas.microsoft.com/office/drawing/2014/main" xmlns="" id="{9A3226EE-1675-4B47-AB17-60EF55929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4" name="Rectangle 80">
                <a:extLst>
                  <a:ext uri="{FF2B5EF4-FFF2-40B4-BE49-F238E27FC236}">
                    <a16:creationId xmlns:a16="http://schemas.microsoft.com/office/drawing/2014/main" xmlns="" id="{B6E8BBAA-434B-4D71-A06F-EB15D5A4B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508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vi-VN"/>
              </a:p>
            </p:txBody>
          </p:sp>
          <p:sp>
            <p:nvSpPr>
              <p:cNvPr id="4135" name="Rectangle 79">
                <a:extLst>
                  <a:ext uri="{FF2B5EF4-FFF2-40B4-BE49-F238E27FC236}">
                    <a16:creationId xmlns:a16="http://schemas.microsoft.com/office/drawing/2014/main" xmlns="" id="{764BDCAB-20AA-4775-A019-E273B95EA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6" name="Rectangle 78">
                <a:extLst>
                  <a:ext uri="{FF2B5EF4-FFF2-40B4-BE49-F238E27FC236}">
                    <a16:creationId xmlns:a16="http://schemas.microsoft.com/office/drawing/2014/main" xmlns="" id="{672B1478-994C-4867-A4A5-A4AD3752A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7" name="Rectangle 77">
                <a:extLst>
                  <a:ext uri="{FF2B5EF4-FFF2-40B4-BE49-F238E27FC236}">
                    <a16:creationId xmlns:a16="http://schemas.microsoft.com/office/drawing/2014/main" xmlns="" id="{FD2ADE77-B0B2-4517-B137-E3B891E3E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8" name="Rectangle 76">
                <a:extLst>
                  <a:ext uri="{FF2B5EF4-FFF2-40B4-BE49-F238E27FC236}">
                    <a16:creationId xmlns:a16="http://schemas.microsoft.com/office/drawing/2014/main" xmlns="" id="{401911B0-5B0F-42B4-AE66-698621F94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39" name="Rectangle 75">
                <a:extLst>
                  <a:ext uri="{FF2B5EF4-FFF2-40B4-BE49-F238E27FC236}">
                    <a16:creationId xmlns:a16="http://schemas.microsoft.com/office/drawing/2014/main" xmlns="" id="{C89C822C-B303-4866-9F65-52F512B9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182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vi-VN"/>
              </a:p>
            </p:txBody>
          </p:sp>
          <p:sp>
            <p:nvSpPr>
              <p:cNvPr id="4140" name="Rectangle 74">
                <a:extLst>
                  <a:ext uri="{FF2B5EF4-FFF2-40B4-BE49-F238E27FC236}">
                    <a16:creationId xmlns:a16="http://schemas.microsoft.com/office/drawing/2014/main" xmlns="" id="{6BD8DBAF-6FE6-4D40-A439-9E791ADD6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41" name="Rectangle 73">
                <a:extLst>
                  <a:ext uri="{FF2B5EF4-FFF2-40B4-BE49-F238E27FC236}">
                    <a16:creationId xmlns:a16="http://schemas.microsoft.com/office/drawing/2014/main" xmlns="" id="{9499DB98-65D2-4DA1-8A9B-7D7B8CC17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42" name="Rectangle 72">
                <a:extLst>
                  <a:ext uri="{FF2B5EF4-FFF2-40B4-BE49-F238E27FC236}">
                    <a16:creationId xmlns:a16="http://schemas.microsoft.com/office/drawing/2014/main" xmlns="" id="{71EAA7C3-B0F5-4195-92F1-0FC0C6F75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43" name="Rectangle 71">
                <a:extLst>
                  <a:ext uri="{FF2B5EF4-FFF2-40B4-BE49-F238E27FC236}">
                    <a16:creationId xmlns:a16="http://schemas.microsoft.com/office/drawing/2014/main" xmlns="" id="{B44CAE81-77BA-42F7-ADFD-1A21B304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44" name="Rectangle 70">
                <a:extLst>
                  <a:ext uri="{FF2B5EF4-FFF2-40B4-BE49-F238E27FC236}">
                    <a16:creationId xmlns:a16="http://schemas.microsoft.com/office/drawing/2014/main" xmlns="" id="{8B882593-9322-453C-BACC-DB6A986A3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56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vi-VN"/>
              </a:p>
            </p:txBody>
          </p:sp>
          <p:sp>
            <p:nvSpPr>
              <p:cNvPr id="4145" name="Rectangle 69">
                <a:extLst>
                  <a:ext uri="{FF2B5EF4-FFF2-40B4-BE49-F238E27FC236}">
                    <a16:creationId xmlns:a16="http://schemas.microsoft.com/office/drawing/2014/main" xmlns="" id="{94AD991E-B658-42E2-8109-5DD153028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vi-VN"/>
              </a:p>
            </p:txBody>
          </p:sp>
          <p:sp>
            <p:nvSpPr>
              <p:cNvPr id="4146" name="Rectangle 68">
                <a:extLst>
                  <a:ext uri="{FF2B5EF4-FFF2-40B4-BE49-F238E27FC236}">
                    <a16:creationId xmlns:a16="http://schemas.microsoft.com/office/drawing/2014/main" xmlns="" id="{73A82216-B935-4C31-94FE-0B585D3F4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vi-VN"/>
              </a:p>
            </p:txBody>
          </p:sp>
          <p:sp>
            <p:nvSpPr>
              <p:cNvPr id="4147" name="Rectangle 67">
                <a:extLst>
                  <a:ext uri="{FF2B5EF4-FFF2-40B4-BE49-F238E27FC236}">
                    <a16:creationId xmlns:a16="http://schemas.microsoft.com/office/drawing/2014/main" xmlns="" id="{B7C23BB8-22CB-44C0-B209-480E318A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vi-VN"/>
              </a:p>
            </p:txBody>
          </p:sp>
          <p:sp>
            <p:nvSpPr>
              <p:cNvPr id="4148" name="Rectangle 66">
                <a:extLst>
                  <a:ext uri="{FF2B5EF4-FFF2-40B4-BE49-F238E27FC236}">
                    <a16:creationId xmlns:a16="http://schemas.microsoft.com/office/drawing/2014/main" xmlns="" id="{B60299C7-2A70-410B-BDF2-B1101FE00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vi-VN"/>
              </a:p>
            </p:txBody>
          </p:sp>
          <p:sp>
            <p:nvSpPr>
              <p:cNvPr id="4149" name="Rectangle 65">
                <a:extLst>
                  <a:ext uri="{FF2B5EF4-FFF2-40B4-BE49-F238E27FC236}">
                    <a16:creationId xmlns:a16="http://schemas.microsoft.com/office/drawing/2014/main" xmlns="" id="{211B8160-1CE7-422E-B20C-6CFA31996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728" cy="36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4150" name="Line 90">
                <a:extLst>
                  <a:ext uri="{FF2B5EF4-FFF2-40B4-BE49-F238E27FC236}">
                    <a16:creationId xmlns:a16="http://schemas.microsoft.com/office/drawing/2014/main" xmlns="" id="{B491D2FC-FB94-4AFF-9DD8-5FF64F4E6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1" name="Line 91">
                <a:extLst>
                  <a:ext uri="{FF2B5EF4-FFF2-40B4-BE49-F238E27FC236}">
                    <a16:creationId xmlns:a16="http://schemas.microsoft.com/office/drawing/2014/main" xmlns="" id="{9D95AB95-D724-449D-9ACA-0EAB8F454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4160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2" name="Line 92">
                <a:extLst>
                  <a:ext uri="{FF2B5EF4-FFF2-40B4-BE49-F238E27FC236}">
                    <a16:creationId xmlns:a16="http://schemas.microsoft.com/office/drawing/2014/main" xmlns="" id="{E9EDBAD1-71B8-405E-8A4C-C61B1BEC7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3" name="Line 93">
                <a:extLst>
                  <a:ext uri="{FF2B5EF4-FFF2-40B4-BE49-F238E27FC236}">
                    <a16:creationId xmlns:a16="http://schemas.microsoft.com/office/drawing/2014/main" xmlns="" id="{F4634AE6-C038-448D-A107-2A97B059A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4" name="Line 96">
                <a:extLst>
                  <a:ext uri="{FF2B5EF4-FFF2-40B4-BE49-F238E27FC236}">
                    <a16:creationId xmlns:a16="http://schemas.microsoft.com/office/drawing/2014/main" xmlns="" id="{87CA9B02-6979-4A25-8260-19B67FA57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85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5" name="Line 98">
                <a:extLst>
                  <a:ext uri="{FF2B5EF4-FFF2-40B4-BE49-F238E27FC236}">
                    <a16:creationId xmlns:a16="http://schemas.microsoft.com/office/drawing/2014/main" xmlns="" id="{C45663D4-7EFF-44E2-A68B-463E2B153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6" name="Line 101">
                <a:extLst>
                  <a:ext uri="{FF2B5EF4-FFF2-40B4-BE49-F238E27FC236}">
                    <a16:creationId xmlns:a16="http://schemas.microsoft.com/office/drawing/2014/main" xmlns="" id="{C90443E1-829F-4479-9766-F0FDEE4A5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8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7" name="Line 104">
                <a:extLst>
                  <a:ext uri="{FF2B5EF4-FFF2-40B4-BE49-F238E27FC236}">
                    <a16:creationId xmlns:a16="http://schemas.microsoft.com/office/drawing/2014/main" xmlns="" id="{8A638942-534D-487C-A624-945703A30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6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8" name="Line 107">
                <a:extLst>
                  <a:ext uri="{FF2B5EF4-FFF2-40B4-BE49-F238E27FC236}">
                    <a16:creationId xmlns:a16="http://schemas.microsoft.com/office/drawing/2014/main" xmlns="" id="{96C2C004-4B5C-4E82-9F59-FC337F0BB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59" name="Line 111">
                <a:extLst>
                  <a:ext uri="{FF2B5EF4-FFF2-40B4-BE49-F238E27FC236}">
                    <a16:creationId xmlns:a16="http://schemas.microsoft.com/office/drawing/2014/main" xmlns="" id="{3EFB7C33-060D-4376-964A-6F14AB72C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82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60" name="Line 134">
                <a:extLst>
                  <a:ext uri="{FF2B5EF4-FFF2-40B4-BE49-F238E27FC236}">
                    <a16:creationId xmlns:a16="http://schemas.microsoft.com/office/drawing/2014/main" xmlns="" id="{FF07CFCD-02C5-4B73-A3AE-5C9C6321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8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61" name="Line 157">
                <a:extLst>
                  <a:ext uri="{FF2B5EF4-FFF2-40B4-BE49-F238E27FC236}">
                    <a16:creationId xmlns:a16="http://schemas.microsoft.com/office/drawing/2014/main" xmlns="" id="{92E2D03B-2405-4884-9042-39ED076DB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834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62" name="Line 205">
                <a:extLst>
                  <a:ext uri="{FF2B5EF4-FFF2-40B4-BE49-F238E27FC236}">
                    <a16:creationId xmlns:a16="http://schemas.microsoft.com/office/drawing/2014/main" xmlns="" id="{4B57E814-41E2-4A04-A9B7-3741B297C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514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23" name="Text Box 34">
              <a:extLst>
                <a:ext uri="{FF2B5EF4-FFF2-40B4-BE49-F238E27FC236}">
                  <a16:creationId xmlns:a16="http://schemas.microsoft.com/office/drawing/2014/main" xmlns="" id="{EA829ADE-6CE1-4DE3-9D9C-052B652CF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71"/>
              <a:ext cx="81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500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vi-VN" sz="15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1500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thể</a:t>
              </a:r>
              <a:endParaRPr lang="en-US" altLang="vi-VN" sz="15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4" name="Text Box 36">
              <a:extLst>
                <a:ext uri="{FF2B5EF4-FFF2-40B4-BE49-F238E27FC236}">
                  <a16:creationId xmlns:a16="http://schemas.microsoft.com/office/drawing/2014/main" xmlns="" id="{0A090436-C449-4326-8327-C2B328EF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" y="2648"/>
              <a:ext cx="10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600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vi-VN" sz="16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1600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vẽ</a:t>
              </a:r>
              <a:endParaRPr lang="en-US" altLang="vi-VN" sz="16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9" name="Rectangle 4">
            <a:extLst>
              <a:ext uri="{FF2B5EF4-FFF2-40B4-BE49-F238E27FC236}">
                <a16:creationId xmlns:a16="http://schemas.microsoft.com/office/drawing/2014/main" xmlns="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71415"/>
            <a:ext cx="10153126" cy="947761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TIẾT 5 - BÀI 5 :BÀI TẬP THỰC HÀNH</a:t>
            </a:r>
          </a:p>
          <a:p>
            <a:pPr algn="ctr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9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44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94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648" grpId="0"/>
      <p:bldP spid="61653" grpId="0"/>
      <p:bldP spid="61654" grpId="0" animBg="1"/>
      <p:bldP spid="61657" grpId="0" animBg="1"/>
      <p:bldP spid="61658" grpId="0" animBg="1"/>
      <p:bldP spid="61659" grpId="0" animBg="1"/>
      <p:bldP spid="61660" grpId="0"/>
      <p:bldP spid="61661" grpId="0" animBg="1"/>
      <p:bldP spid="61662" grpId="0" animBg="1"/>
      <p:bldP spid="61663" grpId="0" animBg="1"/>
      <p:bldP spid="616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n8tr021h08">
            <a:extLst>
              <a:ext uri="{FF2B5EF4-FFF2-40B4-BE49-F238E27FC236}">
                <a16:creationId xmlns:a16="http://schemas.microsoft.com/office/drawing/2014/main" xmlns="" id="{71CE8193-3A16-40B4-8C27-7314D2F28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32" y="1452548"/>
            <a:ext cx="124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8" name="Rectangle 4">
            <a:extLst>
              <a:ext uri="{FF2B5EF4-FFF2-40B4-BE49-F238E27FC236}">
                <a16:creationId xmlns:a16="http://schemas.microsoft.com/office/drawing/2014/main" xmlns="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078" y="101271"/>
            <a:ext cx="8940866" cy="91790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TIẾT 5 - BÀI 5 :BÀI TẬP THỰC HÀNH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xmlns="" id="{74A1FC8B-3241-48D9-B673-7F383510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903"/>
            <a:ext cx="12191999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5127" name="Text Box 9">
            <a:extLst>
              <a:ext uri="{FF2B5EF4-FFF2-40B4-BE49-F238E27FC236}">
                <a16:creationId xmlns:a16="http://schemas.microsoft.com/office/drawing/2014/main" xmlns="" id="{83F19F33-81B7-498A-A0DA-E7DE0D4E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794" y="367506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000" b="1">
                <a:solidFill>
                  <a:srgbClr val="005BE2"/>
                </a:solidFill>
                <a:latin typeface="VNI-Times" pitchFamily="2" charset="0"/>
              </a:rPr>
              <a:t> </a:t>
            </a:r>
            <a:r>
              <a:rPr lang="en-US" altLang="vi-VN" sz="2000" b="1" dirty="0">
                <a:solidFill>
                  <a:srgbClr val="005BE2"/>
                </a:solidFill>
                <a:latin typeface="VNI-Times" pitchFamily="2" charset="0"/>
              </a:rPr>
              <a:t>5.1</a:t>
            </a:r>
          </a:p>
        </p:txBody>
      </p:sp>
      <p:pic>
        <p:nvPicPr>
          <p:cNvPr id="5128" name="Picture 1" descr="cn8tr021h01">
            <a:extLst>
              <a:ext uri="{FF2B5EF4-FFF2-40B4-BE49-F238E27FC236}">
                <a16:creationId xmlns:a16="http://schemas.microsoft.com/office/drawing/2014/main" xmlns="" id="{CC47A539-82BE-4566-AD21-4F01A254F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06" y="1019176"/>
            <a:ext cx="1168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 descr="cn8tr021h02">
            <a:extLst>
              <a:ext uri="{FF2B5EF4-FFF2-40B4-BE49-F238E27FC236}">
                <a16:creationId xmlns:a16="http://schemas.microsoft.com/office/drawing/2014/main" xmlns="" id="{869CA492-AF17-4D08-B76A-19DD18F29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14" y="1000108"/>
            <a:ext cx="1073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" descr="cn8tr021h03">
            <a:extLst>
              <a:ext uri="{FF2B5EF4-FFF2-40B4-BE49-F238E27FC236}">
                <a16:creationId xmlns:a16="http://schemas.microsoft.com/office/drawing/2014/main" xmlns="" id="{88C7AEBE-E190-44D5-B9AC-127F21B82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06" y="1038226"/>
            <a:ext cx="9017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 descr="cn8tr021h04">
            <a:extLst>
              <a:ext uri="{FF2B5EF4-FFF2-40B4-BE49-F238E27FC236}">
                <a16:creationId xmlns:a16="http://schemas.microsoft.com/office/drawing/2014/main" xmlns="" id="{DEAB5B13-2A73-48C0-B0B9-894D56559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70" y="1066800"/>
            <a:ext cx="9223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4">
            <a:extLst>
              <a:ext uri="{FF2B5EF4-FFF2-40B4-BE49-F238E27FC236}">
                <a16:creationId xmlns:a16="http://schemas.microsoft.com/office/drawing/2014/main" xmlns="" id="{5441417C-7B91-4A81-9E92-FBECA0D5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44" y="329088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 i="1">
                <a:solidFill>
                  <a:srgbClr val="005BE2"/>
                </a:solidFill>
                <a:latin typeface="VNI-Times" pitchFamily="2" charset="0"/>
              </a:rPr>
              <a:t>Hình 5.1</a:t>
            </a:r>
            <a:r>
              <a:rPr lang="en-US" altLang="vi-VN" b="1">
                <a:solidFill>
                  <a:srgbClr val="005BE2"/>
                </a:solidFill>
                <a:latin typeface="VNI-Times" pitchFamily="2" charset="0"/>
              </a:rPr>
              <a:t>. </a:t>
            </a:r>
            <a:r>
              <a:rPr lang="en-US" altLang="vi-VN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 các hình chiếu</a:t>
            </a:r>
            <a:endParaRPr lang="en-US" altLang="vi-VN" b="1">
              <a:solidFill>
                <a:srgbClr val="005BE2"/>
              </a:solidFill>
              <a:latin typeface="VNI-Times" pitchFamily="2" charset="0"/>
            </a:endParaRPr>
          </a:p>
        </p:txBody>
      </p:sp>
      <p:sp>
        <p:nvSpPr>
          <p:cNvPr id="5133" name="Oval 15">
            <a:extLst>
              <a:ext uri="{FF2B5EF4-FFF2-40B4-BE49-F238E27FC236}">
                <a16:creationId xmlns:a16="http://schemas.microsoft.com/office/drawing/2014/main" xmlns="" id="{4B8FF5CE-38F7-44B7-BF8A-0C2155C9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06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1</a:t>
            </a:r>
          </a:p>
        </p:txBody>
      </p:sp>
      <p:sp>
        <p:nvSpPr>
          <p:cNvPr id="5134" name="Oval 16">
            <a:extLst>
              <a:ext uri="{FF2B5EF4-FFF2-40B4-BE49-F238E27FC236}">
                <a16:creationId xmlns:a16="http://schemas.microsoft.com/office/drawing/2014/main" xmlns="" id="{7266BEA6-3CFA-4687-B6E8-0F2435BE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369" y="30051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2</a:t>
            </a:r>
          </a:p>
        </p:txBody>
      </p:sp>
      <p:sp>
        <p:nvSpPr>
          <p:cNvPr id="5135" name="Oval 17">
            <a:extLst>
              <a:ext uri="{FF2B5EF4-FFF2-40B4-BE49-F238E27FC236}">
                <a16:creationId xmlns:a16="http://schemas.microsoft.com/office/drawing/2014/main" xmlns="" id="{0EE615C7-E128-46D1-A998-0421DBC1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69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3</a:t>
            </a:r>
          </a:p>
        </p:txBody>
      </p:sp>
      <p:sp>
        <p:nvSpPr>
          <p:cNvPr id="5136" name="Oval 18">
            <a:extLst>
              <a:ext uri="{FF2B5EF4-FFF2-40B4-BE49-F238E27FC236}">
                <a16:creationId xmlns:a16="http://schemas.microsoft.com/office/drawing/2014/main" xmlns="" id="{2C5DE8F5-5382-4037-8DD7-D60E465B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56" y="30194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4</a:t>
            </a:r>
          </a:p>
        </p:txBody>
      </p:sp>
      <p:sp>
        <p:nvSpPr>
          <p:cNvPr id="5137" name="Text Box 19">
            <a:extLst>
              <a:ext uri="{FF2B5EF4-FFF2-40B4-BE49-F238E27FC236}">
                <a16:creationId xmlns:a16="http://schemas.microsoft.com/office/drawing/2014/main" xmlns="" id="{3F49102E-E606-43DD-B552-02843BCE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258" y="3200386"/>
            <a:ext cx="292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i="1">
                <a:solidFill>
                  <a:srgbClr val="005BE2"/>
                </a:solidFill>
                <a:latin typeface="VNI-Times" pitchFamily="2" charset="0"/>
              </a:rPr>
              <a:t>Hình 5.2.</a:t>
            </a:r>
            <a:r>
              <a:rPr lang="en-US" altLang="vi-VN" b="1">
                <a:solidFill>
                  <a:srgbClr val="005BE2"/>
                </a:solidFill>
                <a:latin typeface="VNI-Times" pitchFamily="2" charset="0"/>
              </a:rPr>
              <a:t> Các vật thể</a:t>
            </a:r>
          </a:p>
        </p:txBody>
      </p:sp>
      <p:sp>
        <p:nvSpPr>
          <p:cNvPr id="5138" name="Oval 20">
            <a:extLst>
              <a:ext uri="{FF2B5EF4-FFF2-40B4-BE49-F238E27FC236}">
                <a16:creationId xmlns:a16="http://schemas.microsoft.com/office/drawing/2014/main" xmlns="" id="{42AE1ED1-3D13-4ACE-B4FE-622D8991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32" y="300512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A</a:t>
            </a:r>
          </a:p>
        </p:txBody>
      </p:sp>
      <p:sp>
        <p:nvSpPr>
          <p:cNvPr id="5139" name="Oval 21">
            <a:extLst>
              <a:ext uri="{FF2B5EF4-FFF2-40B4-BE49-F238E27FC236}">
                <a16:creationId xmlns:a16="http://schemas.microsoft.com/office/drawing/2014/main" xmlns="" id="{F0CEF046-CDBA-4FA5-B73C-C82519F7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82" y="299083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B</a:t>
            </a:r>
          </a:p>
        </p:txBody>
      </p:sp>
      <p:sp>
        <p:nvSpPr>
          <p:cNvPr id="5140" name="Oval 22">
            <a:extLst>
              <a:ext uri="{FF2B5EF4-FFF2-40B4-BE49-F238E27FC236}">
                <a16:creationId xmlns:a16="http://schemas.microsoft.com/office/drawing/2014/main" xmlns="" id="{B551BEA0-53AE-405B-B889-2C2D7C09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82" y="300512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C</a:t>
            </a:r>
          </a:p>
        </p:txBody>
      </p:sp>
      <p:sp>
        <p:nvSpPr>
          <p:cNvPr id="5141" name="Oval 23">
            <a:extLst>
              <a:ext uri="{FF2B5EF4-FFF2-40B4-BE49-F238E27FC236}">
                <a16:creationId xmlns:a16="http://schemas.microsoft.com/office/drawing/2014/main" xmlns="" id="{3DC6FFBE-CC75-41C1-9AC1-0EB56CBBF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70" y="300512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VNI-Times" pitchFamily="2" charset="0"/>
              </a:rPr>
              <a:t>D</a:t>
            </a:r>
          </a:p>
        </p:txBody>
      </p:sp>
      <p:pic>
        <p:nvPicPr>
          <p:cNvPr id="5142" name="Picture 1" descr="cn8tr021h05">
            <a:extLst>
              <a:ext uri="{FF2B5EF4-FFF2-40B4-BE49-F238E27FC236}">
                <a16:creationId xmlns:a16="http://schemas.microsoft.com/office/drawing/2014/main" xmlns="" id="{9E7ED01A-66B6-4C12-8136-BEBBCA143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2" y="1357298"/>
            <a:ext cx="1189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" descr="cn8tr021h06">
            <a:extLst>
              <a:ext uri="{FF2B5EF4-FFF2-40B4-BE49-F238E27FC236}">
                <a16:creationId xmlns:a16="http://schemas.microsoft.com/office/drawing/2014/main" xmlns="" id="{D1CCBF81-DADC-4C3B-A6A4-82D7A7FEF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95" y="1385873"/>
            <a:ext cx="1135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" descr="cn8tr021h07">
            <a:extLst>
              <a:ext uri="{FF2B5EF4-FFF2-40B4-BE49-F238E27FC236}">
                <a16:creationId xmlns:a16="http://schemas.microsoft.com/office/drawing/2014/main" xmlns="" id="{B4FDCA81-C553-47C8-BA92-22721B45E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33" y="1357298"/>
            <a:ext cx="1222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9">
            <a:extLst>
              <a:ext uri="{FF2B5EF4-FFF2-40B4-BE49-F238E27FC236}">
                <a16:creationId xmlns:a16="http://schemas.microsoft.com/office/drawing/2014/main" xmlns="" id="{C1488607-4011-48FE-967D-0FC495356373}"/>
              </a:ext>
            </a:extLst>
          </p:cNvPr>
          <p:cNvGrpSpPr>
            <a:grpSpLocks/>
          </p:cNvGrpSpPr>
          <p:nvPr/>
        </p:nvGrpSpPr>
        <p:grpSpPr bwMode="auto">
          <a:xfrm>
            <a:off x="3309918" y="4071942"/>
            <a:ext cx="6215106" cy="2357454"/>
            <a:chOff x="405" y="2466"/>
            <a:chExt cx="3147" cy="1694"/>
          </a:xfrm>
        </p:grpSpPr>
        <p:grpSp>
          <p:nvGrpSpPr>
            <p:cNvPr id="3" name="Group 70">
              <a:extLst>
                <a:ext uri="{FF2B5EF4-FFF2-40B4-BE49-F238E27FC236}">
                  <a16:creationId xmlns:a16="http://schemas.microsoft.com/office/drawing/2014/main" xmlns="" id="{C4BD51CF-99C1-45C7-81A6-7E25BD743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96"/>
              <a:ext cx="3120" cy="1664"/>
              <a:chOff x="432" y="2496"/>
              <a:chExt cx="3120" cy="1664"/>
            </a:xfrm>
          </p:grpSpPr>
          <p:sp>
            <p:nvSpPr>
              <p:cNvPr id="5150" name="Rectangle 71">
                <a:extLst>
                  <a:ext uri="{FF2B5EF4-FFF2-40B4-BE49-F238E27FC236}">
                    <a16:creationId xmlns:a16="http://schemas.microsoft.com/office/drawing/2014/main" xmlns="" id="{6E27680F-2ADA-45BD-B33F-22503EB5F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1" name="Rectangle 72">
                <a:extLst>
                  <a:ext uri="{FF2B5EF4-FFF2-40B4-BE49-F238E27FC236}">
                    <a16:creationId xmlns:a16="http://schemas.microsoft.com/office/drawing/2014/main" xmlns="" id="{722F2B5D-8486-4AC6-B115-90FD0F5E5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2" name="Rectangle 73">
                <a:extLst>
                  <a:ext uri="{FF2B5EF4-FFF2-40B4-BE49-F238E27FC236}">
                    <a16:creationId xmlns:a16="http://schemas.microsoft.com/office/drawing/2014/main" xmlns="" id="{4F90F199-3D6D-4904-AC42-98DB7A976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3" name="Rectangle 74">
                <a:extLst>
                  <a:ext uri="{FF2B5EF4-FFF2-40B4-BE49-F238E27FC236}">
                    <a16:creationId xmlns:a16="http://schemas.microsoft.com/office/drawing/2014/main" xmlns="" id="{A68FD4BD-1BF5-4506-9972-877B43F1E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834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4" name="Rectangle 75">
                <a:extLst>
                  <a:ext uri="{FF2B5EF4-FFF2-40B4-BE49-F238E27FC236}">
                    <a16:creationId xmlns:a16="http://schemas.microsoft.com/office/drawing/2014/main" xmlns="" id="{7AB6F266-0DA6-403F-8749-6DEB1C0B5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834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vi-VN"/>
              </a:p>
            </p:txBody>
          </p:sp>
          <p:sp>
            <p:nvSpPr>
              <p:cNvPr id="5155" name="Rectangle 76">
                <a:extLst>
                  <a:ext uri="{FF2B5EF4-FFF2-40B4-BE49-F238E27FC236}">
                    <a16:creationId xmlns:a16="http://schemas.microsoft.com/office/drawing/2014/main" xmlns="" id="{7098D2F0-3230-43DF-8ED9-B383E6CC4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6" name="Rectangle 77">
                <a:extLst>
                  <a:ext uri="{FF2B5EF4-FFF2-40B4-BE49-F238E27FC236}">
                    <a16:creationId xmlns:a16="http://schemas.microsoft.com/office/drawing/2014/main" xmlns="" id="{20C7E033-7A91-438F-B20D-2B6709ED0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7" name="Rectangle 78">
                <a:extLst>
                  <a:ext uri="{FF2B5EF4-FFF2-40B4-BE49-F238E27FC236}">
                    <a16:creationId xmlns:a16="http://schemas.microsoft.com/office/drawing/2014/main" xmlns="" id="{74116427-4B73-4993-AE80-2685B7218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8" name="Rectangle 79">
                <a:extLst>
                  <a:ext uri="{FF2B5EF4-FFF2-40B4-BE49-F238E27FC236}">
                    <a16:creationId xmlns:a16="http://schemas.microsoft.com/office/drawing/2014/main" xmlns="" id="{C544D28F-8E33-48D2-BF65-EF30F284A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508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59" name="Rectangle 80">
                <a:extLst>
                  <a:ext uri="{FF2B5EF4-FFF2-40B4-BE49-F238E27FC236}">
                    <a16:creationId xmlns:a16="http://schemas.microsoft.com/office/drawing/2014/main" xmlns="" id="{12650495-E62C-4022-A513-18C9A6A3D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508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vi-VN"/>
              </a:p>
            </p:txBody>
          </p:sp>
          <p:sp>
            <p:nvSpPr>
              <p:cNvPr id="5160" name="Rectangle 81">
                <a:extLst>
                  <a:ext uri="{FF2B5EF4-FFF2-40B4-BE49-F238E27FC236}">
                    <a16:creationId xmlns:a16="http://schemas.microsoft.com/office/drawing/2014/main" xmlns="" id="{EA8C1FF6-B31E-48A9-ABA5-BA922E0AD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1" name="Rectangle 82">
                <a:extLst>
                  <a:ext uri="{FF2B5EF4-FFF2-40B4-BE49-F238E27FC236}">
                    <a16:creationId xmlns:a16="http://schemas.microsoft.com/office/drawing/2014/main" xmlns="" id="{99E10EAE-7969-4CBE-8D3D-040276CD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2" name="Rectangle 83">
                <a:extLst>
                  <a:ext uri="{FF2B5EF4-FFF2-40B4-BE49-F238E27FC236}">
                    <a16:creationId xmlns:a16="http://schemas.microsoft.com/office/drawing/2014/main" xmlns="" id="{5EDE3A42-5483-441D-9F09-F691A40D7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3" name="Rectangle 84">
                <a:extLst>
                  <a:ext uri="{FF2B5EF4-FFF2-40B4-BE49-F238E27FC236}">
                    <a16:creationId xmlns:a16="http://schemas.microsoft.com/office/drawing/2014/main" xmlns="" id="{8593A31F-E111-477B-8F9C-B6A2D4C18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182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4" name="Rectangle 85">
                <a:extLst>
                  <a:ext uri="{FF2B5EF4-FFF2-40B4-BE49-F238E27FC236}">
                    <a16:creationId xmlns:a16="http://schemas.microsoft.com/office/drawing/2014/main" xmlns="" id="{20C308F2-001F-4196-8D5D-68B49D54E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182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vi-VN"/>
              </a:p>
            </p:txBody>
          </p:sp>
          <p:sp>
            <p:nvSpPr>
              <p:cNvPr id="5165" name="Rectangle 86">
                <a:extLst>
                  <a:ext uri="{FF2B5EF4-FFF2-40B4-BE49-F238E27FC236}">
                    <a16:creationId xmlns:a16="http://schemas.microsoft.com/office/drawing/2014/main" xmlns="" id="{D355EEE0-8C68-46FE-B0A9-08E907026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6" name="Rectangle 87">
                <a:extLst>
                  <a:ext uri="{FF2B5EF4-FFF2-40B4-BE49-F238E27FC236}">
                    <a16:creationId xmlns:a16="http://schemas.microsoft.com/office/drawing/2014/main" xmlns="" id="{AB18502A-2597-4DE0-AC3E-AE9E70CFA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7" name="Rectangle 88">
                <a:extLst>
                  <a:ext uri="{FF2B5EF4-FFF2-40B4-BE49-F238E27FC236}">
                    <a16:creationId xmlns:a16="http://schemas.microsoft.com/office/drawing/2014/main" xmlns="" id="{753B38E9-BEEB-4975-A81B-4D5779B47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8" name="Rectangle 89">
                <a:extLst>
                  <a:ext uri="{FF2B5EF4-FFF2-40B4-BE49-F238E27FC236}">
                    <a16:creationId xmlns:a16="http://schemas.microsoft.com/office/drawing/2014/main" xmlns="" id="{0D22E693-78A5-480C-B676-7DA90FDFC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856"/>
                <a:ext cx="598" cy="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69" name="Rectangle 90">
                <a:extLst>
                  <a:ext uri="{FF2B5EF4-FFF2-40B4-BE49-F238E27FC236}">
                    <a16:creationId xmlns:a16="http://schemas.microsoft.com/office/drawing/2014/main" xmlns="" id="{E8FB924E-CFA2-40C8-B0C5-F53170C2F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56"/>
                <a:ext cx="728" cy="32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vi-VN"/>
              </a:p>
            </p:txBody>
          </p:sp>
          <p:sp>
            <p:nvSpPr>
              <p:cNvPr id="5170" name="Rectangle 91">
                <a:extLst>
                  <a:ext uri="{FF2B5EF4-FFF2-40B4-BE49-F238E27FC236}">
                    <a16:creationId xmlns:a16="http://schemas.microsoft.com/office/drawing/2014/main" xmlns="" id="{E6C0CCA0-0854-4E34-803A-082BF6C09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vi-VN"/>
              </a:p>
            </p:txBody>
          </p:sp>
          <p:sp>
            <p:nvSpPr>
              <p:cNvPr id="5171" name="Rectangle 92">
                <a:extLst>
                  <a:ext uri="{FF2B5EF4-FFF2-40B4-BE49-F238E27FC236}">
                    <a16:creationId xmlns:a16="http://schemas.microsoft.com/office/drawing/2014/main" xmlns="" id="{09C904BD-824C-4835-8592-8E31A24A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vi-VN"/>
              </a:p>
            </p:txBody>
          </p:sp>
          <p:sp>
            <p:nvSpPr>
              <p:cNvPr id="5172" name="Rectangle 93">
                <a:extLst>
                  <a:ext uri="{FF2B5EF4-FFF2-40B4-BE49-F238E27FC236}">
                    <a16:creationId xmlns:a16="http://schemas.microsoft.com/office/drawing/2014/main" xmlns="" id="{A50536B6-7A60-41FA-9562-EEBCD4EA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vi-VN"/>
              </a:p>
            </p:txBody>
          </p:sp>
          <p:sp>
            <p:nvSpPr>
              <p:cNvPr id="5173" name="Rectangle 94">
                <a:extLst>
                  <a:ext uri="{FF2B5EF4-FFF2-40B4-BE49-F238E27FC236}">
                    <a16:creationId xmlns:a16="http://schemas.microsoft.com/office/drawing/2014/main" xmlns="" id="{108E4367-0CF8-4B0D-B68A-FE4EBD9CB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496"/>
                <a:ext cx="598" cy="360"/>
              </a:xfrm>
              <a:prstGeom prst="rect">
                <a:avLst/>
              </a:prstGeom>
              <a:solidFill>
                <a:srgbClr val="FFD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vi-VN"/>
              </a:p>
            </p:txBody>
          </p:sp>
          <p:sp>
            <p:nvSpPr>
              <p:cNvPr id="5174" name="Rectangle 95">
                <a:extLst>
                  <a:ext uri="{FF2B5EF4-FFF2-40B4-BE49-F238E27FC236}">
                    <a16:creationId xmlns:a16="http://schemas.microsoft.com/office/drawing/2014/main" xmlns="" id="{F961932C-57A4-41EF-B794-D6B8BA002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728" cy="36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vi-VN" sz="2800"/>
              </a:p>
            </p:txBody>
          </p:sp>
          <p:sp>
            <p:nvSpPr>
              <p:cNvPr id="5175" name="Line 96">
                <a:extLst>
                  <a:ext uri="{FF2B5EF4-FFF2-40B4-BE49-F238E27FC236}">
                    <a16:creationId xmlns:a16="http://schemas.microsoft.com/office/drawing/2014/main" xmlns="" id="{AB64A64C-885B-45C1-A62A-9F410E315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6" name="Line 97">
                <a:extLst>
                  <a:ext uri="{FF2B5EF4-FFF2-40B4-BE49-F238E27FC236}">
                    <a16:creationId xmlns:a16="http://schemas.microsoft.com/office/drawing/2014/main" xmlns="" id="{1EC80721-8075-4DA1-9A0F-873B89445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4160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7" name="Line 98">
                <a:extLst>
                  <a:ext uri="{FF2B5EF4-FFF2-40B4-BE49-F238E27FC236}">
                    <a16:creationId xmlns:a16="http://schemas.microsoft.com/office/drawing/2014/main" xmlns="" id="{936C74CD-D5AA-4596-9C47-E180DA78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8" name="Line 99">
                <a:extLst>
                  <a:ext uri="{FF2B5EF4-FFF2-40B4-BE49-F238E27FC236}">
                    <a16:creationId xmlns:a16="http://schemas.microsoft.com/office/drawing/2014/main" xmlns="" id="{5893C524-D65E-4311-98D8-B235D1230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79" name="Line 100">
                <a:extLst>
                  <a:ext uri="{FF2B5EF4-FFF2-40B4-BE49-F238E27FC236}">
                    <a16:creationId xmlns:a16="http://schemas.microsoft.com/office/drawing/2014/main" xmlns="" id="{07E44DA9-3497-4FDF-8945-E8884F3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856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0" name="Line 101">
                <a:extLst>
                  <a:ext uri="{FF2B5EF4-FFF2-40B4-BE49-F238E27FC236}">
                    <a16:creationId xmlns:a16="http://schemas.microsoft.com/office/drawing/2014/main" xmlns="" id="{2A18F730-679D-4658-A037-23AB65F31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1" name="Line 102">
                <a:extLst>
                  <a:ext uri="{FF2B5EF4-FFF2-40B4-BE49-F238E27FC236}">
                    <a16:creationId xmlns:a16="http://schemas.microsoft.com/office/drawing/2014/main" xmlns="" id="{367BA600-1056-4485-89D8-2DE0C5BA7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8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2" name="Line 103">
                <a:extLst>
                  <a:ext uri="{FF2B5EF4-FFF2-40B4-BE49-F238E27FC236}">
                    <a16:creationId xmlns:a16="http://schemas.microsoft.com/office/drawing/2014/main" xmlns="" id="{B4CA810A-BB51-4039-98B4-265AD882C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6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3" name="Line 104">
                <a:extLst>
                  <a:ext uri="{FF2B5EF4-FFF2-40B4-BE49-F238E27FC236}">
                    <a16:creationId xmlns:a16="http://schemas.microsoft.com/office/drawing/2014/main" xmlns="" id="{3637BD22-97D6-494D-AD1B-CC11DBE15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" y="2496"/>
                <a:ext cx="0" cy="166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4" name="Line 105">
                <a:extLst>
                  <a:ext uri="{FF2B5EF4-FFF2-40B4-BE49-F238E27FC236}">
                    <a16:creationId xmlns:a16="http://schemas.microsoft.com/office/drawing/2014/main" xmlns="" id="{69447709-5142-49E0-B6B6-A4A78DA3C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82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5" name="Line 106">
                <a:extLst>
                  <a:ext uri="{FF2B5EF4-FFF2-40B4-BE49-F238E27FC236}">
                    <a16:creationId xmlns:a16="http://schemas.microsoft.com/office/drawing/2014/main" xmlns="" id="{D21DB669-369A-4F8E-843A-E10C6250A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8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6" name="Line 107">
                <a:extLst>
                  <a:ext uri="{FF2B5EF4-FFF2-40B4-BE49-F238E27FC236}">
                    <a16:creationId xmlns:a16="http://schemas.microsoft.com/office/drawing/2014/main" xmlns="" id="{98BAAF93-C137-4960-B04A-F396B41A0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834"/>
                <a:ext cx="31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87" name="Line 108">
                <a:extLst>
                  <a:ext uri="{FF2B5EF4-FFF2-40B4-BE49-F238E27FC236}">
                    <a16:creationId xmlns:a16="http://schemas.microsoft.com/office/drawing/2014/main" xmlns="" id="{9C490854-C4DB-42BE-930A-1C31CA710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514"/>
                <a:ext cx="72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148" name="Text Box 109">
              <a:extLst>
                <a:ext uri="{FF2B5EF4-FFF2-40B4-BE49-F238E27FC236}">
                  <a16:creationId xmlns:a16="http://schemas.microsoft.com/office/drawing/2014/main" xmlns="" id="{497CAD8A-5915-4B02-AB08-8F8842F1B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66"/>
              <a:ext cx="8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700">
                  <a:solidFill>
                    <a:schemeClr val="tx2"/>
                  </a:solidFill>
                  <a:latin typeface="Times New Roman" panose="02020603050405020304" pitchFamily="18" charset="0"/>
                </a:rPr>
                <a:t>Vật thể</a:t>
              </a:r>
            </a:p>
          </p:txBody>
        </p:sp>
        <p:sp>
          <p:nvSpPr>
            <p:cNvPr id="5149" name="Text Box 110">
              <a:extLst>
                <a:ext uri="{FF2B5EF4-FFF2-40B4-BE49-F238E27FC236}">
                  <a16:creationId xmlns:a16="http://schemas.microsoft.com/office/drawing/2014/main" xmlns="" id="{9C03A0EB-C793-4E93-A403-B282250E4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" y="2648"/>
              <a:ext cx="108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700">
                  <a:solidFill>
                    <a:schemeClr val="tx2"/>
                  </a:solidFill>
                  <a:latin typeface="Times New Roman" panose="02020603050405020304" pitchFamily="18" charset="0"/>
                </a:rPr>
                <a:t>Bản vẽ</a:t>
              </a:r>
            </a:p>
          </p:txBody>
        </p:sp>
      </p:grpSp>
      <p:cxnSp>
        <p:nvCxnSpPr>
          <p:cNvPr id="69" name="Straight Connector 68"/>
          <p:cNvCxnSpPr>
            <a:stCxn id="5188" idx="2"/>
          </p:cNvCxnSpPr>
          <p:nvPr/>
        </p:nvCxnSpPr>
        <p:spPr>
          <a:xfrm>
            <a:off x="6077512" y="1019176"/>
            <a:ext cx="37881" cy="280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1666844" y="3643314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96000" y="3643314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81752" y="46313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67306" y="513137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39206" y="55599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96198" y="60600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E19F7809-8D33-431B-9DF6-45A1CC64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442" y="2806303"/>
            <a:ext cx="19812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xmlns="" id="{047DE295-3CFA-44CD-A966-C51DD6B2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1"/>
            <a:ext cx="12192000" cy="6657975"/>
          </a:xfrm>
          <a:prstGeom prst="rect">
            <a:avLst/>
          </a:prstGeom>
          <a:noFill/>
          <a:ln w="76200" cmpd="tri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xmlns="" id="{8486708F-13C4-4652-9A7D-2E2AE04E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746" y="1409242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altLang="vi-VN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xmlns="" id="{312C515E-B33C-411E-96DF-7E2FE970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740" y="5415469"/>
            <a:ext cx="879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5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một trong các bản vẽ theo mẫu bản vẽ trên giấy a4 đã chuẩn bị trước</a:t>
            </a:r>
          </a:p>
        </p:txBody>
      </p:sp>
      <p:pic>
        <p:nvPicPr>
          <p:cNvPr id="78858" name="Picture 1" descr="cn8tr021h01">
            <a:extLst>
              <a:ext uri="{FF2B5EF4-FFF2-40B4-BE49-F238E27FC236}">
                <a16:creationId xmlns:a16="http://schemas.microsoft.com/office/drawing/2014/main" xmlns="" id="{427819B6-9817-48D2-B687-CFE77B554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95" y="2985151"/>
            <a:ext cx="1168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" descr="cn8tr021h02">
            <a:extLst>
              <a:ext uri="{FF2B5EF4-FFF2-40B4-BE49-F238E27FC236}">
                <a16:creationId xmlns:a16="http://schemas.microsoft.com/office/drawing/2014/main" xmlns="" id="{4573C180-BBC3-4CC6-B5ED-FF1709876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883694"/>
            <a:ext cx="113506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" descr="cn8tr021h03">
            <a:extLst>
              <a:ext uri="{FF2B5EF4-FFF2-40B4-BE49-F238E27FC236}">
                <a16:creationId xmlns:a16="http://schemas.microsoft.com/office/drawing/2014/main" xmlns="" id="{C6B8B9D9-43A8-45E2-96C9-DFEC8CE0B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71" y="2931394"/>
            <a:ext cx="936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" descr="cn8tr021h04">
            <a:extLst>
              <a:ext uri="{FF2B5EF4-FFF2-40B4-BE49-F238E27FC236}">
                <a16:creationId xmlns:a16="http://schemas.microsoft.com/office/drawing/2014/main" xmlns="" id="{F4C3E69C-803B-4957-869A-AADB73C1CF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9" y="3005261"/>
            <a:ext cx="9731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9">
            <a:extLst>
              <a:ext uri="{FF2B5EF4-FFF2-40B4-BE49-F238E27FC236}">
                <a16:creationId xmlns:a16="http://schemas.microsoft.com/office/drawing/2014/main" xmlns="" id="{37A65EB8-3A0E-440D-8BC0-100FE2F855F5}"/>
              </a:ext>
            </a:extLst>
          </p:cNvPr>
          <p:cNvGrpSpPr>
            <a:grpSpLocks/>
          </p:cNvGrpSpPr>
          <p:nvPr/>
        </p:nvGrpSpPr>
        <p:grpSpPr bwMode="auto">
          <a:xfrm>
            <a:off x="5206620" y="3034903"/>
            <a:ext cx="304800" cy="990600"/>
            <a:chOff x="4032" y="192"/>
            <a:chExt cx="624" cy="2064"/>
          </a:xfrm>
        </p:grpSpPr>
        <p:sp>
          <p:nvSpPr>
            <p:cNvPr id="6188" name="Rectangle 70">
              <a:extLst>
                <a:ext uri="{FF2B5EF4-FFF2-40B4-BE49-F238E27FC236}">
                  <a16:creationId xmlns:a16="http://schemas.microsoft.com/office/drawing/2014/main" xmlns="" id="{6FE46E03-459E-47C0-A68A-5677642D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2"/>
              <a:ext cx="624" cy="206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6189" name="Line 71">
              <a:extLst>
                <a:ext uri="{FF2B5EF4-FFF2-40B4-BE49-F238E27FC236}">
                  <a16:creationId xmlns:a16="http://schemas.microsoft.com/office/drawing/2014/main" xmlns="" id="{6F697D26-828D-4EE4-B815-023B9E009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0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72">
            <a:extLst>
              <a:ext uri="{FF2B5EF4-FFF2-40B4-BE49-F238E27FC236}">
                <a16:creationId xmlns:a16="http://schemas.microsoft.com/office/drawing/2014/main" xmlns="" id="{B2AEDFE4-9A28-473E-889F-CBFAFB6AF604}"/>
              </a:ext>
            </a:extLst>
          </p:cNvPr>
          <p:cNvGrpSpPr>
            <a:grpSpLocks/>
          </p:cNvGrpSpPr>
          <p:nvPr/>
        </p:nvGrpSpPr>
        <p:grpSpPr bwMode="auto">
          <a:xfrm>
            <a:off x="3096419" y="3034903"/>
            <a:ext cx="309562" cy="990600"/>
            <a:chOff x="2544" y="1008"/>
            <a:chExt cx="192" cy="816"/>
          </a:xfrm>
        </p:grpSpPr>
        <p:sp>
          <p:nvSpPr>
            <p:cNvPr id="6186" name="Rectangle 73">
              <a:extLst>
                <a:ext uri="{FF2B5EF4-FFF2-40B4-BE49-F238E27FC236}">
                  <a16:creationId xmlns:a16="http://schemas.microsoft.com/office/drawing/2014/main" xmlns="" id="{F3492179-D56B-45E6-9F83-E979470F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008"/>
              <a:ext cx="192" cy="8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6187" name="Line 74">
              <a:extLst>
                <a:ext uri="{FF2B5EF4-FFF2-40B4-BE49-F238E27FC236}">
                  <a16:creationId xmlns:a16="http://schemas.microsoft.com/office/drawing/2014/main" xmlns="" id="{210E7F4D-3667-4F30-9A0E-77D388822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407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" name="Group 75">
            <a:extLst>
              <a:ext uri="{FF2B5EF4-FFF2-40B4-BE49-F238E27FC236}">
                <a16:creationId xmlns:a16="http://schemas.microsoft.com/office/drawing/2014/main" xmlns="" id="{94580AD7-B2A3-4898-A1F8-5B863C093B5C}"/>
              </a:ext>
            </a:extLst>
          </p:cNvPr>
          <p:cNvGrpSpPr>
            <a:grpSpLocks/>
          </p:cNvGrpSpPr>
          <p:nvPr/>
        </p:nvGrpSpPr>
        <p:grpSpPr bwMode="auto">
          <a:xfrm>
            <a:off x="9954039" y="2942456"/>
            <a:ext cx="309563" cy="990600"/>
            <a:chOff x="2544" y="1008"/>
            <a:chExt cx="192" cy="816"/>
          </a:xfrm>
        </p:grpSpPr>
        <p:sp>
          <p:nvSpPr>
            <p:cNvPr id="6184" name="Rectangle 76">
              <a:extLst>
                <a:ext uri="{FF2B5EF4-FFF2-40B4-BE49-F238E27FC236}">
                  <a16:creationId xmlns:a16="http://schemas.microsoft.com/office/drawing/2014/main" xmlns="" id="{C2089D5B-B97C-49D8-8D36-D7A0ABE6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008"/>
              <a:ext cx="192" cy="8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6185" name="Line 77">
              <a:extLst>
                <a:ext uri="{FF2B5EF4-FFF2-40B4-BE49-F238E27FC236}">
                  <a16:creationId xmlns:a16="http://schemas.microsoft.com/office/drawing/2014/main" xmlns="" id="{743995AB-D478-4062-A771-BDD51CF0D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407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" name="Group 78">
            <a:extLst>
              <a:ext uri="{FF2B5EF4-FFF2-40B4-BE49-F238E27FC236}">
                <a16:creationId xmlns:a16="http://schemas.microsoft.com/office/drawing/2014/main" xmlns="" id="{A6BE7ADA-2EB6-413C-9FE6-82B2785A1F20}"/>
              </a:ext>
            </a:extLst>
          </p:cNvPr>
          <p:cNvGrpSpPr>
            <a:grpSpLocks/>
          </p:cNvGrpSpPr>
          <p:nvPr/>
        </p:nvGrpSpPr>
        <p:grpSpPr bwMode="auto">
          <a:xfrm>
            <a:off x="7568913" y="3034903"/>
            <a:ext cx="304800" cy="990600"/>
            <a:chOff x="4032" y="192"/>
            <a:chExt cx="624" cy="2064"/>
          </a:xfrm>
        </p:grpSpPr>
        <p:sp>
          <p:nvSpPr>
            <p:cNvPr id="6182" name="Rectangle 79">
              <a:extLst>
                <a:ext uri="{FF2B5EF4-FFF2-40B4-BE49-F238E27FC236}">
                  <a16:creationId xmlns:a16="http://schemas.microsoft.com/office/drawing/2014/main" xmlns="" id="{533048BB-183B-4FDE-A30B-94763842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2"/>
              <a:ext cx="624" cy="206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6183" name="Line 80">
              <a:extLst>
                <a:ext uri="{FF2B5EF4-FFF2-40B4-BE49-F238E27FC236}">
                  <a16:creationId xmlns:a16="http://schemas.microsoft.com/office/drawing/2014/main" xmlns="" id="{C0FFFAA8-5E4C-4CEF-9A8E-B67483559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20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8929" name="Rectangle 81">
            <a:extLst>
              <a:ext uri="{FF2B5EF4-FFF2-40B4-BE49-F238E27FC236}">
                <a16:creationId xmlns:a16="http://schemas.microsoft.com/office/drawing/2014/main" xmlns="" id="{42B16E03-F313-4FF5-958E-E20089DA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539" y="2806303"/>
            <a:ext cx="19812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8930" name="Rectangle 82">
            <a:extLst>
              <a:ext uri="{FF2B5EF4-FFF2-40B4-BE49-F238E27FC236}">
                <a16:creationId xmlns:a16="http://schemas.microsoft.com/office/drawing/2014/main" xmlns="" id="{336DF48E-8F5B-4045-9BFB-FB837EAD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207" y="2790947"/>
            <a:ext cx="2028355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8932" name="Rectangle 84">
            <a:extLst>
              <a:ext uri="{FF2B5EF4-FFF2-40B4-BE49-F238E27FC236}">
                <a16:creationId xmlns:a16="http://schemas.microsoft.com/office/drawing/2014/main" xmlns="" id="{1958C176-6F89-4BC8-9891-4CD087AE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2817329"/>
            <a:ext cx="1981200" cy="24384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9" name="Rectangle 4">
            <a:extLst>
              <a:ext uri="{FF2B5EF4-FFF2-40B4-BE49-F238E27FC236}">
                <a16:creationId xmlns:a16="http://schemas.microsoft.com/office/drawing/2014/main" xmlns="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740" y="233474"/>
            <a:ext cx="9252520" cy="117576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TIẾT 5 - BÀI 5 :BÀI TẬP THỰC HÀNH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ĐỌC BẢN VẼ CÁC KHỐI ĐA DIỆN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6" grpId="0"/>
      <p:bldP spid="78857" grpId="0"/>
      <p:bldP spid="78929" grpId="0" animBg="1"/>
      <p:bldP spid="78930" grpId="0" animBg="1"/>
      <p:bldP spid="789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0645F-F5A9-476D-9205-D5B5AEF4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Phần khung tên thể hiện trên bản vẽ giấy A3 – A4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B8D240-0114-4C1A-9DCC-325CDBC37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780928"/>
            <a:ext cx="9318032" cy="3881437"/>
          </a:xfrm>
        </p:spPr>
      </p:pic>
    </p:spTree>
    <p:extLst>
      <p:ext uri="{BB962C8B-B14F-4D97-AF65-F5344CB8AC3E}">
        <p14:creationId xmlns:p14="http://schemas.microsoft.com/office/powerpoint/2010/main" val="1232331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2469</TotalTime>
  <Words>410</Words>
  <Application>Microsoft Office PowerPoint</Application>
  <PresentationFormat>Custom</PresentationFormat>
  <Paragraphs>104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Giáo viên : Nguyễn Thị Thanh Hương Tổ: Thể Dục –Công Nghệ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Luyện tập  Phần khung tên thể hiện trên bản vẽ giấy A3 – A4</vt:lpstr>
      <vt:lpstr>III. Luyện tập</vt:lpstr>
      <vt:lpstr>         V. Vận dụng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MỐI GHÉP CỐ ĐỊNH MỐI GHÉP KHÔNG THÁO ĐƯỢC</dc:title>
  <dc:creator>User</dc:creator>
  <cp:lastModifiedBy>HP</cp:lastModifiedBy>
  <cp:revision>236</cp:revision>
  <dcterms:created xsi:type="dcterms:W3CDTF">2011-09-20T16:29:47Z</dcterms:created>
  <dcterms:modified xsi:type="dcterms:W3CDTF">2022-07-26T12:23:04Z</dcterms:modified>
</cp:coreProperties>
</file>