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0" r:id="rId2"/>
    <p:sldId id="311" r:id="rId3"/>
    <p:sldId id="256" r:id="rId4"/>
    <p:sldId id="269" r:id="rId5"/>
    <p:sldId id="292" r:id="rId6"/>
    <p:sldId id="270" r:id="rId7"/>
    <p:sldId id="257" r:id="rId8"/>
    <p:sldId id="282" r:id="rId9"/>
    <p:sldId id="271" r:id="rId10"/>
    <p:sldId id="293" r:id="rId11"/>
    <p:sldId id="259" r:id="rId12"/>
    <p:sldId id="299" r:id="rId13"/>
    <p:sldId id="260" r:id="rId14"/>
    <p:sldId id="285" r:id="rId15"/>
    <p:sldId id="300" r:id="rId16"/>
    <p:sldId id="272" r:id="rId17"/>
    <p:sldId id="298" r:id="rId18"/>
    <p:sldId id="273" r:id="rId19"/>
    <p:sldId id="283" r:id="rId20"/>
    <p:sldId id="286" r:id="rId21"/>
    <p:sldId id="290" r:id="rId22"/>
    <p:sldId id="289" r:id="rId23"/>
    <p:sldId id="288" r:id="rId24"/>
    <p:sldId id="279" r:id="rId25"/>
    <p:sldId id="277" r:id="rId26"/>
    <p:sldId id="301" r:id="rId27"/>
    <p:sldId id="268" r:id="rId28"/>
    <p:sldId id="284" r:id="rId29"/>
    <p:sldId id="308" r:id="rId30"/>
    <p:sldId id="30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D930-33F1-4CF4-95B3-45973446975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87A2-8BD2-499C-A63C-9ED2D19C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87A2-8BD2-499C-A63C-9ED2D19C9D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97D70-D048-4A74-AE25-E8AC9271BF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8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04AF41-F68D-4512-B7A0-DDF58AFA0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AEFB-B4F1-4A0A-95D1-2E620240C7A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2AC1C-6575-4195-8796-A505CF3F6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1.png"/><Relationship Id="rId7" Type="http://schemas.openxmlformats.org/officeDocument/2006/relationships/image" Target="../media/image33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38.wmf"/><Relationship Id="rId12" Type="http://schemas.openxmlformats.org/officeDocument/2006/relationships/image" Target="../media/image5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image" Target="../media/image53.png"/><Relationship Id="rId5" Type="http://schemas.openxmlformats.org/officeDocument/2006/relationships/image" Target="../media/image33.wmf"/><Relationship Id="rId10" Type="http://schemas.openxmlformats.org/officeDocument/2006/relationships/image" Target="../media/image34.wmf"/><Relationship Id="rId4" Type="http://schemas.openxmlformats.org/officeDocument/2006/relationships/image" Target="../media/image42.wmf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8916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Luoc do cac nuoc Dong Nam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7391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114800" y="1752600"/>
            <a:ext cx="2286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3333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1500" b="1">
                <a:solidFill>
                  <a:srgbClr val="333300"/>
                </a:solidFill>
                <a:cs typeface="Times New Roman" panose="02020603050405020304" pitchFamily="18" charset="0"/>
              </a:rPr>
              <a:t>Việt  Nam (P)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667000" y="1066800"/>
            <a:ext cx="1219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Lào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600200" y="998538"/>
            <a:ext cx="6969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 Điện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2633663" y="609600"/>
            <a:ext cx="4257675" cy="3479800"/>
            <a:chOff x="1686" y="384"/>
            <a:chExt cx="2682" cy="2192"/>
          </a:xfrm>
        </p:grpSpPr>
        <p:sp>
          <p:nvSpPr>
            <p:cNvPr id="7191" name="Text Box 19"/>
            <p:cNvSpPr txBox="1">
              <a:spLocks noChangeArrowheads="1"/>
            </p:cNvSpPr>
            <p:nvPr/>
          </p:nvSpPr>
          <p:spPr bwMode="auto">
            <a:xfrm>
              <a:off x="2905" y="384"/>
              <a:ext cx="14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en-US" altLang="en-US" sz="1500" b="1">
                <a:solidFill>
                  <a:srgbClr val="3333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92" name="Text Box 21"/>
            <p:cNvSpPr txBox="1">
              <a:spLocks noChangeArrowheads="1"/>
            </p:cNvSpPr>
            <p:nvPr/>
          </p:nvSpPr>
          <p:spPr bwMode="auto">
            <a:xfrm>
              <a:off x="1686" y="2304"/>
              <a:ext cx="78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sz="14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 Lai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en-US" sz="1400" b="1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</p:grpSp>
      <p:sp>
        <p:nvSpPr>
          <p:cNvPr id="42008" name="Text Box 24"/>
          <p:cNvSpPr txBox="1">
            <a:spLocks noChangeArrowheads="1"/>
          </p:cNvSpPr>
          <p:nvPr/>
        </p:nvSpPr>
        <p:spPr bwMode="auto">
          <a:xfrm rot="1233324">
            <a:off x="4038600" y="5780088"/>
            <a:ext cx="2054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 (H)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7467600" y="1905000"/>
            <a:ext cx="1219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</p:txBody>
      </p: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5334000" y="5334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1500" b="1">
              <a:solidFill>
                <a:srgbClr val="333300"/>
              </a:solidFill>
              <a:cs typeface="Arial" panose="020B0604020202020204" pitchFamily="34" charset="0"/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6629400" y="5991225"/>
            <a:ext cx="1828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Đông-Ti-mo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b="1">
                <a:solidFill>
                  <a:srgbClr val="333300"/>
                </a:solidFill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581400" y="4191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Xin-ga-po  (A)</a:t>
            </a:r>
          </a:p>
        </p:txBody>
      </p:sp>
      <p:sp>
        <p:nvSpPr>
          <p:cNvPr id="7180" name="Text Box 37"/>
          <p:cNvSpPr txBox="1">
            <a:spLocks noChangeArrowheads="1"/>
          </p:cNvSpPr>
          <p:nvPr/>
        </p:nvSpPr>
        <p:spPr bwMode="auto">
          <a:xfrm>
            <a:off x="1600200" y="6269038"/>
            <a:ext cx="7239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các nước Đông Nam Á trước 1945</a:t>
            </a:r>
          </a:p>
        </p:txBody>
      </p:sp>
      <p:sp>
        <p:nvSpPr>
          <p:cNvPr id="7181" name="Text Box 40"/>
          <p:cNvSpPr txBox="1">
            <a:spLocks noChangeArrowheads="1"/>
          </p:cNvSpPr>
          <p:nvPr/>
        </p:nvSpPr>
        <p:spPr bwMode="auto">
          <a:xfrm>
            <a:off x="381000" y="1033463"/>
            <a:ext cx="140652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700" b="1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7182" name="Text Box 41"/>
          <p:cNvSpPr txBox="1">
            <a:spLocks noChangeArrowheads="1"/>
          </p:cNvSpPr>
          <p:nvPr/>
        </p:nvSpPr>
        <p:spPr bwMode="auto">
          <a:xfrm>
            <a:off x="0" y="1752600"/>
            <a:ext cx="1560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 địa Pháp</a:t>
            </a:r>
          </a:p>
        </p:txBody>
      </p:sp>
      <p:sp>
        <p:nvSpPr>
          <p:cNvPr id="7183" name="Text Box 42"/>
          <p:cNvSpPr txBox="1">
            <a:spLocks noChangeArrowheads="1"/>
          </p:cNvSpPr>
          <p:nvPr/>
        </p:nvSpPr>
        <p:spPr bwMode="auto">
          <a:xfrm>
            <a:off x="0" y="3430588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 địa Hà Lan</a:t>
            </a:r>
          </a:p>
        </p:txBody>
      </p:sp>
      <p:sp>
        <p:nvSpPr>
          <p:cNvPr id="7184" name="Text Box 43"/>
          <p:cNvSpPr txBox="1">
            <a:spLocks noChangeArrowheads="1"/>
          </p:cNvSpPr>
          <p:nvPr/>
        </p:nvSpPr>
        <p:spPr bwMode="auto">
          <a:xfrm>
            <a:off x="0" y="2514600"/>
            <a:ext cx="1430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 địa Tây Ban Nha</a:t>
            </a:r>
          </a:p>
        </p:txBody>
      </p:sp>
      <p:sp>
        <p:nvSpPr>
          <p:cNvPr id="7185" name="Text Box 44"/>
          <p:cNvSpPr txBox="1">
            <a:spLocks noChangeArrowheads="1"/>
          </p:cNvSpPr>
          <p:nvPr/>
        </p:nvSpPr>
        <p:spPr bwMode="auto">
          <a:xfrm>
            <a:off x="0" y="4419600"/>
            <a:ext cx="1395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altLang="en-US" sz="1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 địa Bồ Đào Nha</a:t>
            </a:r>
          </a:p>
        </p:txBody>
      </p:sp>
      <p:sp>
        <p:nvSpPr>
          <p:cNvPr id="7186" name="Rectangle 45"/>
          <p:cNvSpPr>
            <a:spLocks noChangeArrowheads="1"/>
          </p:cNvSpPr>
          <p:nvPr/>
        </p:nvSpPr>
        <p:spPr bwMode="auto">
          <a:xfrm>
            <a:off x="0" y="990600"/>
            <a:ext cx="1428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Thuộc địa Anh</a:t>
            </a:r>
          </a:p>
        </p:txBody>
      </p:sp>
      <p:sp>
        <p:nvSpPr>
          <p:cNvPr id="7187" name="Rectangle 46"/>
          <p:cNvSpPr>
            <a:spLocks noChangeArrowheads="1"/>
          </p:cNvSpPr>
          <p:nvPr/>
        </p:nvSpPr>
        <p:spPr bwMode="auto">
          <a:xfrm>
            <a:off x="0" y="715963"/>
            <a:ext cx="1447800" cy="576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4953000" y="43434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Bru-nây (A)</a:t>
            </a:r>
          </a:p>
        </p:txBody>
      </p:sp>
      <p:sp>
        <p:nvSpPr>
          <p:cNvPr id="7189" name="Rectangle 23"/>
          <p:cNvSpPr>
            <a:spLocks noChangeArrowheads="1"/>
          </p:cNvSpPr>
          <p:nvPr/>
        </p:nvSpPr>
        <p:spPr bwMode="auto">
          <a:xfrm>
            <a:off x="1295400" y="42863"/>
            <a:ext cx="7629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BÀI 5: CÁC NƯỚC ĐÔNG NAM Á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013075" y="2259013"/>
            <a:ext cx="2286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3333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1500" b="1">
                <a:solidFill>
                  <a:srgbClr val="333300"/>
                </a:solidFill>
                <a:cs typeface="Times New Roman" panose="02020603050405020304" pitchFamily="18" charset="0"/>
              </a:rPr>
              <a:t>Cam-pu-chia (P)</a:t>
            </a:r>
          </a:p>
        </p:txBody>
      </p:sp>
    </p:spTree>
    <p:extLst>
      <p:ext uri="{BB962C8B-B14F-4D97-AF65-F5344CB8AC3E}">
        <p14:creationId xmlns:p14="http://schemas.microsoft.com/office/powerpoint/2010/main" val="18300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41998" grpId="0"/>
      <p:bldP spid="42001" grpId="0"/>
      <p:bldP spid="42008" grpId="0"/>
      <p:bldP spid="42010" grpId="0"/>
      <p:bldP spid="42013" grpId="0"/>
      <p:bldP spid="42014" grpId="0"/>
      <p:bldP spid="4203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c-nuoc-dong-nam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425"/>
            <a:ext cx="9144000" cy="696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0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Lược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Nam Á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114800" y="22860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733800" y="16764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419600" y="56388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391400" y="2971800"/>
            <a:ext cx="9144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7/1946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152400"/>
            <a:ext cx="990600" cy="381000"/>
          </a:xfrm>
          <a:prstGeom prst="wedgeRectCallout">
            <a:avLst>
              <a:gd name="adj1" fmla="val -142839"/>
              <a:gd name="adj2" fmla="val 1929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1/1948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819400" y="3352800"/>
            <a:ext cx="990600" cy="381000"/>
          </a:xfrm>
          <a:prstGeom prst="wedgeRectCallout">
            <a:avLst>
              <a:gd name="adj1" fmla="val -143226"/>
              <a:gd name="adj2" fmla="val 152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8/1957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581400" y="2819400"/>
            <a:ext cx="838200" cy="381000"/>
          </a:xfrm>
          <a:prstGeom prst="wedgeRectCallout">
            <a:avLst>
              <a:gd name="adj1" fmla="val -207002"/>
              <a:gd name="adj2" fmla="val -76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1953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276600" y="4648200"/>
            <a:ext cx="838200" cy="381000"/>
          </a:xfrm>
          <a:prstGeom prst="wedgeRectCallout">
            <a:avLst>
              <a:gd name="adj1" fmla="val -166723"/>
              <a:gd name="adj2" fmla="val -470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1965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696200" y="5943600"/>
            <a:ext cx="838200" cy="381000"/>
          </a:xfrm>
          <a:prstGeom prst="wedgeRectCallout">
            <a:avLst>
              <a:gd name="adj1" fmla="val -168401"/>
              <a:gd name="adj2" fmla="val 5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953000" y="3352800"/>
            <a:ext cx="838200" cy="381000"/>
          </a:xfrm>
          <a:prstGeom prst="wedgeRectCallout">
            <a:avLst>
              <a:gd name="adj1" fmla="val -109660"/>
              <a:gd name="adj2" fmla="val 1375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1984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PHILPNES"/>
          <p:cNvPicPr>
            <a:picLocks noChangeAspect="1" noChangeArrowheads="1"/>
          </p:cNvPicPr>
          <p:nvPr/>
        </p:nvPicPr>
        <p:blipFill>
          <a:blip r:embed="rId2"/>
          <a:srcRect l="3891" t="5519" r="3891" b="5519"/>
          <a:stretch>
            <a:fillRect/>
          </a:stretch>
        </p:blipFill>
        <p:spPr bwMode="auto">
          <a:xfrm>
            <a:off x="3915228" y="1952172"/>
            <a:ext cx="533400" cy="346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4" name="Picture 6" descr="LAOS"/>
          <p:cNvPicPr>
            <a:picLocks noChangeAspect="1" noChangeArrowheads="1"/>
          </p:cNvPicPr>
          <p:nvPr/>
        </p:nvPicPr>
        <p:blipFill>
          <a:blip r:embed="rId3"/>
          <a:srcRect l="3891" t="5519" r="3891" b="5519"/>
          <a:stretch>
            <a:fillRect/>
          </a:stretch>
        </p:blipFill>
        <p:spPr bwMode="auto">
          <a:xfrm>
            <a:off x="3886200" y="3276600"/>
            <a:ext cx="533400" cy="346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5" name="Picture 7" descr="VIETNAM"/>
          <p:cNvPicPr>
            <a:picLocks noChangeAspect="1" noChangeArrowheads="1"/>
          </p:cNvPicPr>
          <p:nvPr/>
        </p:nvPicPr>
        <p:blipFill>
          <a:blip r:embed="rId4"/>
          <a:srcRect l="3891" t="5519" r="3891" b="5519"/>
          <a:stretch>
            <a:fillRect/>
          </a:stretch>
        </p:blipFill>
        <p:spPr bwMode="auto">
          <a:xfrm>
            <a:off x="3886200" y="2819400"/>
            <a:ext cx="533400" cy="3444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6" name="Picture 8" descr="600px-Flag_of_Indonesia_svg"/>
          <p:cNvPicPr>
            <a:picLocks noChangeAspect="1" noChangeArrowheads="1"/>
          </p:cNvPicPr>
          <p:nvPr/>
        </p:nvPicPr>
        <p:blipFill>
          <a:blip r:embed="rId5" cstate="print"/>
          <a:srcRect l="3200" t="4800" r="3200" b="4800"/>
          <a:stretch>
            <a:fillRect/>
          </a:stretch>
        </p:blipFill>
        <p:spPr bwMode="auto">
          <a:xfrm>
            <a:off x="3810000" y="4648200"/>
            <a:ext cx="533400" cy="4079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6108" y="16002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SEATO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57200" y="4953000"/>
            <a:ext cx="2895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 bình trung lập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80" name="Picture 12" descr="800px-Flag_of_Myanmar_svg"/>
          <p:cNvPicPr>
            <a:picLocks noChangeAspect="1" noChangeArrowheads="1"/>
          </p:cNvPicPr>
          <p:nvPr/>
        </p:nvPicPr>
        <p:blipFill>
          <a:blip r:embed="rId6" cstate="print"/>
          <a:srcRect l="2400" t="4324" r="2400" b="4324"/>
          <a:stretch>
            <a:fillRect/>
          </a:stretch>
        </p:blipFill>
        <p:spPr bwMode="auto">
          <a:xfrm>
            <a:off x="3810000" y="5257800"/>
            <a:ext cx="522287" cy="357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81" name="Line 13"/>
          <p:cNvSpPr>
            <a:spLocks noChangeShapeType="1"/>
          </p:cNvSpPr>
          <p:nvPr/>
        </p:nvSpPr>
        <p:spPr bwMode="auto">
          <a:xfrm flipH="1">
            <a:off x="3200400" y="1600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 flipV="1">
            <a:off x="3200400" y="1856936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2839328" y="4842804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H="1" flipV="1">
            <a:off x="2847536" y="5266008"/>
            <a:ext cx="886264" cy="2203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6250575" y="1524001"/>
            <a:ext cx="45719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6248400" y="3657595"/>
            <a:ext cx="45720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343400" y="1371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419600" y="2743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267200" y="37338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4343400" y="46482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n-đô-nê-xi-a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4267200" y="52578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 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92" name="Picture 24" descr="THAILAND"/>
          <p:cNvPicPr>
            <a:picLocks noChangeAspect="1" noChangeArrowheads="1"/>
          </p:cNvPicPr>
          <p:nvPr/>
        </p:nvPicPr>
        <p:blipFill>
          <a:blip r:embed="rId7"/>
          <a:srcRect l="3891" t="5519" r="3891" b="5519"/>
          <a:stretch>
            <a:fillRect/>
          </a:stretch>
        </p:blipFill>
        <p:spPr bwMode="auto">
          <a:xfrm>
            <a:off x="3886200" y="1447800"/>
            <a:ext cx="533400" cy="346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252692" y="32004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31242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226252" y="3186332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 tiến hành xâm lược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V="1">
            <a:off x="3124200" y="2971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3124200" y="3429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8398" name="Picture 30" descr="125px-Flag_of_Cambod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3733800"/>
            <a:ext cx="533400" cy="457200"/>
          </a:xfrm>
          <a:prstGeom prst="rect">
            <a:avLst/>
          </a:prstGeom>
          <a:noFill/>
        </p:spPr>
      </p:pic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4495800" y="18288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Phi-l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p-pin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 descr="Parchment"/>
          <p:cNvSpPr txBox="1">
            <a:spLocks noChangeArrowheads="1"/>
          </p:cNvSpPr>
          <p:nvPr/>
        </p:nvSpPr>
        <p:spPr bwMode="auto">
          <a:xfrm>
            <a:off x="531052" y="200464"/>
            <a:ext cx="5257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>
                <a:alpha val="74001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bối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lạnh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”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3" name="Text Box 11" descr="Parchment"/>
          <p:cNvSpPr txBox="1">
            <a:spLocks noChangeArrowheads="1"/>
          </p:cNvSpPr>
          <p:nvPr/>
        </p:nvSpPr>
        <p:spPr bwMode="auto">
          <a:xfrm>
            <a:off x="6705600" y="609600"/>
            <a:ext cx="1676400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>
                <a:alpha val="74001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/>
      <p:bldP spid="58390" grpId="0"/>
      <p:bldP spid="58391" grpId="0"/>
      <p:bldP spid="58393" grpId="0"/>
      <p:bldP spid="58394" grpId="0" animBg="1"/>
      <p:bldP spid="58395" grpId="0"/>
      <p:bldP spid="58396" grpId="0" animBg="1"/>
      <p:bldP spid="58397" grpId="0" animBg="1"/>
      <p:bldP spid="58399" grpId="0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RA ĐỜI CỦA TỔ CHỨC ASEAN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207917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ra đời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072" y="2817911"/>
            <a:ext cx="2273299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– nguyên tắc hoạt động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272" y="3109555"/>
            <a:ext cx="173989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2072" y="3033354"/>
            <a:ext cx="131354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tựu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079171" y="3510409"/>
            <a:ext cx="46990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22371" y="3510409"/>
            <a:ext cx="46990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061200" y="3510409"/>
            <a:ext cx="46990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RA ĐỜI CỦA TỔ CHỨC ASEAN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114" y="2209800"/>
            <a:ext cx="2057399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ra đời của tổ chức ASEAN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52796" y="3383294"/>
            <a:ext cx="5363029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của các cường quốc bên ngoài đối với khu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797" y="1116004"/>
            <a:ext cx="5363029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giành được độc lập, nhiều nước Đông Nam Á ngày càng nhận thức rõ sự cần thiết phải cùng nhau hợp tác để phát triển đất nước.</a:t>
            </a:r>
          </a:p>
        </p:txBody>
      </p:sp>
      <p:cxnSp>
        <p:nvCxnSpPr>
          <p:cNvPr id="10" name="Straight Arrow Connector 9"/>
          <p:cNvCxnSpPr>
            <a:stCxn id="5" idx="3"/>
            <a:endCxn id="2" idx="1"/>
          </p:cNvCxnSpPr>
          <p:nvPr/>
        </p:nvCxnSpPr>
        <p:spPr>
          <a:xfrm flipV="1">
            <a:off x="2300513" y="2023945"/>
            <a:ext cx="1052284" cy="1770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9" idx="1"/>
          </p:cNvCxnSpPr>
          <p:nvPr/>
        </p:nvCxnSpPr>
        <p:spPr>
          <a:xfrm>
            <a:off x="2300513" y="3794850"/>
            <a:ext cx="1052283" cy="121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60053" y="4901502"/>
            <a:ext cx="537754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1967, Hiệp hội các quốc gia Đông Nam Á (ASEAN) được ra đời tại Băng Cốc (Thái Lan)</a:t>
            </a:r>
            <a:endParaRPr lang="en-US" sz="2800" dirty="0"/>
          </a:p>
        </p:txBody>
      </p:sp>
      <p:cxnSp>
        <p:nvCxnSpPr>
          <p:cNvPr id="20" name="Straight Arrow Connector 19"/>
          <p:cNvCxnSpPr>
            <a:stCxn id="5" idx="3"/>
            <a:endCxn id="17" idx="1"/>
          </p:cNvCxnSpPr>
          <p:nvPr/>
        </p:nvCxnSpPr>
        <p:spPr>
          <a:xfrm>
            <a:off x="2300513" y="3794850"/>
            <a:ext cx="1059540" cy="1799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6600" y="1981200"/>
            <a:ext cx="2362200" cy="2362200"/>
            <a:chOff x="2007" y="1326"/>
            <a:chExt cx="1728" cy="1632"/>
          </a:xfrm>
        </p:grpSpPr>
        <p:sp>
          <p:nvSpPr>
            <p:cNvPr id="49158" name="Oval 7" descr="Blue tissue paper"/>
            <p:cNvSpPr>
              <a:spLocks noChangeArrowheads="1"/>
            </p:cNvSpPr>
            <p:nvPr/>
          </p:nvSpPr>
          <p:spPr bwMode="auto">
            <a:xfrm>
              <a:off x="2007" y="1326"/>
              <a:ext cx="1728" cy="1632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>
                <a:cs typeface="Arial" charset="0"/>
              </a:endParaRPr>
            </a:p>
          </p:txBody>
        </p:sp>
        <p:pic>
          <p:nvPicPr>
            <p:cNvPr id="49159" name="Picture 8" descr="Flag_of_ASEAN_sv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8" y="1779"/>
              <a:ext cx="992" cy="66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9160" name="Text Box 9"/>
            <p:cNvSpPr txBox="1">
              <a:spLocks noChangeArrowheads="1"/>
            </p:cNvSpPr>
            <p:nvPr/>
          </p:nvSpPr>
          <p:spPr bwMode="auto">
            <a:xfrm>
              <a:off x="2370" y="1480"/>
              <a:ext cx="1008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b="1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ASEAN</a:t>
              </a:r>
            </a:p>
          </p:txBody>
        </p:sp>
        <p:sp>
          <p:nvSpPr>
            <p:cNvPr id="49161" name="Text Box 10"/>
            <p:cNvSpPr txBox="1">
              <a:spLocks noChangeArrowheads="1"/>
            </p:cNvSpPr>
            <p:nvPr/>
          </p:nvSpPr>
          <p:spPr bwMode="auto">
            <a:xfrm>
              <a:off x="2247" y="2496"/>
              <a:ext cx="1296" cy="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8/8/1967)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828800" y="4419231"/>
            <a:ext cx="2057400" cy="1095745"/>
            <a:chOff x="1461" y="3160"/>
            <a:chExt cx="1296" cy="578"/>
          </a:xfrm>
        </p:grpSpPr>
        <p:pic>
          <p:nvPicPr>
            <p:cNvPr id="49169" name="Picture 20" descr="THAILAND"/>
            <p:cNvPicPr>
              <a:picLocks noChangeAspect="1" noChangeArrowheads="1"/>
            </p:cNvPicPr>
            <p:nvPr/>
          </p:nvPicPr>
          <p:blipFill>
            <a:blip r:embed="rId4"/>
            <a:srcRect l="3891" t="5519" r="3891" b="5519"/>
            <a:stretch>
              <a:fillRect/>
            </a:stretch>
          </p:blipFill>
          <p:spPr bwMode="auto">
            <a:xfrm>
              <a:off x="1488" y="3351"/>
              <a:ext cx="703" cy="3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9170" name="Text Box 21"/>
            <p:cNvSpPr txBox="1">
              <a:spLocks noChangeArrowheads="1"/>
            </p:cNvSpPr>
            <p:nvPr/>
          </p:nvSpPr>
          <p:spPr bwMode="auto">
            <a:xfrm>
              <a:off x="1461" y="3160"/>
              <a:ext cx="1296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THAI LAN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477000" y="2362200"/>
            <a:ext cx="2057400" cy="1219200"/>
            <a:chOff x="4269" y="1632"/>
            <a:chExt cx="1296" cy="624"/>
          </a:xfrm>
        </p:grpSpPr>
        <p:pic>
          <p:nvPicPr>
            <p:cNvPr id="49175" name="Picture 28" descr="MALAYSIA"/>
            <p:cNvPicPr>
              <a:picLocks noChangeAspect="1" noChangeArrowheads="1"/>
            </p:cNvPicPr>
            <p:nvPr/>
          </p:nvPicPr>
          <p:blipFill>
            <a:blip r:embed="rId5"/>
            <a:srcRect l="3891" t="5519" r="3891" b="5519"/>
            <a:stretch>
              <a:fillRect/>
            </a:stretch>
          </p:blipFill>
          <p:spPr bwMode="auto">
            <a:xfrm>
              <a:off x="4338" y="1869"/>
              <a:ext cx="703" cy="3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9176" name="Text Box 29"/>
            <p:cNvSpPr txBox="1">
              <a:spLocks noChangeArrowheads="1"/>
            </p:cNvSpPr>
            <p:nvPr/>
          </p:nvSpPr>
          <p:spPr bwMode="auto">
            <a:xfrm>
              <a:off x="4269" y="1632"/>
              <a:ext cx="129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MA-LAI-XI-A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657600" y="381000"/>
            <a:ext cx="2057400" cy="1600200"/>
            <a:chOff x="2304" y="1050"/>
            <a:chExt cx="1296" cy="864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304" y="1050"/>
              <a:ext cx="1296" cy="528"/>
              <a:chOff x="2448" y="240"/>
              <a:chExt cx="1296" cy="615"/>
            </a:xfrm>
          </p:grpSpPr>
          <p:pic>
            <p:nvPicPr>
              <p:cNvPr id="49163" name="Picture 12" descr="600px-Flag_of_Indonesia_svg"/>
              <p:cNvPicPr>
                <a:picLocks noChangeAspect="1" noChangeArrowheads="1"/>
              </p:cNvPicPr>
              <p:nvPr/>
            </p:nvPicPr>
            <p:blipFill>
              <a:blip r:embed="rId6"/>
              <a:srcRect l="3200" t="4800" r="3200" b="4800"/>
              <a:stretch>
                <a:fillRect/>
              </a:stretch>
            </p:blipFill>
            <p:spPr bwMode="auto">
              <a:xfrm>
                <a:off x="2544" y="480"/>
                <a:ext cx="707" cy="37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49164" name="Text Box 13"/>
              <p:cNvSpPr txBox="1">
                <a:spLocks noChangeArrowheads="1"/>
              </p:cNvSpPr>
              <p:nvPr/>
            </p:nvSpPr>
            <p:spPr bwMode="auto">
              <a:xfrm>
                <a:off x="2448" y="240"/>
                <a:ext cx="1296" cy="2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IN-ĐÔ-NÊ-XI-A</a:t>
                </a:r>
              </a:p>
            </p:txBody>
          </p:sp>
        </p:grp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2784" y="1578"/>
              <a:ext cx="0" cy="33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295400" y="2286000"/>
            <a:ext cx="1966912" cy="1143000"/>
            <a:chOff x="867" y="2064"/>
            <a:chExt cx="1239" cy="624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867" y="2064"/>
              <a:ext cx="1200" cy="624"/>
              <a:chOff x="743" y="1584"/>
              <a:chExt cx="1296" cy="624"/>
            </a:xfrm>
          </p:grpSpPr>
          <p:pic>
            <p:nvPicPr>
              <p:cNvPr id="49166" name="Picture 16" descr="PHILPNES"/>
              <p:cNvPicPr>
                <a:picLocks noChangeAspect="1" noChangeArrowheads="1"/>
              </p:cNvPicPr>
              <p:nvPr/>
            </p:nvPicPr>
            <p:blipFill>
              <a:blip r:embed="rId7"/>
              <a:srcRect l="3891" t="5519" r="3891" b="5519"/>
              <a:stretch>
                <a:fillRect/>
              </a:stretch>
            </p:blipFill>
            <p:spPr bwMode="auto">
              <a:xfrm>
                <a:off x="768" y="1822"/>
                <a:ext cx="703" cy="38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49167" name="Text Box 17"/>
              <p:cNvSpPr txBox="1">
                <a:spLocks noChangeArrowheads="1"/>
              </p:cNvSpPr>
              <p:nvPr/>
            </p:nvSpPr>
            <p:spPr bwMode="auto">
              <a:xfrm>
                <a:off x="743" y="1584"/>
                <a:ext cx="129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PHI-LIP-PIN</a:t>
                </a:r>
              </a:p>
            </p:txBody>
          </p:sp>
        </p:grp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1540" y="2495"/>
              <a:ext cx="566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5638800" y="3018156"/>
            <a:ext cx="990600" cy="45719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H="1">
            <a:off x="2971800" y="4086664"/>
            <a:ext cx="762000" cy="762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5413268" y="3895724"/>
            <a:ext cx="2090817" cy="1373189"/>
            <a:chOff x="3374" y="3100"/>
            <a:chExt cx="1439" cy="865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 rot="-1384488">
              <a:off x="3457" y="3335"/>
              <a:ext cx="1356" cy="630"/>
              <a:chOff x="3347" y="3168"/>
              <a:chExt cx="1356" cy="630"/>
            </a:xfrm>
          </p:grpSpPr>
          <p:pic>
            <p:nvPicPr>
              <p:cNvPr id="49172" name="Picture 24" descr="SINGAPOR"/>
              <p:cNvPicPr>
                <a:picLocks noChangeAspect="1" noChangeArrowheads="1"/>
              </p:cNvPicPr>
              <p:nvPr/>
            </p:nvPicPr>
            <p:blipFill>
              <a:blip r:embed="rId8"/>
              <a:srcRect l="3891" t="5519" r="3891" b="5519"/>
              <a:stretch>
                <a:fillRect/>
              </a:stretch>
            </p:blipFill>
            <p:spPr bwMode="auto">
              <a:xfrm>
                <a:off x="3347" y="3359"/>
                <a:ext cx="868" cy="439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49173" name="Text Box 25"/>
              <p:cNvSpPr txBox="1">
                <a:spLocks noChangeArrowheads="1"/>
              </p:cNvSpPr>
              <p:nvPr/>
            </p:nvSpPr>
            <p:spPr bwMode="auto">
              <a:xfrm>
                <a:off x="3407" y="3168"/>
                <a:ext cx="129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XIN-GA-PO</a:t>
                </a:r>
              </a:p>
            </p:txBody>
          </p:sp>
        </p:grp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rot="20940352">
              <a:off x="3374" y="3100"/>
              <a:ext cx="310" cy="55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38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839200" cy="11429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8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1967, Hiệp hội các quốc gia Đông Nam Á (ASEAN) được ra đời tại Băng Cốc (Thái Lan) gồm 5 nước sáng lập là In-đô-nê-xi-a, Ma-lai-xi-a, Phi-líp-pin, Thái Lan và Xin-ga-po.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6122" r="3409" b="10110"/>
          <a:stretch>
            <a:fillRect/>
          </a:stretch>
        </p:blipFill>
        <p:spPr bwMode="auto">
          <a:xfrm>
            <a:off x="0" y="1295400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CÁC NƯỚC ĐÔNG NAM Á</a:t>
            </a:r>
          </a:p>
        </p:txBody>
      </p:sp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9113"/>
            <a:ext cx="8839200" cy="56288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4" name="Text Box 3"/>
          <p:cNvSpPr txBox="1">
            <a:spLocks noChangeArrowheads="1"/>
          </p:cNvSpPr>
          <p:nvPr/>
        </p:nvSpPr>
        <p:spPr bwMode="auto">
          <a:xfrm>
            <a:off x="0" y="6147933"/>
            <a:ext cx="91440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 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Ba-li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2/1976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-xi-a)</a:t>
            </a:r>
          </a:p>
        </p:txBody>
      </p:sp>
    </p:spTree>
    <p:extLst>
      <p:ext uri="{BB962C8B-B14F-4D97-AF65-F5344CB8AC3E}">
        <p14:creationId xmlns:p14="http://schemas.microsoft.com/office/powerpoint/2010/main" val="25287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EA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267200" cy="3124200"/>
          </a:xfrm>
        </p:spPr>
      </p:pic>
      <p:pic>
        <p:nvPicPr>
          <p:cNvPr id="5" name="Picture 4" descr="tru_so_as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60" y="3886200"/>
            <a:ext cx="44958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24200"/>
            <a:ext cx="909066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Trụ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Asean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-ta (In-</a:t>
            </a:r>
            <a:r>
              <a:rPr lang="en-US" sz="2400" b="1" dirty="0" err="1" smtClean="0"/>
              <a:t>đô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nê</a:t>
            </a:r>
            <a:r>
              <a:rPr lang="en-US" sz="2400" b="1" dirty="0" smtClean="0"/>
              <a:t>-xi-a)</a:t>
            </a:r>
          </a:p>
        </p:txBody>
      </p:sp>
      <p:pic>
        <p:nvPicPr>
          <p:cNvPr id="7" name="Picture 6" descr="photo-3-15021650008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0" y="0"/>
            <a:ext cx="4572000" cy="3124200"/>
          </a:xfrm>
          <a:prstGeom prst="rect">
            <a:avLst/>
          </a:prstGeom>
        </p:spPr>
      </p:pic>
      <p:pic>
        <p:nvPicPr>
          <p:cNvPr id="8" name="Picture 7" descr="300px-ASEAN_HQ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200"/>
            <a:ext cx="4343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lag_of_ASEAN_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7" y="1323907"/>
            <a:ext cx="3886200" cy="299649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26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102100" y="1268292"/>
            <a:ext cx="4876800" cy="3046988"/>
          </a:xfrm>
          <a:prstGeom prst="rect">
            <a:avLst/>
          </a:prstGeom>
          <a:solidFill>
            <a:srgbClr val="B3D7B7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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Màu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xanh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hoà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ổn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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Màu</a:t>
            </a:r>
            <a:r>
              <a:rPr 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đỏ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 </a:t>
            </a: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Màu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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Màu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66700" y="4297740"/>
            <a:ext cx="8597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6562" y="6096000"/>
            <a:ext cx="8784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</a:p>
        </p:txBody>
      </p:sp>
    </p:spTree>
    <p:extLst>
      <p:ext uri="{BB962C8B-B14F-4D97-AF65-F5344CB8AC3E}">
        <p14:creationId xmlns:p14="http://schemas.microsoft.com/office/powerpoint/2010/main" val="144427974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/>
      <p:bldP spid="675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Khung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6" y="857250"/>
            <a:ext cx="9270206" cy="53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359569" y="2438400"/>
            <a:ext cx="3996929" cy="148471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1" hangingPunct="1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MÔN: LỊCH SỬ - </a:t>
            </a:r>
            <a:r>
              <a:rPr lang="vi-VN" sz="202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202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025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02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  <p:pic>
        <p:nvPicPr>
          <p:cNvPr id="3076" name="Picture 2" descr="D:\Users\Administrator\Desktop\lich-su-lop-9_01b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7" y="1107282"/>
            <a:ext cx="3833813" cy="47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5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114" y="142686"/>
            <a:ext cx="8763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RA ĐỜI CỦA TỔ CHỨC ASEAN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46" y="976145"/>
            <a:ext cx="887066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– nguyên tắc hoạt động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5845" y="3164681"/>
            <a:ext cx="2053860" cy="36875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kinh tế, văn hoá thông qua nỗ lực hợp tác chung trên tinh thần duy trì hoà bình và ổn định khu vực.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7119420">
            <a:off x="487540" y="2013628"/>
            <a:ext cx="1466639" cy="940383"/>
            <a:chOff x="1856463" y="1764529"/>
            <a:chExt cx="1814163" cy="1016218"/>
          </a:xfrm>
        </p:grpSpPr>
        <p:sp>
          <p:nvSpPr>
            <p:cNvPr id="2" name="Right Arrow 1"/>
            <p:cNvSpPr/>
            <p:nvPr/>
          </p:nvSpPr>
          <p:spPr>
            <a:xfrm rot="19889206">
              <a:off x="1856463" y="1764529"/>
              <a:ext cx="1814163" cy="1016218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 rot="19862715">
              <a:off x="1972647" y="1988454"/>
              <a:ext cx="1392273" cy="608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26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 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 rot="19862715">
              <a:off x="1968966" y="1982238"/>
              <a:ext cx="1392274" cy="608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26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444431" y="3164681"/>
            <a:ext cx="1561684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ợp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phát triển có hiệu quả trong các lĩnh vực kinh tế, văn hóa và xã hội.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81982" y="3164681"/>
            <a:ext cx="1905219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chủ quyền và toàn vẹn lãnh thổ; không can thiệp vào công việc nội bộ của nhau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3164681"/>
            <a:ext cx="2151826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iải quyết các tranh chấp bằng biện pháp hòa bình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sử dụng vũ lực hoặc đe dọa bằng vũ lực đối với nhau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810000" y="2503915"/>
            <a:ext cx="4415273" cy="28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5791200" y="1755157"/>
            <a:ext cx="609600" cy="733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19600" y="2103805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            Hoạt động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endCxn id="19" idx="0"/>
          </p:cNvCxnSpPr>
          <p:nvPr/>
        </p:nvCxnSpPr>
        <p:spPr>
          <a:xfrm>
            <a:off x="3834591" y="2506778"/>
            <a:ext cx="1" cy="657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0" idx="0"/>
          </p:cNvCxnSpPr>
          <p:nvPr/>
        </p:nvCxnSpPr>
        <p:spPr>
          <a:xfrm>
            <a:off x="6096000" y="2590800"/>
            <a:ext cx="9113" cy="573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7" idx="0"/>
          </p:cNvCxnSpPr>
          <p:nvPr/>
        </p:nvCxnSpPr>
        <p:spPr>
          <a:xfrm flipH="1">
            <a:off x="8225273" y="2503915"/>
            <a:ext cx="4327" cy="6607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7" grpId="0" animBg="1"/>
      <p:bldP spid="19" grpId="0" animBg="1"/>
      <p:bldP spid="20" grpId="0" animBg="1"/>
      <p:bldP spid="30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94194"/>
              </p:ext>
            </p:extLst>
          </p:nvPr>
        </p:nvGraphicFramePr>
        <p:xfrm>
          <a:off x="228600" y="643729"/>
          <a:ext cx="8686800" cy="6091241"/>
        </p:xfrm>
        <a:graphic>
          <a:graphicData uri="http://schemas.openxmlformats.org/drawingml/2006/table">
            <a:tbl>
              <a:tblPr/>
              <a:tblGrid>
                <a:gridCol w="56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TT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Tên nước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Quốc Kì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Thủ đô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gia nhâp ASEAN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IN-ĐÔ-NÊ-XI-A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MA-LAI-XI-A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PHI-LIP-PIN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XIN-GA-PO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 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        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8/1967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BRU-NÂY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 NAM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MI-AN-MA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CAM-PU-CHIA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NI-Aptima" pitchFamily="2" charset="0"/>
                          <a:cs typeface="Arial" charset="0"/>
                        </a:rPr>
                        <a:t>11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ĐÔNG-TI-MO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ptima" pitchFamily="2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3634" name="Picture 93" descr="600px-Flag_of_Indonesia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4800" r="3200" b="4800"/>
          <a:stretch>
            <a:fillRect/>
          </a:stretch>
        </p:blipFill>
        <p:spPr bwMode="auto">
          <a:xfrm>
            <a:off x="3048000" y="1295400"/>
            <a:ext cx="1371600" cy="38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5" name="Picture 83" descr="MALAY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19" r="3891" b="5519"/>
          <a:stretch>
            <a:fillRect/>
          </a:stretch>
        </p:blipFill>
        <p:spPr bwMode="auto">
          <a:xfrm>
            <a:off x="3048000" y="1752600"/>
            <a:ext cx="1368425" cy="427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6" name="Picture 86" descr="PHILP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19" r="3891" b="5519"/>
          <a:stretch>
            <a:fillRect/>
          </a:stretch>
        </p:blipFill>
        <p:spPr bwMode="auto">
          <a:xfrm>
            <a:off x="3048000" y="2286000"/>
            <a:ext cx="1371600" cy="412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7" name="Picture 84" descr="SINGAP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19" r="3891" b="5519"/>
          <a:stretch>
            <a:fillRect/>
          </a:stretch>
        </p:blipFill>
        <p:spPr bwMode="auto">
          <a:xfrm>
            <a:off x="3048000" y="2819400"/>
            <a:ext cx="1368425" cy="38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8" name="Picture 85" descr="THAI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19" r="3891" b="5519"/>
          <a:stretch>
            <a:fillRect/>
          </a:stretch>
        </p:blipFill>
        <p:spPr bwMode="auto">
          <a:xfrm>
            <a:off x="3048000" y="3274216"/>
            <a:ext cx="1368425" cy="4595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39" name="Picture 82" descr="BRUNE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19" r="3891" b="5519"/>
          <a:stretch>
            <a:fillRect/>
          </a:stretch>
        </p:blipFill>
        <p:spPr bwMode="auto">
          <a:xfrm>
            <a:off x="3048000" y="3810000"/>
            <a:ext cx="1368425" cy="38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40" name="Picture 89" descr="VIETNA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19" r="3891" b="5519"/>
          <a:stretch>
            <a:fillRect/>
          </a:stretch>
        </p:blipFill>
        <p:spPr bwMode="auto">
          <a:xfrm>
            <a:off x="3048000" y="4343400"/>
            <a:ext cx="1368425" cy="38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41" name="Picture 87" descr="LA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19" r="3891" b="5519"/>
          <a:stretch>
            <a:fillRect/>
          </a:stretch>
        </p:blipFill>
        <p:spPr bwMode="auto">
          <a:xfrm>
            <a:off x="3048000" y="4800600"/>
            <a:ext cx="1368425" cy="412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42" name="Picture 90" descr="800px-Flag_of_Myanmar_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4324" r="2400" b="4324"/>
          <a:stretch>
            <a:fillRect/>
          </a:stretch>
        </p:blipFill>
        <p:spPr bwMode="auto">
          <a:xfrm>
            <a:off x="3048000" y="5334000"/>
            <a:ext cx="1357313" cy="3508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43" name="Picture 88" descr="CAMBO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19" r="3891" b="5519"/>
          <a:stretch>
            <a:fillRect/>
          </a:stretch>
        </p:blipFill>
        <p:spPr bwMode="auto">
          <a:xfrm>
            <a:off x="3048000" y="5867400"/>
            <a:ext cx="1368425" cy="38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44" name="Picture 91" descr="800px-Flag_of_East_Timor_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4800" r="2400" b="4800"/>
          <a:stretch>
            <a:fillRect/>
          </a:stretch>
        </p:blipFill>
        <p:spPr bwMode="auto">
          <a:xfrm>
            <a:off x="3048000" y="6324600"/>
            <a:ext cx="1371600" cy="38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45" name="Rectangle 15"/>
          <p:cNvSpPr>
            <a:spLocks noChangeArrowheads="1"/>
          </p:cNvSpPr>
          <p:nvPr/>
        </p:nvSpPr>
        <p:spPr bwMode="auto">
          <a:xfrm>
            <a:off x="2743200" y="152400"/>
            <a:ext cx="397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ĐÔNG NAM Á</a:t>
            </a:r>
          </a:p>
        </p:txBody>
      </p:sp>
      <p:sp>
        <p:nvSpPr>
          <p:cNvPr id="17" name="Rectangle 99"/>
          <p:cNvSpPr>
            <a:spLocks noChangeArrowheads="1"/>
          </p:cNvSpPr>
          <p:nvPr/>
        </p:nvSpPr>
        <p:spPr bwMode="auto">
          <a:xfrm>
            <a:off x="4572000" y="3810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Ban-đa Xê-ri Bê-ga-oan</a:t>
            </a:r>
          </a:p>
        </p:txBody>
      </p:sp>
      <p:sp>
        <p:nvSpPr>
          <p:cNvPr id="18" name="Rectangle 94"/>
          <p:cNvSpPr>
            <a:spLocks noChangeArrowheads="1"/>
          </p:cNvSpPr>
          <p:nvPr/>
        </p:nvSpPr>
        <p:spPr bwMode="auto">
          <a:xfrm>
            <a:off x="4572000" y="129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Gia-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các-ta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48200" y="1828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Cua-la</a:t>
            </a:r>
            <a:r>
              <a:rPr lang="en-US" altLang="en-US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Lum-pơ</a:t>
            </a:r>
          </a:p>
        </p:txBody>
      </p:sp>
      <p:sp>
        <p:nvSpPr>
          <p:cNvPr id="20" name="Rectangle 96"/>
          <p:cNvSpPr>
            <a:spLocks noChangeArrowheads="1"/>
          </p:cNvSpPr>
          <p:nvPr/>
        </p:nvSpPr>
        <p:spPr bwMode="auto">
          <a:xfrm>
            <a:off x="4648200" y="2286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Ma-ni-la</a:t>
            </a:r>
          </a:p>
        </p:txBody>
      </p:sp>
      <p:sp>
        <p:nvSpPr>
          <p:cNvPr id="21" name="Rectangle 97"/>
          <p:cNvSpPr>
            <a:spLocks noChangeArrowheads="1"/>
          </p:cNvSpPr>
          <p:nvPr/>
        </p:nvSpPr>
        <p:spPr bwMode="auto">
          <a:xfrm>
            <a:off x="4648200" y="2819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Xin-ga-po</a:t>
            </a: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4648200" y="4343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</a:p>
        </p:txBody>
      </p:sp>
      <p:sp>
        <p:nvSpPr>
          <p:cNvPr id="23" name="Rectangle 101"/>
          <p:cNvSpPr>
            <a:spLocks noChangeArrowheads="1"/>
          </p:cNvSpPr>
          <p:nvPr/>
        </p:nvSpPr>
        <p:spPr bwMode="auto">
          <a:xfrm>
            <a:off x="4724400" y="4800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Viêng-chăm</a:t>
            </a:r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4648200" y="5334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Y-an-gun</a:t>
            </a:r>
          </a:p>
        </p:txBody>
      </p:sp>
      <p:sp>
        <p:nvSpPr>
          <p:cNvPr id="25" name="Rectangle 103"/>
          <p:cNvSpPr>
            <a:spLocks noChangeArrowheads="1"/>
          </p:cNvSpPr>
          <p:nvPr/>
        </p:nvSpPr>
        <p:spPr bwMode="auto">
          <a:xfrm>
            <a:off x="4800600" y="5791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Phnôm-pênh</a:t>
            </a:r>
          </a:p>
        </p:txBody>
      </p: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4648200" y="6248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Đi- li</a:t>
            </a:r>
          </a:p>
        </p:txBody>
      </p:sp>
      <p:sp>
        <p:nvSpPr>
          <p:cNvPr id="27" name="Rectangle 109"/>
          <p:cNvSpPr>
            <a:spLocks noChangeArrowheads="1"/>
          </p:cNvSpPr>
          <p:nvPr/>
        </p:nvSpPr>
        <p:spPr bwMode="auto">
          <a:xfrm>
            <a:off x="7162800" y="2819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8/1967</a:t>
            </a:r>
          </a:p>
        </p:txBody>
      </p:sp>
      <p:sp>
        <p:nvSpPr>
          <p:cNvPr id="28" name="Rectangle 109"/>
          <p:cNvSpPr>
            <a:spLocks noChangeArrowheads="1"/>
          </p:cNvSpPr>
          <p:nvPr/>
        </p:nvSpPr>
        <p:spPr bwMode="auto">
          <a:xfrm>
            <a:off x="7162800" y="1371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8/1967</a:t>
            </a:r>
          </a:p>
        </p:txBody>
      </p:sp>
      <p:sp>
        <p:nvSpPr>
          <p:cNvPr id="29" name="Rectangle 109"/>
          <p:cNvSpPr>
            <a:spLocks noChangeArrowheads="1"/>
          </p:cNvSpPr>
          <p:nvPr/>
        </p:nvSpPr>
        <p:spPr bwMode="auto">
          <a:xfrm>
            <a:off x="7162800" y="1752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8/1967</a:t>
            </a:r>
          </a:p>
        </p:txBody>
      </p:sp>
      <p:sp>
        <p:nvSpPr>
          <p:cNvPr id="30" name="Rectangle 109"/>
          <p:cNvSpPr>
            <a:spLocks noChangeArrowheads="1"/>
          </p:cNvSpPr>
          <p:nvPr/>
        </p:nvSpPr>
        <p:spPr bwMode="auto">
          <a:xfrm>
            <a:off x="7162800" y="2286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8/1967</a:t>
            </a:r>
          </a:p>
        </p:txBody>
      </p:sp>
      <p:sp>
        <p:nvSpPr>
          <p:cNvPr id="31" name="Rectangle 109"/>
          <p:cNvSpPr>
            <a:spLocks noChangeArrowheads="1"/>
          </p:cNvSpPr>
          <p:nvPr/>
        </p:nvSpPr>
        <p:spPr bwMode="auto">
          <a:xfrm>
            <a:off x="7162800" y="3733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1/1984</a:t>
            </a:r>
          </a:p>
        </p:txBody>
      </p:sp>
      <p:sp>
        <p:nvSpPr>
          <p:cNvPr id="32" name="Rectangle 109"/>
          <p:cNvSpPr>
            <a:spLocks noChangeArrowheads="1"/>
          </p:cNvSpPr>
          <p:nvPr/>
        </p:nvSpPr>
        <p:spPr bwMode="auto">
          <a:xfrm>
            <a:off x="7162800" y="4267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7/1995</a:t>
            </a:r>
          </a:p>
        </p:txBody>
      </p:sp>
      <p:sp>
        <p:nvSpPr>
          <p:cNvPr id="33" name="Rectangle 109"/>
          <p:cNvSpPr>
            <a:spLocks noChangeArrowheads="1"/>
          </p:cNvSpPr>
          <p:nvPr/>
        </p:nvSpPr>
        <p:spPr bwMode="auto">
          <a:xfrm>
            <a:off x="7162800" y="4800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9/1997</a:t>
            </a:r>
          </a:p>
        </p:txBody>
      </p:sp>
      <p:sp>
        <p:nvSpPr>
          <p:cNvPr id="34" name="Rectangle 109"/>
          <p:cNvSpPr>
            <a:spLocks noChangeArrowheads="1"/>
          </p:cNvSpPr>
          <p:nvPr/>
        </p:nvSpPr>
        <p:spPr bwMode="auto">
          <a:xfrm>
            <a:off x="7162800" y="5257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9/1997</a:t>
            </a:r>
          </a:p>
        </p:txBody>
      </p:sp>
      <p:sp>
        <p:nvSpPr>
          <p:cNvPr id="35" name="Rectangle 109"/>
          <p:cNvSpPr>
            <a:spLocks noChangeArrowheads="1"/>
          </p:cNvSpPr>
          <p:nvPr/>
        </p:nvSpPr>
        <p:spPr bwMode="auto">
          <a:xfrm>
            <a:off x="71628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4/1999</a:t>
            </a:r>
          </a:p>
        </p:txBody>
      </p:sp>
      <p:sp>
        <p:nvSpPr>
          <p:cNvPr id="23665" name="Rectangle 109"/>
          <p:cNvSpPr>
            <a:spLocks noChangeArrowheads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tx2"/>
              </a:solidFill>
              <a:latin typeface="VNI-Aptima" pitchFamily="2" charset="0"/>
              <a:cs typeface="Arial" panose="020B0604020202020204" pitchFamily="34" charset="0"/>
            </a:endParaRPr>
          </a:p>
        </p:txBody>
      </p:sp>
      <p:sp>
        <p:nvSpPr>
          <p:cNvPr id="37" name="Text Box 116"/>
          <p:cNvSpPr txBox="1">
            <a:spLocks noChangeArrowheads="1"/>
          </p:cNvSpPr>
          <p:nvPr/>
        </p:nvSpPr>
        <p:spPr bwMode="auto">
          <a:xfrm>
            <a:off x="5029200" y="2143125"/>
            <a:ext cx="3124200" cy="1590675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tên thủ đô và thời gian gia nhập tổ chức ASEAN của các nước Đông Nam Á? </a:t>
            </a:r>
            <a:endParaRPr lang="en-US" altLang="en-US" sz="2900" b="1">
              <a:solidFill>
                <a:srgbClr val="0000CC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 animBg="1"/>
      <p:bldP spid="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CÁC NƯỚC ĐÔNG NAM Á</a:t>
            </a:r>
          </a:p>
        </p:txBody>
      </p:sp>
      <p:pic>
        <p:nvPicPr>
          <p:cNvPr id="20489" name="Picture 4" descr="Le ket nam VN la thanh vien thu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599"/>
            <a:ext cx="8991600" cy="560206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76201" y="621166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Nam Á (ASEAN)</a:t>
            </a:r>
          </a:p>
        </p:txBody>
      </p:sp>
    </p:spTree>
    <p:extLst>
      <p:ext uri="{BB962C8B-B14F-4D97-AF65-F5344CB8AC3E}">
        <p14:creationId xmlns:p14="http://schemas.microsoft.com/office/powerpoint/2010/main" val="38696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oc_do_cac_nuoc_thanh_vien_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0" cy="64293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6" descr="Flag_of_ASEAN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309688"/>
            <a:ext cx="1143000" cy="7588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7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0638"/>
            <a:ext cx="1063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1063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1063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1063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794000"/>
            <a:ext cx="1063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84638"/>
            <a:ext cx="1063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3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1063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4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91200"/>
            <a:ext cx="1063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5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3975100"/>
            <a:ext cx="1063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6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146300"/>
            <a:ext cx="1063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7" descr="QUASBUT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6223000"/>
            <a:ext cx="1063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990600" y="1981200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8/1967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524000" y="3733800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8/1967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295400" y="4648200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8/1967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447800" y="5334000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8/1967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038600" y="2362200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8/1967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124200" y="3429000"/>
            <a:ext cx="1371600" cy="304800"/>
          </a:xfrm>
          <a:prstGeom prst="rect">
            <a:avLst/>
          </a:prstGeom>
          <a:solidFill>
            <a:srgbClr val="669900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1/1984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438400" y="1676400"/>
            <a:ext cx="1371600" cy="304800"/>
          </a:xfrm>
          <a:prstGeom prst="rect">
            <a:avLst/>
          </a:prstGeom>
          <a:solidFill>
            <a:srgbClr val="99FF33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7/1995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228600" y="838200"/>
            <a:ext cx="1371600" cy="304800"/>
          </a:xfrm>
          <a:prstGeom prst="rect">
            <a:avLst/>
          </a:prstGeom>
          <a:solidFill>
            <a:srgbClr val="FF5050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7/1997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295400" y="1219200"/>
            <a:ext cx="1371600" cy="304800"/>
          </a:xfrm>
          <a:prstGeom prst="rect">
            <a:avLst/>
          </a:prstGeom>
          <a:solidFill>
            <a:srgbClr val="FF5050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7/1997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1524000" y="2971800"/>
            <a:ext cx="1371600" cy="304800"/>
          </a:xfrm>
          <a:prstGeom prst="rect">
            <a:avLst/>
          </a:prstGeom>
          <a:solidFill>
            <a:srgbClr val="336699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4/1999</a:t>
            </a:r>
          </a:p>
        </p:txBody>
      </p:sp>
      <p:sp>
        <p:nvSpPr>
          <p:cNvPr id="19481" name="Text Box 5"/>
          <p:cNvSpPr txBox="1">
            <a:spLocks noChangeArrowheads="1"/>
          </p:cNvSpPr>
          <p:nvPr/>
        </p:nvSpPr>
        <p:spPr bwMode="auto">
          <a:xfrm>
            <a:off x="7772400" y="2209800"/>
            <a:ext cx="137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các nước thành viên ASEAN</a:t>
            </a:r>
          </a:p>
        </p:txBody>
      </p:sp>
    </p:spTree>
    <p:extLst>
      <p:ext uri="{BB962C8B-B14F-4D97-AF65-F5344CB8AC3E}">
        <p14:creationId xmlns:p14="http://schemas.microsoft.com/office/powerpoint/2010/main" val="26572596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600" decel="100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600" decel="100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00" decel="100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00" decel="100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40" grpId="0" animBg="1"/>
      <p:bldP spid="13341" grpId="0" animBg="1"/>
      <p:bldP spid="133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97px-ASEAN_Fla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0"/>
            <a:ext cx="91097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396335"/>
            <a:ext cx="403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Cờ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ASEAN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60410.asean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4572000" cy="3124200"/>
          </a:xfrm>
        </p:spPr>
      </p:pic>
      <p:pic>
        <p:nvPicPr>
          <p:cNvPr id="5" name="Picture 4" descr="cropped-as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57600"/>
            <a:ext cx="8839200" cy="3124200"/>
          </a:xfrm>
          <a:prstGeom prst="rect">
            <a:avLst/>
          </a:prstGeom>
        </p:spPr>
      </p:pic>
      <p:pic>
        <p:nvPicPr>
          <p:cNvPr id="6" name="Picture 5" descr="hinh-12-be1baa3n-c491e1bb93-the1bba7-c491c3b4-cc3a1c-nc6b0e1bb9bc-e1bb9f-khu-ve1bbb1c-c491c3b4ng-nam-c3a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26720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200400"/>
            <a:ext cx="845820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Hiệp</a:t>
            </a:r>
            <a:r>
              <a:rPr lang="en-US" b="1" dirty="0" smtClean="0"/>
              <a:t>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 Nam 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0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ChangeArrowheads="1"/>
          </p:cNvSpPr>
          <p:nvPr/>
        </p:nvSpPr>
        <p:spPr bwMode="auto">
          <a:xfrm>
            <a:off x="152400" y="228600"/>
            <a:ext cx="876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MỘT SỐ HÌNH ẢNH CÁC KỲ HỘI NGHỊ CẤP CAO ASEAN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6858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3"/>
            <a:ext cx="44196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886200"/>
            <a:ext cx="48006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0388" y="685800"/>
            <a:ext cx="47736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8357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5" name="Text Box 65"/>
          <p:cNvSpPr txBox="1">
            <a:spLocks noChangeArrowheads="1"/>
          </p:cNvSpPr>
          <p:nvPr/>
        </p:nvSpPr>
        <p:spPr bwMode="auto">
          <a:xfrm>
            <a:off x="228600" y="502551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KỲ HỘI NGHỊ CẤP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</a:p>
        </p:txBody>
      </p:sp>
      <p:sp>
        <p:nvSpPr>
          <p:cNvPr id="71746" name="Text Box 66"/>
          <p:cNvSpPr txBox="1">
            <a:spLocks noChangeArrowheads="1"/>
          </p:cNvSpPr>
          <p:nvPr/>
        </p:nvSpPr>
        <p:spPr bwMode="auto">
          <a:xfrm>
            <a:off x="228600" y="45219"/>
            <a:ext cx="1752600" cy="384721"/>
          </a:xfrm>
          <a:prstGeom prst="rect">
            <a:avLst/>
          </a:prstGeom>
          <a:solidFill>
            <a:srgbClr val="00FF00"/>
          </a:solidFill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19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sz="19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https://thanhtra.com.vn/portals/0/news_images/2017/04/khaithacanh/infographics_1493395038_58.jpg?dpi=150&amp;quality=100&amp;w=630&amp;mode=crop&amp;anchor=topcenter&amp;scale=bot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8882"/>
            <a:ext cx="8763000" cy="49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4611" y="6372999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https://thanhtra.com.vn/quoc-te/ASEAN-va-cac-ky-Hoi-nghi-Cap-cao-118382.html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4435" y="111714"/>
            <a:ext cx="43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https://asean2020.vn/web/asean/trang-chu</a:t>
            </a:r>
          </a:p>
        </p:txBody>
      </p:sp>
      <p:pic>
        <p:nvPicPr>
          <p:cNvPr id="1026" name="Picture 2" descr="23px-Flag_of_Indone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3px-Flag_of_Malays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3px-Flag_of_the_Philippine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23px-Flag_of_Singapor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3px-Flag_of_Thailand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23px-Flag_of_Vietnam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3px-Flag_of_Brunei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23px-Flag_of_Cambodi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3px-Flag_of_Indone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23px-Flag_of_Laos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3px-Flag_of_Malays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23px-Flag_of_the_Philippine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3px-Flag_of_Singapor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23px-Flag_of_Thailand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23px-Flag_of_Vietnam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23px-Flag_of_Indone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23px-Flag_of_Cambodi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23px-Flag_of_Brunei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23px-Flag_of_Myanmar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23px-Flag_of_Malays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23px-Flag_of_Laos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23px-Flag_of_the_Philippine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23px-Flag_of_Singapor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23px-Flag_of_Thailand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23px-Flag_of_Vietnam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23px-Flag_of_Brunei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23px-Flag_of_Indone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23px-Flag_of_Brunei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sean Log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8382000" cy="62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4800" y="2209800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Cho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3048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VNI-Times" pitchFamily="2" charset="0"/>
              </a:rPr>
              <a:t>- SEATO :</a:t>
            </a:r>
            <a:endParaRPr lang="en-US" sz="24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VNI-Times" pitchFamily="2" charset="0"/>
              </a:rPr>
              <a:t>- ASEAN :</a:t>
            </a:r>
            <a:endParaRPr lang="en-US" sz="24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4267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VNI-Times" pitchFamily="2" charset="0"/>
              </a:rPr>
              <a:t>- AFTA    :</a:t>
            </a:r>
            <a:endParaRPr lang="en-US" sz="24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82524" y="4876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VNI-Times" pitchFamily="2" charset="0"/>
              </a:rPr>
              <a:t>- ARF       :</a:t>
            </a:r>
            <a:endParaRPr lang="en-US" sz="24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1961272" y="3028072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1981200" y="3657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1981200" y="4267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 ASEAN</a:t>
            </a: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1981200" y="4834596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ASEAN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72200" y="4343400"/>
            <a:ext cx="2438400" cy="1905000"/>
            <a:chOff x="2232" y="2688"/>
            <a:chExt cx="1992" cy="1539"/>
          </a:xfrm>
        </p:grpSpPr>
        <p:pic>
          <p:nvPicPr>
            <p:cNvPr id="41998" name="Picture 14" descr="AG00317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2" y="2739"/>
              <a:ext cx="115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9" name="AutoShape 15"/>
            <p:cNvSpPr>
              <a:spLocks noChangeArrowheads="1"/>
            </p:cNvSpPr>
            <p:nvPr/>
          </p:nvSpPr>
          <p:spPr bwMode="auto">
            <a:xfrm>
              <a:off x="3258" y="2688"/>
              <a:ext cx="966" cy="498"/>
            </a:xfrm>
            <a:prstGeom prst="wedgeEllipseCallout">
              <a:avLst>
                <a:gd name="adj1" fmla="val -42856"/>
                <a:gd name="adj2" fmla="val 73093"/>
              </a:avLst>
            </a:prstGeom>
            <a:solidFill>
              <a:srgbClr val="FFCCFF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endParaRPr lang="en-US" sz="2400">
                <a:latin typeface="Verdana" pitchFamily="34" charset="0"/>
              </a:endParaRPr>
            </a:p>
          </p:txBody>
        </p:sp>
        <p:pic>
          <p:nvPicPr>
            <p:cNvPr id="42000" name="Picture 16" descr="TBFAQ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2688"/>
              <a:ext cx="4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610600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rgbClr val="000066"/>
                </a:solidFill>
                <a:latin typeface=".VnTime" pitchFamily="34" charset="0"/>
              </a:rPr>
              <a:t>6</a:t>
            </a:r>
            <a:r>
              <a:rPr lang="en-US" sz="2800" b="1" i="1" dirty="0" smtClean="0">
                <a:solidFill>
                  <a:srgbClr val="000066"/>
                </a:solidFill>
                <a:latin typeface=".VnTime" pitchFamily="34" charset="0"/>
              </a:rPr>
              <a:t>. </a:t>
            </a:r>
            <a:r>
              <a:rPr lang="en-US" sz="2800" b="1" i="1" dirty="0" err="1">
                <a:solidFill>
                  <a:srgbClr val="000066"/>
                </a:solidFill>
                <a:latin typeface=".VnTime" pitchFamily="34" charset="0"/>
              </a:rPr>
              <a:t>HiÖn</a:t>
            </a:r>
            <a:r>
              <a:rPr lang="en-US" sz="2800" b="1" i="1" dirty="0">
                <a:solidFill>
                  <a:srgbClr val="000066"/>
                </a:solidFill>
                <a:latin typeface=".VnTime" pitchFamily="34" charset="0"/>
              </a:rPr>
              <a:t> nay, </a:t>
            </a:r>
            <a:r>
              <a:rPr lang="en-US" sz="2800" b="1" i="1" dirty="0" err="1">
                <a:solidFill>
                  <a:srgbClr val="000066"/>
                </a:solidFill>
                <a:latin typeface=".VnTime" pitchFamily="34" charset="0"/>
              </a:rPr>
              <a:t>thµnh</a:t>
            </a:r>
            <a:r>
              <a:rPr lang="en-US" sz="2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.VnTime" pitchFamily="34" charset="0"/>
              </a:rPr>
              <a:t>viªn</a:t>
            </a:r>
            <a:r>
              <a:rPr lang="en-US" sz="2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.VnTime" pitchFamily="34" charset="0"/>
              </a:rPr>
              <a:t>cña</a:t>
            </a:r>
            <a:r>
              <a:rPr lang="en-US" sz="2800" b="1" i="1" dirty="0">
                <a:solidFill>
                  <a:srgbClr val="000066"/>
                </a:solidFill>
                <a:latin typeface=".VnTime" pitchFamily="34" charset="0"/>
              </a:rPr>
              <a:t>  </a:t>
            </a:r>
            <a:r>
              <a:rPr lang="en-US" sz="2800" b="1" i="1" dirty="0" err="1">
                <a:solidFill>
                  <a:srgbClr val="000066"/>
                </a:solidFill>
                <a:latin typeface=".VnTime" pitchFamily="34" charset="0"/>
              </a:rPr>
              <a:t>tæ</a:t>
            </a:r>
            <a:r>
              <a:rPr lang="en-US" sz="2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.VnTime" pitchFamily="34" charset="0"/>
              </a:rPr>
              <a:t>chøc</a:t>
            </a:r>
            <a:r>
              <a:rPr lang="en-US" sz="2800" b="1" i="1" dirty="0">
                <a:solidFill>
                  <a:srgbClr val="000066"/>
                </a:solidFill>
                <a:latin typeface=".VnTime" pitchFamily="34" charset="0"/>
              </a:rPr>
              <a:t> ASEAN  lµ:</a:t>
            </a:r>
          </a:p>
          <a:p>
            <a:pPr eaLnBrk="0" hangingPunct="0">
              <a:spcBef>
                <a:spcPct val="50000"/>
              </a:spcBef>
            </a:pPr>
            <a:r>
              <a:rPr lang="en-US" sz="2500" b="1" dirty="0">
                <a:solidFill>
                  <a:schemeClr val="accent2"/>
                </a:solidFill>
                <a:latin typeface=".VnTime" pitchFamily="34" charset="0"/>
              </a:rPr>
              <a:t>A. 8 </a:t>
            </a:r>
            <a:r>
              <a:rPr lang="en-US" sz="25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n­ước</a:t>
            </a:r>
            <a:r>
              <a:rPr lang="en-US" sz="2500" b="1" dirty="0" smtClean="0">
                <a:solidFill>
                  <a:schemeClr val="accent2"/>
                </a:solidFill>
                <a:latin typeface=".VnTime" pitchFamily="34" charset="0"/>
              </a:rPr>
              <a:t>            B</a:t>
            </a:r>
            <a:r>
              <a:rPr lang="en-US" sz="2500" b="1" dirty="0">
                <a:solidFill>
                  <a:schemeClr val="accent2"/>
                </a:solidFill>
                <a:latin typeface=".VnTime" pitchFamily="34" charset="0"/>
              </a:rPr>
              <a:t>. 9 </a:t>
            </a:r>
            <a:r>
              <a:rPr lang="en-US" sz="25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n­ước</a:t>
            </a:r>
            <a:r>
              <a:rPr lang="en-US" sz="2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chemeClr val="accent2"/>
                </a:solidFill>
                <a:latin typeface=".VnTime" pitchFamily="34" charset="0"/>
              </a:rPr>
              <a:t>          </a:t>
            </a:r>
            <a:r>
              <a:rPr lang="en-US" sz="2500" b="1" dirty="0">
                <a:solidFill>
                  <a:schemeClr val="accent2"/>
                </a:solidFill>
                <a:latin typeface=".VnTime" pitchFamily="34" charset="0"/>
              </a:rPr>
              <a:t>C.  10 </a:t>
            </a:r>
            <a:r>
              <a:rPr lang="en-US" sz="25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n­ước</a:t>
            </a:r>
            <a:r>
              <a:rPr lang="en-US" sz="2500" b="1" dirty="0" smtClean="0">
                <a:solidFill>
                  <a:schemeClr val="accent2"/>
                </a:solidFill>
                <a:latin typeface=".VnTime" pitchFamily="34" charset="0"/>
              </a:rPr>
              <a:t>       </a:t>
            </a:r>
            <a:r>
              <a:rPr lang="en-US" sz="2500" b="1" dirty="0">
                <a:solidFill>
                  <a:schemeClr val="accent2"/>
                </a:solidFill>
                <a:latin typeface=".VnTime" pitchFamily="34" charset="0"/>
              </a:rPr>
              <a:t>D. 11 </a:t>
            </a:r>
            <a:r>
              <a:rPr lang="en-US" sz="25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n­ước</a:t>
            </a:r>
            <a:endParaRPr lang="vi-VN" sz="2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75886" y="1252701"/>
            <a:ext cx="457200" cy="457200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  <p:bldP spid="41989" grpId="0"/>
      <p:bldP spid="41990" grpId="0"/>
      <p:bldP spid="175112" grpId="0"/>
      <p:bldP spid="175113" grpId="0"/>
      <p:bldP spid="175114" grpId="0"/>
      <p:bldP spid="175115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NƯỚC ĐÔNG NAM Á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9126"/>
            <a:ext cx="8229600" cy="451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52600"/>
            <a:ext cx="154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838200"/>
            <a:ext cx="28194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Tại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nói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năm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90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kỉ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XX : “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chương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mới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đã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mở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lịch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sử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khu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vực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Đông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Nam Á“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 flipV="1">
            <a:off x="4572000" y="3200400"/>
            <a:ext cx="1447800" cy="609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4572000" y="457200"/>
            <a:ext cx="1600200" cy="2743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324600" y="228600"/>
            <a:ext cx="2362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Lần đầu tiên trong lịch sử khu vực ,10 nước Đông Nam Á cùng nằm trong một tổ chức thống nhất (ASEAN).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019800" y="3429000"/>
            <a:ext cx="2514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ASEAN chuyển trọng tâm hoạt động sang hợp tác kinh tế ,xây dựng Đông Nam Á thành một khu vực hoà bình , ổn định cùng phát triển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743200" y="5562600"/>
            <a:ext cx="381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100" b="1">
              <a:latin typeface="VNI-Times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 animBg="1"/>
      <p:bldP spid="33799" grpId="0" animBg="1"/>
      <p:bldP spid="338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rd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762000" y="152400"/>
            <a:ext cx="8229600" cy="583667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304800" y="2590800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23970" y="3246329"/>
            <a:ext cx="1905000" cy="1325671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95400" y="6172200"/>
            <a:ext cx="6843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  <a:cs typeface="Arial" charset="0"/>
              </a:rPr>
              <a:t>Lược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đồ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các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nước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đế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quốc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và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thuộc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địa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trước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latin typeface="Arial" charset="0"/>
                <a:cs typeface="Arial" charset="0"/>
              </a:rPr>
              <a:t>CTTG </a:t>
            </a:r>
            <a:r>
              <a:rPr lang="en-US" sz="2000" b="1" dirty="0">
                <a:latin typeface="Arial" charset="0"/>
                <a:cs typeface="Arial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4422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 cap="sq">
            <a:solidFill>
              <a:srgbClr val="DA1F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609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3124200" y="2362200"/>
            <a:ext cx="609600" cy="152400"/>
          </a:xfrm>
          <a:prstGeom prst="rect">
            <a:avLst/>
          </a:prstGeom>
          <a:solidFill>
            <a:srgbClr val="DA1F28"/>
          </a:solidFill>
          <a:ln w="9360" cap="sq">
            <a:solidFill>
              <a:srgbClr val="DA1F2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VIỆT NAM</a:t>
            </a: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9138"/>
            <a:ext cx="527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86225"/>
            <a:ext cx="5302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609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106738"/>
            <a:ext cx="5603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0225"/>
            <a:ext cx="60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203575"/>
            <a:ext cx="561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41863"/>
            <a:ext cx="53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274888"/>
            <a:ext cx="454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800"/>
            <a:ext cx="53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1676400" y="1600200"/>
            <a:ext cx="609600" cy="152400"/>
          </a:xfrm>
          <a:prstGeom prst="rect">
            <a:avLst/>
          </a:prstGeom>
          <a:solidFill>
            <a:srgbClr val="DA1F28"/>
          </a:solidFill>
          <a:ln w="9360" cap="sq">
            <a:solidFill>
              <a:srgbClr val="DA1F2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LÀO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2057400" y="2590800"/>
            <a:ext cx="457200" cy="152400"/>
          </a:xfrm>
          <a:prstGeom prst="rect">
            <a:avLst/>
          </a:prstGeom>
          <a:solidFill>
            <a:srgbClr val="0000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CPC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1447800" y="2209800"/>
            <a:ext cx="533400" cy="152400"/>
          </a:xfrm>
          <a:prstGeom prst="rect">
            <a:avLst/>
          </a:prstGeom>
          <a:solidFill>
            <a:srgbClr val="DA1F28"/>
          </a:solidFill>
          <a:ln w="9360" cap="sq">
            <a:solidFill>
              <a:srgbClr val="DA1F2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THAILAN</a:t>
            </a: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457200" y="2057400"/>
            <a:ext cx="609600" cy="152400"/>
          </a:xfrm>
          <a:prstGeom prst="rect">
            <a:avLst/>
          </a:prstGeom>
          <a:solidFill>
            <a:srgbClr val="DA1F28"/>
          </a:solidFill>
          <a:ln w="9360" cap="sq">
            <a:solidFill>
              <a:srgbClr val="DA1F2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MYANMA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2057400" y="3505200"/>
            <a:ext cx="533400" cy="152400"/>
          </a:xfrm>
          <a:prstGeom prst="rect">
            <a:avLst/>
          </a:prstGeom>
          <a:solidFill>
            <a:srgbClr val="DEF5FA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MALAIXIA</a:t>
            </a: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2362200" y="4267200"/>
            <a:ext cx="533400" cy="1524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XINGAPO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3962400" y="4919663"/>
            <a:ext cx="533400" cy="1524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INDONỄXIA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4648200" y="2514600"/>
            <a:ext cx="609600" cy="152400"/>
          </a:xfrm>
          <a:prstGeom prst="rect">
            <a:avLst/>
          </a:prstGeom>
          <a:solidFill>
            <a:srgbClr val="DA1F28"/>
          </a:solidFill>
          <a:ln w="9360" cap="sq">
            <a:solidFill>
              <a:srgbClr val="DA1F2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PHILIPIN</a:t>
            </a: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3810000" y="3429000"/>
            <a:ext cx="533400" cy="152400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FFCC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BRUNEI</a:t>
            </a: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6019800" y="5943600"/>
            <a:ext cx="533400" cy="152400"/>
          </a:xfrm>
          <a:prstGeom prst="rect">
            <a:avLst/>
          </a:prstGeom>
          <a:solidFill>
            <a:srgbClr val="DA1F28"/>
          </a:solidFill>
          <a:ln w="9360" cap="sq">
            <a:solidFill>
              <a:srgbClr val="DA1F28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ĐOTIMO</a:t>
            </a:r>
          </a:p>
        </p:txBody>
      </p:sp>
      <p:sp>
        <p:nvSpPr>
          <p:cNvPr id="5145" name="Text Box 39"/>
          <p:cNvSpPr txBox="1"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6" name="Text Box 16"/>
          <p:cNvSpPr txBox="1">
            <a:spLocks noChangeArrowheads="1"/>
          </p:cNvSpPr>
          <p:nvPr/>
        </p:nvSpPr>
        <p:spPr bwMode="auto">
          <a:xfrm>
            <a:off x="0" y="630396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các nước Đông Nam Á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981200" y="214313"/>
            <a:ext cx="617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CÁC NƯỚC ĐÔNG NAM Á</a:t>
            </a:r>
          </a:p>
        </p:txBody>
      </p:sp>
    </p:spTree>
    <p:extLst>
      <p:ext uri="{BB962C8B-B14F-4D97-AF65-F5344CB8AC3E}">
        <p14:creationId xmlns:p14="http://schemas.microsoft.com/office/powerpoint/2010/main" val="29646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uoc_do_cac_nuoc_dong_nam_a_500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2" y="152400"/>
            <a:ext cx="4835568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927432" cy="3810000"/>
          </a:xfrm>
        </p:spPr>
        <p:txBody>
          <a:bodyPr>
            <a:noAutofit/>
          </a:bodyPr>
          <a:lstStyle/>
          <a:p>
            <a:pPr algn="just"/>
            <a:r>
              <a:rPr lang="vi-VN" sz="2400" b="1" dirty="0">
                <a:cs typeface="Times New Roman" panose="02020603050405020304" pitchFamily="18" charset="0"/>
              </a:rPr>
              <a:t>Đông Nam Á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South East Asia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khu vực nằm ở phía Đông Nam của châu 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vi-VN" sz="2400" dirty="0">
                <a:cs typeface="Times New Roman" panose="02020603050405020304" pitchFamily="18" charset="0"/>
              </a:rPr>
              <a:t>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4,5 </a:t>
            </a:r>
            <a:r>
              <a:rPr lang="vi-VN" sz="2400" dirty="0"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cs typeface="Times New Roman" panose="02020603050405020304" pitchFamily="18" charset="0"/>
              </a:rPr>
              <a:t>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14.1 % </a:t>
            </a:r>
            <a:r>
              <a:rPr lang="vi-VN" sz="2400" dirty="0">
                <a:cs typeface="Times New Roman" panose="02020603050405020304" pitchFamily="18" charset="0"/>
              </a:rPr>
              <a:t>lãnh thổ châu Á và chiếm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3.3 % </a:t>
            </a:r>
            <a:r>
              <a:rPr lang="vi-VN" sz="2400" dirty="0"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cs typeface="Times New Roman" panose="02020603050405020304" pitchFamily="18" charset="0"/>
              </a:rPr>
              <a:t>toàn thế 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 ở vị trí ngã 3 đường được 2 đại dương lớn bao quanh, có vị trí chiến lược vô cùng quan trọng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632" y="3962400"/>
            <a:ext cx="8915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dirty="0" smtClean="0"/>
              <a:t>Dân số các nước Asean (Đông Nam Á) hiện là 675.432.749 người tính đến Thứ Năm, ngày 15 tháng 7 năm 2021, dựa trên ước tính mới nhất của Liên Hợp Quốc. chiếm 8,58% tổng dân số thế giới, thứ 3 ở châu Á trong số các tiểu vùng được xếp hạng theo Dân số.</a:t>
            </a:r>
            <a:br>
              <a:rPr lang="vi-VN" sz="2400" dirty="0" smtClean="0"/>
            </a:br>
            <a:r>
              <a:rPr lang="vi-VN" sz="2400" dirty="0" smtClean="0"/>
              <a:t>Mật độ dân số: 154 người / Km2 (399 người / m2); trong đó 50% dân số là thành thị (334.418.881 người vào năm 2019).</a:t>
            </a:r>
            <a:br>
              <a:rPr lang="vi-VN" sz="2400" dirty="0" smtClean="0"/>
            </a:br>
            <a:r>
              <a:rPr lang="vi-VN" sz="2400" dirty="0" smtClean="0"/>
              <a:t>Độ tuổi trung bình ở Đông Nam Á là 30,2 năm.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216" y="3505199"/>
            <a:ext cx="363698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Lược đồ các nước Đông Nam Á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20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ambod"/>
          <p:cNvPicPr>
            <a:picLocks noChangeAspect="1" noChangeArrowheads="1"/>
          </p:cNvPicPr>
          <p:nvPr/>
        </p:nvPicPr>
        <p:blipFill>
          <a:blip r:embed="rId2"/>
          <a:srcRect l="25067" t="20802" r="26152" b="36862"/>
          <a:stretch>
            <a:fillRect/>
          </a:stretch>
        </p:blipFill>
        <p:spPr bwMode="auto">
          <a:xfrm>
            <a:off x="381000" y="609600"/>
            <a:ext cx="2057400" cy="1325563"/>
          </a:xfrm>
          <a:prstGeom prst="rect">
            <a:avLst/>
          </a:prstGeom>
          <a:noFill/>
        </p:spPr>
      </p:pic>
      <p:pic>
        <p:nvPicPr>
          <p:cNvPr id="74755" name="Picture 3" descr="co eastTimo"/>
          <p:cNvPicPr>
            <a:picLocks noChangeAspect="1" noChangeArrowheads="1"/>
          </p:cNvPicPr>
          <p:nvPr/>
        </p:nvPicPr>
        <p:blipFill>
          <a:blip r:embed="rId3"/>
          <a:srcRect l="26152" t="25183" r="25067" b="42700"/>
          <a:stretch>
            <a:fillRect/>
          </a:stretch>
        </p:blipFill>
        <p:spPr bwMode="auto">
          <a:xfrm>
            <a:off x="2514600" y="609600"/>
            <a:ext cx="2057400" cy="1295400"/>
          </a:xfrm>
          <a:prstGeom prst="rect">
            <a:avLst/>
          </a:prstGeom>
          <a:noFill/>
        </p:spPr>
      </p:pic>
      <p:pic>
        <p:nvPicPr>
          <p:cNvPr id="74756" name="Picture 4" descr="indone"/>
          <p:cNvPicPr>
            <a:picLocks noChangeAspect="1" noChangeArrowheads="1"/>
          </p:cNvPicPr>
          <p:nvPr/>
        </p:nvPicPr>
        <p:blipFill>
          <a:blip r:embed="rId4"/>
          <a:srcRect l="20732" t="14963" r="30487" b="42700"/>
          <a:stretch>
            <a:fillRect/>
          </a:stretch>
        </p:blipFill>
        <p:spPr bwMode="auto">
          <a:xfrm>
            <a:off x="4800600" y="609600"/>
            <a:ext cx="1905000" cy="1340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4757" name="Picture 5" descr="laos"/>
          <p:cNvPicPr>
            <a:picLocks noChangeAspect="1" noChangeArrowheads="1"/>
          </p:cNvPicPr>
          <p:nvPr/>
        </p:nvPicPr>
        <p:blipFill>
          <a:blip r:embed="rId5"/>
          <a:srcRect l="22899" t="17883" r="28320" b="39781"/>
          <a:stretch>
            <a:fillRect/>
          </a:stretch>
        </p:blipFill>
        <p:spPr bwMode="auto">
          <a:xfrm>
            <a:off x="6934200" y="609600"/>
            <a:ext cx="2057400" cy="1325563"/>
          </a:xfrm>
          <a:prstGeom prst="rect">
            <a:avLst/>
          </a:prstGeom>
          <a:noFill/>
        </p:spPr>
      </p:pic>
      <p:pic>
        <p:nvPicPr>
          <p:cNvPr id="74758" name="Picture 6" descr="malaixia"/>
          <p:cNvPicPr>
            <a:picLocks noChangeAspect="1" noChangeArrowheads="1"/>
          </p:cNvPicPr>
          <p:nvPr/>
        </p:nvPicPr>
        <p:blipFill>
          <a:blip r:embed="rId6"/>
          <a:srcRect l="25067" t="25183" r="26152" b="42700"/>
          <a:stretch>
            <a:fillRect/>
          </a:stretch>
        </p:blipFill>
        <p:spPr bwMode="auto">
          <a:xfrm>
            <a:off x="304800" y="2057400"/>
            <a:ext cx="2057400" cy="1304925"/>
          </a:xfrm>
          <a:prstGeom prst="rect">
            <a:avLst/>
          </a:prstGeom>
          <a:noFill/>
        </p:spPr>
      </p:pic>
      <p:pic>
        <p:nvPicPr>
          <p:cNvPr id="74759" name="Picture 7" descr="mianmar"/>
          <p:cNvPicPr>
            <a:picLocks noChangeAspect="1" noChangeArrowheads="1"/>
          </p:cNvPicPr>
          <p:nvPr/>
        </p:nvPicPr>
        <p:blipFill>
          <a:blip r:embed="rId7"/>
          <a:srcRect l="22900" t="22263" r="27235" b="41241"/>
          <a:stretch>
            <a:fillRect/>
          </a:stretch>
        </p:blipFill>
        <p:spPr bwMode="auto">
          <a:xfrm>
            <a:off x="2514600" y="2057400"/>
            <a:ext cx="2057400" cy="1295400"/>
          </a:xfrm>
          <a:prstGeom prst="rect">
            <a:avLst/>
          </a:prstGeom>
          <a:noFill/>
        </p:spPr>
      </p:pic>
      <p:pic>
        <p:nvPicPr>
          <p:cNvPr id="74760" name="Picture 8" descr="philippin"/>
          <p:cNvPicPr>
            <a:picLocks noChangeAspect="1" noChangeArrowheads="1"/>
          </p:cNvPicPr>
          <p:nvPr/>
        </p:nvPicPr>
        <p:blipFill>
          <a:blip r:embed="rId8"/>
          <a:srcRect l="25067" t="19344" r="27235" b="47081"/>
          <a:stretch>
            <a:fillRect/>
          </a:stretch>
        </p:blipFill>
        <p:spPr bwMode="auto">
          <a:xfrm>
            <a:off x="4648200" y="2133600"/>
            <a:ext cx="2057400" cy="1295400"/>
          </a:xfrm>
          <a:prstGeom prst="rect">
            <a:avLst/>
          </a:prstGeom>
          <a:noFill/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33400" y="304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Campuchia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438400" y="19367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Đông</a:t>
            </a:r>
            <a:r>
              <a:rPr lang="en-US" b="1" dirty="0">
                <a:latin typeface="Tahoma" pitchFamily="34" charset="0"/>
              </a:rPr>
              <a:t> Ti </a:t>
            </a:r>
            <a:r>
              <a:rPr lang="en-US" b="1" dirty="0" err="1">
                <a:latin typeface="Tahoma" pitchFamily="34" charset="0"/>
              </a:rPr>
              <a:t>mo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244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Philippin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693025" y="2159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Lào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572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Malaixia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6670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Mi</a:t>
            </a:r>
            <a:r>
              <a:rPr lang="en-US" b="1" dirty="0">
                <a:latin typeface="Tahoma" pitchFamily="34" charset="0"/>
              </a:rPr>
              <a:t> an ma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9342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Singapo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09600" y="5105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Thai </a:t>
            </a:r>
            <a:r>
              <a:rPr lang="en-US" b="1" dirty="0" err="1">
                <a:latin typeface="Tahoma" pitchFamily="34" charset="0"/>
              </a:rPr>
              <a:t>lan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2819400" y="5181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Bru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nây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4953000" y="518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>
                <a:latin typeface="Tahoma" pitchFamily="34" charset="0"/>
              </a:rPr>
              <a:t>Việt</a:t>
            </a:r>
            <a:r>
              <a:rPr lang="en-US" b="1" dirty="0">
                <a:latin typeface="Tahoma" pitchFamily="34" charset="0"/>
              </a:rPr>
              <a:t> Nam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6800" y="2000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In </a:t>
            </a:r>
            <a:r>
              <a:rPr lang="en-US" b="1" dirty="0" err="1">
                <a:latin typeface="Tahoma" pitchFamily="34" charset="0"/>
              </a:rPr>
              <a:t>đô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nê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sia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74772" name="Picture 20" descr="thailand"/>
          <p:cNvPicPr>
            <a:picLocks noChangeAspect="1" noChangeArrowheads="1"/>
          </p:cNvPicPr>
          <p:nvPr/>
        </p:nvPicPr>
        <p:blipFill>
          <a:blip r:embed="rId9"/>
          <a:srcRect l="23984" t="20802" r="28320" b="35402"/>
          <a:stretch>
            <a:fillRect/>
          </a:stretch>
        </p:blipFill>
        <p:spPr bwMode="auto">
          <a:xfrm>
            <a:off x="381000" y="3810000"/>
            <a:ext cx="2057400" cy="1249363"/>
          </a:xfrm>
          <a:prstGeom prst="rect">
            <a:avLst/>
          </a:prstGeom>
          <a:noFill/>
        </p:spPr>
      </p:pic>
      <p:pic>
        <p:nvPicPr>
          <p:cNvPr id="74773" name="Picture 21" descr="singapor"/>
          <p:cNvPicPr>
            <a:picLocks noChangeAspect="1" noChangeArrowheads="1"/>
          </p:cNvPicPr>
          <p:nvPr/>
        </p:nvPicPr>
        <p:blipFill>
          <a:blip r:embed="rId10"/>
          <a:srcRect l="25067" t="16423" r="26152" b="38321"/>
          <a:stretch>
            <a:fillRect/>
          </a:stretch>
        </p:blipFill>
        <p:spPr bwMode="auto">
          <a:xfrm>
            <a:off x="6781800" y="2133600"/>
            <a:ext cx="2057400" cy="1265238"/>
          </a:xfrm>
          <a:prstGeom prst="rect">
            <a:avLst/>
          </a:prstGeom>
          <a:noFill/>
        </p:spPr>
      </p:pic>
      <p:pic>
        <p:nvPicPr>
          <p:cNvPr id="74774" name="Picture 22" descr="vietnam"/>
          <p:cNvPicPr>
            <a:picLocks noChangeAspect="1" noChangeArrowheads="1"/>
          </p:cNvPicPr>
          <p:nvPr/>
        </p:nvPicPr>
        <p:blipFill>
          <a:blip r:embed="rId11"/>
          <a:srcRect l="23984" t="19344" r="27235" b="36861"/>
          <a:stretch>
            <a:fillRect/>
          </a:stretch>
        </p:blipFill>
        <p:spPr bwMode="auto">
          <a:xfrm>
            <a:off x="4800600" y="3886200"/>
            <a:ext cx="2057400" cy="1270000"/>
          </a:xfrm>
          <a:prstGeom prst="rect">
            <a:avLst/>
          </a:prstGeom>
          <a:noFill/>
        </p:spPr>
      </p:pic>
      <p:pic>
        <p:nvPicPr>
          <p:cNvPr id="74775" name="Picture 23" descr="Brunây"/>
          <p:cNvPicPr>
            <a:picLocks noChangeAspect="1" noChangeArrowheads="1"/>
          </p:cNvPicPr>
          <p:nvPr/>
        </p:nvPicPr>
        <p:blipFill>
          <a:blip r:embed="rId12"/>
          <a:srcRect l="22899" t="20802" r="28320" b="45621"/>
          <a:stretch>
            <a:fillRect/>
          </a:stretch>
        </p:blipFill>
        <p:spPr bwMode="auto">
          <a:xfrm>
            <a:off x="2590800" y="3886200"/>
            <a:ext cx="2057400" cy="1219200"/>
          </a:xfrm>
          <a:prstGeom prst="rect">
            <a:avLst/>
          </a:prstGeom>
          <a:noFill/>
        </p:spPr>
      </p:pic>
      <p:pic>
        <p:nvPicPr>
          <p:cNvPr id="74776" name="Picture 24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86750" y="4953000"/>
            <a:ext cx="857250" cy="1905000"/>
          </a:xfrm>
          <a:prstGeom prst="rect">
            <a:avLst/>
          </a:prstGeom>
          <a:noFill/>
        </p:spPr>
      </p:pic>
      <p:pic>
        <p:nvPicPr>
          <p:cNvPr id="74777" name="Picture 25" descr="D6813819845B4220B39B42C244DE315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953000"/>
            <a:ext cx="85725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62" grpId="0"/>
      <p:bldP spid="74763" grpId="0"/>
      <p:bldP spid="74764" grpId="0"/>
      <p:bldP spid="74765" grpId="0"/>
      <p:bldP spid="74766" grpId="0"/>
      <p:bldP spid="74767" grpId="0"/>
      <p:bldP spid="74768" grpId="0"/>
      <p:bldP spid="74769" grpId="0"/>
      <p:bldP spid="74770" grpId="0"/>
      <p:bldP spid="747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rd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18420"/>
          <a:stretch>
            <a:fillRect/>
          </a:stretch>
        </p:blipFill>
        <p:spPr bwMode="auto">
          <a:xfrm>
            <a:off x="304800" y="914400"/>
            <a:ext cx="8686800" cy="507467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7" t="15640" r="1315" b="12415"/>
          <a:stretch>
            <a:fillRect/>
          </a:stretch>
        </p:blipFill>
        <p:spPr bwMode="auto">
          <a:xfrm>
            <a:off x="228600" y="3246328"/>
            <a:ext cx="838200" cy="27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23970" y="3246329"/>
            <a:ext cx="1905000" cy="1325671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322545" y="25932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ĐÔNG NAM Á TRƯỚC VÀ SAU NĂM 1945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95400" y="6172200"/>
            <a:ext cx="6843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  <a:cs typeface="Arial" charset="0"/>
              </a:rPr>
              <a:t>Lược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đồ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các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nước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đế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quốc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và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thuộc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địa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trước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latin typeface="Arial" charset="0"/>
                <a:cs typeface="Arial" charset="0"/>
              </a:rPr>
              <a:t>CTTG </a:t>
            </a:r>
            <a:r>
              <a:rPr lang="en-US" sz="2000" b="1" dirty="0">
                <a:latin typeface="Arial" charset="0"/>
                <a:cs typeface="Arial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5899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32" y="6071744"/>
            <a:ext cx="8342752" cy="5549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 hết các nước trong khu vực đã giành được độc lập.</a:t>
            </a:r>
          </a:p>
        </p:txBody>
      </p:sp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1648" y="139383"/>
            <a:ext cx="8812739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 HÌNH ĐÔNG NAM Á TRƯỚC VÀ SAU NĂM 1945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332" y="1485786"/>
            <a:ext cx="8342752" cy="6093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ều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thuộc địa của thực dân phương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trừ Thái Lan,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332" y="3540852"/>
            <a:ext cx="8342752" cy="1126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nhiều nước Đông Nam Á đã nổi dậy giành chính quyền như: In-đô-nê-xi-a, Việt Nam và Lào.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332" y="975604"/>
            <a:ext cx="83427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1945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45332" y="5548524"/>
            <a:ext cx="83427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 những năm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45332" y="2986085"/>
            <a:ext cx="83427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1945</a:t>
            </a:r>
            <a:endParaRPr lang="en-US" sz="2800" b="1" dirty="0"/>
          </a:p>
        </p:txBody>
      </p:sp>
      <p:sp>
        <p:nvSpPr>
          <p:cNvPr id="9" name="Down Arrow 8"/>
          <p:cNvSpPr/>
          <p:nvPr/>
        </p:nvSpPr>
        <p:spPr>
          <a:xfrm>
            <a:off x="4191000" y="2095184"/>
            <a:ext cx="304800" cy="890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211908" y="4683023"/>
            <a:ext cx="304800" cy="890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1252</Words>
  <Application>Microsoft Office PowerPoint</Application>
  <PresentationFormat>On-screen Show (4:3)</PresentationFormat>
  <Paragraphs>224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.VnTime</vt:lpstr>
      <vt:lpstr>Arial</vt:lpstr>
      <vt:lpstr>Calibri</vt:lpstr>
      <vt:lpstr>Lucida Sans Unicode</vt:lpstr>
      <vt:lpstr>Symbol</vt:lpstr>
      <vt:lpstr>Tahoma</vt:lpstr>
      <vt:lpstr>Times New Roman</vt:lpstr>
      <vt:lpstr>Verdana</vt:lpstr>
      <vt:lpstr>VNI-Aptima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Đông Nam Á (A South East Asia) là khu vực nằm ở phía Đông Nam của châu Á. Diện tích 4,5 triệu km2. Chiếm 14.1 % lãnh thổ châu Á và chiếm 3.3 % diện tích toàn thế giới. Nằm ở vị trí ngã 3 đường được 2 đại dương lớn bao quanh, có vị trí chiến lược vô cùng quan trọng</vt:lpstr>
      <vt:lpstr>PowerPoint Presentation</vt:lpstr>
      <vt:lpstr>I. TÌNH HÌNH ĐÔNG NAM Á TRƯỚC VÀ SAU NĂM 1945</vt:lpstr>
      <vt:lpstr>I. TÌNH HÌNH ĐÔNG NAM Á TRƯỚC VÀ SAU NĂM 1945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54</cp:revision>
  <dcterms:created xsi:type="dcterms:W3CDTF">2017-10-13T10:32:41Z</dcterms:created>
  <dcterms:modified xsi:type="dcterms:W3CDTF">2022-07-25T15:39:52Z</dcterms:modified>
</cp:coreProperties>
</file>