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47" r:id="rId2"/>
    <p:sldId id="426" r:id="rId3"/>
    <p:sldId id="425" r:id="rId4"/>
    <p:sldId id="430" r:id="rId5"/>
    <p:sldId id="429" r:id="rId6"/>
    <p:sldId id="432" r:id="rId7"/>
    <p:sldId id="433" r:id="rId8"/>
    <p:sldId id="434" r:id="rId9"/>
    <p:sldId id="436" r:id="rId10"/>
    <p:sldId id="438" r:id="rId11"/>
    <p:sldId id="437" r:id="rId12"/>
    <p:sldId id="439" r:id="rId13"/>
    <p:sldId id="440" r:id="rId14"/>
    <p:sldId id="446" r:id="rId15"/>
    <p:sldId id="442" r:id="rId16"/>
    <p:sldId id="445" r:id="rId17"/>
    <p:sldId id="443" r:id="rId18"/>
    <p:sldId id="444"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5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19042-904A-43DE-A0CB-33A836632BBE}" type="datetimeFigureOut">
              <a:rPr lang="en-US" smtClean="0"/>
              <a:t>25/07/2022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F38A9-EA8F-45FD-B67E-307480C43775}" type="slidenum">
              <a:rPr lang="en-US" smtClean="0"/>
              <a:t>‹#›</a:t>
            </a:fld>
            <a:endParaRPr lang="en-US"/>
          </a:p>
        </p:txBody>
      </p:sp>
    </p:spTree>
    <p:extLst>
      <p:ext uri="{BB962C8B-B14F-4D97-AF65-F5344CB8AC3E}">
        <p14:creationId xmlns:p14="http://schemas.microsoft.com/office/powerpoint/2010/main" val="369305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149774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198541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401019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91688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113911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333310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360471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4247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4905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762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8080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4305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0959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9" name="矩形 8"/>
          <p:cNvSpPr/>
          <p:nvPr userDrawn="1"/>
        </p:nvSpPr>
        <p:spPr>
          <a:xfrm>
            <a:off x="8880414" y="643112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4025052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7960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750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6073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50813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5265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2022/7/25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67953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600" y="76200"/>
            <a:ext cx="12496799" cy="6629400"/>
          </a:xfrm>
          <a:prstGeom prst="rect">
            <a:avLst/>
          </a:prstGeom>
        </p:spPr>
      </p:pic>
    </p:spTree>
    <p:extLst>
      <p:ext uri="{BB962C8B-B14F-4D97-AF65-F5344CB8AC3E}">
        <p14:creationId xmlns:p14="http://schemas.microsoft.com/office/powerpoint/2010/main" val="2550642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04799" y="852706"/>
            <a:ext cx="7191375" cy="4705350"/>
          </a:xfrm>
          <a:prstGeom prst="vertic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Vào </a:t>
            </a:r>
            <a:r>
              <a:rPr lang="vi-VN" sz="2400" dirty="0">
                <a:latin typeface="+mj-lt"/>
              </a:rPr>
              <a:t>cuối thời nguyên thuỷ, cư dân phương Đông sinh sống và làm nông nghiệp chủ yếu bên các dòng sông, đất phù sa màu mỡ, thuận tiện để </a:t>
            </a:r>
            <a:r>
              <a:rPr lang="vi-VN" sz="2400" dirty="0" smtClean="0">
                <a:latin typeface="+mj-lt"/>
              </a:rPr>
              <a:t>sử</a:t>
            </a:r>
            <a:r>
              <a:rPr lang="en-US" sz="2400" dirty="0" smtClean="0">
                <a:latin typeface="+mj-lt"/>
              </a:rPr>
              <a:t> </a:t>
            </a:r>
            <a:r>
              <a:rPr lang="vi-VN" sz="2400" dirty="0" smtClean="0">
                <a:latin typeface="+mj-lt"/>
              </a:rPr>
              <a:t>dụng </a:t>
            </a:r>
            <a:r>
              <a:rPr lang="vi-VN" sz="2400" dirty="0">
                <a:latin typeface="+mj-lt"/>
              </a:rPr>
              <a:t>công cụ đá và đồng đỏ.Trong điều kiện đó, họ thường sống quần tụ, cùng đào mương, đắp đê, chống giặc ngoại xâm. Do vậy, </a:t>
            </a:r>
            <a:r>
              <a:rPr lang="en-US" sz="2400" dirty="0" err="1" smtClean="0">
                <a:latin typeface="+mj-lt"/>
              </a:rPr>
              <a:t>sự</a:t>
            </a:r>
            <a:r>
              <a:rPr lang="en-US" sz="2400" dirty="0" smtClean="0">
                <a:latin typeface="+mj-lt"/>
              </a:rPr>
              <a:t> </a:t>
            </a:r>
            <a:r>
              <a:rPr lang="en-US" sz="2400" dirty="0" err="1" smtClean="0">
                <a:latin typeface="+mj-lt"/>
              </a:rPr>
              <a:t>liên</a:t>
            </a:r>
            <a:r>
              <a:rPr lang="en-US" sz="2400" dirty="0" smtClean="0">
                <a:latin typeface="+mj-lt"/>
              </a:rPr>
              <a:t> </a:t>
            </a:r>
            <a:r>
              <a:rPr lang="vi-VN" sz="2400" dirty="0" smtClean="0">
                <a:latin typeface="+mj-lt"/>
              </a:rPr>
              <a:t>kết </a:t>
            </a:r>
            <a:r>
              <a:rPr lang="vi-VN" sz="2400" dirty="0">
                <a:latin typeface="+mj-lt"/>
              </a:rPr>
              <a:t>cộng đồng và nhiều tập tục của xã hội nguyên thuỷ vẫn tiếp tục được bảo lưu.</a:t>
            </a:r>
            <a:endParaRPr lang="en-US" sz="2400" dirty="0">
              <a:latin typeface="+mj-lt"/>
            </a:endParaRPr>
          </a:p>
          <a:p>
            <a:pPr algn="ctr"/>
            <a:endParaRPr lang="en-US" dirty="0"/>
          </a:p>
        </p:txBody>
      </p:sp>
      <p:sp>
        <p:nvSpPr>
          <p:cNvPr id="6" name="Rounded Rectangular Callout 5"/>
          <p:cNvSpPr/>
          <p:nvPr/>
        </p:nvSpPr>
        <p:spPr>
          <a:xfrm>
            <a:off x="7772400" y="161925"/>
            <a:ext cx="4419599" cy="2276475"/>
          </a:xfrm>
          <a:prstGeom prst="wedgeRoundRectCallout">
            <a:avLst>
              <a:gd name="adj1" fmla="val -71866"/>
              <a:gd name="adj2" fmla="val -789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bg1"/>
                </a:solidFill>
              </a:rPr>
              <a:t>- Vì sao xã hội nguyên thuỷ </a:t>
            </a:r>
            <a:r>
              <a:rPr lang="vi-VN" sz="2400" dirty="0" smtClean="0">
                <a:solidFill>
                  <a:schemeClr val="bg1"/>
                </a:solidFill>
              </a:rPr>
              <a:t>ở</a:t>
            </a:r>
            <a:r>
              <a:rPr lang="en-US" sz="2400" dirty="0" smtClean="0">
                <a:solidFill>
                  <a:schemeClr val="bg1"/>
                </a:solidFill>
              </a:rPr>
              <a:t> </a:t>
            </a:r>
            <a:r>
              <a:rPr lang="vi-VN" sz="2400" dirty="0" smtClean="0">
                <a:solidFill>
                  <a:schemeClr val="bg1"/>
                </a:solidFill>
              </a:rPr>
              <a:t>phương </a:t>
            </a:r>
            <a:r>
              <a:rPr lang="vi-VN" sz="2400" dirty="0">
                <a:solidFill>
                  <a:schemeClr val="bg1"/>
                </a:solidFill>
              </a:rPr>
              <a:t>Đông không</a:t>
            </a:r>
            <a:r>
              <a:rPr lang="en-US" sz="2400" dirty="0">
                <a:solidFill>
                  <a:schemeClr val="bg1"/>
                </a:solidFill>
              </a:rPr>
              <a:t> </a:t>
            </a:r>
            <a:r>
              <a:rPr lang="vi-VN" sz="2400" dirty="0">
                <a:solidFill>
                  <a:schemeClr val="bg1"/>
                </a:solidFill>
              </a:rPr>
              <a:t>phân </a:t>
            </a:r>
            <a:r>
              <a:rPr lang="vi-VN" sz="2400" dirty="0" smtClean="0">
                <a:solidFill>
                  <a:schemeClr val="bg1"/>
                </a:solidFill>
              </a:rPr>
              <a:t>h</a:t>
            </a:r>
            <a:r>
              <a:rPr lang="en-US" sz="2400" dirty="0" err="1" smtClean="0">
                <a:solidFill>
                  <a:schemeClr val="bg1"/>
                </a:solidFill>
              </a:rPr>
              <a:t>óa</a:t>
            </a:r>
            <a:r>
              <a:rPr lang="vi-VN" sz="2400" dirty="0" smtClean="0">
                <a:solidFill>
                  <a:schemeClr val="bg1"/>
                </a:solidFill>
              </a:rPr>
              <a:t> </a:t>
            </a:r>
            <a:r>
              <a:rPr lang="vi-VN" sz="2400" dirty="0">
                <a:solidFill>
                  <a:schemeClr val="bg1"/>
                </a:solidFill>
              </a:rPr>
              <a:t>triệt </a:t>
            </a:r>
            <a:r>
              <a:rPr lang="vi-VN" sz="2400" dirty="0" smtClean="0">
                <a:solidFill>
                  <a:schemeClr val="bg1"/>
                </a:solidFill>
              </a:rPr>
              <a:t>đ</a:t>
            </a:r>
            <a:r>
              <a:rPr lang="en-US" sz="2400" dirty="0" smtClean="0">
                <a:solidFill>
                  <a:schemeClr val="bg1"/>
                </a:solidFill>
              </a:rPr>
              <a:t>ể</a:t>
            </a:r>
            <a:r>
              <a:rPr lang="vi-VN" sz="2400" dirty="0" smtClean="0">
                <a:solidFill>
                  <a:schemeClr val="bg1"/>
                </a:solidFill>
              </a:rPr>
              <a:t>? </a:t>
            </a:r>
            <a:endParaRPr lang="en-US" sz="2400" dirty="0">
              <a:solidFill>
                <a:schemeClr val="bg1"/>
              </a:solidFill>
            </a:endParaRPr>
          </a:p>
        </p:txBody>
      </p:sp>
      <p:sp>
        <p:nvSpPr>
          <p:cNvPr id="10" name="Rectangle 9"/>
          <p:cNvSpPr/>
          <p:nvPr/>
        </p:nvSpPr>
        <p:spPr>
          <a:xfrm>
            <a:off x="3048000" y="3036585"/>
            <a:ext cx="6096000" cy="337593"/>
          </a:xfrm>
          <a:prstGeom prst="rect">
            <a:avLst/>
          </a:prstGeom>
        </p:spPr>
        <p:txBody>
          <a:bodyPr>
            <a:spAutoFit/>
          </a:bodyPr>
          <a:lstStyle/>
          <a:p>
            <a:pPr algn="just">
              <a:lnSpc>
                <a:spcPts val="1800"/>
              </a:lnSpc>
              <a:spcBef>
                <a:spcPts val="800"/>
              </a:spcBef>
              <a:spcAft>
                <a:spcPts val="800"/>
              </a:spcAft>
            </a:pP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Flowchart: Punched Tape 10"/>
          <p:cNvSpPr/>
          <p:nvPr/>
        </p:nvSpPr>
        <p:spPr>
          <a:xfrm>
            <a:off x="6491287" y="2286000"/>
            <a:ext cx="5700711" cy="4572000"/>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400" dirty="0" smtClean="0">
              <a:solidFill>
                <a:schemeClr val="tx1"/>
              </a:solidFill>
              <a:latin typeface="Times New Roman" panose="02020603050405020304" pitchFamily="18" charset="0"/>
              <a:cs typeface="Times New Roman" panose="02020603050405020304" pitchFamily="18" charset="0"/>
            </a:endParaRPr>
          </a:p>
          <a:p>
            <a:r>
              <a:rPr lang="nl-NL" sz="2400" dirty="0" smtClean="0">
                <a:solidFill>
                  <a:schemeClr val="tx1"/>
                </a:solidFill>
                <a:latin typeface="Times New Roman" panose="02020603050405020304" pitchFamily="18" charset="0"/>
                <a:cs typeface="Times New Roman" panose="02020603050405020304" pitchFamily="18" charset="0"/>
              </a:rPr>
              <a:t>- </a:t>
            </a:r>
            <a:r>
              <a:rPr lang="nl-NL" sz="2400" dirty="0">
                <a:solidFill>
                  <a:schemeClr val="tx1"/>
                </a:solidFill>
                <a:latin typeface="Times New Roman" panose="02020603050405020304" pitchFamily="18" charset="0"/>
                <a:cs typeface="Times New Roman" panose="02020603050405020304" pitchFamily="18" charset="0"/>
              </a:rPr>
              <a:t>Xã </a:t>
            </a:r>
            <a:r>
              <a:rPr lang="fr-FR" sz="2400" dirty="0" err="1">
                <a:solidFill>
                  <a:schemeClr val="tx1"/>
                </a:solidFill>
                <a:latin typeface="Times New Roman" panose="02020603050405020304" pitchFamily="18" charset="0"/>
                <a:cs typeface="Times New Roman" panose="02020603050405020304" pitchFamily="18" charset="0"/>
              </a:rPr>
              <a:t>hội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nguyên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thủy</a:t>
            </a:r>
            <a:r>
              <a:rPr lang="fr-FR" sz="2400" dirty="0">
                <a:solidFill>
                  <a:schemeClr val="tx1"/>
                </a:solidFill>
                <a:latin typeface="Times New Roman" panose="02020603050405020304" pitchFamily="18" charset="0"/>
                <a:cs typeface="Times New Roman" panose="02020603050405020304" pitchFamily="18" charset="0"/>
              </a:rPr>
              <a:t> ở </a:t>
            </a:r>
            <a:r>
              <a:rPr lang="fr-FR" sz="2400" dirty="0" err="1">
                <a:solidFill>
                  <a:schemeClr val="tx1"/>
                </a:solidFill>
                <a:latin typeface="Times New Roman" panose="02020603050405020304" pitchFamily="18" charset="0"/>
                <a:cs typeface="Times New Roman" panose="02020603050405020304" pitchFamily="18" charset="0"/>
              </a:rPr>
              <a:t>phương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Đông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không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phân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hóa</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triệt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để</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vì</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Người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nguyên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thủy</a:t>
            </a:r>
            <a:r>
              <a:rPr lang="fr-FR" sz="2400" dirty="0">
                <a:solidFill>
                  <a:schemeClr val="tx1"/>
                </a:solidFill>
                <a:latin typeface="Times New Roman" panose="02020603050405020304" pitchFamily="18" charset="0"/>
                <a:cs typeface="Times New Roman" panose="02020603050405020304" pitchFamily="18" charset="0"/>
              </a:rPr>
              <a:t> ở </a:t>
            </a:r>
            <a:r>
              <a:rPr lang="fr-FR" sz="2400" dirty="0" err="1">
                <a:solidFill>
                  <a:schemeClr val="tx1"/>
                </a:solidFill>
                <a:latin typeface="Times New Roman" panose="02020603050405020304" pitchFamily="18" charset="0"/>
                <a:cs typeface="Times New Roman" panose="02020603050405020304" pitchFamily="18" charset="0"/>
              </a:rPr>
              <a:t>phương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Đông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vẫn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sống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quần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tụ</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để</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đào</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mương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chống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giặc</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ngoại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sâm</a:t>
            </a:r>
            <a:r>
              <a:rPr lang="fr-FR" sz="2400" dirty="0" smtClean="0">
                <a:solidFill>
                  <a:schemeClr val="tx1"/>
                </a:solidFill>
                <a:latin typeface="Times New Roman" panose="02020603050405020304" pitchFamily="18" charset="0"/>
                <a:cs typeface="Times New Roman" panose="02020603050405020304" pitchFamily="18" charset="0"/>
              </a:rPr>
              <a:t>, (</a:t>
            </a:r>
            <a:r>
              <a:rPr lang="fr-FR" sz="2400" dirty="0" err="1" smtClean="0">
                <a:solidFill>
                  <a:schemeClr val="tx1"/>
                </a:solidFill>
                <a:latin typeface="Times New Roman" panose="02020603050405020304" pitchFamily="18" charset="0"/>
                <a:cs typeface="Times New Roman" panose="02020603050405020304" pitchFamily="18" charset="0"/>
              </a:rPr>
              <a:t>làm</a:t>
            </a:r>
            <a:r>
              <a:rPr lang="fr-FR" sz="2400" dirty="0" smtClean="0">
                <a:solidFill>
                  <a:schemeClr val="tx1"/>
                </a:solidFill>
                <a:latin typeface="Times New Roman" panose="02020603050405020304" pitchFamily="18" charset="0"/>
                <a:cs typeface="Times New Roman" panose="02020603050405020304" pitchFamily="18" charset="0"/>
              </a:rPr>
              <a:t> </a:t>
            </a:r>
            <a:r>
              <a:rPr lang="fr-FR" sz="2400" dirty="0" err="1" smtClean="0">
                <a:solidFill>
                  <a:schemeClr val="tx1"/>
                </a:solidFill>
                <a:latin typeface="Times New Roman" panose="02020603050405020304" pitchFamily="18" charset="0"/>
                <a:cs typeface="Times New Roman" panose="02020603050405020304" pitchFamily="18" charset="0"/>
              </a:rPr>
              <a:t>thủy</a:t>
            </a:r>
            <a:r>
              <a:rPr lang="fr-FR" sz="2400" dirty="0" smtClean="0">
                <a:solidFill>
                  <a:schemeClr val="tx1"/>
                </a:solidFill>
                <a:latin typeface="Times New Roman" panose="02020603050405020304" pitchFamily="18" charset="0"/>
                <a:cs typeface="Times New Roman" panose="02020603050405020304" pitchFamily="18" charset="0"/>
              </a:rPr>
              <a:t> </a:t>
            </a:r>
            <a:r>
              <a:rPr lang="fr-FR" sz="2400" dirty="0" err="1" smtClean="0">
                <a:solidFill>
                  <a:schemeClr val="tx1"/>
                </a:solidFill>
                <a:latin typeface="Times New Roman" panose="02020603050405020304" pitchFamily="18" charset="0"/>
                <a:cs typeface="Times New Roman" panose="02020603050405020304" pitchFamily="18" charset="0"/>
              </a:rPr>
              <a:t>lợi</a:t>
            </a:r>
            <a:r>
              <a:rPr lang="fr-FR" sz="2400" dirty="0" smtClean="0">
                <a:solidFill>
                  <a:schemeClr val="tx1"/>
                </a:solidFill>
                <a:latin typeface="Times New Roman" panose="02020603050405020304" pitchFamily="18" charset="0"/>
                <a:cs typeface="Times New Roman" panose="02020603050405020304" pitchFamily="18" charset="0"/>
              </a:rPr>
              <a:t>)...</a:t>
            </a:r>
            <a:r>
              <a:rPr lang="fr-FR" sz="2400" dirty="0">
                <a:solidFill>
                  <a:schemeClr val="tx1"/>
                </a:solidFill>
                <a:latin typeface="Times New Roman" panose="02020603050405020304" pitchFamily="18" charset="0"/>
                <a:cs typeface="Times New Roman" panose="02020603050405020304" pitchFamily="18" charset="0"/>
              </a:rPr>
              <a:t>Do </a:t>
            </a:r>
            <a:r>
              <a:rPr lang="fr-FR" sz="2400" dirty="0" err="1">
                <a:solidFill>
                  <a:schemeClr val="tx1"/>
                </a:solidFill>
                <a:latin typeface="Times New Roman" panose="02020603050405020304" pitchFamily="18" charset="0"/>
                <a:cs typeface="Times New Roman" panose="02020603050405020304" pitchFamily="18" charset="0"/>
              </a:rPr>
              <a:t>vậy</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sự</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liên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kết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giữa</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các</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cộng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đồng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và</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nhiều</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tập</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tục</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vẫn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được</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bảo</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smtClean="0">
                <a:solidFill>
                  <a:schemeClr val="tx1"/>
                </a:solidFill>
                <a:latin typeface="Times New Roman" panose="02020603050405020304" pitchFamily="18" charset="0"/>
                <a:cs typeface="Times New Roman" panose="02020603050405020304" pitchFamily="18" charset="0"/>
              </a:rPr>
              <a:t>lưu</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smtClean="0">
                <a:solidFill>
                  <a:schemeClr val="tx1"/>
                </a:solidFill>
                <a:latin typeface="Times New Roman" panose="02020603050405020304" pitchFamily="18" charset="0"/>
                <a:cs typeface="Times New Roman" panose="02020603050405020304" pitchFamily="18" charset="0"/>
              </a:rPr>
              <a:t>(</a:t>
            </a:r>
            <a:r>
              <a:rPr lang="fr-FR" sz="2400" dirty="0" err="1" smtClean="0">
                <a:solidFill>
                  <a:schemeClr val="tx1"/>
                </a:solidFill>
                <a:latin typeface="Times New Roman" panose="02020603050405020304" pitchFamily="18" charset="0"/>
                <a:cs typeface="Times New Roman" panose="02020603050405020304" pitchFamily="18" charset="0"/>
              </a:rPr>
              <a:t>chống</a:t>
            </a:r>
            <a:r>
              <a:rPr lang="fr-FR" sz="2400" dirty="0" smtClean="0">
                <a:solidFill>
                  <a:schemeClr val="tx1"/>
                </a:solidFill>
                <a:latin typeface="Times New Roman" panose="02020603050405020304" pitchFamily="18" charset="0"/>
                <a:cs typeface="Times New Roman" panose="02020603050405020304" pitchFamily="18" charset="0"/>
              </a:rPr>
              <a:t> </a:t>
            </a:r>
            <a:r>
              <a:rPr lang="fr-FR" sz="2400" dirty="0" err="1" smtClean="0">
                <a:solidFill>
                  <a:schemeClr val="tx1"/>
                </a:solidFill>
                <a:latin typeface="Times New Roman" panose="02020603050405020304" pitchFamily="18" charset="0"/>
                <a:cs typeface="Times New Roman" panose="02020603050405020304" pitchFamily="18" charset="0"/>
              </a:rPr>
              <a:t>ngoại</a:t>
            </a:r>
            <a:r>
              <a:rPr lang="fr-FR" sz="2400" dirty="0" smtClean="0">
                <a:solidFill>
                  <a:schemeClr val="tx1"/>
                </a:solidFill>
                <a:latin typeface="Times New Roman" panose="02020603050405020304" pitchFamily="18" charset="0"/>
                <a:cs typeface="Times New Roman" panose="02020603050405020304" pitchFamily="18" charset="0"/>
              </a:rPr>
              <a:t> </a:t>
            </a:r>
            <a:r>
              <a:rPr lang="fr-FR" sz="2400" dirty="0" err="1" smtClean="0">
                <a:solidFill>
                  <a:schemeClr val="tx1"/>
                </a:solidFill>
                <a:latin typeface="Times New Roman" panose="02020603050405020304" pitchFamily="18" charset="0"/>
                <a:cs typeface="Times New Roman" panose="02020603050405020304" pitchFamily="18" charset="0"/>
              </a:rPr>
              <a:t>xâm</a:t>
            </a:r>
            <a:r>
              <a:rPr lang="fr-FR"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67807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3" y="0"/>
            <a:ext cx="123952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114300" y="76200"/>
            <a:ext cx="1422400" cy="1066800"/>
          </a:xfrm>
          <a:prstGeom prst="rect">
            <a:avLst/>
          </a:prstGeom>
          <a:noFill/>
          <a:ln w="9525" cap="flat">
            <a:noFill/>
            <a:round/>
            <a:headEnd/>
            <a:tailEnd/>
          </a:ln>
          <a:effectLst/>
        </p:spPr>
      </p:pic>
      <p:sp>
        <p:nvSpPr>
          <p:cNvPr id="9218" name="AutoShape 2"/>
          <p:cNvSpPr>
            <a:spLocks noChangeArrowheads="1"/>
          </p:cNvSpPr>
          <p:nvPr/>
        </p:nvSpPr>
        <p:spPr bwMode="auto">
          <a:xfrm>
            <a:off x="1043129" y="107893"/>
            <a:ext cx="10813381" cy="1294646"/>
          </a:xfrm>
          <a:prstGeom prst="roundRect">
            <a:avLst>
              <a:gd name="adj" fmla="val 16667"/>
            </a:avLst>
          </a:prstGeom>
          <a:solidFill>
            <a:srgbClr val="66FFFF"/>
          </a:solidFill>
          <a:ln w="9360" cap="flat">
            <a:solidFill>
              <a:srgbClr val="3465AF"/>
            </a:solidFill>
            <a:round/>
            <a:headEnd/>
            <a:tailEnd/>
          </a:ln>
          <a:effectLst/>
        </p:spPr>
        <p:txBody>
          <a:bodyPr wrap="none" lIns="120000" tIns="60000" rIns="120000" bIns="60000" anchor="ctr"/>
          <a:lstStyle/>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3733" b="1" dirty="0" err="1" smtClean="0">
                <a:solidFill>
                  <a:srgbClr val="FF0000"/>
                </a:solidFill>
                <a:latin typeface="Times New Roman" pitchFamily="18" charset="0"/>
                <a:cs typeface="Times New Roman" pitchFamily="18" charset="0"/>
              </a:rPr>
              <a:t>Bài</a:t>
            </a:r>
            <a:r>
              <a:rPr lang="en-US" sz="3733" b="1" dirty="0" smtClean="0">
                <a:solidFill>
                  <a:srgbClr val="FF0000"/>
                </a:solidFill>
                <a:latin typeface="Times New Roman" pitchFamily="18" charset="0"/>
                <a:cs typeface="Times New Roman" pitchFamily="18" charset="0"/>
              </a:rPr>
              <a:t> 5: </a:t>
            </a:r>
            <a:r>
              <a:rPr lang="en-US" sz="2800" b="1" dirty="0" smtClean="0">
                <a:solidFill>
                  <a:srgbClr val="FF0000"/>
                </a:solidFill>
                <a:latin typeface="Times New Roman" pitchFamily="18" charset="0"/>
                <a:cs typeface="Times New Roman" pitchFamily="18" charset="0"/>
              </a:rPr>
              <a:t>NHỮNG CHUYỂN BIẾN TỪ XÃ HỘI NGUYÊN THỦY</a:t>
            </a:r>
          </a:p>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2800" b="1" dirty="0" smtClean="0">
                <a:solidFill>
                  <a:srgbClr val="FF0000"/>
                </a:solidFill>
                <a:latin typeface="Times New Roman" pitchFamily="18" charset="0"/>
                <a:cs typeface="Times New Roman" pitchFamily="18" charset="0"/>
              </a:rPr>
              <a:t>SANG XÃ HỘI CÓ GIAI CẤP</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278853" y="1510433"/>
            <a:ext cx="9960522" cy="556906"/>
          </a:xfrm>
          <a:prstGeom prst="rect">
            <a:avLst/>
          </a:prstGeom>
          <a:solidFill>
            <a:srgbClr val="FFFF00"/>
          </a:solidFill>
          <a:ln w="9525" cap="flat">
            <a:noFill/>
            <a:round/>
            <a:headEnd/>
            <a:tailEnd/>
          </a:ln>
          <a:effectLst/>
        </p:spPr>
        <p:txBody>
          <a:bodyPr wrap="square" lIns="120000" tIns="62400" rIns="120000" bIns="62400">
            <a:spAutoFit/>
          </a:bodyPr>
          <a:lstStyle/>
          <a:p>
            <a:r>
              <a:rPr lang="en-US" sz="2800" b="1" dirty="0" smtClean="0">
                <a:solidFill>
                  <a:srgbClr val="0070C0"/>
                </a:solidFill>
                <a:latin typeface="Times New Roman" panose="02020603050405020304" pitchFamily="18" charset="0"/>
                <a:ea typeface="Calibri" panose="020F0502020204030204" pitchFamily="34" charset="0"/>
              </a:rPr>
              <a:t>II: </a:t>
            </a:r>
            <a:r>
              <a:rPr lang="en-US" sz="2800" b="1" dirty="0" err="1" smtClean="0">
                <a:solidFill>
                  <a:srgbClr val="0070C0"/>
                </a:solidFill>
                <a:latin typeface="Times New Roman" panose="02020603050405020304" pitchFamily="18" charset="0"/>
                <a:ea typeface="Calibri" panose="020F0502020204030204" pitchFamily="34" charset="0"/>
              </a:rPr>
              <a:t>Sự</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chuyển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biến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trong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đời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sống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xã</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hội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của</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người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nguyên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thủy</a:t>
            </a:r>
            <a:endParaRPr lang="en-US" sz="2800" b="1" dirty="0" smtClean="0">
              <a:solidFill>
                <a:srgbClr val="0070C0"/>
              </a:solidFill>
              <a:latin typeface="Times New Roman" panose="02020603050405020304" pitchFamily="18" charset="0"/>
              <a:ea typeface="Calibri" panose="020F0502020204030204" pitchFamily="34" charset="0"/>
            </a:endParaRPr>
          </a:p>
        </p:txBody>
      </p:sp>
      <p:sp>
        <p:nvSpPr>
          <p:cNvPr id="3" name="TextBox 2"/>
          <p:cNvSpPr txBox="1"/>
          <p:nvPr/>
        </p:nvSpPr>
        <p:spPr>
          <a:xfrm>
            <a:off x="657225" y="2203939"/>
            <a:ext cx="10454723" cy="830997"/>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Công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cụ</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động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bằng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kim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loại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sản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xuất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phát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triển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sản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phẩm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thừa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a:t>
            </a:r>
            <a:r>
              <a:rPr lang="en-US" sz="2400" dirty="0" err="1" smtClean="0">
                <a:solidFill>
                  <a:schemeClr val="bg1"/>
                </a:solidFill>
                <a:latin typeface="Times New Roman" panose="02020603050405020304" pitchFamily="18" charset="0"/>
                <a:cs typeface="Times New Roman" panose="02020603050405020304" pitchFamily="18" charset="0"/>
              </a:rPr>
              <a:t>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phân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hóa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giàu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nghèo</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57225" y="3083239"/>
            <a:ext cx="7875874" cy="461665"/>
          </a:xfrm>
          <a:prstGeom prst="rect">
            <a:avLst/>
          </a:prstGeom>
          <a:noFill/>
        </p:spPr>
        <p:txBody>
          <a:bodyPr wrap="non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nguyên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thủy</a:t>
            </a:r>
            <a:r>
              <a:rPr lang="en-US" sz="2400" dirty="0" smtClean="0">
                <a:solidFill>
                  <a:schemeClr val="bg1"/>
                </a:solidFill>
                <a:latin typeface="Times New Roman" panose="02020603050405020304" pitchFamily="18" charset="0"/>
                <a:cs typeface="Times New Roman" panose="02020603050405020304" pitchFamily="18" charset="0"/>
              </a:rPr>
              <a:t> tan </a:t>
            </a:r>
            <a:r>
              <a:rPr lang="en-US" sz="2400" dirty="0" err="1" smtClean="0">
                <a:solidFill>
                  <a:schemeClr val="bg1"/>
                </a:solidFill>
                <a:latin typeface="Times New Roman" panose="02020603050405020304" pitchFamily="18" charset="0"/>
                <a:cs typeface="Times New Roman" panose="02020603050405020304" pitchFamily="18" charset="0"/>
              </a:rPr>
              <a:t>rã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chỗ</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cấp</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9963" y="3633201"/>
            <a:ext cx="10790646" cy="830997"/>
          </a:xfrm>
          <a:prstGeom prst="rect">
            <a:avLst/>
          </a:prstGeom>
        </p:spPr>
        <p:txBody>
          <a:bodyPr wrap="square">
            <a:spAutoFit/>
          </a:bodyPr>
          <a:lstStyle/>
          <a:p>
            <a:r>
              <a:rPr lang="nl-NL" sz="2400" dirty="0">
                <a:solidFill>
                  <a:schemeClr val="bg1"/>
                </a:solidFill>
                <a:latin typeface="Times New Roman" panose="02020603050405020304" pitchFamily="18" charset="0"/>
                <a:cs typeface="Times New Roman" panose="02020603050405020304" pitchFamily="18" charset="0"/>
              </a:rPr>
              <a:t>- Xã </a:t>
            </a:r>
            <a:r>
              <a:rPr lang="fr-FR" sz="2400" dirty="0" err="1">
                <a:solidFill>
                  <a:schemeClr val="bg1"/>
                </a:solidFill>
                <a:latin typeface="Times New Roman" panose="02020603050405020304" pitchFamily="18" charset="0"/>
                <a:cs typeface="Times New Roman" panose="02020603050405020304" pitchFamily="18" charset="0"/>
              </a:rPr>
              <a:t>hội</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nguyên</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thủy</a:t>
            </a:r>
            <a:r>
              <a:rPr lang="fr-FR" sz="2400" dirty="0">
                <a:solidFill>
                  <a:schemeClr val="bg1"/>
                </a:solidFill>
                <a:latin typeface="Times New Roman" panose="02020603050405020304" pitchFamily="18" charset="0"/>
                <a:cs typeface="Times New Roman" panose="02020603050405020304" pitchFamily="18" charset="0"/>
              </a:rPr>
              <a:t> ở </a:t>
            </a:r>
            <a:r>
              <a:rPr lang="fr-FR" sz="2400" dirty="0" err="1">
                <a:solidFill>
                  <a:schemeClr val="bg1"/>
                </a:solidFill>
                <a:latin typeface="Times New Roman" panose="02020603050405020304" pitchFamily="18" charset="0"/>
                <a:cs typeface="Times New Roman" panose="02020603050405020304" pitchFamily="18" charset="0"/>
              </a:rPr>
              <a:t>phương</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Đông</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không</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phân</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hóa</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triệt</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để</a:t>
            </a:r>
            <a:r>
              <a:rPr lang="fr-FR" sz="2400" dirty="0">
                <a:solidFill>
                  <a:schemeClr val="bg1"/>
                </a:solidFill>
                <a:latin typeface="Times New Roman" panose="02020603050405020304" pitchFamily="18" charset="0"/>
                <a:cs typeface="Times New Roman" panose="02020603050405020304" pitchFamily="18" charset="0"/>
              </a:rPr>
              <a:t> </a:t>
            </a:r>
            <a:r>
              <a:rPr lang="fr-FR" sz="2400" dirty="0" err="1">
                <a:solidFill>
                  <a:schemeClr val="bg1"/>
                </a:solidFill>
                <a:latin typeface="Times New Roman" panose="02020603050405020304" pitchFamily="18" charset="0"/>
                <a:cs typeface="Times New Roman" panose="02020603050405020304" pitchFamily="18" charset="0"/>
              </a:rPr>
              <a:t>vì</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Tính</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liên</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kết</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cộng</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đồng</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và</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nhiều</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tập</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tục</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của</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xã</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hội</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nguyên</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thủy</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vẫn</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tiếp</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tục</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được</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bảo</a:t>
            </a:r>
            <a:r>
              <a:rPr lang="fr-FR" sz="2400" dirty="0" smtClean="0">
                <a:solidFill>
                  <a:schemeClr val="bg1"/>
                </a:solidFill>
                <a:latin typeface="Times New Roman" panose="02020603050405020304" pitchFamily="18" charset="0"/>
                <a:cs typeface="Times New Roman" panose="02020603050405020304" pitchFamily="18" charset="0"/>
              </a:rPr>
              <a:t> </a:t>
            </a:r>
            <a:r>
              <a:rPr lang="fr-FR" sz="2400" dirty="0" err="1" smtClean="0">
                <a:solidFill>
                  <a:schemeClr val="bg1"/>
                </a:solidFill>
                <a:latin typeface="Times New Roman" panose="02020603050405020304" pitchFamily="18" charset="0"/>
                <a:cs typeface="Times New Roman" panose="02020603050405020304" pitchFamily="18" charset="0"/>
              </a:rPr>
              <a:t>lưu</a:t>
            </a:r>
            <a:r>
              <a:rPr lang="fr-FR"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32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 y="0"/>
            <a:ext cx="123952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114300" y="76200"/>
            <a:ext cx="1422400" cy="1066800"/>
          </a:xfrm>
          <a:prstGeom prst="rect">
            <a:avLst/>
          </a:prstGeom>
          <a:noFill/>
          <a:ln w="9525" cap="flat">
            <a:noFill/>
            <a:round/>
            <a:headEnd/>
            <a:tailEnd/>
          </a:ln>
          <a:effectLst/>
        </p:spPr>
      </p:pic>
      <p:sp>
        <p:nvSpPr>
          <p:cNvPr id="9218" name="AutoShape 2"/>
          <p:cNvSpPr>
            <a:spLocks noChangeArrowheads="1"/>
          </p:cNvSpPr>
          <p:nvPr/>
        </p:nvSpPr>
        <p:spPr bwMode="auto">
          <a:xfrm>
            <a:off x="1043129" y="107893"/>
            <a:ext cx="10813381" cy="1294646"/>
          </a:xfrm>
          <a:prstGeom prst="roundRect">
            <a:avLst>
              <a:gd name="adj" fmla="val 16667"/>
            </a:avLst>
          </a:prstGeom>
          <a:solidFill>
            <a:srgbClr val="66FFFF"/>
          </a:solidFill>
          <a:ln w="9360" cap="flat">
            <a:solidFill>
              <a:srgbClr val="3465AF"/>
            </a:solidFill>
            <a:round/>
            <a:headEnd/>
            <a:tailEnd/>
          </a:ln>
          <a:effectLst/>
        </p:spPr>
        <p:txBody>
          <a:bodyPr wrap="none" lIns="120000" tIns="60000" rIns="120000" bIns="60000" anchor="ctr"/>
          <a:lstStyle/>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3733" b="1" dirty="0" err="1" smtClean="0">
                <a:solidFill>
                  <a:srgbClr val="FF0000"/>
                </a:solidFill>
                <a:latin typeface="Times New Roman" pitchFamily="18" charset="0"/>
                <a:cs typeface="Times New Roman" pitchFamily="18" charset="0"/>
              </a:rPr>
              <a:t>Bài</a:t>
            </a:r>
            <a:r>
              <a:rPr lang="en-US" sz="3733" b="1" dirty="0" smtClean="0">
                <a:solidFill>
                  <a:srgbClr val="FF0000"/>
                </a:solidFill>
                <a:latin typeface="Times New Roman" pitchFamily="18" charset="0"/>
                <a:cs typeface="Times New Roman" pitchFamily="18" charset="0"/>
              </a:rPr>
              <a:t> 5: </a:t>
            </a:r>
            <a:r>
              <a:rPr lang="en-US" sz="2800" b="1" dirty="0" smtClean="0">
                <a:solidFill>
                  <a:srgbClr val="FF0000"/>
                </a:solidFill>
                <a:latin typeface="Times New Roman" pitchFamily="18" charset="0"/>
                <a:cs typeface="Times New Roman" pitchFamily="18" charset="0"/>
              </a:rPr>
              <a:t>NHỮNG CHUYỂN BIẾN TỪ XÃ HỘI NGUYÊN THỦY</a:t>
            </a:r>
          </a:p>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2800" b="1" dirty="0" smtClean="0">
                <a:solidFill>
                  <a:srgbClr val="FF0000"/>
                </a:solidFill>
                <a:latin typeface="Times New Roman" pitchFamily="18" charset="0"/>
                <a:cs typeface="Times New Roman" pitchFamily="18" charset="0"/>
              </a:rPr>
              <a:t>SANG XÃ HỘI CÓ GIAI CẤP</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193127" y="1332041"/>
            <a:ext cx="5321847" cy="987793"/>
          </a:xfrm>
          <a:prstGeom prst="rect">
            <a:avLst/>
          </a:prstGeom>
          <a:solidFill>
            <a:srgbClr val="FFFF00"/>
          </a:solidFill>
          <a:ln w="9525" cap="flat">
            <a:noFill/>
            <a:round/>
            <a:headEnd/>
            <a:tailEnd/>
          </a:ln>
          <a:effectLst/>
        </p:spPr>
        <p:txBody>
          <a:bodyPr wrap="square" lIns="120000" tIns="62400" rIns="120000" bIns="62400">
            <a:spAutoFit/>
          </a:bodyPr>
          <a:lstStyle/>
          <a:p>
            <a:r>
              <a:rPr lang="en-US" sz="2800" b="1" dirty="0">
                <a:solidFill>
                  <a:srgbClr val="0070C0"/>
                </a:solidFill>
                <a:latin typeface="Times New Roman" panose="02020603050405020304" pitchFamily="18" charset="0"/>
                <a:ea typeface="Calibri" panose="020F0502020204030204" pitchFamily="34" charset="0"/>
              </a:rPr>
              <a:t>I: </a:t>
            </a:r>
            <a:r>
              <a:rPr lang="en-US" sz="2800" b="1" dirty="0" err="1" smtClean="0">
                <a:solidFill>
                  <a:srgbClr val="0070C0"/>
                </a:solidFill>
                <a:latin typeface="Times New Roman" panose="02020603050405020304" pitchFamily="18" charset="0"/>
                <a:ea typeface="Calibri" panose="020F0502020204030204" pitchFamily="34" charset="0"/>
              </a:rPr>
              <a:t>Sự</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xuất</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hiện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công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cụ</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lao</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động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bằng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kim</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loại</a:t>
            </a:r>
            <a:r>
              <a:rPr lang="en-US" sz="2800" b="1" dirty="0" smtClean="0">
                <a:solidFill>
                  <a:srgbClr val="0070C0"/>
                </a:solidFill>
                <a:latin typeface="Times New Roman" panose="02020603050405020304" pitchFamily="18" charset="0"/>
                <a:ea typeface="Calibri" panose="020F0502020204030204" pitchFamily="34" charset="0"/>
              </a:rPr>
              <a:t> </a:t>
            </a:r>
          </a:p>
        </p:txBody>
      </p:sp>
      <p:sp>
        <p:nvSpPr>
          <p:cNvPr id="9" name="Text Box 3"/>
          <p:cNvSpPr txBox="1">
            <a:spLocks noChangeArrowheads="1"/>
          </p:cNvSpPr>
          <p:nvPr/>
        </p:nvSpPr>
        <p:spPr bwMode="auto">
          <a:xfrm>
            <a:off x="6210299" y="1510433"/>
            <a:ext cx="5499649" cy="987793"/>
          </a:xfrm>
          <a:prstGeom prst="rect">
            <a:avLst/>
          </a:prstGeom>
          <a:solidFill>
            <a:srgbClr val="FFFF00"/>
          </a:solidFill>
          <a:ln w="9525" cap="flat">
            <a:noFill/>
            <a:round/>
            <a:headEnd/>
            <a:tailEnd/>
          </a:ln>
          <a:effectLst/>
        </p:spPr>
        <p:txBody>
          <a:bodyPr wrap="square" lIns="120000" tIns="62400" rIns="120000" bIns="62400">
            <a:spAutoFit/>
          </a:bodyPr>
          <a:lstStyle/>
          <a:p>
            <a:r>
              <a:rPr lang="en-US" sz="2800" b="1" dirty="0" smtClean="0">
                <a:solidFill>
                  <a:srgbClr val="0070C0"/>
                </a:solidFill>
                <a:latin typeface="Times New Roman" panose="02020603050405020304" pitchFamily="18" charset="0"/>
                <a:ea typeface="Calibri" panose="020F0502020204030204" pitchFamily="34" charset="0"/>
              </a:rPr>
              <a:t>II: </a:t>
            </a:r>
            <a:r>
              <a:rPr lang="en-US" sz="2800" b="1" dirty="0" err="1" smtClean="0">
                <a:solidFill>
                  <a:srgbClr val="0070C0"/>
                </a:solidFill>
                <a:latin typeface="Times New Roman" panose="02020603050405020304" pitchFamily="18" charset="0"/>
                <a:ea typeface="Calibri" panose="020F0502020204030204" pitchFamily="34" charset="0"/>
              </a:rPr>
              <a:t>Sự</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chuyển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biến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trong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đời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sống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xã</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hội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của</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người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nguyên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thủy</a:t>
            </a:r>
            <a:endParaRPr lang="en-US" sz="2800" b="1" dirty="0" smtClean="0">
              <a:solidFill>
                <a:srgbClr val="0070C0"/>
              </a:solidFill>
              <a:latin typeface="Times New Roman" panose="02020603050405020304" pitchFamily="18" charset="0"/>
              <a:ea typeface="Calibri" panose="020F0502020204030204" pitchFamily="34" charset="0"/>
            </a:endParaRPr>
          </a:p>
        </p:txBody>
      </p:sp>
      <p:sp>
        <p:nvSpPr>
          <p:cNvPr id="10" name="TextBox 9"/>
          <p:cNvSpPr txBox="1"/>
          <p:nvPr/>
        </p:nvSpPr>
        <p:spPr>
          <a:xfrm>
            <a:off x="6449819" y="2498226"/>
            <a:ext cx="5651985" cy="1200329"/>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xuất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phẩm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thừa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hóa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giàu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nghèo</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551792" y="3593913"/>
            <a:ext cx="4935673" cy="830997"/>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nguyên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thủy</a:t>
            </a:r>
            <a:r>
              <a:rPr lang="en-US" sz="2400" dirty="0" smtClean="0">
                <a:solidFill>
                  <a:schemeClr val="bg1"/>
                </a:solidFill>
                <a:latin typeface="Times New Roman" panose="02020603050405020304" pitchFamily="18" charset="0"/>
                <a:cs typeface="Times New Roman" panose="02020603050405020304" pitchFamily="18" charset="0"/>
              </a:rPr>
              <a:t> tan </a:t>
            </a:r>
            <a:r>
              <a:rPr lang="en-US" sz="2400" dirty="0" err="1" smtClean="0">
                <a:solidFill>
                  <a:schemeClr val="bg1"/>
                </a:solidFill>
                <a:latin typeface="Times New Roman" panose="02020603050405020304" pitchFamily="18" charset="0"/>
                <a:cs typeface="Times New Roman" panose="02020603050405020304" pitchFamily="18" charset="0"/>
              </a:rPr>
              <a:t>rã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chỗ</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cấp</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551792" y="4493448"/>
            <a:ext cx="5132581" cy="1938992"/>
          </a:xfrm>
          <a:prstGeom prst="rect">
            <a:avLst/>
          </a:prstGeom>
        </p:spPr>
        <p:txBody>
          <a:bodyPr wrap="square">
            <a:spAutoFit/>
          </a:bodyPr>
          <a:lstStyle/>
          <a:p>
            <a:r>
              <a:rPr lang="vi-VN" sz="2400" dirty="0">
                <a:solidFill>
                  <a:schemeClr val="bg1"/>
                </a:solidFill>
                <a:latin typeface="Times New Roman" panose="02020603050405020304" pitchFamily="18" charset="0"/>
                <a:cs typeface="Times New Roman" panose="02020603050405020304" pitchFamily="18" charset="0"/>
              </a:rPr>
              <a:t>- Xã hội nguyên thủy ở phương Đông không phân hóa triệt để vì: Tính </a:t>
            </a:r>
            <a:r>
              <a:rPr lang="en-US" sz="2400" dirty="0" err="1" smtClean="0">
                <a:solidFill>
                  <a:schemeClr val="bg1"/>
                </a:solidFill>
                <a:latin typeface="Times New Roman" panose="02020603050405020304" pitchFamily="18" charset="0"/>
                <a:cs typeface="Times New Roman" panose="02020603050405020304" pitchFamily="18" charset="0"/>
              </a:rPr>
              <a:t>liên</a:t>
            </a:r>
            <a:r>
              <a:rPr lang="en-US" sz="2400" dirty="0" smtClean="0">
                <a:solidFill>
                  <a:schemeClr val="bg1"/>
                </a:solidFill>
                <a:latin typeface="Times New Roman" panose="02020603050405020304" pitchFamily="18" charset="0"/>
                <a:cs typeface="Times New Roman" panose="02020603050405020304" pitchFamily="18" charset="0"/>
              </a:rPr>
              <a:t> </a:t>
            </a:r>
            <a:r>
              <a:rPr lang="vi-VN" sz="2400" dirty="0" smtClean="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kết cộng đồng và nhiều tập tục của xã hội nguyên thủy vẫn tiếp tục được bảo lưu.</a:t>
            </a:r>
          </a:p>
        </p:txBody>
      </p:sp>
      <p:sp>
        <p:nvSpPr>
          <p:cNvPr id="13" name="Rectangle 12"/>
          <p:cNvSpPr/>
          <p:nvPr/>
        </p:nvSpPr>
        <p:spPr>
          <a:xfrm>
            <a:off x="193127" y="2047961"/>
            <a:ext cx="5269202" cy="1774845"/>
          </a:xfrm>
          <a:prstGeom prst="rect">
            <a:avLst/>
          </a:prstGeom>
        </p:spPr>
        <p:txBody>
          <a:bodyPr wrap="square">
            <a:spAutoFit/>
          </a:bodyPr>
          <a:lstStyle/>
          <a:p>
            <a:pPr algn="just">
              <a:spcBef>
                <a:spcPts val="800"/>
              </a:spcBef>
              <a:spcAft>
                <a:spcPts val="800"/>
              </a:spcAft>
            </a:pPr>
            <a:r>
              <a:rPr lang="nl-NL" sz="3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nl-NL"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 </a:t>
            </a:r>
            <a:r>
              <a:rPr lang="nl-NL"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khoảng thiên niên kỉ </a:t>
            </a:r>
            <a:r>
              <a:rPr lang="nl-NL"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IV TCN con </a:t>
            </a:r>
            <a:r>
              <a:rPr lang="nl-NL"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 tình cờ phát hiện ra </a:t>
            </a:r>
            <a:r>
              <a:rPr lang="nl-NL"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 đỏ khi </a:t>
            </a:r>
            <a:r>
              <a:rPr lang="nl-NL"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khai thác </a:t>
            </a:r>
            <a:r>
              <a:rPr lang="nl-NL"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đá</a:t>
            </a:r>
          </a:p>
          <a:p>
            <a:pPr algn="just">
              <a:spcBef>
                <a:spcPts val="800"/>
              </a:spcBef>
              <a:spcAft>
                <a:spcPts val="800"/>
              </a:spcAft>
            </a:pPr>
            <a:r>
              <a:rPr lang="nl-NL"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Đầu thiên niên kỉ II TCN họ đã luyện được đồng thau và sắt</a:t>
            </a:r>
            <a:endPar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9910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1" y="0"/>
            <a:ext cx="123952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114300" y="76200"/>
            <a:ext cx="1422400" cy="1066800"/>
          </a:xfrm>
          <a:prstGeom prst="rect">
            <a:avLst/>
          </a:prstGeom>
          <a:noFill/>
          <a:ln w="9525" cap="flat">
            <a:noFill/>
            <a:round/>
            <a:headEnd/>
            <a:tailEnd/>
          </a:ln>
          <a:effectLst/>
        </p:spPr>
      </p:pic>
      <p:sp>
        <p:nvSpPr>
          <p:cNvPr id="9218" name="AutoShape 2"/>
          <p:cNvSpPr>
            <a:spLocks noChangeArrowheads="1"/>
          </p:cNvSpPr>
          <p:nvPr/>
        </p:nvSpPr>
        <p:spPr bwMode="auto">
          <a:xfrm>
            <a:off x="1043129" y="107893"/>
            <a:ext cx="10813381" cy="1294646"/>
          </a:xfrm>
          <a:prstGeom prst="roundRect">
            <a:avLst>
              <a:gd name="adj" fmla="val 16667"/>
            </a:avLst>
          </a:prstGeom>
          <a:solidFill>
            <a:srgbClr val="66FFFF"/>
          </a:solidFill>
          <a:ln w="9360" cap="flat">
            <a:solidFill>
              <a:srgbClr val="3465AF"/>
            </a:solidFill>
            <a:round/>
            <a:headEnd/>
            <a:tailEnd/>
          </a:ln>
          <a:effectLst/>
        </p:spPr>
        <p:txBody>
          <a:bodyPr wrap="none" lIns="120000" tIns="60000" rIns="120000" bIns="60000" anchor="ctr"/>
          <a:lstStyle/>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3733" b="1" dirty="0" err="1" smtClean="0">
                <a:solidFill>
                  <a:srgbClr val="FF0000"/>
                </a:solidFill>
                <a:latin typeface="Times New Roman" pitchFamily="18" charset="0"/>
                <a:cs typeface="Times New Roman" pitchFamily="18" charset="0"/>
              </a:rPr>
              <a:t>Bài</a:t>
            </a:r>
            <a:r>
              <a:rPr lang="en-US" sz="3733" b="1" dirty="0" smtClean="0">
                <a:solidFill>
                  <a:srgbClr val="FF0000"/>
                </a:solidFill>
                <a:latin typeface="Times New Roman" pitchFamily="18" charset="0"/>
                <a:cs typeface="Times New Roman" pitchFamily="18" charset="0"/>
              </a:rPr>
              <a:t> 5: </a:t>
            </a:r>
            <a:r>
              <a:rPr lang="en-US" sz="2800" b="1" dirty="0" smtClean="0">
                <a:solidFill>
                  <a:srgbClr val="FF0000"/>
                </a:solidFill>
                <a:latin typeface="Times New Roman" pitchFamily="18" charset="0"/>
                <a:cs typeface="Times New Roman" pitchFamily="18" charset="0"/>
              </a:rPr>
              <a:t>NHỮNG CHUYỂN BIẾN TỪ XÃ HỘI NGUYÊN THỦY</a:t>
            </a:r>
          </a:p>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2800" b="1" dirty="0" smtClean="0">
                <a:solidFill>
                  <a:srgbClr val="FF0000"/>
                </a:solidFill>
                <a:latin typeface="Times New Roman" pitchFamily="18" charset="0"/>
                <a:cs typeface="Times New Roman" pitchFamily="18" charset="0"/>
              </a:rPr>
              <a:t>SANG XÃ HỘI CÓ GIAI CẤP</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278853" y="1510433"/>
            <a:ext cx="6161704" cy="556906"/>
          </a:xfrm>
          <a:prstGeom prst="rect">
            <a:avLst/>
          </a:prstGeom>
          <a:solidFill>
            <a:srgbClr val="FFFF00"/>
          </a:solidFill>
          <a:ln w="9525" cap="flat">
            <a:noFill/>
            <a:round/>
            <a:headEnd/>
            <a:tailEnd/>
          </a:ln>
          <a:effectLst/>
        </p:spPr>
        <p:txBody>
          <a:bodyPr wrap="square" lIns="120000" tIns="62400" rIns="120000" bIns="62400">
            <a:spAutoFit/>
          </a:bodyPr>
          <a:lstStyle/>
          <a:p>
            <a:r>
              <a:rPr lang="en-US" sz="2800" b="1" dirty="0" smtClean="0">
                <a:solidFill>
                  <a:srgbClr val="0070C0"/>
                </a:solidFill>
                <a:latin typeface="Times New Roman" panose="02020603050405020304" pitchFamily="18" charset="0"/>
                <a:ea typeface="Calibri" panose="020F0502020204030204" pitchFamily="34" charset="0"/>
              </a:rPr>
              <a:t>III: </a:t>
            </a:r>
            <a:r>
              <a:rPr lang="en-US" sz="2800" b="1" dirty="0" err="1" smtClean="0">
                <a:solidFill>
                  <a:srgbClr val="0070C0"/>
                </a:solidFill>
                <a:latin typeface="Times New Roman" panose="02020603050405020304" pitchFamily="18" charset="0"/>
                <a:ea typeface="Calibri" panose="020F0502020204030204" pitchFamily="34" charset="0"/>
              </a:rPr>
              <a:t>Việt</a:t>
            </a:r>
            <a:r>
              <a:rPr lang="en-US" sz="2800" b="1" dirty="0" smtClean="0">
                <a:solidFill>
                  <a:srgbClr val="0070C0"/>
                </a:solidFill>
                <a:latin typeface="Times New Roman" panose="02020603050405020304" pitchFamily="18" charset="0"/>
                <a:ea typeface="Calibri" panose="020F0502020204030204" pitchFamily="34" charset="0"/>
              </a:rPr>
              <a:t> Nam </a:t>
            </a:r>
            <a:r>
              <a:rPr lang="en-US" sz="2800" b="1" dirty="0" err="1" smtClean="0">
                <a:solidFill>
                  <a:srgbClr val="0070C0"/>
                </a:solidFill>
                <a:latin typeface="Times New Roman" panose="02020603050405020304" pitchFamily="18" charset="0"/>
                <a:ea typeface="Calibri" panose="020F0502020204030204" pitchFamily="34" charset="0"/>
              </a:rPr>
              <a:t>cuối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thời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nguyên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thủy</a:t>
            </a:r>
            <a:endParaRPr lang="en-US" sz="2800" b="1" dirty="0" smtClean="0">
              <a:solidFill>
                <a:srgbClr val="0070C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7824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4822171" cy="6857999"/>
          </a:xfrm>
          <a:prstGeom prst="rect">
            <a:avLst/>
          </a:prstGeom>
        </p:spPr>
      </p:pic>
      <p:pic>
        <p:nvPicPr>
          <p:cNvPr id="3" name="Picture 2"/>
          <p:cNvPicPr>
            <a:picLocks noChangeAspect="1"/>
          </p:cNvPicPr>
          <p:nvPr/>
        </p:nvPicPr>
        <p:blipFill>
          <a:blip r:embed="rId3"/>
          <a:stretch>
            <a:fillRect/>
          </a:stretch>
        </p:blipFill>
        <p:spPr>
          <a:xfrm>
            <a:off x="4822171" y="87683"/>
            <a:ext cx="4545584" cy="6770317"/>
          </a:xfrm>
          <a:prstGeom prst="rect">
            <a:avLst/>
          </a:prstGeom>
        </p:spPr>
      </p:pic>
      <p:sp>
        <p:nvSpPr>
          <p:cNvPr id="4" name="Rounded Rectangular Callout 3"/>
          <p:cNvSpPr/>
          <p:nvPr/>
        </p:nvSpPr>
        <p:spPr>
          <a:xfrm>
            <a:off x="9181169" y="901874"/>
            <a:ext cx="2893921" cy="5862181"/>
          </a:xfrm>
          <a:prstGeom prst="wedgeRoundRectCallout">
            <a:avLst>
              <a:gd name="adj1" fmla="val -56403"/>
              <a:gd name="adj2" fmla="val 836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t>- Quan sát các </a:t>
            </a:r>
            <a:r>
              <a:rPr lang="vi-VN" sz="2400" dirty="0" smtClean="0"/>
              <a:t>hình từ 5.6 đến 5.9, </a:t>
            </a:r>
            <a:r>
              <a:rPr lang="vi-VN" sz="2400" dirty="0"/>
              <a:t>em hãy cho biết cuối thời nguyên thuỷ, người Việt </a:t>
            </a:r>
            <a:r>
              <a:rPr lang="vi-VN" sz="2400" dirty="0" smtClean="0"/>
              <a:t>c</a:t>
            </a:r>
            <a:r>
              <a:rPr lang="en-US" sz="2400" dirty="0"/>
              <a:t>ổ</a:t>
            </a:r>
            <a:r>
              <a:rPr lang="vi-VN" sz="2400" dirty="0" smtClean="0"/>
              <a:t> </a:t>
            </a:r>
            <a:r>
              <a:rPr lang="vi-VN" sz="2400" dirty="0"/>
              <a:t>đã có những công cụ lao động và những ngành nghề sản xuất nào?</a:t>
            </a:r>
            <a:endParaRPr lang="en-US" sz="2400" dirty="0"/>
          </a:p>
          <a:p>
            <a:pPr algn="ctr"/>
            <a:endParaRPr lang="en-US" sz="2400" dirty="0" smtClean="0">
              <a:latin typeface="+mj-lt"/>
            </a:endParaRPr>
          </a:p>
        </p:txBody>
      </p:sp>
    </p:spTree>
    <p:extLst>
      <p:ext uri="{BB962C8B-B14F-4D97-AF65-F5344CB8AC3E}">
        <p14:creationId xmlns:p14="http://schemas.microsoft.com/office/powerpoint/2010/main" val="2963083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209675" y="523875"/>
            <a:ext cx="9458325" cy="5772150"/>
          </a:xfrm>
          <a:prstGeom prst="vertic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 </a:t>
            </a:r>
            <a:r>
              <a:rPr lang="vi-VN" sz="2400" dirty="0"/>
              <a:t>Cách đây hơn 4000 năm, xã hội nguyên thuỷ ở Việt Nam có những chuyển biến quan trọng, gắn với các nền văn hoá như Phùng Nguyên, Đồng Đậu, Gò Mun. Dấu ấn đầu tiên tạo nên sự chuyển biến này là việc cư dân phát minh ra thuật luyện kim và biết chế tác công cụ lao động, vũ khí bằng đồng</a:t>
            </a:r>
            <a:endParaRPr lang="en-US" sz="2400" dirty="0"/>
          </a:p>
          <a:p>
            <a:pPr algn="ctr"/>
            <a:r>
              <a:rPr lang="vi-VN" sz="2400" dirty="0" smtClean="0">
                <a:latin typeface="+mj-lt"/>
              </a:rPr>
              <a:t>. </a:t>
            </a:r>
            <a:endParaRPr lang="en-US" dirty="0"/>
          </a:p>
        </p:txBody>
      </p:sp>
      <p:sp>
        <p:nvSpPr>
          <p:cNvPr id="10" name="Rectangle 9"/>
          <p:cNvSpPr/>
          <p:nvPr/>
        </p:nvSpPr>
        <p:spPr>
          <a:xfrm>
            <a:off x="3048000" y="3036585"/>
            <a:ext cx="6096000" cy="337593"/>
          </a:xfrm>
          <a:prstGeom prst="rect">
            <a:avLst/>
          </a:prstGeom>
        </p:spPr>
        <p:txBody>
          <a:bodyPr>
            <a:spAutoFit/>
          </a:bodyPr>
          <a:lstStyle/>
          <a:p>
            <a:pPr algn="just">
              <a:lnSpc>
                <a:spcPts val="1800"/>
              </a:lnSpc>
              <a:spcBef>
                <a:spcPts val="800"/>
              </a:spcBef>
              <a:spcAft>
                <a:spcPts val="800"/>
              </a:spcAft>
            </a:pP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1777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5012446"/>
              </p:ext>
            </p:extLst>
          </p:nvPr>
        </p:nvGraphicFramePr>
        <p:xfrm>
          <a:off x="4814152" y="7937"/>
          <a:ext cx="7377847" cy="6755469"/>
        </p:xfrm>
        <a:graphic>
          <a:graphicData uri="http://schemas.openxmlformats.org/drawingml/2006/table">
            <a:tbl>
              <a:tblPr/>
              <a:tblGrid>
                <a:gridCol w="1065689"/>
                <a:gridCol w="2131378"/>
                <a:gridCol w="2131378"/>
                <a:gridCol w="2049402"/>
              </a:tblGrid>
              <a:tr h="463672">
                <a:tc>
                  <a:txBody>
                    <a:bodyPr/>
                    <a:lstStyle/>
                    <a:p>
                      <a:pPr algn="ctr" fontAlgn="t"/>
                      <a:r>
                        <a:rPr lang="en-US" sz="2000" b="1" dirty="0" err="1">
                          <a:effectLst/>
                          <a:latin typeface="Times New Roman" panose="02020603050405020304" pitchFamily="18" charset="0"/>
                          <a:cs typeface="Times New Roman" panose="02020603050405020304" pitchFamily="18" charset="0"/>
                        </a:rPr>
                        <a:t>Các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bộ</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lạc</a:t>
                      </a:r>
                      <a:endParaRPr lang="en-US" sz="2000" b="0" dirty="0">
                        <a:effectLst/>
                        <a:latin typeface="Times New Roman" panose="02020603050405020304" pitchFamily="18" charset="0"/>
                        <a:cs typeface="Times New Roman" panose="02020603050405020304" pitchFamily="18" charset="0"/>
                      </a:endParaRPr>
                    </a:p>
                  </a:txBody>
                  <a:tcPr marL="16285" marR="16285" marT="16285" marB="16285">
                    <a:lnL>
                      <a:noFill/>
                    </a:lnL>
                    <a:lnR>
                      <a:noFill/>
                    </a:lnR>
                    <a:lnT>
                      <a:noFill/>
                    </a:lnT>
                    <a:lnB>
                      <a:noFill/>
                    </a:lnB>
                  </a:tcPr>
                </a:tc>
                <a:tc>
                  <a:txBody>
                    <a:bodyPr/>
                    <a:lstStyle/>
                    <a:p>
                      <a:pPr algn="ctr" fontAlgn="t"/>
                      <a:r>
                        <a:rPr lang="vi-VN" sz="2000" b="1" dirty="0">
                          <a:effectLst/>
                          <a:latin typeface="Times New Roman" panose="02020603050405020304" pitchFamily="18" charset="0"/>
                          <a:cs typeface="Times New Roman" panose="02020603050405020304" pitchFamily="18" charset="0"/>
                        </a:rPr>
                        <a:t>Địa bàn cư trú</a:t>
                      </a:r>
                      <a:endParaRPr lang="vi-VN" sz="2000" b="0" dirty="0">
                        <a:effectLst/>
                        <a:latin typeface="Times New Roman" panose="02020603050405020304" pitchFamily="18" charset="0"/>
                        <a:cs typeface="Times New Roman" panose="02020603050405020304" pitchFamily="18" charset="0"/>
                      </a:endParaRPr>
                    </a:p>
                  </a:txBody>
                  <a:tcPr marL="16285" marR="16285" marT="16285" marB="16285">
                    <a:lnL>
                      <a:noFill/>
                    </a:lnL>
                    <a:lnR>
                      <a:noFill/>
                    </a:lnR>
                    <a:lnT>
                      <a:noFill/>
                    </a:lnT>
                    <a:lnB>
                      <a:noFill/>
                    </a:lnB>
                  </a:tcPr>
                </a:tc>
                <a:tc>
                  <a:txBody>
                    <a:bodyPr/>
                    <a:lstStyle/>
                    <a:p>
                      <a:pPr algn="ctr" fontAlgn="t"/>
                      <a:r>
                        <a:rPr lang="en-US" sz="2000" b="1">
                          <a:effectLst/>
                          <a:latin typeface="Times New Roman" panose="02020603050405020304" pitchFamily="18" charset="0"/>
                          <a:cs typeface="Times New Roman" panose="02020603050405020304" pitchFamily="18" charset="0"/>
                        </a:rPr>
                        <a:t>Công cụ lao động</a:t>
                      </a:r>
                      <a:endParaRPr lang="en-US" sz="2000" b="0">
                        <a:effectLst/>
                        <a:latin typeface="Times New Roman" panose="02020603050405020304" pitchFamily="18" charset="0"/>
                        <a:cs typeface="Times New Roman" panose="02020603050405020304" pitchFamily="18" charset="0"/>
                      </a:endParaRPr>
                    </a:p>
                  </a:txBody>
                  <a:tcPr marL="16285" marR="16285" marT="16285" marB="16285">
                    <a:lnL>
                      <a:noFill/>
                    </a:lnL>
                    <a:lnR>
                      <a:noFill/>
                    </a:lnR>
                    <a:lnT>
                      <a:noFill/>
                    </a:lnT>
                    <a:lnB>
                      <a:noFill/>
                    </a:lnB>
                  </a:tcPr>
                </a:tc>
                <a:tc>
                  <a:txBody>
                    <a:bodyPr/>
                    <a:lstStyle/>
                    <a:p>
                      <a:pPr algn="ctr" fontAlgn="t"/>
                      <a:r>
                        <a:rPr lang="en-US" sz="2000" b="1">
                          <a:effectLst/>
                          <a:latin typeface="Times New Roman" panose="02020603050405020304" pitchFamily="18" charset="0"/>
                          <a:cs typeface="Times New Roman" panose="02020603050405020304" pitchFamily="18" charset="0"/>
                        </a:rPr>
                        <a:t>Hoạt động kinh tế</a:t>
                      </a:r>
                      <a:endParaRPr lang="en-US" sz="2000" b="0">
                        <a:effectLst/>
                        <a:latin typeface="Times New Roman" panose="02020603050405020304" pitchFamily="18" charset="0"/>
                        <a:cs typeface="Times New Roman" panose="02020603050405020304" pitchFamily="18" charset="0"/>
                      </a:endParaRPr>
                    </a:p>
                  </a:txBody>
                  <a:tcPr marL="16285" marR="16285" marT="16285" marB="16285">
                    <a:lnL>
                      <a:noFill/>
                    </a:lnL>
                    <a:lnR>
                      <a:noFill/>
                    </a:lnR>
                    <a:lnT>
                      <a:noFill/>
                    </a:lnT>
                    <a:lnB>
                      <a:noFill/>
                    </a:lnB>
                  </a:tcPr>
                </a:tc>
              </a:tr>
              <a:tr h="1710391">
                <a:tc>
                  <a:txBody>
                    <a:bodyPr/>
                    <a:lstStyle/>
                    <a:p>
                      <a:pPr algn="ctr" fontAlgn="t"/>
                      <a:r>
                        <a:rPr lang="en-US" sz="2000" b="1" i="1">
                          <a:effectLst/>
                          <a:latin typeface="Times New Roman" panose="02020603050405020304" pitchFamily="18" charset="0"/>
                          <a:cs typeface="Times New Roman" panose="02020603050405020304" pitchFamily="18" charset="0"/>
                        </a:rPr>
                        <a:t>Phùng Nguyên</a:t>
                      </a:r>
                      <a:endParaRPr lang="en-US" sz="2000" b="0">
                        <a:effectLst/>
                        <a:latin typeface="Times New Roman" panose="02020603050405020304" pitchFamily="18" charset="0"/>
                        <a:cs typeface="Times New Roman" panose="02020603050405020304" pitchFamily="18" charset="0"/>
                      </a:endParaRPr>
                    </a:p>
                  </a:txBody>
                  <a:tcPr marL="16285" marR="16285" marT="16285" marB="16285">
                    <a:lnL>
                      <a:noFill/>
                    </a:lnL>
                    <a:lnR>
                      <a:noFill/>
                    </a:lnR>
                    <a:lnT>
                      <a:noFill/>
                    </a:lnT>
                    <a:lnB>
                      <a:noFill/>
                    </a:lnB>
                  </a:tcPr>
                </a:tc>
                <a:tc>
                  <a:txBody>
                    <a:bodyPr/>
                    <a:lstStyle/>
                    <a:p>
                      <a:pPr algn="just" fontAlgn="t"/>
                      <a:r>
                        <a:rPr lang="en-US" sz="2000" b="0" dirty="0" err="1">
                          <a:effectLst/>
                          <a:latin typeface="Times New Roman" panose="02020603050405020304" pitchFamily="18" charset="0"/>
                          <a:cs typeface="Times New Roman" panose="02020603050405020304" pitchFamily="18" charset="0"/>
                        </a:rPr>
                        <a:t>Trung</a:t>
                      </a:r>
                      <a:r>
                        <a:rPr lang="en-US" sz="2000" b="0" dirty="0">
                          <a:effectLst/>
                          <a:latin typeface="Times New Roman" panose="02020603050405020304" pitchFamily="18" charset="0"/>
                          <a:cs typeface="Times New Roman" panose="02020603050405020304" pitchFamily="18" charset="0"/>
                        </a:rPr>
                        <a:t> du </a:t>
                      </a:r>
                      <a:r>
                        <a:rPr lang="en-US" sz="2000" b="0" dirty="0" err="1">
                          <a:effectLst/>
                          <a:latin typeface="Times New Roman" panose="02020603050405020304" pitchFamily="18" charset="0"/>
                          <a:cs typeface="Times New Roman" panose="02020603050405020304" pitchFamily="18" charset="0"/>
                        </a:rPr>
                        <a:t>miền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núi</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phía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Bắc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đồng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bằng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Bắc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Bộ</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ngày</a:t>
                      </a:r>
                      <a:r>
                        <a:rPr lang="en-US" sz="2000" b="0" dirty="0">
                          <a:effectLst/>
                          <a:latin typeface="Times New Roman" panose="02020603050405020304" pitchFamily="18" charset="0"/>
                          <a:cs typeface="Times New Roman" panose="02020603050405020304" pitchFamily="18" charset="0"/>
                        </a:rPr>
                        <a:t> nay.</a:t>
                      </a:r>
                    </a:p>
                  </a:txBody>
                  <a:tcPr marL="16285" marR="16285" marT="16285" marB="16285">
                    <a:lnL>
                      <a:noFill/>
                    </a:lnL>
                    <a:lnR>
                      <a:noFill/>
                    </a:lnR>
                    <a:lnT>
                      <a:noFill/>
                    </a:lnT>
                    <a:lnB>
                      <a:noFill/>
                    </a:lnB>
                  </a:tcPr>
                </a:tc>
                <a:tc>
                  <a:txBody>
                    <a:bodyPr/>
                    <a:lstStyle/>
                    <a:p>
                      <a:pPr algn="just" fontAlgn="t"/>
                      <a:r>
                        <a:rPr lang="vi-VN" sz="2000" b="0" dirty="0">
                          <a:effectLst/>
                          <a:latin typeface="Times New Roman" panose="02020603050405020304" pitchFamily="18" charset="0"/>
                          <a:cs typeface="Times New Roman" panose="02020603050405020304" pitchFamily="18" charset="0"/>
                        </a:rPr>
                        <a:t>Chủ yếu bằng đá, tre, gỗ, xương,.. Ngoài ra còn có công cụ bằng đồng thau.</a:t>
                      </a:r>
                    </a:p>
                  </a:txBody>
                  <a:tcPr marL="16285" marR="16285" marT="16285" marB="16285">
                    <a:lnL>
                      <a:noFill/>
                    </a:lnL>
                    <a:lnR>
                      <a:noFill/>
                    </a:lnR>
                    <a:lnT>
                      <a:noFill/>
                    </a:lnT>
                    <a:lnB>
                      <a:noFill/>
                    </a:lnB>
                  </a:tcPr>
                </a:tc>
                <a:tc>
                  <a:txBody>
                    <a:bodyPr/>
                    <a:lstStyle/>
                    <a:p>
                      <a:pPr algn="just" fontAlgn="t"/>
                      <a:r>
                        <a:rPr lang="vi-VN" sz="2000" b="0">
                          <a:effectLst/>
                          <a:latin typeface="Times New Roman" panose="02020603050405020304" pitchFamily="18" charset="0"/>
                          <a:cs typeface="Times New Roman" panose="02020603050405020304" pitchFamily="18" charset="0"/>
                        </a:rPr>
                        <a:t>Nông nghiệp lúa nước, chăn nuôi gia súc, làm đồ gốm.</a:t>
                      </a:r>
                    </a:p>
                  </a:txBody>
                  <a:tcPr marL="16285" marR="16285" marT="16285" marB="16285">
                    <a:lnL>
                      <a:noFill/>
                    </a:lnL>
                    <a:lnR>
                      <a:noFill/>
                    </a:lnR>
                    <a:lnT>
                      <a:noFill/>
                    </a:lnT>
                    <a:lnB>
                      <a:noFill/>
                    </a:lnB>
                  </a:tcPr>
                </a:tc>
              </a:tr>
              <a:tr h="1710391">
                <a:tc>
                  <a:txBody>
                    <a:bodyPr/>
                    <a:lstStyle/>
                    <a:p>
                      <a:pPr algn="ctr" fontAlgn="t"/>
                      <a:r>
                        <a:rPr lang="en-US" sz="2000" b="1" i="1" dirty="0">
                          <a:effectLst/>
                          <a:latin typeface="Times New Roman" panose="02020603050405020304" pitchFamily="18" charset="0"/>
                          <a:cs typeface="Times New Roman" panose="02020603050405020304" pitchFamily="18" charset="0"/>
                        </a:rPr>
                        <a:t>Sa </a:t>
                      </a:r>
                      <a:r>
                        <a:rPr lang="en-US" sz="2000" b="1" i="1" dirty="0" err="1">
                          <a:effectLst/>
                          <a:latin typeface="Times New Roman" panose="02020603050405020304" pitchFamily="18" charset="0"/>
                          <a:cs typeface="Times New Roman" panose="02020603050405020304" pitchFamily="18" charset="0"/>
                        </a:rPr>
                        <a:t>Huỳnh</a:t>
                      </a:r>
                      <a:endParaRPr lang="en-US" sz="2000" b="0" dirty="0">
                        <a:effectLst/>
                        <a:latin typeface="Times New Roman" panose="02020603050405020304" pitchFamily="18" charset="0"/>
                        <a:cs typeface="Times New Roman" panose="02020603050405020304" pitchFamily="18" charset="0"/>
                      </a:endParaRPr>
                    </a:p>
                  </a:txBody>
                  <a:tcPr marL="16285" marR="16285" marT="16285" marB="16285">
                    <a:lnL>
                      <a:noFill/>
                    </a:lnL>
                    <a:lnR>
                      <a:noFill/>
                    </a:lnR>
                    <a:lnT>
                      <a:noFill/>
                    </a:lnT>
                    <a:lnB>
                      <a:noFill/>
                    </a:lnB>
                  </a:tcPr>
                </a:tc>
                <a:tc>
                  <a:txBody>
                    <a:bodyPr/>
                    <a:lstStyle/>
                    <a:p>
                      <a:pPr algn="just" fontAlgn="t"/>
                      <a:r>
                        <a:rPr lang="en-US" sz="2000" b="0">
                          <a:effectLst/>
                          <a:latin typeface="Times New Roman" panose="02020603050405020304" pitchFamily="18" charset="0"/>
                          <a:cs typeface="Times New Roman" panose="02020603050405020304" pitchFamily="18" charset="0"/>
                        </a:rPr>
                        <a:t>Nam Trung Bộ (Quảng Nam, Quảng Ngãi, Bình Định, Khánh Hòa,…)</a:t>
                      </a:r>
                    </a:p>
                  </a:txBody>
                  <a:tcPr marL="16285" marR="16285" marT="16285" marB="16285">
                    <a:lnL>
                      <a:noFill/>
                    </a:lnL>
                    <a:lnR>
                      <a:noFill/>
                    </a:lnR>
                    <a:lnT>
                      <a:noFill/>
                    </a:lnT>
                    <a:lnB>
                      <a:noFill/>
                    </a:lnB>
                  </a:tcPr>
                </a:tc>
                <a:tc>
                  <a:txBody>
                    <a:bodyPr/>
                    <a:lstStyle/>
                    <a:p>
                      <a:pPr algn="just" fontAlgn="t"/>
                      <a:r>
                        <a:rPr lang="en-US" sz="2000" b="0" dirty="0" err="1">
                          <a:effectLst/>
                          <a:latin typeface="Times New Roman" panose="02020603050405020304" pitchFamily="18" charset="0"/>
                          <a:cs typeface="Times New Roman" panose="02020603050405020304" pitchFamily="18" charset="0"/>
                        </a:rPr>
                        <a:t>Chủ</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yếu</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bằng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đá</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Đã</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biết</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chế</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tác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và</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sử</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dụng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đồ</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sắt</a:t>
                      </a:r>
                      <a:r>
                        <a:rPr lang="en-US" sz="2000" b="0" dirty="0">
                          <a:effectLst/>
                          <a:latin typeface="Times New Roman" panose="02020603050405020304" pitchFamily="18" charset="0"/>
                          <a:cs typeface="Times New Roman" panose="02020603050405020304" pitchFamily="18" charset="0"/>
                        </a:rPr>
                        <a:t>.</a:t>
                      </a:r>
                    </a:p>
                  </a:txBody>
                  <a:tcPr marL="16285" marR="16285" marT="16285" marB="16285">
                    <a:lnL>
                      <a:noFill/>
                    </a:lnL>
                    <a:lnR>
                      <a:noFill/>
                    </a:lnR>
                    <a:lnT>
                      <a:noFill/>
                    </a:lnT>
                    <a:lnB>
                      <a:noFill/>
                    </a:lnB>
                  </a:tcPr>
                </a:tc>
                <a:tc>
                  <a:txBody>
                    <a:bodyPr/>
                    <a:lstStyle/>
                    <a:p>
                      <a:pPr algn="just" fontAlgn="t"/>
                      <a:r>
                        <a:rPr lang="en-US" sz="2000" b="0" dirty="0" err="1">
                          <a:effectLst/>
                          <a:latin typeface="Times New Roman" panose="02020603050405020304" pitchFamily="18" charset="0"/>
                          <a:cs typeface="Times New Roman" panose="02020603050405020304" pitchFamily="18" charset="0"/>
                        </a:rPr>
                        <a:t>Nông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nghiệp</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trồng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lúa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và</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các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cây</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trồng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khác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làm</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gốm</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dệt</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vải</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làm</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đồ</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trang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sức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rèn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sắt</a:t>
                      </a:r>
                      <a:r>
                        <a:rPr lang="en-US" sz="2000" b="0" dirty="0">
                          <a:effectLst/>
                          <a:latin typeface="Times New Roman" panose="02020603050405020304" pitchFamily="18" charset="0"/>
                          <a:cs typeface="Times New Roman" panose="02020603050405020304" pitchFamily="18" charset="0"/>
                        </a:rPr>
                        <a:t>.</a:t>
                      </a:r>
                    </a:p>
                  </a:txBody>
                  <a:tcPr marL="16285" marR="16285" marT="16285" marB="16285">
                    <a:lnL>
                      <a:noFill/>
                    </a:lnL>
                    <a:lnR>
                      <a:noFill/>
                    </a:lnR>
                    <a:lnT>
                      <a:noFill/>
                    </a:lnT>
                    <a:lnB>
                      <a:noFill/>
                    </a:lnB>
                  </a:tcPr>
                </a:tc>
              </a:tr>
              <a:tr h="2541538">
                <a:tc>
                  <a:txBody>
                    <a:bodyPr/>
                    <a:lstStyle/>
                    <a:p>
                      <a:pPr algn="ctr" fontAlgn="t"/>
                      <a:r>
                        <a:rPr lang="en-US" sz="2000" b="1" i="1">
                          <a:effectLst/>
                          <a:latin typeface="Times New Roman" panose="02020603050405020304" pitchFamily="18" charset="0"/>
                          <a:cs typeface="Times New Roman" panose="02020603050405020304" pitchFamily="18" charset="0"/>
                        </a:rPr>
                        <a:t>Đồng Nai</a:t>
                      </a:r>
                      <a:endParaRPr lang="en-US" sz="2000" b="0">
                        <a:effectLst/>
                        <a:latin typeface="Times New Roman" panose="02020603050405020304" pitchFamily="18" charset="0"/>
                        <a:cs typeface="Times New Roman" panose="02020603050405020304" pitchFamily="18" charset="0"/>
                      </a:endParaRPr>
                    </a:p>
                  </a:txBody>
                  <a:tcPr marL="16285" marR="16285" marT="16285" marB="16285">
                    <a:lnL>
                      <a:noFill/>
                    </a:lnL>
                    <a:lnR>
                      <a:noFill/>
                    </a:lnR>
                    <a:lnT>
                      <a:noFill/>
                    </a:lnT>
                    <a:lnB>
                      <a:noFill/>
                    </a:lnB>
                  </a:tcPr>
                </a:tc>
                <a:tc>
                  <a:txBody>
                    <a:bodyPr/>
                    <a:lstStyle/>
                    <a:p>
                      <a:pPr algn="just" fontAlgn="t"/>
                      <a:r>
                        <a:rPr lang="vi-VN" sz="2000" b="0">
                          <a:effectLst/>
                          <a:latin typeface="Times New Roman" panose="02020603050405020304" pitchFamily="18" charset="0"/>
                          <a:cs typeface="Times New Roman" panose="02020603050405020304" pitchFamily="18" charset="0"/>
                        </a:rPr>
                        <a:t>Thành phố Hồ Chí Minh, Đồng Nai, Bình Phước, Bình Dương, Long An,…</a:t>
                      </a:r>
                    </a:p>
                  </a:txBody>
                  <a:tcPr marL="16285" marR="16285" marT="16285" marB="16285">
                    <a:lnL>
                      <a:noFill/>
                    </a:lnL>
                    <a:lnR>
                      <a:noFill/>
                    </a:lnR>
                    <a:lnT>
                      <a:noFill/>
                    </a:lnT>
                    <a:lnB>
                      <a:noFill/>
                    </a:lnB>
                  </a:tcPr>
                </a:tc>
                <a:tc>
                  <a:txBody>
                    <a:bodyPr/>
                    <a:lstStyle/>
                    <a:p>
                      <a:pPr algn="just" fontAlgn="t"/>
                      <a:r>
                        <a:rPr lang="en-US" sz="2000" b="0">
                          <a:effectLst/>
                          <a:latin typeface="Times New Roman" panose="02020603050405020304" pitchFamily="18" charset="0"/>
                          <a:cs typeface="Times New Roman" panose="02020603050405020304" pitchFamily="18" charset="0"/>
                        </a:rPr>
                        <a:t>Bên cạnh các công cụ bằng đá là chủ yếu còn có một số hiện vật bằng đồng, vàng, thủy tinh.</a:t>
                      </a:r>
                    </a:p>
                  </a:txBody>
                  <a:tcPr marL="16285" marR="16285" marT="16285" marB="16285">
                    <a:lnL>
                      <a:noFill/>
                    </a:lnL>
                    <a:lnR>
                      <a:noFill/>
                    </a:lnR>
                    <a:lnT>
                      <a:noFill/>
                    </a:lnT>
                    <a:lnB>
                      <a:noFill/>
                    </a:lnB>
                  </a:tcPr>
                </a:tc>
                <a:tc>
                  <a:txBody>
                    <a:bodyPr/>
                    <a:lstStyle/>
                    <a:p>
                      <a:pPr algn="just" fontAlgn="t"/>
                      <a:r>
                        <a:rPr lang="vi-VN" sz="2000" b="0" dirty="0">
                          <a:effectLst/>
                          <a:latin typeface="Times New Roman" panose="02020603050405020304" pitchFamily="18" charset="0"/>
                          <a:cs typeface="Times New Roman" panose="02020603050405020304" pitchFamily="18" charset="0"/>
                        </a:rPr>
                        <a:t>Làm nghề nông trồng lúa nước và các cây lương thực khác. Ngoài ra, còn khai thác sản vật rừng, săn bắn, làm nghề thủ công.</a:t>
                      </a:r>
                    </a:p>
                  </a:txBody>
                  <a:tcPr marL="16285" marR="16285" marT="16285" marB="16285">
                    <a:lnL>
                      <a:noFill/>
                    </a:lnL>
                    <a:lnR>
                      <a:noFill/>
                    </a:lnR>
                    <a:lnT>
                      <a:noFill/>
                    </a:lnT>
                    <a:lnB>
                      <a:noFill/>
                    </a:lnB>
                  </a:tcPr>
                </a:tc>
              </a:tr>
            </a:tbl>
          </a:graphicData>
        </a:graphic>
      </p:graphicFrame>
      <p:sp>
        <p:nvSpPr>
          <p:cNvPr id="5" name="AutoShape 2" descr="Nhìn trên lược đồ ở trang 26, em có nhận xét gì về địa điểm sinh sống của  Người tối cổ trên đất nước ta? | SGK Lịch sử lớp 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Nhìn trên lược đồ ở trang 26, em có nhận xét gì về địa điểm sinh sống của  Người tối cổ trên đất nước ta? | SGK Lịch sử lớp 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img.loigiaihay.com/picture/2018/0629/hinh-52-su-6-dd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937"/>
            <a:ext cx="4429125"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43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OneDrive\Desktop\Screenshot_17.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00675" cy="3400425"/>
          </a:xfrm>
          <a:prstGeom prst="rect">
            <a:avLst/>
          </a:prstGeom>
          <a:noFill/>
          <a:ln>
            <a:noFill/>
          </a:ln>
        </p:spPr>
      </p:pic>
      <p:sp>
        <p:nvSpPr>
          <p:cNvPr id="6" name="Rounded Rectangular Callout 5"/>
          <p:cNvSpPr/>
          <p:nvPr/>
        </p:nvSpPr>
        <p:spPr>
          <a:xfrm>
            <a:off x="211833" y="4056271"/>
            <a:ext cx="5013478" cy="2670207"/>
          </a:xfrm>
          <a:prstGeom prst="wedgeRoundRectCallout">
            <a:avLst>
              <a:gd name="adj1" fmla="val -41169"/>
              <a:gd name="adj2" fmla="val -7194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cụ</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ý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thủy</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ctr"/>
            <a:endParaRPr lang="en-US" sz="32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2095500" y="2907268"/>
            <a:ext cx="1857375"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Hình</a:t>
            </a:r>
            <a:r>
              <a:rPr lang="en-US" dirty="0" smtClean="0">
                <a:solidFill>
                  <a:schemeClr val="bg1"/>
                </a:solidFill>
                <a:latin typeface="Times New Roman" panose="02020603050405020304" pitchFamily="18" charset="0"/>
                <a:cs typeface="Times New Roman" panose="02020603050405020304" pitchFamily="18" charset="0"/>
              </a:rPr>
              <a:t> 56</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Vertical Scroll 7"/>
          <p:cNvSpPr/>
          <p:nvPr/>
        </p:nvSpPr>
        <p:spPr>
          <a:xfrm>
            <a:off x="4734838" y="494343"/>
            <a:ext cx="7457162" cy="6145713"/>
          </a:xfrm>
          <a:prstGeom prst="verticalScroll">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t>Mo   </a:t>
            </a:r>
            <a:r>
              <a:rPr lang="en-US" sz="3200" dirty="0" err="1" smtClean="0">
                <a:solidFill>
                  <a:schemeClr val="tx1"/>
                </a:solidFill>
                <a:latin typeface="Times New Roman" panose="02020603050405020304" pitchFamily="18" charset="0"/>
                <a:cs typeface="Times New Roman" panose="02020603050405020304" pitchFamily="18" charset="0"/>
              </a:rPr>
              <a:t>Mở</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rộng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địa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bàn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cư</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trú</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xuống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định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cư</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ven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con </a:t>
            </a:r>
            <a:r>
              <a:rPr lang="en-US" sz="3200" dirty="0" err="1" smtClean="0">
                <a:solidFill>
                  <a:schemeClr val="tx1"/>
                </a:solidFill>
                <a:latin typeface="Times New Roman" panose="02020603050405020304" pitchFamily="18" charset="0"/>
                <a:cs typeface="Times New Roman" panose="02020603050405020304" pitchFamily="18" charset="0"/>
              </a:rPr>
              <a:t>sông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lớn</a:t>
            </a:r>
            <a:r>
              <a:rPr lang="en-US" sz="3200" dirty="0" smtClean="0">
                <a:solidFill>
                  <a:schemeClr val="tx1"/>
                </a:solidFill>
                <a:latin typeface="Times New Roman" panose="02020603050405020304" pitchFamily="18" charset="0"/>
                <a:cs typeface="Times New Roman" panose="02020603050405020304" pitchFamily="18" charset="0"/>
              </a:rPr>
              <a:t>. </a:t>
            </a:r>
          </a:p>
          <a:p>
            <a:pPr algn="just"/>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Họ</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làm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nghiệp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trồng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lúa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nước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Biết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làm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đồ</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gốm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đúc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cụ</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bằng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đồng</a:t>
            </a:r>
            <a:r>
              <a:rPr lang="en-US" sz="3200" dirty="0" smtClean="0">
                <a:solidFill>
                  <a:schemeClr val="tx1"/>
                </a:solidFill>
                <a:latin typeface="Times New Roman" panose="02020603050405020304" pitchFamily="18" charset="0"/>
                <a:cs typeface="Times New Roman" panose="02020603050405020304" pitchFamily="18" charset="0"/>
              </a:rPr>
              <a:t>.</a:t>
            </a:r>
          </a:p>
          <a:p>
            <a:pPr algn="just"/>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Xóm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làng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dần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dần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đã</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xuất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hiện</a:t>
            </a:r>
            <a:endParaRPr lang="en-US" sz="3200" dirty="0" smtClean="0">
              <a:solidFill>
                <a:schemeClr val="tx1"/>
              </a:solidFill>
              <a:latin typeface="Times New Roman" panose="02020603050405020304" pitchFamily="18" charset="0"/>
              <a:cs typeface="Times New Roman" panose="02020603050405020304" pitchFamily="18" charset="0"/>
            </a:endParaRPr>
          </a:p>
          <a:p>
            <a:pPr algn="just"/>
            <a:endParaRPr lang="en-US" sz="3200" dirty="0"/>
          </a:p>
        </p:txBody>
      </p:sp>
      <p:pic>
        <p:nvPicPr>
          <p:cNvPr id="9" name="Picture 8" descr="C:\Users\HP\OneDrive\Desktop\Screenshot_1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3456"/>
            <a:ext cx="5353050" cy="3276600"/>
          </a:xfrm>
          <a:prstGeom prst="rect">
            <a:avLst/>
          </a:prstGeom>
          <a:noFill/>
          <a:ln>
            <a:noFill/>
          </a:ln>
        </p:spPr>
      </p:pic>
    </p:spTree>
    <p:extLst>
      <p:ext uri="{BB962C8B-B14F-4D97-AF65-F5344CB8AC3E}">
        <p14:creationId xmlns:p14="http://schemas.microsoft.com/office/powerpoint/2010/main" val="1981672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1" y="0"/>
            <a:ext cx="123952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114300" y="76200"/>
            <a:ext cx="1422400" cy="1066800"/>
          </a:xfrm>
          <a:prstGeom prst="rect">
            <a:avLst/>
          </a:prstGeom>
          <a:noFill/>
          <a:ln w="9525" cap="flat">
            <a:noFill/>
            <a:round/>
            <a:headEnd/>
            <a:tailEnd/>
          </a:ln>
          <a:effectLst/>
        </p:spPr>
      </p:pic>
      <p:sp>
        <p:nvSpPr>
          <p:cNvPr id="9218" name="AutoShape 2"/>
          <p:cNvSpPr>
            <a:spLocks noChangeArrowheads="1"/>
          </p:cNvSpPr>
          <p:nvPr/>
        </p:nvSpPr>
        <p:spPr bwMode="auto">
          <a:xfrm>
            <a:off x="1043129" y="107893"/>
            <a:ext cx="10813381" cy="1294646"/>
          </a:xfrm>
          <a:prstGeom prst="roundRect">
            <a:avLst>
              <a:gd name="adj" fmla="val 16667"/>
            </a:avLst>
          </a:prstGeom>
          <a:solidFill>
            <a:srgbClr val="66FFFF"/>
          </a:solidFill>
          <a:ln w="9360" cap="flat">
            <a:solidFill>
              <a:srgbClr val="3465AF"/>
            </a:solidFill>
            <a:round/>
            <a:headEnd/>
            <a:tailEnd/>
          </a:ln>
          <a:effectLst/>
        </p:spPr>
        <p:txBody>
          <a:bodyPr wrap="none" lIns="120000" tIns="60000" rIns="120000" bIns="60000" anchor="ctr"/>
          <a:lstStyle/>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3733" b="1" dirty="0" err="1" smtClean="0">
                <a:solidFill>
                  <a:srgbClr val="FF0000"/>
                </a:solidFill>
                <a:latin typeface="Times New Roman" pitchFamily="18" charset="0"/>
                <a:cs typeface="Times New Roman" pitchFamily="18" charset="0"/>
              </a:rPr>
              <a:t>Bài</a:t>
            </a:r>
            <a:r>
              <a:rPr lang="en-US" sz="3733" b="1" dirty="0" smtClean="0">
                <a:solidFill>
                  <a:srgbClr val="FF0000"/>
                </a:solidFill>
                <a:latin typeface="Times New Roman" pitchFamily="18" charset="0"/>
                <a:cs typeface="Times New Roman" pitchFamily="18" charset="0"/>
              </a:rPr>
              <a:t> 5: </a:t>
            </a:r>
            <a:r>
              <a:rPr lang="en-US" sz="2800" b="1" dirty="0" smtClean="0">
                <a:solidFill>
                  <a:srgbClr val="FF0000"/>
                </a:solidFill>
                <a:latin typeface="Times New Roman" pitchFamily="18" charset="0"/>
                <a:cs typeface="Times New Roman" pitchFamily="18" charset="0"/>
              </a:rPr>
              <a:t>NHỮNG CHUYỂN BIẾN TỪ XÃ HỘI NGUYÊN THỦY</a:t>
            </a:r>
          </a:p>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2800" b="1" dirty="0" smtClean="0">
                <a:solidFill>
                  <a:srgbClr val="FF0000"/>
                </a:solidFill>
                <a:latin typeface="Times New Roman" pitchFamily="18" charset="0"/>
                <a:cs typeface="Times New Roman" pitchFamily="18" charset="0"/>
              </a:rPr>
              <a:t>SANG XÃ HỘI CÓ GIAI CẤP</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278853" y="1510433"/>
            <a:ext cx="7801660" cy="556906"/>
          </a:xfrm>
          <a:prstGeom prst="rect">
            <a:avLst/>
          </a:prstGeom>
          <a:solidFill>
            <a:srgbClr val="FFFF00"/>
          </a:solidFill>
          <a:ln w="9525" cap="flat">
            <a:noFill/>
            <a:round/>
            <a:headEnd/>
            <a:tailEnd/>
          </a:ln>
          <a:effectLst/>
        </p:spPr>
        <p:txBody>
          <a:bodyPr wrap="square" lIns="120000" tIns="62400" rIns="120000" bIns="62400">
            <a:spAutoFit/>
          </a:bodyPr>
          <a:lstStyle/>
          <a:p>
            <a:r>
              <a:rPr lang="en-US" sz="2800" b="1" dirty="0" smtClean="0">
                <a:solidFill>
                  <a:srgbClr val="0070C0"/>
                </a:solidFill>
                <a:latin typeface="Times New Roman" panose="02020603050405020304" pitchFamily="18" charset="0"/>
                <a:ea typeface="Calibri" panose="020F0502020204030204" pitchFamily="34" charset="0"/>
              </a:rPr>
              <a:t>III: </a:t>
            </a:r>
            <a:r>
              <a:rPr lang="en-US" sz="2800" b="1" dirty="0" err="1" smtClean="0">
                <a:solidFill>
                  <a:srgbClr val="0070C0"/>
                </a:solidFill>
                <a:latin typeface="Times New Roman" panose="02020603050405020304" pitchFamily="18" charset="0"/>
                <a:ea typeface="Calibri" panose="020F0502020204030204" pitchFamily="34" charset="0"/>
              </a:rPr>
              <a:t>Việt</a:t>
            </a:r>
            <a:r>
              <a:rPr lang="en-US" sz="2800" b="1" dirty="0" smtClean="0">
                <a:solidFill>
                  <a:srgbClr val="0070C0"/>
                </a:solidFill>
                <a:latin typeface="Times New Roman" panose="02020603050405020304" pitchFamily="18" charset="0"/>
                <a:ea typeface="Calibri" panose="020F0502020204030204" pitchFamily="34" charset="0"/>
              </a:rPr>
              <a:t> Nam </a:t>
            </a:r>
            <a:r>
              <a:rPr lang="en-US" sz="2800" b="1" dirty="0" err="1" smtClean="0">
                <a:solidFill>
                  <a:srgbClr val="0070C0"/>
                </a:solidFill>
                <a:latin typeface="Times New Roman" panose="02020603050405020304" pitchFamily="18" charset="0"/>
                <a:ea typeface="Calibri" panose="020F0502020204030204" pitchFamily="34" charset="0"/>
              </a:rPr>
              <a:t>cuối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thời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nguyên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thủy</a:t>
            </a:r>
            <a:endParaRPr lang="en-US" sz="2800" b="1" dirty="0" smtClean="0">
              <a:solidFill>
                <a:srgbClr val="0070C0"/>
              </a:solidFill>
              <a:latin typeface="Times New Roman" panose="02020603050405020304" pitchFamily="18" charset="0"/>
              <a:ea typeface="Calibri" panose="020F0502020204030204" pitchFamily="34" charset="0"/>
            </a:endParaRPr>
          </a:p>
        </p:txBody>
      </p:sp>
      <p:sp>
        <p:nvSpPr>
          <p:cNvPr id="2" name="Rectangle 1"/>
          <p:cNvSpPr/>
          <p:nvPr/>
        </p:nvSpPr>
        <p:spPr>
          <a:xfrm>
            <a:off x="450937" y="2136339"/>
            <a:ext cx="11010378" cy="3385542"/>
          </a:xfrm>
          <a:prstGeom prst="rect">
            <a:avLst/>
          </a:prstGeom>
        </p:spPr>
        <p:txBody>
          <a:bodyPr wrap="square">
            <a:spAutoFit/>
          </a:bodyPr>
          <a:lstStyle/>
          <a:p>
            <a:r>
              <a:rPr lang="vi-VN" sz="2800" dirty="0">
                <a:solidFill>
                  <a:schemeClr val="bg1"/>
                </a:solidFill>
                <a:latin typeface="+mj-lt"/>
              </a:rPr>
              <a:t>- Cách đây hơn 4000 năm, xã hội nguyên thuỷ ở Việt Nam đã phát minh ra thuật luyện kim và biết chế tác công cụ lao đồng, vũ khí bằng đồng</a:t>
            </a:r>
          </a:p>
          <a:p>
            <a:r>
              <a:rPr lang="vi-VN" sz="2800" dirty="0">
                <a:solidFill>
                  <a:schemeClr val="bg1"/>
                </a:solidFill>
                <a:latin typeface="+mj-lt"/>
              </a:rPr>
              <a:t>-Khi công cụ kim loại xuất hiện, Họ Mở rộng địa bàn cư trú xuống định cư ven các con sông lớn. </a:t>
            </a:r>
          </a:p>
          <a:p>
            <a:r>
              <a:rPr lang="vi-VN" sz="2800" dirty="0">
                <a:solidFill>
                  <a:schemeClr val="bg1"/>
                </a:solidFill>
                <a:latin typeface="+mj-lt"/>
              </a:rPr>
              <a:t>- Làm nông nghiệp trồng lúa nước, chăn nuôi</a:t>
            </a:r>
          </a:p>
          <a:p>
            <a:r>
              <a:rPr lang="vi-VN" sz="2800" dirty="0">
                <a:solidFill>
                  <a:schemeClr val="bg1"/>
                </a:solidFill>
                <a:latin typeface="+mj-lt"/>
              </a:rPr>
              <a:t>- Biết làm đồ gốm, đúc công cụ bằng đồng.</a:t>
            </a:r>
          </a:p>
          <a:p>
            <a:r>
              <a:rPr lang="vi-VN" sz="2800" dirty="0">
                <a:solidFill>
                  <a:schemeClr val="bg1"/>
                </a:solidFill>
                <a:latin typeface="+mj-lt"/>
              </a:rPr>
              <a:t>- Xóm làng dần dần đã xuất hiện</a:t>
            </a:r>
          </a:p>
          <a:p>
            <a:endParaRPr lang="vi-VN" dirty="0"/>
          </a:p>
        </p:txBody>
      </p:sp>
    </p:spTree>
    <p:extLst>
      <p:ext uri="{BB962C8B-B14F-4D97-AF65-F5344CB8AC3E}">
        <p14:creationId xmlns:p14="http://schemas.microsoft.com/office/powerpoint/2010/main" val="1739471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20186" y="-6926623"/>
            <a:ext cx="9364099" cy="139471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75E874D-D7EF-4476-829A-366FB3DE2C75}"/>
              </a:ext>
            </a:extLst>
          </p:cNvPr>
          <p:cNvPicPr>
            <a:picLocks noChangeAspect="1"/>
          </p:cNvPicPr>
          <p:nvPr/>
        </p:nvPicPr>
        <p:blipFill>
          <a:blip r:embed="rId2"/>
          <a:stretch>
            <a:fillRect/>
          </a:stretch>
        </p:blipFill>
        <p:spPr>
          <a:xfrm>
            <a:off x="98723" y="99588"/>
            <a:ext cx="7688750" cy="6859260"/>
          </a:xfrm>
          <a:prstGeom prst="rect">
            <a:avLst/>
          </a:prstGeom>
        </p:spPr>
      </p:pic>
      <p:sp>
        <p:nvSpPr>
          <p:cNvPr id="4" name="Rounded Rectangular Callout 3"/>
          <p:cNvSpPr/>
          <p:nvPr/>
        </p:nvSpPr>
        <p:spPr>
          <a:xfrm>
            <a:off x="7787473" y="442127"/>
            <a:ext cx="4404527" cy="2853732"/>
          </a:xfrm>
          <a:prstGeom prst="wedgeRoundRectCallout">
            <a:avLst>
              <a:gd name="adj1" fmla="val -51743"/>
              <a:gd name="adj2" fmla="val 15221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Qua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phục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dựng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băng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Ốt</a:t>
            </a:r>
            <a:r>
              <a:rPr lang="en-US" sz="3200" dirty="0">
                <a:solidFill>
                  <a:schemeClr val="tx1"/>
                </a:solidFill>
                <a:latin typeface="Times New Roman" panose="02020603050405020304" pitchFamily="18" charset="0"/>
                <a:cs typeface="Times New Roman" panose="02020603050405020304" pitchFamily="18" charset="0"/>
              </a:rPr>
              <a:t>-di,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thông</a:t>
            </a:r>
            <a:r>
              <a:rPr lang="en-US" sz="3200" dirty="0">
                <a:solidFill>
                  <a:schemeClr val="tx1"/>
                </a:solidFill>
                <a:latin typeface="Times New Roman" panose="02020603050405020304" pitchFamily="18" charset="0"/>
                <a:cs typeface="Times New Roman" panose="02020603050405020304" pitchFamily="18" charset="0"/>
              </a:rPr>
              <a:t> tin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11" name="Flowchart: Process 10"/>
          <p:cNvSpPr/>
          <p:nvPr/>
        </p:nvSpPr>
        <p:spPr>
          <a:xfrm>
            <a:off x="3237360" y="721594"/>
            <a:ext cx="2538751" cy="369963"/>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mj-lt"/>
              </a:rPr>
              <a:t>hơn 5000 năm tuổi</a:t>
            </a:r>
            <a:endParaRPr lang="en-US" sz="2400" dirty="0">
              <a:solidFill>
                <a:srgbClr val="FF0000"/>
              </a:solidFill>
            </a:endParaRPr>
          </a:p>
        </p:txBody>
      </p:sp>
      <p:sp>
        <p:nvSpPr>
          <p:cNvPr id="13" name="Flowchart: Process 12"/>
          <p:cNvSpPr/>
          <p:nvPr/>
        </p:nvSpPr>
        <p:spPr>
          <a:xfrm>
            <a:off x="4815300" y="1091557"/>
            <a:ext cx="1848050" cy="360646"/>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mj-lt"/>
              </a:rPr>
              <a:t>ở núi An-pơ </a:t>
            </a:r>
            <a:endParaRPr lang="en-US" sz="2400" dirty="0">
              <a:solidFill>
                <a:srgbClr val="FF0000"/>
              </a:solidFill>
            </a:endParaRPr>
          </a:p>
        </p:txBody>
      </p:sp>
      <p:sp>
        <p:nvSpPr>
          <p:cNvPr id="15" name="Flowchart: Process 14"/>
          <p:cNvSpPr/>
          <p:nvPr/>
        </p:nvSpPr>
        <p:spPr>
          <a:xfrm>
            <a:off x="3442953" y="1452203"/>
            <a:ext cx="2333158" cy="369963"/>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mj-lt"/>
              </a:rPr>
              <a:t>thuộc</a:t>
            </a:r>
            <a:r>
              <a:rPr lang="en-US" sz="2400" dirty="0">
                <a:solidFill>
                  <a:srgbClr val="FF0000"/>
                </a:solidFill>
                <a:latin typeface="+mj-lt"/>
              </a:rPr>
              <a:t> </a:t>
            </a:r>
            <a:r>
              <a:rPr lang="vi-VN" sz="2400" dirty="0">
                <a:solidFill>
                  <a:srgbClr val="FF0000"/>
                </a:solidFill>
                <a:latin typeface="+mj-lt"/>
              </a:rPr>
              <a:t>nước </a:t>
            </a:r>
            <a:r>
              <a:rPr lang="en-US" sz="2400" dirty="0">
                <a:solidFill>
                  <a:srgbClr val="FF0000"/>
                </a:solidFill>
                <a:latin typeface="+mj-lt"/>
              </a:rPr>
              <a:t>ý</a:t>
            </a:r>
            <a:endParaRPr lang="en-US" sz="2400" dirty="0">
              <a:solidFill>
                <a:srgbClr val="FF0000"/>
              </a:solidFill>
            </a:endParaRPr>
          </a:p>
        </p:txBody>
      </p:sp>
      <p:sp>
        <p:nvSpPr>
          <p:cNvPr id="16" name="Flowchart: Process 15"/>
          <p:cNvSpPr/>
          <p:nvPr/>
        </p:nvSpPr>
        <p:spPr>
          <a:xfrm>
            <a:off x="3114393" y="1822166"/>
            <a:ext cx="3395050" cy="432147"/>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C</a:t>
            </a:r>
            <a:r>
              <a:rPr lang="vi-VN" sz="2400" dirty="0" smtClean="0">
                <a:solidFill>
                  <a:srgbClr val="FF0000"/>
                </a:solidFill>
                <a:latin typeface="Times New Roman" panose="02020603050405020304" pitchFamily="18" charset="0"/>
                <a:cs typeface="Times New Roman" panose="02020603050405020304" pitchFamily="18" charset="0"/>
              </a:rPr>
              <a:t>ông </a:t>
            </a:r>
            <a:r>
              <a:rPr lang="vi-VN" sz="2400" dirty="0">
                <a:solidFill>
                  <a:srgbClr val="FF0000"/>
                </a:solidFill>
                <a:latin typeface="Times New Roman" panose="02020603050405020304" pitchFamily="18" charset="0"/>
                <a:cs typeface="Times New Roman" panose="02020603050405020304" pitchFamily="18" charset="0"/>
              </a:rPr>
              <a:t>cụ bằng kim loại</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283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 y="-1"/>
            <a:ext cx="123952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114300" y="76200"/>
            <a:ext cx="1422400" cy="1066800"/>
          </a:xfrm>
          <a:prstGeom prst="rect">
            <a:avLst/>
          </a:prstGeom>
          <a:noFill/>
          <a:ln w="9525" cap="flat">
            <a:noFill/>
            <a:round/>
            <a:headEnd/>
            <a:tailEnd/>
          </a:ln>
          <a:effectLst/>
        </p:spPr>
      </p:pic>
      <p:sp>
        <p:nvSpPr>
          <p:cNvPr id="9218" name="AutoShape 2"/>
          <p:cNvSpPr>
            <a:spLocks noChangeArrowheads="1"/>
          </p:cNvSpPr>
          <p:nvPr/>
        </p:nvSpPr>
        <p:spPr bwMode="auto">
          <a:xfrm>
            <a:off x="1043129" y="107893"/>
            <a:ext cx="10813381" cy="1294646"/>
          </a:xfrm>
          <a:prstGeom prst="roundRect">
            <a:avLst>
              <a:gd name="adj" fmla="val 16667"/>
            </a:avLst>
          </a:prstGeom>
          <a:solidFill>
            <a:srgbClr val="66FFFF"/>
          </a:solidFill>
          <a:ln w="9360" cap="flat">
            <a:solidFill>
              <a:srgbClr val="3465AF"/>
            </a:solidFill>
            <a:round/>
            <a:headEnd/>
            <a:tailEnd/>
          </a:ln>
          <a:effectLst/>
        </p:spPr>
        <p:txBody>
          <a:bodyPr wrap="none" lIns="120000" tIns="60000" rIns="120000" bIns="60000" anchor="ctr"/>
          <a:lstStyle/>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3733" b="1" dirty="0" err="1" smtClean="0">
                <a:solidFill>
                  <a:srgbClr val="FF0000"/>
                </a:solidFill>
                <a:latin typeface="Times New Roman" pitchFamily="18" charset="0"/>
                <a:cs typeface="Times New Roman" pitchFamily="18" charset="0"/>
              </a:rPr>
              <a:t>Bài</a:t>
            </a:r>
            <a:r>
              <a:rPr lang="en-US" sz="3733" b="1" dirty="0" smtClean="0">
                <a:solidFill>
                  <a:srgbClr val="FF0000"/>
                </a:solidFill>
                <a:latin typeface="Times New Roman" pitchFamily="18" charset="0"/>
                <a:cs typeface="Times New Roman" pitchFamily="18" charset="0"/>
              </a:rPr>
              <a:t> 5: </a:t>
            </a:r>
            <a:r>
              <a:rPr lang="en-US" sz="2800" b="1" dirty="0" smtClean="0">
                <a:solidFill>
                  <a:srgbClr val="FF0000"/>
                </a:solidFill>
                <a:latin typeface="Times New Roman" pitchFamily="18" charset="0"/>
                <a:cs typeface="Times New Roman" pitchFamily="18" charset="0"/>
              </a:rPr>
              <a:t>NHỮNG CHUYỂN BIẾN TỪ XÃ HỘI NGUYÊN THỦY</a:t>
            </a:r>
          </a:p>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2800" b="1" dirty="0" smtClean="0">
                <a:solidFill>
                  <a:srgbClr val="FF0000"/>
                </a:solidFill>
                <a:latin typeface="Times New Roman" pitchFamily="18" charset="0"/>
                <a:cs typeface="Times New Roman" pitchFamily="18" charset="0"/>
              </a:rPr>
              <a:t>SANG XÃ HỘI CÓ GIAI CẤP</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278853" y="1510433"/>
            <a:ext cx="7369722" cy="556906"/>
          </a:xfrm>
          <a:prstGeom prst="rect">
            <a:avLst/>
          </a:prstGeom>
          <a:solidFill>
            <a:srgbClr val="FFFF00"/>
          </a:solidFill>
          <a:ln w="9525" cap="flat">
            <a:noFill/>
            <a:round/>
            <a:headEnd/>
            <a:tailEnd/>
          </a:ln>
          <a:effectLst/>
        </p:spPr>
        <p:txBody>
          <a:bodyPr wrap="square" lIns="120000" tIns="62400" rIns="120000" bIns="62400">
            <a:spAutoFit/>
          </a:bodyPr>
          <a:lstStyle/>
          <a:p>
            <a:r>
              <a:rPr lang="en-US" sz="2800" b="1" dirty="0">
                <a:solidFill>
                  <a:srgbClr val="0070C0"/>
                </a:solidFill>
                <a:latin typeface="Times New Roman" panose="02020603050405020304" pitchFamily="18" charset="0"/>
                <a:ea typeface="Calibri" panose="020F0502020204030204" pitchFamily="34" charset="0"/>
              </a:rPr>
              <a:t>I: </a:t>
            </a:r>
            <a:r>
              <a:rPr lang="en-US" sz="2800" b="1" dirty="0" err="1" smtClean="0">
                <a:solidFill>
                  <a:srgbClr val="0070C0"/>
                </a:solidFill>
                <a:latin typeface="Times New Roman" panose="02020603050405020304" pitchFamily="18" charset="0"/>
                <a:ea typeface="Calibri" panose="020F0502020204030204" pitchFamily="34" charset="0"/>
              </a:rPr>
              <a:t>Sự</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xuất</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hiện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công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cụ</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lao</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động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bằng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kim</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loại</a:t>
            </a:r>
            <a:r>
              <a:rPr lang="en-US" sz="2800" b="1" dirty="0" smtClean="0">
                <a:solidFill>
                  <a:srgbClr val="0070C0"/>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27977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8020051" y="1"/>
            <a:ext cx="4171949" cy="1771650"/>
          </a:xfrm>
          <a:prstGeom prst="wedgeRoundRectCallout">
            <a:avLst>
              <a:gd name="adj1" fmla="val -83335"/>
              <a:gd name="adj2" fmla="val 4708"/>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C00000"/>
                </a:solidFill>
                <a:latin typeface="Times New Roman" panose="02020603050405020304" pitchFamily="18" charset="0"/>
                <a:cs typeface="Times New Roman" panose="02020603050405020304" pitchFamily="18" charset="0"/>
              </a:rPr>
              <a:t>Dựa</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vào</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thông</a:t>
            </a:r>
            <a:r>
              <a:rPr lang="en-US" sz="2400" dirty="0" smtClean="0">
                <a:solidFill>
                  <a:srgbClr val="C00000"/>
                </a:solidFill>
                <a:latin typeface="Times New Roman" panose="02020603050405020304" pitchFamily="18" charset="0"/>
                <a:cs typeface="Times New Roman" panose="02020603050405020304" pitchFamily="18" charset="0"/>
              </a:rPr>
              <a:t> tin </a:t>
            </a:r>
            <a:r>
              <a:rPr lang="en-US" sz="2400" dirty="0" err="1" smtClean="0">
                <a:solidFill>
                  <a:srgbClr val="C00000"/>
                </a:solidFill>
                <a:latin typeface="Times New Roman" panose="02020603050405020304" pitchFamily="18" charset="0"/>
                <a:cs typeface="Times New Roman" panose="02020603050405020304" pitchFamily="18" charset="0"/>
              </a:rPr>
              <a:t>trên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Em</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cho</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cô</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biết</a:t>
            </a:r>
            <a:r>
              <a:rPr lang="en-US" sz="2400" dirty="0" smtClean="0">
                <a:solidFill>
                  <a:srgbClr val="C00000"/>
                </a:solidFill>
                <a:latin typeface="Times New Roman" panose="02020603050405020304" pitchFamily="18" charset="0"/>
                <a:cs typeface="Times New Roman" panose="02020603050405020304" pitchFamily="18" charset="0"/>
              </a:rPr>
              <a:t>:</a:t>
            </a:r>
          </a:p>
          <a:p>
            <a:pPr algn="ctr"/>
            <a:r>
              <a:rPr lang="en-US" sz="2400" dirty="0" smtClean="0">
                <a:solidFill>
                  <a:srgbClr val="C00000"/>
                </a:solidFill>
                <a:latin typeface="Times New Roman" panose="02020603050405020304" pitchFamily="18" charset="0"/>
                <a:cs typeface="Times New Roman" panose="02020603050405020304" pitchFamily="18" charset="0"/>
              </a:rPr>
              <a:t> </a:t>
            </a:r>
            <a:r>
              <a:rPr lang="vi-VN" sz="2400" dirty="0" smtClean="0">
                <a:solidFill>
                  <a:srgbClr val="C00000"/>
                </a:solidFill>
              </a:rPr>
              <a:t> Kim </a:t>
            </a:r>
            <a:r>
              <a:rPr lang="vi-VN" sz="2400" dirty="0">
                <a:solidFill>
                  <a:srgbClr val="C00000"/>
                </a:solidFill>
              </a:rPr>
              <a:t>loại đã </a:t>
            </a:r>
            <a:r>
              <a:rPr lang="vi-VN" sz="2400" dirty="0" smtClean="0">
                <a:solidFill>
                  <a:srgbClr val="C00000"/>
                </a:solidFill>
              </a:rPr>
              <a:t>được</a:t>
            </a:r>
            <a:r>
              <a:rPr lang="en-US" sz="2400" dirty="0" smtClean="0">
                <a:solidFill>
                  <a:srgbClr val="C00000"/>
                </a:solidFill>
              </a:rPr>
              <a:t> </a:t>
            </a:r>
            <a:r>
              <a:rPr lang="vi-VN" sz="2400" dirty="0" smtClean="0">
                <a:solidFill>
                  <a:srgbClr val="C00000"/>
                </a:solidFill>
              </a:rPr>
              <a:t>phát </a:t>
            </a:r>
            <a:r>
              <a:rPr lang="vi-VN" sz="2400" dirty="0">
                <a:solidFill>
                  <a:srgbClr val="C00000"/>
                </a:solidFill>
              </a:rPr>
              <a:t>hiện ra như thế nào? </a:t>
            </a:r>
            <a:endParaRPr lang="en-US" sz="2400" dirty="0" smtClean="0">
              <a:solidFill>
                <a:srgbClr val="C00000"/>
              </a:solidFill>
            </a:endParaRPr>
          </a:p>
        </p:txBody>
      </p:sp>
      <p:sp>
        <p:nvSpPr>
          <p:cNvPr id="4" name="Vertical Scroll 3"/>
          <p:cNvSpPr/>
          <p:nvPr/>
        </p:nvSpPr>
        <p:spPr>
          <a:xfrm>
            <a:off x="0" y="0"/>
            <a:ext cx="7334250" cy="6610350"/>
          </a:xfrm>
          <a:prstGeom prst="vertic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	</a:t>
            </a:r>
            <a:r>
              <a:rPr lang="vi-VN" sz="2400" dirty="0" smtClean="0"/>
              <a:t>Vào </a:t>
            </a:r>
            <a:r>
              <a:rPr lang="vi-VN" sz="2400" dirty="0"/>
              <a:t>khoảng thiên niên kỉ </a:t>
            </a:r>
            <a:r>
              <a:rPr lang="en-US" sz="2400" dirty="0" smtClean="0"/>
              <a:t>I</a:t>
            </a:r>
            <a:r>
              <a:rPr lang="vi-VN" sz="2400" dirty="0" smtClean="0"/>
              <a:t>V </a:t>
            </a:r>
            <a:r>
              <a:rPr lang="vi-VN" sz="2400" dirty="0"/>
              <a:t>TCN, con người tình cờ phát hiện ra đồng đỏ khi khai thác đá. </a:t>
            </a:r>
            <a:r>
              <a:rPr lang="vi-VN" sz="2400" dirty="0" smtClean="0"/>
              <a:t>Đ</a:t>
            </a:r>
            <a:r>
              <a:rPr lang="en-US" sz="2400" dirty="0"/>
              <a:t>ầ</a:t>
            </a:r>
            <a:r>
              <a:rPr lang="vi-VN" sz="2400" dirty="0" smtClean="0"/>
              <a:t>u </a:t>
            </a:r>
            <a:r>
              <a:rPr lang="vi-VN" sz="2400" dirty="0"/>
              <a:t>thiên niên kỉ II TCN, họ đã luyện được đồng thau và sắt. Công cụ lao động và vũ khí bằng kim loại ra đời, sớm nhất </a:t>
            </a:r>
            <a:r>
              <a:rPr lang="vi-VN" sz="2400" dirty="0" smtClean="0"/>
              <a:t>Ở</a:t>
            </a:r>
            <a:r>
              <a:rPr lang="en-US" sz="2400" dirty="0" smtClean="0"/>
              <a:t> </a:t>
            </a:r>
            <a:r>
              <a:rPr lang="vi-VN" sz="2400" dirty="0" smtClean="0"/>
              <a:t>Tây </a:t>
            </a:r>
            <a:r>
              <a:rPr lang="vi-VN" sz="2400" dirty="0"/>
              <a:t>Á, Bắc Phi, sau đó là châu </a:t>
            </a:r>
            <a:r>
              <a:rPr lang="vi-VN" sz="2400" dirty="0" smtClean="0"/>
              <a:t>Â</a:t>
            </a:r>
            <a:endParaRPr lang="en-US" sz="2400" dirty="0" smtClean="0"/>
          </a:p>
          <a:p>
            <a:r>
              <a:rPr lang="en-US" sz="2400" dirty="0" smtClean="0"/>
              <a:t>	</a:t>
            </a:r>
            <a:r>
              <a:rPr lang="vi-VN" sz="2400" dirty="0" smtClean="0"/>
              <a:t>Việc </a:t>
            </a:r>
            <a:r>
              <a:rPr lang="vi-VN" sz="2400" dirty="0"/>
              <a:t>chế tạo công cụ lao động bằng kim loại giúp con người có thể khai phá đất hoang, tăng diện tích trổng trọt, có thể xẻ gỗ đóng thuyền, xẻ đá làm nhà và khai thác mỏ. </a:t>
            </a:r>
            <a:r>
              <a:rPr lang="vi-VN" sz="2400" dirty="0" smtClean="0"/>
              <a:t>Tr</a:t>
            </a:r>
            <a:r>
              <a:rPr lang="en-US" sz="2400" dirty="0" smtClean="0"/>
              <a:t>ồ</a:t>
            </a:r>
            <a:r>
              <a:rPr lang="vi-VN" sz="2400" dirty="0" smtClean="0"/>
              <a:t>ng </a:t>
            </a:r>
            <a:r>
              <a:rPr lang="vi-VN" sz="2400" dirty="0"/>
              <a:t>trọt, săn thú cũng trở nên dễ dàng hơn với công cụ bằng kim loại. Một số công việc mới xuất hiện như nghề luyện kim, chế tạo công cụ lao động, chế tạo vũ khí,...</a:t>
            </a:r>
            <a:endParaRPr lang="en-US" sz="2400" dirty="0"/>
          </a:p>
          <a:p>
            <a:endParaRPr lang="en-US" sz="2400" dirty="0"/>
          </a:p>
        </p:txBody>
      </p:sp>
      <p:sp>
        <p:nvSpPr>
          <p:cNvPr id="3" name="Flowchart: Punched Tape 2"/>
          <p:cNvSpPr/>
          <p:nvPr/>
        </p:nvSpPr>
        <p:spPr>
          <a:xfrm>
            <a:off x="6915150" y="3524250"/>
            <a:ext cx="5010150" cy="2619375"/>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C00000"/>
                </a:solidFill>
                <a:latin typeface="+mj-lt"/>
              </a:rPr>
              <a:t>Vào khoảng thiên niên kỉ V TCN, con người tình cờ phát hiện ra đồng đỏ khi khai thác đá. </a:t>
            </a:r>
            <a:endParaRPr lang="en-US" sz="2400" dirty="0">
              <a:solidFill>
                <a:srgbClr val="C00000"/>
              </a:solidFill>
              <a:latin typeface="+mj-lt"/>
            </a:endParaRPr>
          </a:p>
          <a:p>
            <a:pPr algn="ctr"/>
            <a:endParaRPr lang="en-US" dirty="0"/>
          </a:p>
        </p:txBody>
      </p:sp>
      <p:sp>
        <p:nvSpPr>
          <p:cNvPr id="6" name="Rectangle 5"/>
          <p:cNvSpPr/>
          <p:nvPr/>
        </p:nvSpPr>
        <p:spPr>
          <a:xfrm>
            <a:off x="3048000" y="3105835"/>
            <a:ext cx="6096000" cy="369332"/>
          </a:xfrm>
          <a:prstGeom prst="rect">
            <a:avLst/>
          </a:prstGeom>
        </p:spPr>
        <p:txBody>
          <a:bodyPr>
            <a:spAutoFit/>
          </a:bodyPr>
          <a:lstStyle/>
          <a:p>
            <a:endParaRPr lang="en-US" dirty="0">
              <a:solidFill>
                <a:srgbClr val="C00000"/>
              </a:solidFill>
            </a:endParaRPr>
          </a:p>
        </p:txBody>
      </p:sp>
    </p:spTree>
    <p:extLst>
      <p:ext uri="{BB962C8B-B14F-4D97-AF65-F5344CB8AC3E}">
        <p14:creationId xmlns:p14="http://schemas.microsoft.com/office/powerpoint/2010/main" val="158036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8229600" y="495300"/>
            <a:ext cx="3895211" cy="6429376"/>
          </a:xfrm>
          <a:prstGeom prst="wedgeRoundRectCallout">
            <a:avLst>
              <a:gd name="adj1" fmla="val -97207"/>
              <a:gd name="adj2" fmla="val 86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C00000"/>
              </a:solidFill>
            </a:endParaRPr>
          </a:p>
          <a:p>
            <a:pPr algn="ctr"/>
            <a:endParaRPr lang="en-US" sz="2400" dirty="0">
              <a:solidFill>
                <a:srgbClr val="C00000"/>
              </a:solidFill>
            </a:endParaRPr>
          </a:p>
          <a:p>
            <a:pPr algn="ctr"/>
            <a:endParaRPr lang="en-US" sz="2400" dirty="0" smtClean="0">
              <a:solidFill>
                <a:srgbClr val="C00000"/>
              </a:solidFill>
            </a:endParaRPr>
          </a:p>
          <a:p>
            <a:pPr algn="ctr"/>
            <a:endParaRPr lang="en-US" sz="2400" dirty="0">
              <a:solidFill>
                <a:srgbClr val="C00000"/>
              </a:solidFill>
            </a:endParaRPr>
          </a:p>
          <a:p>
            <a:pPr algn="ctr"/>
            <a:r>
              <a:rPr lang="vi-VN" sz="2400" dirty="0" smtClean="0">
                <a:solidFill>
                  <a:srgbClr val="C00000"/>
                </a:solidFill>
              </a:rPr>
              <a:t>Em </a:t>
            </a:r>
            <a:r>
              <a:rPr lang="vi-VN" sz="2400" dirty="0">
                <a:solidFill>
                  <a:srgbClr val="C00000"/>
                </a:solidFill>
              </a:rPr>
              <a:t>hãy quan sát các hình từ 5.2 </a:t>
            </a:r>
            <a:r>
              <a:rPr lang="vi-VN" sz="2400" dirty="0" smtClean="0">
                <a:solidFill>
                  <a:srgbClr val="C00000"/>
                </a:solidFill>
              </a:rPr>
              <a:t>đ</a:t>
            </a:r>
            <a:r>
              <a:rPr lang="en-US" sz="2400" dirty="0" smtClean="0">
                <a:solidFill>
                  <a:srgbClr val="C00000"/>
                </a:solidFill>
              </a:rPr>
              <a:t>ế</a:t>
            </a:r>
            <a:r>
              <a:rPr lang="vi-VN" sz="2400" dirty="0" smtClean="0">
                <a:solidFill>
                  <a:srgbClr val="C00000"/>
                </a:solidFill>
              </a:rPr>
              <a:t>n 5.</a:t>
            </a:r>
            <a:r>
              <a:rPr lang="en-US" sz="2400" dirty="0" smtClean="0">
                <a:solidFill>
                  <a:srgbClr val="C00000"/>
                </a:solidFill>
              </a:rPr>
              <a:t>3</a:t>
            </a:r>
            <a:r>
              <a:rPr lang="vi-VN" sz="2400" dirty="0" smtClean="0">
                <a:solidFill>
                  <a:srgbClr val="C00000"/>
                </a:solidFill>
              </a:rPr>
              <a:t> </a:t>
            </a:r>
            <a:r>
              <a:rPr lang="vi-VN" sz="2400" dirty="0">
                <a:solidFill>
                  <a:srgbClr val="C00000"/>
                </a:solidFill>
              </a:rPr>
              <a:t>và cho biết: </a:t>
            </a:r>
            <a:endParaRPr lang="en-US" sz="2400" dirty="0" smtClean="0">
              <a:solidFill>
                <a:srgbClr val="C00000"/>
              </a:solidFill>
            </a:endParaRPr>
          </a:p>
          <a:p>
            <a:pPr algn="ctr"/>
            <a:r>
              <a:rPr lang="vi-VN" sz="2400" dirty="0" smtClean="0">
                <a:solidFill>
                  <a:srgbClr val="C00000"/>
                </a:solidFill>
              </a:rPr>
              <a:t>+ </a:t>
            </a:r>
            <a:r>
              <a:rPr lang="vi-VN" sz="2400" dirty="0">
                <a:solidFill>
                  <a:srgbClr val="C00000"/>
                </a:solidFill>
              </a:rPr>
              <a:t>Công cụ và vật dụng bằng kim loại có điểm gì khác biệt về chủng loại, hình dáng so với công cụ bằng đả? </a:t>
            </a:r>
            <a:endParaRPr lang="en-US" sz="2400" dirty="0" smtClean="0">
              <a:solidFill>
                <a:srgbClr val="C00000"/>
              </a:solidFill>
            </a:endParaRPr>
          </a:p>
          <a:p>
            <a:pPr algn="ctr"/>
            <a:endParaRPr lang="en-US" sz="2400" dirty="0" smtClean="0">
              <a:solidFill>
                <a:srgbClr val="C00000"/>
              </a:solidFill>
            </a:endParaRPr>
          </a:p>
          <a:p>
            <a:pPr algn="ctr"/>
            <a:r>
              <a:rPr lang="vi-VN" sz="2400" dirty="0" smtClean="0">
                <a:solidFill>
                  <a:srgbClr val="C00000"/>
                </a:solidFill>
              </a:rPr>
              <a:t>+ </a:t>
            </a:r>
            <a:r>
              <a:rPr lang="vi-VN" sz="2400" dirty="0">
                <a:solidFill>
                  <a:srgbClr val="C00000"/>
                </a:solidFill>
              </a:rPr>
              <a:t>Kim loại được sử dụng vào những mục đích gì trong đời </a:t>
            </a:r>
            <a:r>
              <a:rPr lang="vi-VN" sz="2400" dirty="0" smtClean="0">
                <a:solidFill>
                  <a:srgbClr val="C00000"/>
                </a:solidFill>
              </a:rPr>
              <a:t>s</a:t>
            </a:r>
            <a:r>
              <a:rPr lang="en-US" sz="2400" dirty="0" smtClean="0">
                <a:solidFill>
                  <a:srgbClr val="C00000"/>
                </a:solidFill>
              </a:rPr>
              <a:t>ố</a:t>
            </a:r>
            <a:r>
              <a:rPr lang="vi-VN" sz="2400" dirty="0" smtClean="0">
                <a:solidFill>
                  <a:srgbClr val="C00000"/>
                </a:solidFill>
              </a:rPr>
              <a:t>ng </a:t>
            </a:r>
            <a:r>
              <a:rPr lang="vi-VN" sz="2400" dirty="0">
                <a:solidFill>
                  <a:srgbClr val="C00000"/>
                </a:solidFill>
              </a:rPr>
              <a:t>của con người cuối thời nguyên </a:t>
            </a:r>
            <a:r>
              <a:rPr lang="vi-VN" sz="2400" dirty="0" smtClean="0">
                <a:solidFill>
                  <a:srgbClr val="C00000"/>
                </a:solidFill>
              </a:rPr>
              <a:t>thuỷ</a:t>
            </a:r>
            <a:r>
              <a:rPr lang="en-US" sz="2400" dirty="0" smtClean="0">
                <a:solidFill>
                  <a:srgbClr val="C00000"/>
                </a:solidFill>
              </a:rPr>
              <a:t>?</a:t>
            </a:r>
            <a:endParaRPr lang="en-US" sz="2400" dirty="0">
              <a:solidFill>
                <a:srgbClr val="C00000"/>
              </a:solidFill>
            </a:endParaRPr>
          </a:p>
          <a:p>
            <a:pPr algn="ct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 y="0"/>
            <a:ext cx="3638551" cy="4514850"/>
          </a:xfrm>
          <a:prstGeom prst="rect">
            <a:avLst/>
          </a:prstGeom>
        </p:spPr>
      </p:pic>
      <p:pic>
        <p:nvPicPr>
          <p:cNvPr id="10" name="Picture 9" descr="C:\Users\HP\OneDrive\Desktop\Screenshot_9.png"/>
          <p:cNvPicPr/>
          <p:nvPr/>
        </p:nvPicPr>
        <p:blipFill>
          <a:blip r:embed="rId3">
            <a:extLst>
              <a:ext uri="{28A0092B-C50C-407E-A947-70E740481C1C}">
                <a14:useLocalDpi xmlns:a14="http://schemas.microsoft.com/office/drawing/2010/main" val="0"/>
              </a:ext>
            </a:extLst>
          </a:blip>
          <a:srcRect/>
          <a:stretch>
            <a:fillRect/>
          </a:stretch>
        </p:blipFill>
        <p:spPr bwMode="auto">
          <a:xfrm>
            <a:off x="3638550" y="0"/>
            <a:ext cx="3724275" cy="3838575"/>
          </a:xfrm>
          <a:prstGeom prst="rect">
            <a:avLst/>
          </a:prstGeom>
          <a:noFill/>
          <a:ln>
            <a:noFill/>
          </a:ln>
        </p:spPr>
      </p:pic>
      <p:sp>
        <p:nvSpPr>
          <p:cNvPr id="11" name="Rectangle 10"/>
          <p:cNvSpPr/>
          <p:nvPr/>
        </p:nvSpPr>
        <p:spPr>
          <a:xfrm>
            <a:off x="3784257" y="3807380"/>
            <a:ext cx="1531188" cy="523220"/>
          </a:xfrm>
          <a:prstGeom prst="rect">
            <a:avLst/>
          </a:prstGeom>
        </p:spPr>
        <p:txBody>
          <a:bodyPr wrap="none">
            <a:spAutoFit/>
          </a:bodyPr>
          <a:lstStyle/>
          <a:p>
            <a:r>
              <a:rPr lang="nl-NL"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a:t>
            </a:r>
            <a:r>
              <a:rPr lang="nl-NL"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5.3 </a:t>
            </a:r>
            <a:endParaRPr lang="en-US" sz="2800" dirty="0">
              <a:latin typeface="Times New Roman" panose="02020603050405020304" pitchFamily="18" charset="0"/>
              <a:cs typeface="Times New Roman" panose="02020603050405020304" pitchFamily="18" charset="0"/>
            </a:endParaRPr>
          </a:p>
        </p:txBody>
      </p:sp>
      <p:sp>
        <p:nvSpPr>
          <p:cNvPr id="12" name="Flowchart: Process 11"/>
          <p:cNvSpPr/>
          <p:nvPr/>
        </p:nvSpPr>
        <p:spPr>
          <a:xfrm>
            <a:off x="0" y="4514850"/>
            <a:ext cx="5743576" cy="2343149"/>
          </a:xfrm>
          <a:prstGeom prst="flowChartProcess">
            <a:avLst/>
          </a:prstGeom>
          <a:solidFill>
            <a:srgbClr val="FFEF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solidFill>
                  <a:srgbClr val="C00000"/>
                </a:solidFill>
                <a:latin typeface="Times New Roman" panose="02020603050405020304" pitchFamily="18" charset="0"/>
                <a:cs typeface="Times New Roman" panose="02020603050405020304" pitchFamily="18" charset="0"/>
              </a:rPr>
              <a:t>công cụ và vật dụng bằng kim loại phong phú, đa dạng, hiệu quả hơn nhiều so với công cụ và vật dụng bằng đá (rìu tay, rìu mài lưỡi có tra cán, mũi tên bằng cây, lưỡi cày bằng gỗ).</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473793" y="11294"/>
            <a:ext cx="8718207" cy="44827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smtClean="0">
                <a:solidFill>
                  <a:schemeClr val="tx1"/>
                </a:solidFill>
                <a:latin typeface="Times New Roman" panose="02020603050405020304" pitchFamily="18" charset="0"/>
                <a:cs typeface="Times New Roman" panose="02020603050405020304" pitchFamily="18" charset="0"/>
              </a:rPr>
              <a:t>Sự xuất hiện của công cụ lao động bằng kim loại con người đã sử dụng:</a:t>
            </a:r>
          </a:p>
          <a:p>
            <a:r>
              <a:rPr lang="nl-NL" sz="2400" dirty="0" smtClean="0">
                <a:solidFill>
                  <a:schemeClr val="tx1"/>
                </a:solidFill>
                <a:latin typeface="Times New Roman" panose="02020603050405020304" pitchFamily="18" charset="0"/>
                <a:cs typeface="Times New Roman" panose="02020603050405020304" pitchFamily="18" charset="0"/>
              </a:rPr>
              <a:t> </a:t>
            </a:r>
            <a:r>
              <a:rPr lang="nl-NL"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Khai phá đất hoang, tăng diện  tích trồng trọt, </a:t>
            </a:r>
            <a:r>
              <a:rPr lang="nl-NL"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xẻ </a:t>
            </a:r>
            <a:r>
              <a:rPr lang="nl-NL"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gỗ đóng thuyền, xẻ đá làm nhà và khai thác mỏ</a:t>
            </a:r>
            <a:r>
              <a:rPr lang="nl-NL"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r>
              <a:rPr lang="nl-NL"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Trồng trọt, săn thú cũng trở nên dễ dàng hơn</a:t>
            </a:r>
          </a:p>
          <a:p>
            <a:pPr algn="just">
              <a:spcBef>
                <a:spcPts val="800"/>
              </a:spcBef>
              <a:spcAft>
                <a:spcPts val="800"/>
              </a:spcAft>
            </a:pPr>
            <a:r>
              <a:rPr lang="nl-NL"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Một số công việc mới xuất hiện như nghề luyện kim, chế tạo công cụ lao động, chế tạo vũ khí.</a:t>
            </a:r>
            <a:endPar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nl-NL" sz="2400" dirty="0" smtClean="0">
                <a:solidFill>
                  <a:schemeClr val="tx1"/>
                </a:solidFill>
                <a:latin typeface="Times New Roman" panose="02020603050405020304" pitchFamily="18" charset="0"/>
                <a:cs typeface="Times New Roman" panose="02020603050405020304" pitchFamily="18" charset="0"/>
              </a:rPr>
              <a:t>=&gt;Chiến tranh giữa các bộ lạc, có đánh nhau giữa các cá nhân, có kẻ giàu người nghèo. Đã có chuyên môn hoá một số nghề trong xã hội (khai mỏ, luyện kim). Xuất hiện nông nghiệp dùng lưỡi cày bằng sắt và sức kéo của động vật.</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4" name="Picture 13" descr="C:\Users\HP\OneDrive\Desktop\Screenshot_10.png"/>
          <p:cNvPicPr/>
          <p:nvPr/>
        </p:nvPicPr>
        <p:blipFill>
          <a:blip r:embed="rId4">
            <a:extLst>
              <a:ext uri="{28A0092B-C50C-407E-A947-70E740481C1C}">
                <a14:useLocalDpi xmlns:a14="http://schemas.microsoft.com/office/drawing/2010/main" val="0"/>
              </a:ext>
            </a:extLst>
          </a:blip>
          <a:srcRect/>
          <a:stretch>
            <a:fillRect/>
          </a:stretch>
        </p:blipFill>
        <p:spPr bwMode="auto">
          <a:xfrm>
            <a:off x="6648450" y="4494031"/>
            <a:ext cx="5543550" cy="2701826"/>
          </a:xfrm>
          <a:prstGeom prst="rect">
            <a:avLst/>
          </a:prstGeom>
          <a:noFill/>
          <a:ln>
            <a:noFill/>
          </a:ln>
        </p:spPr>
      </p:pic>
    </p:spTree>
    <p:extLst>
      <p:ext uri="{BB962C8B-B14F-4D97-AF65-F5344CB8AC3E}">
        <p14:creationId xmlns:p14="http://schemas.microsoft.com/office/powerpoint/2010/main" val="3403872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04"/>
            <a:ext cx="123952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114300" y="76200"/>
            <a:ext cx="1422400" cy="1066800"/>
          </a:xfrm>
          <a:prstGeom prst="rect">
            <a:avLst/>
          </a:prstGeom>
          <a:noFill/>
          <a:ln w="9525" cap="flat">
            <a:noFill/>
            <a:round/>
            <a:headEnd/>
            <a:tailEnd/>
          </a:ln>
          <a:effectLst/>
        </p:spPr>
      </p:pic>
      <p:sp>
        <p:nvSpPr>
          <p:cNvPr id="9218" name="AutoShape 2"/>
          <p:cNvSpPr>
            <a:spLocks noChangeArrowheads="1"/>
          </p:cNvSpPr>
          <p:nvPr/>
        </p:nvSpPr>
        <p:spPr bwMode="auto">
          <a:xfrm>
            <a:off x="1043129" y="107893"/>
            <a:ext cx="10813381" cy="1294646"/>
          </a:xfrm>
          <a:prstGeom prst="roundRect">
            <a:avLst>
              <a:gd name="adj" fmla="val 16667"/>
            </a:avLst>
          </a:prstGeom>
          <a:solidFill>
            <a:srgbClr val="66FFFF"/>
          </a:solidFill>
          <a:ln w="9360" cap="flat">
            <a:solidFill>
              <a:srgbClr val="3465AF"/>
            </a:solidFill>
            <a:round/>
            <a:headEnd/>
            <a:tailEnd/>
          </a:ln>
          <a:effectLst/>
        </p:spPr>
        <p:txBody>
          <a:bodyPr wrap="none" lIns="120000" tIns="60000" rIns="120000" bIns="60000" anchor="ctr"/>
          <a:lstStyle/>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3733" b="1" dirty="0" err="1" smtClean="0">
                <a:solidFill>
                  <a:srgbClr val="FF0000"/>
                </a:solidFill>
                <a:latin typeface="Times New Roman" pitchFamily="18" charset="0"/>
                <a:cs typeface="Times New Roman" pitchFamily="18" charset="0"/>
              </a:rPr>
              <a:t>Bài</a:t>
            </a:r>
            <a:r>
              <a:rPr lang="en-US" sz="3733" b="1" dirty="0" smtClean="0">
                <a:solidFill>
                  <a:srgbClr val="FF0000"/>
                </a:solidFill>
                <a:latin typeface="Times New Roman" pitchFamily="18" charset="0"/>
                <a:cs typeface="Times New Roman" pitchFamily="18" charset="0"/>
              </a:rPr>
              <a:t> 5: </a:t>
            </a:r>
            <a:r>
              <a:rPr lang="en-US" sz="2800" b="1" dirty="0" smtClean="0">
                <a:solidFill>
                  <a:srgbClr val="FF0000"/>
                </a:solidFill>
                <a:latin typeface="Times New Roman" pitchFamily="18" charset="0"/>
                <a:cs typeface="Times New Roman" pitchFamily="18" charset="0"/>
              </a:rPr>
              <a:t>NHỮNG CHUYỂN BIẾN TỪ XÃ HỘI NGUYÊN THỦY</a:t>
            </a:r>
          </a:p>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2800" b="1" dirty="0" smtClean="0">
                <a:solidFill>
                  <a:srgbClr val="FF0000"/>
                </a:solidFill>
                <a:latin typeface="Times New Roman" pitchFamily="18" charset="0"/>
                <a:cs typeface="Times New Roman" pitchFamily="18" charset="0"/>
              </a:rPr>
              <a:t>SANG XÃ HỘI CÓ GIAI CẤP</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193128" y="1510433"/>
            <a:ext cx="7341147" cy="556906"/>
          </a:xfrm>
          <a:prstGeom prst="rect">
            <a:avLst/>
          </a:prstGeom>
          <a:solidFill>
            <a:srgbClr val="FFFF00"/>
          </a:solidFill>
          <a:ln w="9525" cap="flat">
            <a:noFill/>
            <a:round/>
            <a:headEnd/>
            <a:tailEnd/>
          </a:ln>
          <a:effectLst/>
        </p:spPr>
        <p:txBody>
          <a:bodyPr wrap="square" lIns="120000" tIns="62400" rIns="120000" bIns="62400">
            <a:spAutoFit/>
          </a:bodyPr>
          <a:lstStyle/>
          <a:p>
            <a:r>
              <a:rPr lang="en-US" sz="2800" b="1" dirty="0">
                <a:solidFill>
                  <a:srgbClr val="0070C0"/>
                </a:solidFill>
                <a:latin typeface="Times New Roman" panose="02020603050405020304" pitchFamily="18" charset="0"/>
                <a:ea typeface="Calibri" panose="020F0502020204030204" pitchFamily="34" charset="0"/>
              </a:rPr>
              <a:t>I: </a:t>
            </a:r>
            <a:r>
              <a:rPr lang="en-US" sz="2800" b="1" dirty="0" err="1" smtClean="0">
                <a:solidFill>
                  <a:srgbClr val="0070C0"/>
                </a:solidFill>
                <a:latin typeface="Times New Roman" panose="02020603050405020304" pitchFamily="18" charset="0"/>
                <a:ea typeface="Calibri" panose="020F0502020204030204" pitchFamily="34" charset="0"/>
              </a:rPr>
              <a:t>Sự</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xuất</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hiện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công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cụ</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lao</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động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bằng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kim</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loại</a:t>
            </a:r>
            <a:r>
              <a:rPr lang="en-US" sz="2800" b="1" dirty="0" smtClean="0">
                <a:solidFill>
                  <a:srgbClr val="0070C0"/>
                </a:solidFill>
                <a:latin typeface="Times New Roman" panose="02020603050405020304" pitchFamily="18" charset="0"/>
                <a:ea typeface="Calibri" panose="020F0502020204030204" pitchFamily="34" charset="0"/>
              </a:rPr>
              <a:t> </a:t>
            </a:r>
          </a:p>
        </p:txBody>
      </p:sp>
      <p:sp>
        <p:nvSpPr>
          <p:cNvPr id="3" name="Rectangle 2"/>
          <p:cNvSpPr/>
          <p:nvPr/>
        </p:nvSpPr>
        <p:spPr>
          <a:xfrm>
            <a:off x="647700" y="2219383"/>
            <a:ext cx="11544300" cy="1036181"/>
          </a:xfrm>
          <a:prstGeom prst="rect">
            <a:avLst/>
          </a:prstGeom>
        </p:spPr>
        <p:txBody>
          <a:bodyPr wrap="square">
            <a:spAutoFit/>
          </a:bodyPr>
          <a:lstStyle/>
          <a:p>
            <a:pPr algn="just">
              <a:spcBef>
                <a:spcPts val="800"/>
              </a:spcBef>
              <a:spcAft>
                <a:spcPts val="800"/>
              </a:spcAft>
            </a:pPr>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khoảng thiên niên </a:t>
            </a:r>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kỉ  IV TCN con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 tình cờ phát hiện ra </a:t>
            </a:r>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 đỏ khi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khai thác </a:t>
            </a:r>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đá</a:t>
            </a:r>
          </a:p>
          <a:p>
            <a:pPr algn="just">
              <a:spcBef>
                <a:spcPts val="800"/>
              </a:spcBef>
              <a:spcAft>
                <a:spcPts val="800"/>
              </a:spcAft>
            </a:pPr>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Đầu thiên niên kỉ II TCN họ đã luyện được đồng thau và sắt</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47700" y="3371397"/>
            <a:ext cx="11043199" cy="2410916"/>
          </a:xfrm>
          <a:prstGeom prst="rect">
            <a:avLst/>
          </a:prstGeom>
        </p:spPr>
        <p:txBody>
          <a:bodyPr wrap="square">
            <a:spAutoFit/>
          </a:bodyPr>
          <a:lstStyle/>
          <a:p>
            <a:r>
              <a:rPr lang="nl-NL" sz="2400" dirty="0" smtClean="0">
                <a:solidFill>
                  <a:schemeClr val="bg1"/>
                </a:solidFill>
                <a:latin typeface="Times New Roman" panose="02020603050405020304" pitchFamily="18" charset="0"/>
                <a:cs typeface="Times New Roman" panose="02020603050405020304" pitchFamily="18" charset="0"/>
              </a:rPr>
              <a:t>Công </a:t>
            </a:r>
            <a:r>
              <a:rPr lang="nl-NL" sz="2400" dirty="0">
                <a:solidFill>
                  <a:schemeClr val="bg1"/>
                </a:solidFill>
                <a:latin typeface="Times New Roman" panose="02020603050405020304" pitchFamily="18" charset="0"/>
                <a:cs typeface="Times New Roman" panose="02020603050405020304" pitchFamily="18" charset="0"/>
              </a:rPr>
              <a:t>cụ lao động bằng kim loại </a:t>
            </a:r>
            <a:r>
              <a:rPr lang="nl-NL" sz="2400" dirty="0" smtClean="0">
                <a:solidFill>
                  <a:schemeClr val="bg1"/>
                </a:solidFill>
                <a:latin typeface="Times New Roman" panose="02020603050405020304" pitchFamily="18" charset="0"/>
                <a:cs typeface="Times New Roman" panose="02020603050405020304" pitchFamily="18" charset="0"/>
              </a:rPr>
              <a:t>ra đời , con </a:t>
            </a:r>
            <a:r>
              <a:rPr lang="nl-NL" sz="2400" dirty="0">
                <a:solidFill>
                  <a:schemeClr val="bg1"/>
                </a:solidFill>
                <a:latin typeface="Times New Roman" panose="02020603050405020304" pitchFamily="18" charset="0"/>
                <a:cs typeface="Times New Roman" panose="02020603050405020304" pitchFamily="18" charset="0"/>
              </a:rPr>
              <a:t>người đã sử dụng:</a:t>
            </a:r>
          </a:p>
          <a:p>
            <a:r>
              <a:rPr lang="nl-NL" sz="2400" dirty="0">
                <a:solidFill>
                  <a:schemeClr val="bg1"/>
                </a:solidFill>
                <a:latin typeface="Times New Roman" panose="02020603050405020304" pitchFamily="18" charset="0"/>
                <a:cs typeface="Times New Roman" panose="02020603050405020304" pitchFamily="18" charset="0"/>
              </a:rPr>
              <a:t>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Khai phá đất hoang, tăng diện  tích trồng trọt, xẻ gỗ đóng thuyền, xẻ đá làm nhà và khai thác mỏ.</a:t>
            </a:r>
          </a:p>
          <a:p>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Trồng trọt, săn thú cũng trở nên dễ dàng hơn</a:t>
            </a:r>
          </a:p>
          <a:p>
            <a:pPr algn="just">
              <a:spcBef>
                <a:spcPts val="800"/>
              </a:spcBef>
              <a:spcAft>
                <a:spcPts val="800"/>
              </a:spcAft>
            </a:pP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Một số công việc mới xuất hiện như nghề luyện kim, chế tạo công </a:t>
            </a:r>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cụ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lao động, chế tạo vũ khí.</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245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 y="-1"/>
            <a:ext cx="123952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114300" y="76200"/>
            <a:ext cx="1422400" cy="1066800"/>
          </a:xfrm>
          <a:prstGeom prst="rect">
            <a:avLst/>
          </a:prstGeom>
          <a:noFill/>
          <a:ln w="9525" cap="flat">
            <a:noFill/>
            <a:round/>
            <a:headEnd/>
            <a:tailEnd/>
          </a:ln>
          <a:effectLst/>
        </p:spPr>
      </p:pic>
      <p:sp>
        <p:nvSpPr>
          <p:cNvPr id="9218" name="AutoShape 2"/>
          <p:cNvSpPr>
            <a:spLocks noChangeArrowheads="1"/>
          </p:cNvSpPr>
          <p:nvPr/>
        </p:nvSpPr>
        <p:spPr bwMode="auto">
          <a:xfrm>
            <a:off x="1043129" y="107893"/>
            <a:ext cx="10813381" cy="1294646"/>
          </a:xfrm>
          <a:prstGeom prst="roundRect">
            <a:avLst>
              <a:gd name="adj" fmla="val 16667"/>
            </a:avLst>
          </a:prstGeom>
          <a:solidFill>
            <a:srgbClr val="66FFFF"/>
          </a:solidFill>
          <a:ln w="9360" cap="flat">
            <a:solidFill>
              <a:srgbClr val="3465AF"/>
            </a:solidFill>
            <a:round/>
            <a:headEnd/>
            <a:tailEnd/>
          </a:ln>
          <a:effectLst/>
        </p:spPr>
        <p:txBody>
          <a:bodyPr wrap="none" lIns="120000" tIns="60000" rIns="120000" bIns="60000" anchor="ctr"/>
          <a:lstStyle/>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3733" b="1" dirty="0" err="1" smtClean="0">
                <a:solidFill>
                  <a:srgbClr val="FF0000"/>
                </a:solidFill>
                <a:latin typeface="Times New Roman" pitchFamily="18" charset="0"/>
                <a:cs typeface="Times New Roman" pitchFamily="18" charset="0"/>
              </a:rPr>
              <a:t>Bài</a:t>
            </a:r>
            <a:r>
              <a:rPr lang="en-US" sz="3733" b="1" dirty="0" smtClean="0">
                <a:solidFill>
                  <a:srgbClr val="FF0000"/>
                </a:solidFill>
                <a:latin typeface="Times New Roman" pitchFamily="18" charset="0"/>
                <a:cs typeface="Times New Roman" pitchFamily="18" charset="0"/>
              </a:rPr>
              <a:t> 5: </a:t>
            </a:r>
            <a:r>
              <a:rPr lang="en-US" sz="2800" b="1" dirty="0" smtClean="0">
                <a:solidFill>
                  <a:srgbClr val="FF0000"/>
                </a:solidFill>
                <a:latin typeface="Times New Roman" pitchFamily="18" charset="0"/>
                <a:cs typeface="Times New Roman" pitchFamily="18" charset="0"/>
              </a:rPr>
              <a:t>NHỮNG CHUYỂN BIẾN TỪ XÃ HỘI NGUYÊN THỦY</a:t>
            </a:r>
          </a:p>
          <a:p>
            <a:pPr algn="ctr">
              <a:spcBef>
                <a:spcPts val="2333"/>
              </a:spcBef>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en-US" sz="2800" b="1" dirty="0" smtClean="0">
                <a:solidFill>
                  <a:srgbClr val="FF0000"/>
                </a:solidFill>
                <a:latin typeface="Times New Roman" pitchFamily="18" charset="0"/>
                <a:cs typeface="Times New Roman" pitchFamily="18" charset="0"/>
              </a:rPr>
              <a:t>SANG XÃ HỘI CÓ GIAI CẤP</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278853" y="1510433"/>
            <a:ext cx="9922422" cy="556906"/>
          </a:xfrm>
          <a:prstGeom prst="rect">
            <a:avLst/>
          </a:prstGeom>
          <a:solidFill>
            <a:srgbClr val="FFFF00"/>
          </a:solidFill>
          <a:ln w="9525" cap="flat">
            <a:noFill/>
            <a:round/>
            <a:headEnd/>
            <a:tailEnd/>
          </a:ln>
          <a:effectLst/>
        </p:spPr>
        <p:txBody>
          <a:bodyPr wrap="square" lIns="120000" tIns="62400" rIns="120000" bIns="62400">
            <a:spAutoFit/>
          </a:bodyPr>
          <a:lstStyle/>
          <a:p>
            <a:r>
              <a:rPr lang="en-US" sz="2800" b="1" dirty="0" smtClean="0">
                <a:solidFill>
                  <a:srgbClr val="0070C0"/>
                </a:solidFill>
                <a:latin typeface="Times New Roman" panose="02020603050405020304" pitchFamily="18" charset="0"/>
                <a:ea typeface="Calibri" panose="020F0502020204030204" pitchFamily="34" charset="0"/>
              </a:rPr>
              <a:t>II: </a:t>
            </a:r>
            <a:r>
              <a:rPr lang="en-US" sz="2800" b="1" dirty="0" err="1" smtClean="0">
                <a:solidFill>
                  <a:srgbClr val="0070C0"/>
                </a:solidFill>
                <a:latin typeface="Times New Roman" panose="02020603050405020304" pitchFamily="18" charset="0"/>
                <a:ea typeface="Calibri" panose="020F0502020204030204" pitchFamily="34" charset="0"/>
              </a:rPr>
              <a:t>Sự</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chuyển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biến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trong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đời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sống</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xã</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hội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của</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người</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nguyên</a:t>
            </a:r>
            <a:r>
              <a:rPr lang="en-US" sz="2800" b="1" dirty="0" smtClean="0">
                <a:solidFill>
                  <a:srgbClr val="0070C0"/>
                </a:solidFill>
                <a:latin typeface="Times New Roman" panose="02020603050405020304" pitchFamily="18" charset="0"/>
                <a:ea typeface="Calibri" panose="020F0502020204030204" pitchFamily="34" charset="0"/>
              </a:rPr>
              <a:t> </a:t>
            </a:r>
            <a:r>
              <a:rPr lang="en-US" sz="2800" b="1" dirty="0" err="1" smtClean="0">
                <a:solidFill>
                  <a:srgbClr val="0070C0"/>
                </a:solidFill>
                <a:latin typeface="Times New Roman" panose="02020603050405020304" pitchFamily="18" charset="0"/>
                <a:ea typeface="Calibri" panose="020F0502020204030204" pitchFamily="34" charset="0"/>
              </a:rPr>
              <a:t>thủy</a:t>
            </a:r>
            <a:endParaRPr lang="en-US" sz="2800" b="1" dirty="0" smtClean="0">
              <a:solidFill>
                <a:srgbClr val="0070C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11763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0" y="68278"/>
            <a:ext cx="7248525" cy="2068340"/>
          </a:xfrm>
          <a:prstGeom prst="vertic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 </a:t>
            </a:r>
            <a:r>
              <a:rPr lang="vi-VN" sz="2400" dirty="0" smtClean="0">
                <a:latin typeface="+mj-lt"/>
              </a:rPr>
              <a:t>Nhờ </a:t>
            </a:r>
            <a:r>
              <a:rPr lang="vi-VN" sz="2400" dirty="0">
                <a:latin typeface="+mj-lt"/>
              </a:rPr>
              <a:t>có công cụ lao động bằng kim loại, vào cuối thời nguyên thuỷ, con người có thể làm ra một lượng sản phẩm dư </a:t>
            </a:r>
            <a:r>
              <a:rPr lang="vi-VN" sz="2400" dirty="0" smtClean="0">
                <a:latin typeface="+mj-lt"/>
              </a:rPr>
              <a:t>th</a:t>
            </a:r>
            <a:r>
              <a:rPr lang="en-US" sz="2400" dirty="0" smtClean="0">
                <a:latin typeface="+mj-lt"/>
              </a:rPr>
              <a:t>ừ</a:t>
            </a:r>
            <a:r>
              <a:rPr lang="vi-VN" sz="2400" dirty="0" smtClean="0">
                <a:latin typeface="+mj-lt"/>
              </a:rPr>
              <a:t>a</a:t>
            </a:r>
            <a:r>
              <a:rPr lang="vi-VN" sz="2400" dirty="0">
                <a:latin typeface="+mj-lt"/>
              </a:rPr>
              <a:t>. Những sản phẩm dư thừa này đã thuộc về một số người</a:t>
            </a:r>
            <a:r>
              <a:rPr lang="vi-VN" sz="2400" dirty="0" smtClean="0">
                <a:latin typeface="+mj-lt"/>
              </a:rPr>
              <a:t>.. </a:t>
            </a:r>
            <a:endParaRPr lang="en-US" dirty="0"/>
          </a:p>
        </p:txBody>
      </p:sp>
      <p:sp>
        <p:nvSpPr>
          <p:cNvPr id="6" name="Rounded Rectangular Callout 5"/>
          <p:cNvSpPr/>
          <p:nvPr/>
        </p:nvSpPr>
        <p:spPr>
          <a:xfrm>
            <a:off x="7772400" y="161925"/>
            <a:ext cx="4419599" cy="2276475"/>
          </a:xfrm>
          <a:prstGeom prst="wedgeRoundRectCallout">
            <a:avLst>
              <a:gd name="adj1" fmla="val -71866"/>
              <a:gd name="adj2" fmla="val -789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 Đọc </a:t>
            </a:r>
            <a:r>
              <a:rPr lang="vi-VN" sz="2400" dirty="0">
                <a:latin typeface="+mj-lt"/>
              </a:rPr>
              <a:t>các thông tin, quan sát</a:t>
            </a:r>
            <a:r>
              <a:rPr lang="en-US" sz="2400" dirty="0">
                <a:latin typeface="+mj-lt"/>
              </a:rPr>
              <a:t> </a:t>
            </a:r>
            <a:r>
              <a:rPr lang="vi-VN" sz="2400" dirty="0">
                <a:latin typeface="+mj-lt"/>
              </a:rPr>
              <a:t>sơ</a:t>
            </a:r>
            <a:r>
              <a:rPr lang="en-US" sz="2400" dirty="0">
                <a:latin typeface="+mj-lt"/>
              </a:rPr>
              <a:t> </a:t>
            </a:r>
            <a:r>
              <a:rPr lang="vi-VN" sz="2400" dirty="0">
                <a:latin typeface="+mj-lt"/>
              </a:rPr>
              <a:t>đồ 5.5, </a:t>
            </a:r>
            <a:r>
              <a:rPr lang="en-US" sz="2400" dirty="0" smtClean="0">
                <a:latin typeface="+mj-lt"/>
              </a:rPr>
              <a:t>E</a:t>
            </a:r>
            <a:r>
              <a:rPr lang="vi-VN" sz="2400" dirty="0" smtClean="0">
                <a:latin typeface="+mj-lt"/>
              </a:rPr>
              <a:t>m </a:t>
            </a:r>
            <a:r>
              <a:rPr lang="vi-VN" sz="2400" dirty="0">
                <a:latin typeface="+mj-lt"/>
              </a:rPr>
              <a:t>hãy cho biết: </a:t>
            </a:r>
            <a:endParaRPr lang="en-US" sz="2400" dirty="0" smtClean="0">
              <a:latin typeface="+mj-lt"/>
            </a:endParaRPr>
          </a:p>
          <a:p>
            <a:pPr algn="ctr"/>
            <a:r>
              <a:rPr lang="vi-VN" sz="2400" dirty="0" smtClean="0">
                <a:latin typeface="+mj-lt"/>
              </a:rPr>
              <a:t>+ </a:t>
            </a:r>
            <a:r>
              <a:rPr lang="vi-VN" sz="2400" dirty="0">
                <a:latin typeface="+mj-lt"/>
              </a:rPr>
              <a:t>Nguyên nhân nào dẫn đến sự phân hoá xã hội thành “người giàu ” và “người nghèo ”? </a:t>
            </a:r>
            <a:endParaRPr lang="en-US" sz="2400" dirty="0" smtClean="0">
              <a:latin typeface="+mj-lt"/>
            </a:endParaRPr>
          </a:p>
          <a:p>
            <a:pPr algn="ctr"/>
            <a:endParaRPr lang="en-US" sz="2400" dirty="0" smtClean="0">
              <a:latin typeface="+mj-lt"/>
            </a:endParaRPr>
          </a:p>
        </p:txBody>
      </p:sp>
      <p:sp>
        <p:nvSpPr>
          <p:cNvPr id="10" name="Rectangle 9"/>
          <p:cNvSpPr/>
          <p:nvPr/>
        </p:nvSpPr>
        <p:spPr>
          <a:xfrm>
            <a:off x="3048000" y="3036585"/>
            <a:ext cx="6096000" cy="337593"/>
          </a:xfrm>
          <a:prstGeom prst="rect">
            <a:avLst/>
          </a:prstGeom>
        </p:spPr>
        <p:txBody>
          <a:bodyPr>
            <a:spAutoFit/>
          </a:bodyPr>
          <a:lstStyle/>
          <a:p>
            <a:pPr algn="just">
              <a:lnSpc>
                <a:spcPts val="1800"/>
              </a:lnSpc>
              <a:spcBef>
                <a:spcPts val="800"/>
              </a:spcBef>
              <a:spcAft>
                <a:spcPts val="800"/>
              </a:spcAft>
            </a:pP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Flowchart: Punched Tape 10"/>
          <p:cNvSpPr/>
          <p:nvPr/>
        </p:nvSpPr>
        <p:spPr>
          <a:xfrm>
            <a:off x="7108574" y="3374178"/>
            <a:ext cx="5010150" cy="3143250"/>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 </a:t>
            </a:r>
            <a:r>
              <a:rPr lang="nl-NL"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 đã tạo ra được một lượng sản phẩm dư thừa từ công cụ lao động bằng kim loại.  Số sản phẩm dư thừa đó thuộc về một số người.</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dirty="0"/>
          </a:p>
        </p:txBody>
      </p:sp>
      <p:pic>
        <p:nvPicPr>
          <p:cNvPr id="7" name="Picture 6"/>
          <p:cNvPicPr>
            <a:picLocks noChangeAspect="1"/>
          </p:cNvPicPr>
          <p:nvPr/>
        </p:nvPicPr>
        <p:blipFill>
          <a:blip r:embed="rId2"/>
          <a:stretch>
            <a:fillRect/>
          </a:stretch>
        </p:blipFill>
        <p:spPr>
          <a:xfrm>
            <a:off x="73276" y="2600886"/>
            <a:ext cx="6990878" cy="3537364"/>
          </a:xfrm>
          <a:prstGeom prst="rect">
            <a:avLst/>
          </a:prstGeom>
        </p:spPr>
      </p:pic>
    </p:spTree>
    <p:extLst>
      <p:ext uri="{BB962C8B-B14F-4D97-AF65-F5344CB8AC3E}">
        <p14:creationId xmlns:p14="http://schemas.microsoft.com/office/powerpoint/2010/main" val="3831166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013" y="-160421"/>
            <a:ext cx="9705975" cy="4438650"/>
          </a:xfrm>
          <a:prstGeom prst="rect">
            <a:avLst/>
          </a:prstGeom>
        </p:spPr>
      </p:pic>
      <p:sp>
        <p:nvSpPr>
          <p:cNvPr id="6" name="Rounded Rectangular Callout 5"/>
          <p:cNvSpPr/>
          <p:nvPr/>
        </p:nvSpPr>
        <p:spPr>
          <a:xfrm>
            <a:off x="8439150" y="4791075"/>
            <a:ext cx="3686174" cy="1809750"/>
          </a:xfrm>
          <a:prstGeom prst="wedgeRoundRectCallout">
            <a:avLst>
              <a:gd name="adj1" fmla="val -48813"/>
              <a:gd name="adj2" fmla="val -80448"/>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 </a:t>
            </a:r>
          </a:p>
          <a:p>
            <a:pPr algn="ctr"/>
            <a:r>
              <a:rPr lang="vi-VN" sz="2400" dirty="0" smtClean="0"/>
              <a:t>M</a:t>
            </a:r>
            <a:r>
              <a:rPr lang="en-US" sz="2400" dirty="0" smtClean="0"/>
              <a:t>ố</a:t>
            </a:r>
            <a:r>
              <a:rPr lang="vi-VN" sz="2400" dirty="0" smtClean="0"/>
              <a:t>i quan hệ giữa người với người trong xã hội có phân hoá giàu, nghèo.</a:t>
            </a:r>
            <a:endParaRPr lang="en-US" sz="2400" dirty="0" smtClean="0">
              <a:latin typeface="+mj-lt"/>
            </a:endParaRPr>
          </a:p>
        </p:txBody>
      </p:sp>
      <p:sp>
        <p:nvSpPr>
          <p:cNvPr id="7" name="Flowchart: Punched Tape 6"/>
          <p:cNvSpPr/>
          <p:nvPr/>
        </p:nvSpPr>
        <p:spPr>
          <a:xfrm>
            <a:off x="0" y="4278229"/>
            <a:ext cx="7720012" cy="2740193"/>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Mối quan hệ giữa người với người trong xã hội có phân hoá giàu, nghèo</a:t>
            </a:r>
            <a:r>
              <a:rPr lang="nl-NL"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r>
              <a:rPr lang="nl-NL"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Quan </a:t>
            </a:r>
            <a:r>
              <a:rPr lang="nl-NL"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 bình đẳng được thay thế bằng quan hệ bất bình đẳng</a:t>
            </a:r>
            <a:r>
              <a:rPr lang="nl-NL"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r>
              <a:rPr lang="nl-NL"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nl-NL"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xuất hiện giai cấp thống trị (người giàu), giai cấp bị trị (người nghèo). </a:t>
            </a:r>
            <a:endPar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559761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1646</Words>
  <Application>Microsoft Office PowerPoint</Application>
  <PresentationFormat>Widescreen</PresentationFormat>
  <Paragraphs>105</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宋体</vt:lpstr>
      <vt:lpstr>Arial</vt:lpstr>
      <vt:lpstr>Calibri</vt:lpstr>
      <vt:lpstr>Calibri Light</vt:lpstr>
      <vt:lpstr>Times New Roman</vt:lpstr>
      <vt:lpstr>等线</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Ngân (ADAS – GV)</dc:creator>
  <cp:lastModifiedBy>acer</cp:lastModifiedBy>
  <cp:revision>60</cp:revision>
  <dcterms:created xsi:type="dcterms:W3CDTF">2021-07-24T01:05:44Z</dcterms:created>
  <dcterms:modified xsi:type="dcterms:W3CDTF">2022-07-24T23:51:35Z</dcterms:modified>
</cp:coreProperties>
</file>