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38" r:id="rId2"/>
    <p:sldId id="326" r:id="rId3"/>
    <p:sldId id="328" r:id="rId4"/>
    <p:sldId id="260" r:id="rId5"/>
    <p:sldId id="330" r:id="rId6"/>
    <p:sldId id="335" r:id="rId7"/>
    <p:sldId id="336" r:id="rId8"/>
    <p:sldId id="331" r:id="rId9"/>
    <p:sldId id="293" r:id="rId10"/>
    <p:sldId id="332" r:id="rId11"/>
    <p:sldId id="333" r:id="rId12"/>
    <p:sldId id="321" r:id="rId13"/>
    <p:sldId id="327" r:id="rId14"/>
    <p:sldId id="334" r:id="rId15"/>
    <p:sldId id="323" r:id="rId16"/>
    <p:sldId id="303" r:id="rId17"/>
    <p:sldId id="337" r:id="rId18"/>
    <p:sldId id="30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E604"/>
    <a:srgbClr val="0D30DD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62" d="100"/>
          <a:sy n="62" d="100"/>
        </p:scale>
        <p:origin x="134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7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8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74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10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10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8.jpe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114301"/>
            <a:ext cx="9296400" cy="69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40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19200" y="6172200"/>
            <a:ext cx="680024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lang="en-US" sz="23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-1604"/>
            <a:ext cx="7658100" cy="6173804"/>
          </a:xfrm>
          <a:prstGeom prst="rect">
            <a:avLst/>
          </a:prstGeom>
          <a:noFill/>
          <a:ln>
            <a:solidFill>
              <a:srgbClr val="65E604"/>
            </a:solidFill>
          </a:ln>
        </p:spPr>
      </p:pic>
      <p:pic>
        <p:nvPicPr>
          <p:cNvPr id="12" name="Picture 5" descr="C:\Users\Asus\Pictures\bai mau\nospin_1-l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3384" r="5191" b="2904"/>
          <a:stretch/>
        </p:blipFill>
        <p:spPr bwMode="auto">
          <a:xfrm>
            <a:off x="4343400" y="4038600"/>
            <a:ext cx="1397429" cy="14282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12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62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CHƯƠNG 2. TRÁI ĐẤT – HÀNH TINH CỦA HỆ MẶT TRỜI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5. VỊ TRÍ CỦA TRÁI ĐẤT TRONG HỆ MẶT TRỜI.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HÌNH DẠNG VÀ KÍCH THƯỚC CỦA TRÁI ĐẤT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828800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I. VỊ </a:t>
            </a:r>
            <a:r>
              <a:rPr lang="en-US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TRÍ CỦA TRÁI ĐẤT TRONG HỆ MẶT TRỜI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67070" y="2565737"/>
            <a:ext cx="6792509" cy="2395686"/>
          </a:xfrm>
          <a:prstGeom prst="wedgeRoundRectCallout">
            <a:avLst>
              <a:gd name="adj1" fmla="val 14715"/>
              <a:gd name="adj2" fmla="val -631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1574" y="2811477"/>
            <a:ext cx="66293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- Hệ Mặt Trời gồm có 8 hành tinh là Thủy tinh, Kim tinh, Trái Đất, Hỏa tinh, Mộc tinh, Thổ tinh, Thiên Vương tinh và Hải Vương tinh.</a:t>
            </a:r>
          </a:p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- Theo thứ tự xa dần Mặt Trời, Trái Đất đứng ở vị trí thứ ba.</a:t>
            </a:r>
          </a:p>
        </p:txBody>
      </p:sp>
    </p:spTree>
    <p:extLst>
      <p:ext uri="{BB962C8B-B14F-4D97-AF65-F5344CB8AC3E}">
        <p14:creationId xmlns:p14="http://schemas.microsoft.com/office/powerpoint/2010/main" val="180416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858000" y="1295400"/>
            <a:ext cx="1960160" cy="5410200"/>
          </a:xfrm>
          <a:prstGeom prst="wedgeRoundRectCallout">
            <a:avLst>
              <a:gd name="adj1" fmla="val -79547"/>
              <a:gd name="adj2" fmla="val -1215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074" name="Picture 2" descr="http://www.kttvqg.gov.vn/upload/images/bai-viet/thang4-2019/a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1282"/>
            <a:ext cx="6056177" cy="5683718"/>
          </a:xfrm>
          <a:prstGeom prst="rect">
            <a:avLst/>
          </a:prstGeom>
          <a:noFill/>
          <a:ln>
            <a:solidFill>
              <a:srgbClr val="65E6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99880" y="1676400"/>
            <a:ext cx="1676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Trái Đất nằm ở vị trí thứ ba tính từ Mặt Trời nên nhận vừa đủ lượng nhiệt và ánh sáng từ Mặt Trời.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Có bầu khí quyển bảo vệ, có đủ oxy, nguồn nước, thực vật… cần cho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sự sống.</a:t>
            </a:r>
          </a:p>
        </p:txBody>
      </p:sp>
    </p:spTree>
    <p:extLst>
      <p:ext uri="{BB962C8B-B14F-4D97-AF65-F5344CB8AC3E}">
        <p14:creationId xmlns:p14="http://schemas.microsoft.com/office/powerpoint/2010/main" val="321419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71" y="1675921"/>
            <a:ext cx="3683429" cy="5189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585" y="1989266"/>
            <a:ext cx="5638800" cy="2971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762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CHƯƠNG 2. TRÁI ĐẤT – HÀNH TINH CỦA HỆ MẶT TRỜI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5. VỊ TRÍ CỦA TRÁI ĐẤT TRONG HỆ MẶT TRỜI.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HÌNH DẠNG VÀ KÍCH THƯỚC CỦA TRÁI ĐẤT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40520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II. </a:t>
            </a:r>
            <a:r>
              <a:rPr lang="vi-VN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HÌNH </a:t>
            </a:r>
            <a:r>
              <a:rPr lang="vi-VN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DẠNG VÀ KÍCH THƯỚC CỦA TRÁI ĐẤT</a:t>
            </a:r>
          </a:p>
        </p:txBody>
      </p:sp>
      <p:pic>
        <p:nvPicPr>
          <p:cNvPr id="11" name="Picture 10" descr="A picture containing orange&#10;&#10;Description automatically generated">
            <a:extLst>
              <a:ext uri="{FF2B5EF4-FFF2-40B4-BE49-F238E27FC236}">
                <a16:creationId xmlns="" xmlns:a16="http://schemas.microsoft.com/office/drawing/2014/main" id="{E6509FCA-3194-4018-8A59-F73B3CAF8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85" y="1796197"/>
            <a:ext cx="2977415" cy="28581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23373" y="5334000"/>
            <a:ext cx="533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 Đất có dạng hình gì?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Trái Đất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689389"/>
            <a:ext cx="4114800" cy="21686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762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CHƯƠNG 2. TRÁI ĐẤT – HÀNH TINH CỦA HỆ MẶT TRỜI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5. VỊ TRÍ CỦA TRÁI ĐẤT TRONG HỆ MẶT TRỜI.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HÌNH DẠNG VÀ KÍCH THƯỚC CỦA TRÁI ĐẤT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40520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II. </a:t>
            </a:r>
            <a:r>
              <a:rPr lang="vi-VN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HÌNH </a:t>
            </a:r>
            <a:r>
              <a:rPr lang="vi-VN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DẠNG VÀ KÍCH THƯỚC CỦA TRÁI ĐẤT</a:t>
            </a:r>
          </a:p>
        </p:txBody>
      </p:sp>
      <p:pic>
        <p:nvPicPr>
          <p:cNvPr id="11" name="Picture 10" descr="A picture containing orange&#10;&#10;Description automatically generated">
            <a:extLst>
              <a:ext uri="{FF2B5EF4-FFF2-40B4-BE49-F238E27FC236}">
                <a16:creationId xmlns="" xmlns:a16="http://schemas.microsoft.com/office/drawing/2014/main" id="{E6509FCA-3194-4018-8A59-F73B3CAF8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37" y="4724400"/>
            <a:ext cx="1891364" cy="181558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72FD816C-C7E6-402E-B3D5-6930C30CE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777338"/>
              </p:ext>
            </p:extLst>
          </p:nvPr>
        </p:nvGraphicFramePr>
        <p:xfrm>
          <a:off x="258190" y="1882904"/>
          <a:ext cx="4771010" cy="4353878"/>
        </p:xfrm>
        <a:graphic>
          <a:graphicData uri="http://schemas.openxmlformats.org/drawingml/2006/table">
            <a:tbl>
              <a:tblPr/>
              <a:tblGrid>
                <a:gridCol w="382688">
                  <a:extLst>
                    <a:ext uri="{9D8B030D-6E8A-4147-A177-3AD203B41FA5}">
                      <a16:colId xmlns="" xmlns:a16="http://schemas.microsoft.com/office/drawing/2014/main" val="1029365756"/>
                    </a:ext>
                  </a:extLst>
                </a:gridCol>
                <a:gridCol w="2429641">
                  <a:extLst>
                    <a:ext uri="{9D8B030D-6E8A-4147-A177-3AD203B41FA5}">
                      <a16:colId xmlns="" xmlns:a16="http://schemas.microsoft.com/office/drawing/2014/main" val="709309392"/>
                    </a:ext>
                  </a:extLst>
                </a:gridCol>
                <a:gridCol w="1958681">
                  <a:extLst>
                    <a:ext uri="{9D8B030D-6E8A-4147-A177-3AD203B41FA5}">
                      <a16:colId xmlns="" xmlns:a16="http://schemas.microsoft.com/office/drawing/2014/main" val="3174455305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500" b="1" dirty="0">
                          <a:solidFill>
                            <a:srgbClr val="241E20"/>
                          </a:solidFill>
                          <a:effectLst/>
                          <a:latin typeface="#9Slide03 Cabin Condensed Bold" panose="00000806000000000000" pitchFamily="2" charset="0"/>
                          <a:ea typeface="Times New Roman" panose="02020603050405020304" pitchFamily="18" charset="0"/>
                        </a:rPr>
                        <a:t>STT</a:t>
                      </a:r>
                      <a:endParaRPr lang="en-US" sz="1500" dirty="0">
                        <a:solidFill>
                          <a:srgbClr val="241E20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700" b="1">
                          <a:solidFill>
                            <a:srgbClr val="241E20"/>
                          </a:solidFill>
                          <a:effectLst/>
                          <a:latin typeface="#9Slide03 Cabin Condensed Bold" panose="00000806000000000000" pitchFamily="2" charset="0"/>
                          <a:ea typeface="Times New Roman" panose="02020603050405020304" pitchFamily="18" charset="0"/>
                        </a:rPr>
                        <a:t>ĐẶC ĐIỂM HÌNH DẠNG VÀ KÍCH THƯỚC TRÁI ĐẤT</a:t>
                      </a:r>
                      <a:endParaRPr lang="en-US" sz="1700">
                        <a:solidFill>
                          <a:srgbClr val="241E20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46548175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700">
                          <a:solidFill>
                            <a:srgbClr val="241E20"/>
                          </a:solidFill>
                          <a:effectLst/>
                          <a:latin typeface="#9Slide03 Cabin Condensed Bold" panose="00000806000000000000" pitchFamily="2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700">
                        <a:solidFill>
                          <a:srgbClr val="241E20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700" b="1" dirty="0">
                          <a:solidFill>
                            <a:srgbClr val="241E20"/>
                          </a:solidFill>
                          <a:effectLst/>
                          <a:latin typeface="#9Slide03 Cabin Condensed Bold" panose="00000806000000000000" pitchFamily="2" charset="0"/>
                          <a:ea typeface="Times New Roman" panose="02020603050405020304" pitchFamily="18" charset="0"/>
                        </a:rPr>
                        <a:t>Hình dạng</a:t>
                      </a:r>
                      <a:endParaRPr lang="en-US" sz="1700" b="1" dirty="0">
                        <a:solidFill>
                          <a:srgbClr val="241E20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err="1" smtClean="0">
                          <a:solidFill>
                            <a:srgbClr val="241E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baseline="0" dirty="0" smtClean="0">
                          <a:solidFill>
                            <a:srgbClr val="241E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241E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800" b="1" dirty="0">
                        <a:solidFill>
                          <a:srgbClr val="241E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10058738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700">
                          <a:solidFill>
                            <a:srgbClr val="241E20"/>
                          </a:solidFill>
                          <a:effectLst/>
                          <a:latin typeface="#9Slide03 Cabin Condensed Bold" panose="00000806000000000000" pitchFamily="2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700">
                        <a:solidFill>
                          <a:srgbClr val="241E20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700" b="1" dirty="0">
                          <a:solidFill>
                            <a:srgbClr val="241E20"/>
                          </a:solidFill>
                          <a:effectLst/>
                          <a:latin typeface="#9Slide03 Cabin Condensed Bold" panose="00000806000000000000" pitchFamily="2" charset="0"/>
                          <a:ea typeface="Times New Roman" panose="02020603050405020304" pitchFamily="18" charset="0"/>
                        </a:rPr>
                        <a:t>Bán kính Trái Đất tại Xích đạo</a:t>
                      </a:r>
                      <a:endParaRPr lang="en-US" sz="1700" b="1" dirty="0">
                        <a:solidFill>
                          <a:srgbClr val="241E20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smtClean="0">
                          <a:solidFill>
                            <a:srgbClr val="241E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6378 km</a:t>
                      </a:r>
                      <a:r>
                        <a:rPr lang="vi-VN" sz="3200" b="1" dirty="0">
                          <a:solidFill>
                            <a:srgbClr val="241E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241E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03148464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700">
                          <a:solidFill>
                            <a:srgbClr val="241E20"/>
                          </a:solidFill>
                          <a:effectLst/>
                          <a:latin typeface="#9Slide03 Cabin Condensed Bold" panose="00000806000000000000" pitchFamily="2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US" sz="1700">
                        <a:solidFill>
                          <a:srgbClr val="241E20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700" b="1" dirty="0">
                          <a:solidFill>
                            <a:srgbClr val="241E20"/>
                          </a:solidFill>
                          <a:effectLst/>
                          <a:latin typeface="#9Slide03 Cabin Condensed Bold" panose="00000806000000000000" pitchFamily="2" charset="0"/>
                          <a:ea typeface="Times New Roman" panose="02020603050405020304" pitchFamily="18" charset="0"/>
                        </a:rPr>
                        <a:t>Độ dài </a:t>
                      </a:r>
                      <a:r>
                        <a:rPr lang="en-US" sz="1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  <a:r>
                        <a:rPr lang="vi-VN" sz="1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ường Xích đạo</a:t>
                      </a:r>
                      <a:endParaRPr lang="en-US" sz="1700" b="1" dirty="0">
                        <a:solidFill>
                          <a:srgbClr val="241E20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smtClean="0">
                          <a:solidFill>
                            <a:srgbClr val="241E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40076km</a:t>
                      </a:r>
                      <a:r>
                        <a:rPr lang="vi-VN" sz="3200" b="1" dirty="0">
                          <a:solidFill>
                            <a:srgbClr val="241E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241E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54779715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700">
                          <a:solidFill>
                            <a:srgbClr val="241E20"/>
                          </a:solidFill>
                          <a:effectLst/>
                          <a:latin typeface="#9Slide03 Cabin Condensed Bold" panose="00000806000000000000" pitchFamily="2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700">
                        <a:solidFill>
                          <a:srgbClr val="241E20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700" b="1" dirty="0">
                          <a:solidFill>
                            <a:srgbClr val="241E20"/>
                          </a:solidFill>
                          <a:effectLst/>
                          <a:latin typeface="#9Slide03 Cabin Condensed Bold" panose="00000806000000000000" pitchFamily="2" charset="0"/>
                          <a:ea typeface="Times New Roman" panose="02020603050405020304" pitchFamily="18" charset="0"/>
                        </a:rPr>
                        <a:t>Diện tích bề mặt Trái Đất</a:t>
                      </a:r>
                      <a:endParaRPr lang="en-US" sz="1700" b="1" dirty="0">
                        <a:solidFill>
                          <a:srgbClr val="241E20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smtClean="0">
                          <a:solidFill>
                            <a:srgbClr val="241E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510 </a:t>
                      </a:r>
                      <a:r>
                        <a:rPr lang="en-US" sz="2800" b="1" dirty="0" err="1" smtClean="0">
                          <a:solidFill>
                            <a:srgbClr val="241E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800" b="1" baseline="0" dirty="0" smtClean="0">
                          <a:solidFill>
                            <a:srgbClr val="241E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km2</a:t>
                      </a:r>
                      <a:endParaRPr lang="en-US" sz="2800" b="1" dirty="0">
                        <a:solidFill>
                          <a:srgbClr val="241E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07673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97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4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225616" y="1230887"/>
            <a:ext cx="3875966" cy="2198114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2909" y="1446074"/>
            <a:ext cx="319329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5.2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n</a:t>
            </a:r>
            <a:r>
              <a:rPr lang="vi-VN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hận </a:t>
            </a:r>
            <a:r>
              <a:rPr lang="vi-VN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 về kích thước của Trái Đất so với các hành tinh khác trong hệ Mặt Trời.</a:t>
            </a:r>
            <a:endParaRPr lang="vi-VN" sz="22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5800" y="1371600"/>
            <a:ext cx="42672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Trái Đất có kích thước lớn hơn Thủy tinh, Kim tinh, Hỏa tinh và có kích thước nhỏ hơn Mộc tinh, Thổ tinh, Thiên Vương tinh và Hải Vương tinh.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Hình dạng và kích thước Trái Đất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64" y="3657600"/>
            <a:ext cx="4615836" cy="2948260"/>
          </a:xfrm>
          <a:prstGeom prst="rect">
            <a:avLst/>
          </a:prstGeom>
          <a:noFill/>
          <a:ln>
            <a:solidFill>
              <a:srgbClr val="65E604"/>
            </a:solidFill>
          </a:ln>
        </p:spPr>
      </p:pic>
    </p:spTree>
    <p:extLst>
      <p:ext uri="{BB962C8B-B14F-4D97-AF65-F5344CB8AC3E}">
        <p14:creationId xmlns:p14="http://schemas.microsoft.com/office/powerpoint/2010/main" val="313112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905000"/>
            <a:ext cx="4474760" cy="1905000"/>
          </a:xfrm>
          <a:prstGeom prst="wedgeRoundRectCallout">
            <a:avLst>
              <a:gd name="adj1" fmla="val 23537"/>
              <a:gd name="adj2" fmla="val 1017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2004190"/>
          </a:xfrm>
          <a:prstGeom prst="cloudCallout">
            <a:avLst>
              <a:gd name="adj1" fmla="val -17801"/>
              <a:gd name="adj2" fmla="val 802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2257961"/>
            <a:ext cx="342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5.2,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 xếp kích thước các hành tinh trong hệ Mặt Trời theo thứ tự từ nhỏ đến lớn.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78338" y="1981200"/>
            <a:ext cx="428466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ích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thước các hành tinh trong hệ Mặt Trời theo thứ tự từ nhỏ đến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Thủy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tinh, Hỏa tinh, Kim tinh, Trái Đất, Hải Vương tinh, Thiên Vương tinh, Thổ tinh, Mộc tinh.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64" y="3962400"/>
            <a:ext cx="4262416" cy="2621893"/>
          </a:xfrm>
          <a:prstGeom prst="rect">
            <a:avLst/>
          </a:prstGeom>
          <a:noFill/>
          <a:ln>
            <a:solidFill>
              <a:srgbClr val="65E604"/>
            </a:solidFill>
          </a:ln>
        </p:spPr>
      </p:pic>
    </p:spTree>
    <p:extLst>
      <p:ext uri="{BB962C8B-B14F-4D97-AF65-F5344CB8AC3E}">
        <p14:creationId xmlns:p14="http://schemas.microsoft.com/office/powerpoint/2010/main" val="4723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86212" y="1149964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2186" y="1345984"/>
            <a:ext cx="847701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i="1" dirty="0">
                <a:solidFill>
                  <a:srgbClr val="000000"/>
                </a:solidFill>
                <a:latin typeface="OpenSans"/>
              </a:rPr>
              <a:t>Sơ đồ hệ thống hóa kiến thức về hình dạng, kích thước và vị trí của Trái Đất trong hệ Mặt </a:t>
            </a:r>
            <a:r>
              <a:rPr lang="vi-VN" i="1" dirty="0" smtClean="0">
                <a:solidFill>
                  <a:srgbClr val="000000"/>
                </a:solidFill>
                <a:latin typeface="OpenSans"/>
              </a:rPr>
              <a:t>Trời</a:t>
            </a:r>
            <a:endParaRPr lang="vi-VN" dirty="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3214" y="2241353"/>
            <a:ext cx="2129912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cầu.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172200" y="5257800"/>
            <a:ext cx="2578510" cy="120032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 kính 6378 km</a:t>
            </a:r>
            <a:r>
              <a:rPr lang="en-US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ường Xích đạo </a:t>
            </a:r>
            <a:r>
              <a:rPr lang="vi-VN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40076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5763" y="5167845"/>
            <a:ext cx="230481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vi-VN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ị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 thứ ba </a:t>
            </a:r>
            <a:r>
              <a:rPr lang="en-US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vi-VN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tự xa dần Mặt </a:t>
            </a:r>
            <a:r>
              <a:rPr lang="vi-VN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85020" y="2201652"/>
            <a:ext cx="2535649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  <a:ea typeface="Cambria" panose="02040503050406030204" pitchFamily="18" charset="0"/>
              </a:rPr>
              <a:t>K</a:t>
            </a:r>
            <a:r>
              <a:rPr lang="vi-VN" sz="2400" dirty="0" smtClean="0">
                <a:latin typeface="+mj-lt"/>
                <a:ea typeface="Cambria" panose="02040503050406030204" pitchFamily="18" charset="0"/>
              </a:rPr>
              <a:t>ích thước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(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Tăng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dần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)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thứ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tư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so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với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hành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tinh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khác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trong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hệ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mặt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trời</a:t>
            </a:r>
            <a:r>
              <a:rPr lang="vi-VN" sz="2400" dirty="0" smtClean="0">
                <a:latin typeface="+mj-lt"/>
                <a:ea typeface="Cambria" panose="02040503050406030204" pitchFamily="18" charset="0"/>
              </a:rPr>
              <a:t> </a:t>
            </a:r>
            <a:endParaRPr lang="en-US" sz="2400" dirty="0">
              <a:latin typeface="+mj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480554" y="2560522"/>
            <a:ext cx="707208" cy="295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2444085" y="2474104"/>
            <a:ext cx="747102" cy="4595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554504" y="4902853"/>
            <a:ext cx="993329" cy="5102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390486" y="4902853"/>
            <a:ext cx="763266" cy="639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6" descr="A picture containing orange&#10;&#10;Description automatically generated">
            <a:extLst>
              <a:ext uri="{FF2B5EF4-FFF2-40B4-BE49-F238E27FC236}">
                <a16:creationId xmlns="" xmlns:a16="http://schemas.microsoft.com/office/drawing/2014/main" id="{E6509FCA-3194-4018-8A59-F73B3CAF8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13" y="2273030"/>
            <a:ext cx="3477783" cy="33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828800"/>
            <a:ext cx="4474760" cy="1676400"/>
          </a:xfrm>
          <a:prstGeom prst="wedgeRoundRectCallout">
            <a:avLst>
              <a:gd name="adj1" fmla="val 23058"/>
              <a:gd name="adj2" fmla="val 91988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và bảo vệ rừng, không phá rừng, săn bắt động vật trái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ảo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vệ môi trường đất, nước, không khí, không xả rác bừa bãi….</a:t>
            </a: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1699940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2209800"/>
            <a:ext cx="3352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em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làm gì để bảo vệ sự sống trên Trái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ơn 110 người tham gia thu gom rác bảo vệ môi trường - Báo Khánh Hòa điện tử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33800"/>
            <a:ext cx="4288630" cy="2872061"/>
          </a:xfrm>
          <a:prstGeom prst="rect">
            <a:avLst/>
          </a:prstGeom>
          <a:noFill/>
          <a:ln>
            <a:solidFill>
              <a:srgbClr val="65E6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09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47"/>
            <a:ext cx="4495800" cy="6373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944"/>
            <a:ext cx="4413531" cy="63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5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5" y="76200"/>
            <a:ext cx="4413531" cy="633928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953000" y="152400"/>
            <a:ext cx="3886200" cy="2362200"/>
          </a:xfrm>
          <a:prstGeom prst="wedgeRoundRectCallout">
            <a:avLst>
              <a:gd name="adj1" fmla="val -129496"/>
              <a:gd name="adj2" fmla="val 30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orange&#10;&#10;Description automatically generated">
            <a:extLst>
              <a:ext uri="{FF2B5EF4-FFF2-40B4-BE49-F238E27FC236}">
                <a16:creationId xmlns="" xmlns:a16="http://schemas.microsoft.com/office/drawing/2014/main" id="{E6509FCA-3194-4018-8A59-F73B3CAF8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41" y="-838200"/>
            <a:ext cx="4811518" cy="461874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267200" y="3429000"/>
            <a:ext cx="4648200" cy="3352800"/>
          </a:xfrm>
          <a:prstGeom prst="wedgeRoundRectCallout">
            <a:avLst>
              <a:gd name="adj1" fmla="val -53930"/>
              <a:gd name="adj2" fmla="val -7679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7516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0665" y="48006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8600" y="3810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5299" y="2819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6400" y="2057400"/>
            <a:ext cx="594360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54640" y="334753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CHƯƠNG 2. TRÁI ĐẤT – HÀNH TINH CỦA HỆ MẶT TRỜI</a:t>
            </a:r>
          </a:p>
          <a:p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5. VỊ TRÍ CỦA TRÁI ĐẤT TRONG HỆ MẶT TRỜI.</a:t>
            </a:r>
          </a:p>
          <a:p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HÌNH DẠNG VÀ KÍCH THƯỚC CỦA TRÁI ĐẤT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62340" y="3026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VỊ TRÍ CỦA TRÁI ĐẤT TRONG HỆ MẶT TRỜI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035640" y="4000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HÌNH DẠNG VÀ KÍCH THƯỚC CỦA TRÁI ĐẤT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017705" y="49911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33157" y="2343150"/>
            <a:ext cx="8102831" cy="3905250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 Same Side Corner Rectangle 41"/>
          <p:cNvSpPr/>
          <p:nvPr/>
        </p:nvSpPr>
        <p:spPr>
          <a:xfrm rot="5400000">
            <a:off x="365991" y="2919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339292" y="3909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4135" y="3023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94135" y="4000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321357" y="49005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6200" y="49911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0" grpId="0" animBg="1"/>
      <p:bldP spid="20" grpId="0"/>
      <p:bldP spid="26" grpId="0"/>
      <p:bldP spid="27" grpId="0"/>
      <p:bldP spid="21" grpId="0"/>
      <p:bldP spid="37" grpId="0" animBg="1"/>
      <p:bldP spid="42" grpId="0" animBg="1"/>
      <p:bldP spid="43" grpId="0" animBg="1"/>
      <p:bldP spid="44" grpId="0"/>
      <p:bldP spid="45" grpId="0"/>
      <p:bldP spid="46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vũ trụ, Hệ mặt trời, mặt trời và các hành tinh">
            <a:hlinkClick r:id="" action="ppaction://media"/>
            <a:extLst>
              <a:ext uri="{FF2B5EF4-FFF2-40B4-BE49-F238E27FC236}">
                <a16:creationId xmlns="" xmlns:a16="http://schemas.microsoft.com/office/drawing/2014/main" id="{98EDBF81-724B-4F6C-90BC-0F06A9F3C0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147" y="1779168"/>
            <a:ext cx="8768591" cy="4059419"/>
          </a:xfrm>
          <a:prstGeom prst="rect">
            <a:avLst/>
          </a:prstGeom>
        </p:spPr>
      </p:pic>
      <p:sp>
        <p:nvSpPr>
          <p:cNvPr id="25" name="Hình tự do: Hình 10">
            <a:extLst>
              <a:ext uri="{FF2B5EF4-FFF2-40B4-BE49-F238E27FC236}">
                <a16:creationId xmlns="" xmlns:a16="http://schemas.microsoft.com/office/drawing/2014/main" id="{8D4E2DE8-78CC-4443-8991-0CD16CF6772C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2DA19A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C706CED-C490-4AEC-806D-3604E14EF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278" y="5138600"/>
            <a:ext cx="902538" cy="843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033A2C-229D-4774-9DD7-23A1EFBC0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333" l="9960" r="89641">
                        <a14:foregroundMark x1="67331" y1="96333" x2="67331" y2="9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7221" y="1008928"/>
            <a:ext cx="607139" cy="72566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22D5C84-637B-4D6A-868A-EE4A6A076165}"/>
              </a:ext>
            </a:extLst>
          </p:cNvPr>
          <p:cNvCxnSpPr>
            <a:cxnSpLocks/>
          </p:cNvCxnSpPr>
          <p:nvPr/>
        </p:nvCxnSpPr>
        <p:spPr>
          <a:xfrm>
            <a:off x="711508" y="1557236"/>
            <a:ext cx="3857847" cy="0"/>
          </a:xfrm>
          <a:prstGeom prst="line">
            <a:avLst/>
          </a:prstGeom>
          <a:ln w="57150">
            <a:solidFill>
              <a:srgbClr val="2DA1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80930A82-EB95-41CB-889A-54D74511A13B}"/>
              </a:ext>
            </a:extLst>
          </p:cNvPr>
          <p:cNvSpPr/>
          <p:nvPr/>
        </p:nvSpPr>
        <p:spPr>
          <a:xfrm>
            <a:off x="4491454" y="1551112"/>
            <a:ext cx="274796" cy="276449"/>
          </a:xfrm>
          <a:prstGeom prst="ellipse">
            <a:avLst/>
          </a:prstGeom>
          <a:solidFill>
            <a:srgbClr val="2DA19A"/>
          </a:solidFill>
          <a:ln w="28575">
            <a:solidFill>
              <a:srgbClr val="00B05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 b="1">
              <a:solidFill>
                <a:prstClr val="white"/>
              </a:solidFill>
              <a:latin typeface="#9Slide05 Lobster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D6293D1-96C2-484F-BE0D-12C190ED3DE9}"/>
              </a:ext>
            </a:extLst>
          </p:cNvPr>
          <p:cNvSpPr/>
          <p:nvPr/>
        </p:nvSpPr>
        <p:spPr>
          <a:xfrm>
            <a:off x="276026" y="1636332"/>
            <a:ext cx="24341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5400" b="1">
                <a:solidFill>
                  <a:srgbClr val="FF0000"/>
                </a:solidFill>
                <a:latin typeface="UTM Facebook K&amp;T" panose="02040603050506020204" pitchFamily="18" charset="0"/>
                <a:cs typeface="Times New Roman" panose="02020603050405020304" pitchFamily="18" charset="0"/>
              </a:rPr>
              <a:t>VŨ TRỤ</a:t>
            </a:r>
            <a:endParaRPr lang="en-US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5C55572-A816-45A6-9DD9-0110D68DBE03}"/>
              </a:ext>
            </a:extLst>
          </p:cNvPr>
          <p:cNvSpPr txBox="1"/>
          <p:nvPr/>
        </p:nvSpPr>
        <p:spPr>
          <a:xfrm>
            <a:off x="184147" y="1724445"/>
            <a:ext cx="675430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50" b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acebook K&amp;T" panose="02040603050506020204" pitchFamily="18" charset="0"/>
              </a:rPr>
              <a:t>Vũ trụ rộng lớn như thế nào ?</a:t>
            </a:r>
            <a:endParaRPr lang="en-US" sz="4050" b="1" dirty="0">
              <a:ln w="10160">
                <a:solidFill>
                  <a:srgbClr val="5B9BD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BB483C85-37EB-4A5D-BD31-D2C0926B3F4D}"/>
              </a:ext>
            </a:extLst>
          </p:cNvPr>
          <p:cNvSpPr/>
          <p:nvPr/>
        </p:nvSpPr>
        <p:spPr>
          <a:xfrm>
            <a:off x="279640" y="1117693"/>
            <a:ext cx="552053" cy="508133"/>
          </a:xfrm>
          <a:prstGeom prst="ellipse">
            <a:avLst/>
          </a:prstGeom>
          <a:solidFill>
            <a:srgbClr val="2DA19A"/>
          </a:solidFill>
          <a:ln w="28575">
            <a:solidFill>
              <a:srgbClr val="00B05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#9Slide05 Lobster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6F7D970-7EE3-4778-8280-D7889B69114A}"/>
              </a:ext>
            </a:extLst>
          </p:cNvPr>
          <p:cNvSpPr txBox="1"/>
          <p:nvPr/>
        </p:nvSpPr>
        <p:spPr>
          <a:xfrm>
            <a:off x="865316" y="1128855"/>
            <a:ext cx="4022094" cy="981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07000"/>
              </a:lnSpc>
              <a:defRPr/>
            </a:pPr>
            <a:r>
              <a:rPr lang="en-US" sz="2700">
                <a:solidFill>
                  <a:srgbClr val="000099"/>
                </a:solidFill>
                <a:latin typeface="#9Slide05 Lobster"/>
                <a:ea typeface="Calibri" panose="020F0502020204030204" pitchFamily="34" charset="0"/>
                <a:cs typeface="Times New Roman" panose="02020603050405020304" pitchFamily="18" charset="0"/>
              </a:rPr>
              <a:t>Trái Đất trong hệ Mặt Trời</a:t>
            </a:r>
            <a:endParaRPr lang="en-US" sz="2400">
              <a:solidFill>
                <a:srgbClr val="000099"/>
              </a:solidFill>
              <a:latin typeface="#9Slide05 Lobste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2734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125E-6 1.11111E-6 L 0.5681 -0.103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7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</a:rPr>
              <a:t>Vị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</a:rPr>
              <a:t>trí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</a:rPr>
              <a:t>Trái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</a:rPr>
              <a:t>Đất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</a:rPr>
              <a:t>trong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</a:rPr>
              <a:t>Mặt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</a:rPr>
              <a:t>Trời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83" y="2270940"/>
            <a:ext cx="2915217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075" y="1787622"/>
            <a:ext cx="2602900" cy="37860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43300" y="3495974"/>
            <a:ext cx="15010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Chứa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vô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số</a:t>
            </a:r>
            <a:endParaRPr lang="en-US" dirty="0"/>
          </a:p>
        </p:txBody>
      </p:sp>
      <p:pic>
        <p:nvPicPr>
          <p:cNvPr id="28" name="Picture 27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34885"/>
            <a:ext cx="2408547" cy="2068458"/>
          </a:xfrm>
          <a:prstGeom prst="rect">
            <a:avLst/>
          </a:prstGeom>
          <a:noFill/>
          <a:ln>
            <a:solidFill>
              <a:srgbClr val="65E604"/>
            </a:solidFill>
          </a:ln>
        </p:spPr>
      </p:pic>
      <p:sp>
        <p:nvSpPr>
          <p:cNvPr id="19" name="Curved Down Arrow 18"/>
          <p:cNvSpPr/>
          <p:nvPr/>
        </p:nvSpPr>
        <p:spPr>
          <a:xfrm rot="8158034">
            <a:off x="5380558" y="5630102"/>
            <a:ext cx="1065680" cy="41203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33580" y="5651451"/>
            <a:ext cx="167385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Dải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ngân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2190354">
            <a:off x="6478551" y="5217758"/>
            <a:ext cx="672407" cy="172848"/>
          </a:xfrm>
          <a:prstGeom prst="rightArrow">
            <a:avLst/>
          </a:prstGeom>
          <a:solidFill>
            <a:srgbClr val="65E6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228600"/>
            <a:ext cx="8991600" cy="662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906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752" y="6172200"/>
            <a:ext cx="89916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5.1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3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33" y="-19251"/>
            <a:ext cx="7658100" cy="6173804"/>
          </a:xfrm>
          <a:prstGeom prst="rect">
            <a:avLst/>
          </a:prstGeom>
          <a:noFill/>
          <a:ln>
            <a:solidFill>
              <a:srgbClr val="65E604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3717066" y="3469807"/>
            <a:ext cx="1129873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2971800" y="4953000"/>
            <a:ext cx="1129873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4871111" y="4524225"/>
            <a:ext cx="1129873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5560508" y="3749743"/>
            <a:ext cx="1117152" cy="5174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5436048" y="1604560"/>
            <a:ext cx="1625013" cy="6052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6837402" y="1410097"/>
            <a:ext cx="1702831" cy="92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3717066" y="607094"/>
            <a:ext cx="1718982" cy="7113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6453372" y="607094"/>
            <a:ext cx="1319028" cy="6121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4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8" grpId="0" animBg="1"/>
      <p:bldP spid="9" grpId="0" animBg="1"/>
      <p:bldP spid="11" grpId="0" animBg="1"/>
      <p:bldP spid="13" grpId="0" animBg="1"/>
      <p:bldP spid="15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28800" y="6324600"/>
            <a:ext cx="641924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3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4865"/>
            <a:ext cx="7658100" cy="6173804"/>
          </a:xfrm>
          <a:prstGeom prst="rect">
            <a:avLst/>
          </a:prstGeom>
          <a:noFill/>
          <a:ln>
            <a:solidFill>
              <a:srgbClr val="65E604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71540"/>
            <a:ext cx="7439917" cy="54864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090552" y="1511968"/>
            <a:ext cx="304800" cy="30480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614017" y="1502343"/>
            <a:ext cx="304800" cy="30480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223617" y="1493520"/>
            <a:ext cx="304800" cy="30480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736913" y="1486301"/>
            <a:ext cx="304800" cy="30480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213262" y="1486301"/>
            <a:ext cx="304800" cy="30480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165961" y="1486301"/>
            <a:ext cx="304800" cy="30480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943600" y="1486301"/>
            <a:ext cx="304800" cy="30480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553200" y="1465446"/>
            <a:ext cx="304800" cy="30480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737394" y="5486400"/>
            <a:ext cx="7644606" cy="1371600"/>
          </a:xfrm>
          <a:prstGeom prst="wedgeRoundRectCallout">
            <a:avLst>
              <a:gd name="adj1" fmla="val 30210"/>
              <a:gd name="adj2" fmla="val -5569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4143" y="5604615"/>
            <a:ext cx="732322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Thủy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tinh, Kim tinh, Trái Đất, Hỏa tinh, Mộc tinh, Thổ tinh, Thiên Vương tinh và Hải Vương tinh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5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861</Words>
  <Application>Microsoft Office PowerPoint</Application>
  <PresentationFormat>On-screen Show (4:3)</PresentationFormat>
  <Paragraphs>94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#9Slide03 Cabin Condensed Bold</vt:lpstr>
      <vt:lpstr>#9Slide05 Lobster</vt:lpstr>
      <vt:lpstr>Arial</vt:lpstr>
      <vt:lpstr>Calibri</vt:lpstr>
      <vt:lpstr>Cambria</vt:lpstr>
      <vt:lpstr>OpenSans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acer</cp:lastModifiedBy>
  <cp:revision>101</cp:revision>
  <dcterms:created xsi:type="dcterms:W3CDTF">2016-02-15T14:28:12Z</dcterms:created>
  <dcterms:modified xsi:type="dcterms:W3CDTF">2022-07-22T12:53:18Z</dcterms:modified>
</cp:coreProperties>
</file>