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sldIdLst>
    <p:sldId id="362" r:id="rId2"/>
    <p:sldId id="305" r:id="rId3"/>
    <p:sldId id="334" r:id="rId4"/>
    <p:sldId id="332" r:id="rId5"/>
    <p:sldId id="333" r:id="rId6"/>
    <p:sldId id="335" r:id="rId7"/>
    <p:sldId id="337" r:id="rId8"/>
    <p:sldId id="338" r:id="rId9"/>
    <p:sldId id="336" r:id="rId10"/>
    <p:sldId id="339" r:id="rId11"/>
    <p:sldId id="340" r:id="rId12"/>
    <p:sldId id="341" r:id="rId13"/>
    <p:sldId id="342" r:id="rId14"/>
    <p:sldId id="343" r:id="rId15"/>
    <p:sldId id="345" r:id="rId16"/>
    <p:sldId id="346" r:id="rId17"/>
    <p:sldId id="348" r:id="rId18"/>
    <p:sldId id="349" r:id="rId19"/>
    <p:sldId id="359" r:id="rId20"/>
    <p:sldId id="352" r:id="rId21"/>
    <p:sldId id="351" r:id="rId22"/>
    <p:sldId id="353" r:id="rId23"/>
    <p:sldId id="347" r:id="rId24"/>
    <p:sldId id="354" r:id="rId25"/>
    <p:sldId id="357" r:id="rId26"/>
    <p:sldId id="358" r:id="rId27"/>
    <p:sldId id="355" r:id="rId28"/>
    <p:sldId id="360" r:id="rId29"/>
    <p:sldId id="361" r:id="rId30"/>
    <p:sldId id="356"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AA8F"/>
    <a:srgbClr val="4EE2C9"/>
    <a:srgbClr val="DA4C0C"/>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744" y="5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2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8989B7-F18C-45A8-9180-EE43259675B3}" type="datetimeFigureOut">
              <a:rPr lang="en-US" smtClean="0"/>
              <a:t>25/07/2022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9D75C0-EB5E-4AEF-84D8-A96C4C2A98D4}" type="slidenum">
              <a:rPr lang="en-US" smtClean="0"/>
              <a:t>‹#›</a:t>
            </a:fld>
            <a:endParaRPr lang="en-US"/>
          </a:p>
        </p:txBody>
      </p:sp>
    </p:spTree>
    <p:extLst>
      <p:ext uri="{BB962C8B-B14F-4D97-AF65-F5344CB8AC3E}">
        <p14:creationId xmlns:p14="http://schemas.microsoft.com/office/powerpoint/2010/main" val="99408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28822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762487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77986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69111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1299385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A2CBB1-B6AF-405D-909C-FCF3CC5712FC}"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68874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A2CBB1-B6AF-405D-909C-FCF3CC5712FC}" type="datetimeFigureOut">
              <a:rPr lang="en-US" smtClean="0"/>
              <a:t>25/07/2022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86136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A2CBB1-B6AF-405D-909C-FCF3CC5712FC}" type="datetimeFigureOut">
              <a:rPr lang="en-US" smtClean="0"/>
              <a:t>25/07/2022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28208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2CBB1-B6AF-405D-909C-FCF3CC5712FC}" type="datetimeFigureOut">
              <a:rPr lang="en-US" smtClean="0"/>
              <a:t>25/07/2022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2711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A2CBB1-B6AF-405D-909C-FCF3CC5712FC}"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15509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A2CBB1-B6AF-405D-909C-FCF3CC5712FC}"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121270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A2CBB1-B6AF-405D-909C-FCF3CC5712FC}" type="datetimeFigureOut">
              <a:rPr lang="en-US" smtClean="0"/>
              <a:t>25/07/2022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81F0E2A-B7D5-4AB8-8422-172A24BC3D7B}" type="slidenum">
              <a:rPr lang="en-US" smtClean="0"/>
              <a:t>‹#›</a:t>
            </a:fld>
            <a:endParaRPr lang="en-US"/>
          </a:p>
        </p:txBody>
      </p:sp>
    </p:spTree>
    <p:extLst>
      <p:ext uri="{BB962C8B-B14F-4D97-AF65-F5344CB8AC3E}">
        <p14:creationId xmlns:p14="http://schemas.microsoft.com/office/powerpoint/2010/main" val="34212980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1.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9.pn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57150"/>
            <a:ext cx="9372599" cy="4972050"/>
          </a:xfrm>
          <a:prstGeom prst="rect">
            <a:avLst/>
          </a:prstGeom>
        </p:spPr>
      </p:pic>
    </p:spTree>
    <p:extLst>
      <p:ext uri="{BB962C8B-B14F-4D97-AF65-F5344CB8AC3E}">
        <p14:creationId xmlns:p14="http://schemas.microsoft.com/office/powerpoint/2010/main" val="1295767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Scroll 2"/>
          <p:cNvSpPr/>
          <p:nvPr/>
        </p:nvSpPr>
        <p:spPr>
          <a:xfrm>
            <a:off x="0" y="0"/>
            <a:ext cx="9144000" cy="493395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anose="02020603050405020304" pitchFamily="18" charset="0"/>
                <a:cs typeface="Times New Roman" panose="02020603050405020304" pitchFamily="18" charset="0"/>
              </a:rPr>
              <a:t>+ Chữ tượng hình 1 diễn tả hoạt động đi thuyền từ Thượng Ai Cập đến Hạ Ai Cập vì dòng chảy sông Nin từ nam đến bắc - từ Thượng Ai Cập xuống Hạ Ai Cập và đổ ra Địa Trung Hải. Như vậy thuyền đi xuôi dòng, dùng sức nước, không dùng buồm.</a:t>
            </a:r>
          </a:p>
          <a:p>
            <a:r>
              <a:rPr lang="vi-VN" sz="2400" dirty="0">
                <a:solidFill>
                  <a:schemeClr val="tx1"/>
                </a:solidFill>
                <a:latin typeface="Times New Roman" panose="02020603050405020304" pitchFamily="18" charset="0"/>
                <a:cs typeface="Times New Roman" panose="02020603050405020304" pitchFamily="18" charset="0"/>
              </a:rPr>
              <a:t>+ Chữ tượng hình 2 diễn tả hoạt động đi thuyền từ Hạ Ai Cập đến Thượng Ai Cập vì hướng gió thổi trên sông Nin là từ bắc đến nam, gió thổi từ Địa Trung Hải vào, thuyền sẽ căng buồm để lợi dụng sức gió. Nếu thuyền không căng buồm sẽ đi ngược dòng chảy, làm việc đi lại khó khăn.</a:t>
            </a:r>
          </a:p>
          <a:p>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4" name="Picture 3" descr="C:\Users\HP\OneDrive\Desktop\Screenshot_34.png"/>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707840"/>
            <a:ext cx="1520825" cy="1405293"/>
          </a:xfrm>
          <a:prstGeom prst="rect">
            <a:avLst/>
          </a:prstGeom>
          <a:noFill/>
          <a:ln>
            <a:noFill/>
          </a:ln>
        </p:spPr>
      </p:pic>
    </p:spTree>
    <p:extLst>
      <p:ext uri="{BB962C8B-B14F-4D97-AF65-F5344CB8AC3E}">
        <p14:creationId xmlns:p14="http://schemas.microsoft.com/office/powerpoint/2010/main" val="305802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 y="-51073"/>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A4AF896F-1712-3A44-A8E9-1C7E0BC74F78}"/>
              </a:ext>
            </a:extLst>
          </p:cNvPr>
          <p:cNvSpPr txBox="1"/>
          <p:nvPr/>
        </p:nvSpPr>
        <p:spPr>
          <a:xfrm>
            <a:off x="1219200" y="157118"/>
            <a:ext cx="6468533" cy="600164"/>
          </a:xfrm>
          <a:prstGeom prst="rect">
            <a:avLst/>
          </a:prstGeom>
          <a:noFill/>
        </p:spPr>
        <p:txBody>
          <a:bodyPr wrap="square" rtlCol="0">
            <a:spAutoFit/>
          </a:bodyPr>
          <a:lstStyle/>
          <a:p>
            <a:pPr algn="ctr"/>
            <a:r>
              <a:rPr lang="en-US" sz="3300" b="1" dirty="0">
                <a:solidFill>
                  <a:srgbClr val="FF0000"/>
                </a:solidFill>
                <a:latin typeface="Times New Roman" panose="02020603050405020304" pitchFamily="18" charset="0"/>
                <a:cs typeface="Times New Roman" panose="02020603050405020304" pitchFamily="18" charset="0"/>
              </a:rPr>
              <a:t>CHƯƠNG 3. XÃ HỘI CỔ ĐẠI</a:t>
            </a:r>
            <a:endParaRPr lang="x-none" sz="33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666998" y="654335"/>
            <a:ext cx="3965381" cy="553998"/>
          </a:xfrm>
          <a:prstGeom prst="rect">
            <a:avLst/>
          </a:prstGeom>
          <a:solidFill>
            <a:srgbClr val="00B0F0"/>
          </a:solidFill>
        </p:spPr>
        <p:txBody>
          <a:bodyPr wrap="none" rtlCol="0">
            <a:spAutoFit/>
          </a:bodyPr>
          <a:lstStyle/>
          <a:p>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b="1" dirty="0">
                <a:solidFill>
                  <a:srgbClr val="002060"/>
                </a:solidFill>
                <a:latin typeface="Times New Roman" panose="02020603050405020304" pitchFamily="18" charset="0"/>
                <a:cs typeface="Times New Roman" panose="02020603050405020304" pitchFamily="18" charset="0"/>
              </a:rPr>
              <a:t> 6. AI CẬP CỔ ĐẠI</a:t>
            </a:r>
          </a:p>
        </p:txBody>
      </p:sp>
      <p:pic>
        <p:nvPicPr>
          <p:cNvPr id="9" name="Picture 8">
            <a:extLst>
              <a:ext uri="{FF2B5EF4-FFF2-40B4-BE49-F238E27FC236}">
                <a16:creationId xmlns:a16="http://schemas.microsoft.com/office/drawing/2014/main" xmlns=""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6" name="Rounded Rectangle 5"/>
          <p:cNvSpPr/>
          <p:nvPr/>
        </p:nvSpPr>
        <p:spPr>
          <a:xfrm>
            <a:off x="609600" y="1352550"/>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I</a:t>
            </a:r>
            <a:r>
              <a:rPr lang="en-US" b="1" dirty="0">
                <a:solidFill>
                  <a:srgbClr val="0070C0"/>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ĐIỀU KIỆN TỰ NHIÊN</a:t>
            </a:r>
          </a:p>
        </p:txBody>
      </p:sp>
      <p:sp>
        <p:nvSpPr>
          <p:cNvPr id="2" name="Rectangle 1"/>
          <p:cNvSpPr/>
          <p:nvPr/>
        </p:nvSpPr>
        <p:spPr>
          <a:xfrm>
            <a:off x="152400" y="1948043"/>
            <a:ext cx="8763000" cy="1477328"/>
          </a:xfrm>
          <a:prstGeom prst="rect">
            <a:avLst/>
          </a:prstGeom>
        </p:spPr>
        <p:txBody>
          <a:bodyPr wrap="square">
            <a:spAutoFit/>
          </a:bodyPr>
          <a:lstStyle/>
          <a:p>
            <a:pPr marL="285750" indent="-285750">
              <a:buFontTx/>
              <a:buChar char="-"/>
            </a:pPr>
            <a:r>
              <a:rPr lang="vi-VN" dirty="0" smtClean="0">
                <a:solidFill>
                  <a:schemeClr val="bg1"/>
                </a:solidFill>
                <a:latin typeface="Times New Roman" panose="02020603050405020304" pitchFamily="18" charset="0"/>
                <a:cs typeface="Times New Roman" panose="02020603050405020304" pitchFamily="18" charset="0"/>
              </a:rPr>
              <a:t>Ai </a:t>
            </a:r>
            <a:r>
              <a:rPr lang="vi-VN" dirty="0">
                <a:solidFill>
                  <a:schemeClr val="bg1"/>
                </a:solidFill>
                <a:latin typeface="Times New Roman" panose="02020603050405020304" pitchFamily="18" charset="0"/>
                <a:cs typeface="Times New Roman" panose="02020603050405020304" pitchFamily="18" charset="0"/>
              </a:rPr>
              <a:t>Cập cổ đại nằm ở phía đông bắc châu </a:t>
            </a:r>
            <a:r>
              <a:rPr lang="vi-VN" dirty="0" smtClean="0">
                <a:solidFill>
                  <a:schemeClr val="bg1"/>
                </a:solidFill>
                <a:latin typeface="Times New Roman" panose="02020603050405020304" pitchFamily="18" charset="0"/>
                <a:cs typeface="Times New Roman" panose="02020603050405020304" pitchFamily="18" charset="0"/>
              </a:rPr>
              <a:t>Phi</a:t>
            </a:r>
            <a:endParaRPr lang="en-US" dirty="0" smtClean="0">
              <a:solidFill>
                <a:schemeClr val="bg1"/>
              </a:solidFill>
              <a:latin typeface="Times New Roman" panose="02020603050405020304" pitchFamily="18" charset="0"/>
              <a:cs typeface="Times New Roman" panose="02020603050405020304" pitchFamily="18" charset="0"/>
            </a:endParaRPr>
          </a:p>
          <a:p>
            <a:pPr marL="285750" indent="-285750">
              <a:buFontTx/>
              <a:buChar char="-"/>
            </a:pPr>
            <a:r>
              <a:rPr lang="en-US" dirty="0" smtClean="0">
                <a:solidFill>
                  <a:schemeClr val="bg1"/>
                </a:solidFill>
                <a:latin typeface="Times New Roman" panose="02020603050405020304" pitchFamily="18" charset="0"/>
                <a:cs typeface="Times New Roman" panose="02020603050405020304" pitchFamily="18" charset="0"/>
              </a:rPr>
              <a:t>N</a:t>
            </a:r>
            <a:r>
              <a:rPr lang="vi-VN" dirty="0" smtClean="0">
                <a:solidFill>
                  <a:schemeClr val="bg1"/>
                </a:solidFill>
                <a:latin typeface="Times New Roman" panose="02020603050405020304" pitchFamily="18" charset="0"/>
                <a:cs typeface="Times New Roman" panose="02020603050405020304" pitchFamily="18" charset="0"/>
              </a:rPr>
              <a:t>ằm </a:t>
            </a:r>
            <a:r>
              <a:rPr lang="vi-VN" dirty="0">
                <a:solidFill>
                  <a:schemeClr val="bg1"/>
                </a:solidFill>
                <a:latin typeface="Times New Roman" panose="02020603050405020304" pitchFamily="18" charset="0"/>
                <a:cs typeface="Times New Roman" panose="02020603050405020304" pitchFamily="18" charset="0"/>
              </a:rPr>
              <a:t>dọc hai bên bờ sông Nin</a:t>
            </a:r>
            <a:r>
              <a:rPr lang="vi-VN" dirty="0" smtClean="0">
                <a:solidFill>
                  <a:schemeClr val="bg1"/>
                </a:solidFill>
                <a:latin typeface="Times New Roman" panose="02020603050405020304" pitchFamily="18" charset="0"/>
                <a:cs typeface="Times New Roman" panose="02020603050405020304" pitchFamily="18" charset="0"/>
              </a:rPr>
              <a:t>.</a:t>
            </a:r>
            <a:endParaRPr lang="en-US" dirty="0" smtClean="0">
              <a:solidFill>
                <a:schemeClr val="bg1"/>
              </a:solidFill>
              <a:latin typeface="Times New Roman" panose="02020603050405020304" pitchFamily="18" charset="0"/>
              <a:cs typeface="Times New Roman" panose="02020603050405020304" pitchFamily="18" charset="0"/>
            </a:endParaRPr>
          </a:p>
          <a:p>
            <a:pPr marL="285750" indent="-285750">
              <a:buFontTx/>
              <a:buChar char="-"/>
            </a:pPr>
            <a:r>
              <a:rPr lang="vi-VN" dirty="0" smtClean="0">
                <a:solidFill>
                  <a:schemeClr val="bg1"/>
                </a:solidFill>
                <a:latin typeface="Times New Roman" panose="02020603050405020304" pitchFamily="18" charset="0"/>
                <a:cs typeface="Times New Roman" panose="02020603050405020304" pitchFamily="18" charset="0"/>
              </a:rPr>
              <a:t>Phía </a:t>
            </a:r>
            <a:r>
              <a:rPr lang="vi-VN" dirty="0">
                <a:solidFill>
                  <a:schemeClr val="bg1"/>
                </a:solidFill>
                <a:latin typeface="Times New Roman" panose="02020603050405020304" pitchFamily="18" charset="0"/>
                <a:cs typeface="Times New Roman" panose="02020603050405020304" pitchFamily="18" charset="0"/>
              </a:rPr>
              <a:t>bắc là vùng Hạ Ai Cập, nơi sông Nin đổ ra Địa Trung Hải. </a:t>
            </a:r>
            <a:endParaRPr lang="en-US" dirty="0" smtClean="0">
              <a:solidFill>
                <a:schemeClr val="bg1"/>
              </a:solidFill>
              <a:latin typeface="Times New Roman" panose="02020603050405020304" pitchFamily="18" charset="0"/>
              <a:cs typeface="Times New Roman" panose="02020603050405020304" pitchFamily="18" charset="0"/>
            </a:endParaRPr>
          </a:p>
          <a:p>
            <a:pPr marL="285750" indent="-285750">
              <a:buFontTx/>
              <a:buChar char="-"/>
            </a:pPr>
            <a:r>
              <a:rPr lang="vi-VN" dirty="0" smtClean="0">
                <a:solidFill>
                  <a:schemeClr val="bg1"/>
                </a:solidFill>
                <a:latin typeface="Times New Roman" panose="02020603050405020304" pitchFamily="18" charset="0"/>
                <a:cs typeface="Times New Roman" panose="02020603050405020304" pitchFamily="18" charset="0"/>
              </a:rPr>
              <a:t>Phía </a:t>
            </a:r>
            <a:r>
              <a:rPr lang="vi-VN" dirty="0">
                <a:solidFill>
                  <a:schemeClr val="bg1"/>
                </a:solidFill>
                <a:latin typeface="Times New Roman" panose="02020603050405020304" pitchFamily="18" charset="0"/>
                <a:cs typeface="Times New Roman" panose="02020603050405020304" pitchFamily="18" charset="0"/>
              </a:rPr>
              <a:t>nam là vùng Thượng Ai Cập với nhiều núi và </a:t>
            </a:r>
            <a:r>
              <a:rPr lang="vi-VN" dirty="0" smtClean="0">
                <a:solidFill>
                  <a:schemeClr val="bg1"/>
                </a:solidFill>
                <a:latin typeface="Times New Roman" panose="02020603050405020304" pitchFamily="18" charset="0"/>
                <a:cs typeface="Times New Roman" panose="02020603050405020304" pitchFamily="18" charset="0"/>
              </a:rPr>
              <a:t>đ</a:t>
            </a:r>
            <a:r>
              <a:rPr lang="en-US" dirty="0" err="1" smtClean="0">
                <a:solidFill>
                  <a:schemeClr val="bg1"/>
                </a:solidFill>
                <a:latin typeface="Times New Roman" panose="02020603050405020304" pitchFamily="18" charset="0"/>
                <a:cs typeface="Times New Roman" panose="02020603050405020304" pitchFamily="18" charset="0"/>
              </a:rPr>
              <a:t>ồi</a:t>
            </a:r>
            <a:r>
              <a:rPr lang="vi-VN" dirty="0" smtClean="0">
                <a:solidFill>
                  <a:schemeClr val="bg1"/>
                </a:solidFill>
                <a:latin typeface="Times New Roman" panose="02020603050405020304" pitchFamily="18" charset="0"/>
                <a:cs typeface="Times New Roman" panose="02020603050405020304" pitchFamily="18" charset="0"/>
              </a:rPr>
              <a:t> </a:t>
            </a:r>
            <a:r>
              <a:rPr lang="vi-VN" dirty="0">
                <a:solidFill>
                  <a:schemeClr val="bg1"/>
                </a:solidFill>
                <a:latin typeface="Times New Roman" panose="02020603050405020304" pitchFamily="18" charset="0"/>
                <a:cs typeface="Times New Roman" panose="02020603050405020304" pitchFamily="18" charset="0"/>
              </a:rPr>
              <a:t>cát. </a:t>
            </a:r>
            <a:endParaRPr lang="en-US" dirty="0" smtClean="0">
              <a:solidFill>
                <a:schemeClr val="bg1"/>
              </a:solidFill>
              <a:latin typeface="Times New Roman" panose="02020603050405020304" pitchFamily="18" charset="0"/>
              <a:cs typeface="Times New Roman" panose="02020603050405020304" pitchFamily="18" charset="0"/>
            </a:endParaRPr>
          </a:p>
          <a:p>
            <a:pPr marL="285750" indent="-285750">
              <a:buFontTx/>
              <a:buChar char="-"/>
            </a:pPr>
            <a:r>
              <a:rPr lang="vi-VN" dirty="0" smtClean="0">
                <a:solidFill>
                  <a:schemeClr val="bg1"/>
                </a:solidFill>
                <a:latin typeface="Times New Roman" panose="02020603050405020304" pitchFamily="18" charset="0"/>
                <a:cs typeface="Times New Roman" panose="02020603050405020304" pitchFamily="18" charset="0"/>
              </a:rPr>
              <a:t>Phía </a:t>
            </a:r>
            <a:r>
              <a:rPr lang="vi-VN" dirty="0">
                <a:solidFill>
                  <a:schemeClr val="bg1"/>
                </a:solidFill>
                <a:latin typeface="Times New Roman" panose="02020603050405020304" pitchFamily="18" charset="0"/>
                <a:cs typeface="Times New Roman" panose="02020603050405020304" pitchFamily="18" charset="0"/>
              </a:rPr>
              <a:t>đông và phía tây giáp sa mạc.</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6330906" y="1922641"/>
            <a:ext cx="2813094" cy="2750797"/>
          </a:xfrm>
          <a:prstGeom prst="rect">
            <a:avLst/>
          </a:prstGeom>
        </p:spPr>
      </p:pic>
    </p:spTree>
    <p:extLst>
      <p:ext uri="{BB962C8B-B14F-4D97-AF65-F5344CB8AC3E}">
        <p14:creationId xmlns:p14="http://schemas.microsoft.com/office/powerpoint/2010/main" val="222538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6341"/>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A4AF896F-1712-3A44-A8E9-1C7E0BC74F78}"/>
              </a:ext>
            </a:extLst>
          </p:cNvPr>
          <p:cNvSpPr txBox="1"/>
          <p:nvPr/>
        </p:nvSpPr>
        <p:spPr>
          <a:xfrm>
            <a:off x="1219200" y="357148"/>
            <a:ext cx="6468533" cy="600164"/>
          </a:xfrm>
          <a:prstGeom prst="rect">
            <a:avLst/>
          </a:prstGeom>
          <a:noFill/>
        </p:spPr>
        <p:txBody>
          <a:bodyPr wrap="square" rtlCol="0">
            <a:spAutoFit/>
          </a:bodyPr>
          <a:lstStyle/>
          <a:p>
            <a:pPr algn="ctr"/>
            <a:r>
              <a:rPr lang="en-US" sz="3300" b="1" dirty="0">
                <a:solidFill>
                  <a:srgbClr val="FF0000"/>
                </a:solidFill>
                <a:latin typeface="Times New Roman" panose="02020603050405020304" pitchFamily="18" charset="0"/>
                <a:cs typeface="Times New Roman" panose="02020603050405020304" pitchFamily="18" charset="0"/>
              </a:rPr>
              <a:t>CHƯƠNG 3. XÃ HỘI CỔ ĐẠI</a:t>
            </a:r>
            <a:endParaRPr lang="x-none" sz="33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667000" y="965126"/>
            <a:ext cx="3965381" cy="553998"/>
          </a:xfrm>
          <a:prstGeom prst="rect">
            <a:avLst/>
          </a:prstGeom>
          <a:solidFill>
            <a:srgbClr val="00B0F0"/>
          </a:solidFill>
        </p:spPr>
        <p:txBody>
          <a:bodyPr wrap="none" rtlCol="0">
            <a:spAutoFit/>
          </a:bodyPr>
          <a:lstStyle/>
          <a:p>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b="1" dirty="0">
                <a:solidFill>
                  <a:srgbClr val="002060"/>
                </a:solidFill>
                <a:latin typeface="Times New Roman" panose="02020603050405020304" pitchFamily="18" charset="0"/>
                <a:cs typeface="Times New Roman" panose="02020603050405020304" pitchFamily="18" charset="0"/>
              </a:rPr>
              <a:t> 6. AI CẬP CỔ ĐẠI</a:t>
            </a:r>
          </a:p>
        </p:txBody>
      </p:sp>
      <p:pic>
        <p:nvPicPr>
          <p:cNvPr id="9" name="Picture 8">
            <a:extLst>
              <a:ext uri="{FF2B5EF4-FFF2-40B4-BE49-F238E27FC236}">
                <a16:creationId xmlns:a16="http://schemas.microsoft.com/office/drawing/2014/main" xmlns=""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11" name="Rounded Rectangle 10"/>
          <p:cNvSpPr/>
          <p:nvPr/>
        </p:nvSpPr>
        <p:spPr>
          <a:xfrm>
            <a:off x="762000" y="1669769"/>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tx1"/>
                </a:solidFill>
                <a:latin typeface="Times New Roman" panose="02020603050405020304" pitchFamily="18" charset="0"/>
                <a:cs typeface="Times New Roman" panose="02020603050405020304" pitchFamily="18" charset="0"/>
              </a:rPr>
              <a:t>II. QUÁ TRÌNH THÀNH LẬP NHÀ NƯỚC AI CẬP CỔ ĐẠI</a:t>
            </a:r>
          </a:p>
        </p:txBody>
      </p:sp>
    </p:spTree>
    <p:extLst>
      <p:ext uri="{BB962C8B-B14F-4D97-AF65-F5344CB8AC3E}">
        <p14:creationId xmlns:p14="http://schemas.microsoft.com/office/powerpoint/2010/main" val="72684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0"/>
            <a:ext cx="3591915" cy="4933950"/>
          </a:xfrm>
          <a:prstGeom prst="rect">
            <a:avLst/>
          </a:prstGeom>
        </p:spPr>
      </p:pic>
      <p:sp>
        <p:nvSpPr>
          <p:cNvPr id="6" name="Rounded Rectangular Callout 5"/>
          <p:cNvSpPr/>
          <p:nvPr/>
        </p:nvSpPr>
        <p:spPr>
          <a:xfrm>
            <a:off x="5562600" y="135969"/>
            <a:ext cx="3276600" cy="1952625"/>
          </a:xfrm>
          <a:prstGeom prst="wedgeRoundRectCallout">
            <a:avLst>
              <a:gd name="adj1" fmla="val -114192"/>
              <a:gd name="adj2" fmla="val -11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bg1"/>
                </a:solidFill>
                <a:latin typeface="+mj-lt"/>
              </a:rPr>
              <a:t>En </a:t>
            </a:r>
            <a:r>
              <a:rPr lang="en-US" sz="2000" dirty="0" err="1" smtClean="0">
                <a:solidFill>
                  <a:schemeClr val="bg1"/>
                </a:solidFill>
                <a:latin typeface="+mj-lt"/>
              </a:rPr>
              <a:t>hãy</a:t>
            </a:r>
            <a:r>
              <a:rPr lang="en-US" sz="2000" dirty="0" smtClean="0">
                <a:solidFill>
                  <a:schemeClr val="bg1"/>
                </a:solidFill>
                <a:latin typeface="+mj-lt"/>
              </a:rPr>
              <a:t> </a:t>
            </a:r>
            <a:r>
              <a:rPr lang="vi-VN" sz="2000" dirty="0" smtClean="0">
                <a:solidFill>
                  <a:schemeClr val="bg1"/>
                </a:solidFill>
                <a:latin typeface="+mj-lt"/>
              </a:rPr>
              <a:t>đọc </a:t>
            </a:r>
            <a:r>
              <a:rPr lang="vi-VN" sz="2000" dirty="0">
                <a:solidFill>
                  <a:schemeClr val="bg1"/>
                </a:solidFill>
                <a:latin typeface="+mj-lt"/>
              </a:rPr>
              <a:t>thông tin mục II, quan sát Hình 6.4 </a:t>
            </a:r>
            <a:r>
              <a:rPr lang="vi-VN" sz="2000" dirty="0" smtClean="0">
                <a:solidFill>
                  <a:schemeClr val="bg1"/>
                </a:solidFill>
                <a:latin typeface="+mj-lt"/>
              </a:rPr>
              <a:t>trang </a:t>
            </a:r>
            <a:r>
              <a:rPr lang="vi-VN" sz="2000" dirty="0">
                <a:solidFill>
                  <a:schemeClr val="bg1"/>
                </a:solidFill>
                <a:latin typeface="+mj-lt"/>
              </a:rPr>
              <a:t>34 và trả lời câu hỏi về quá trình thành lập nhà nước Ai Cập cổ </a:t>
            </a:r>
            <a:r>
              <a:rPr lang="vi-VN" sz="2000" dirty="0" smtClean="0">
                <a:solidFill>
                  <a:schemeClr val="bg1"/>
                </a:solidFill>
                <a:latin typeface="+mj-lt"/>
              </a:rPr>
              <a:t>đại</a:t>
            </a:r>
            <a:r>
              <a:rPr lang="en-US" sz="2000" dirty="0" smtClean="0">
                <a:solidFill>
                  <a:schemeClr val="bg1"/>
                </a:solidFill>
                <a:latin typeface="+mj-lt"/>
              </a:rPr>
              <a:t>?</a:t>
            </a:r>
            <a:endParaRPr lang="en-US" sz="2000" dirty="0">
              <a:solidFill>
                <a:schemeClr val="bg1"/>
              </a:solidFill>
              <a:latin typeface="+mj-lt"/>
            </a:endParaRPr>
          </a:p>
          <a:p>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16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Scroll 2"/>
          <p:cNvSpPr/>
          <p:nvPr/>
        </p:nvSpPr>
        <p:spPr>
          <a:xfrm>
            <a:off x="0" y="0"/>
            <a:ext cx="9144000" cy="493395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 Quá trình thành lập nhà nước Ai Cập cổ đại:</a:t>
            </a:r>
          </a:p>
          <a:p>
            <a:r>
              <a:rPr lang="vi-VN" sz="2800" dirty="0">
                <a:solidFill>
                  <a:schemeClr val="tx1"/>
                </a:solidFill>
                <a:latin typeface="Times New Roman" panose="02020603050405020304" pitchFamily="18" charset="0"/>
                <a:cs typeface="Times New Roman" panose="02020603050405020304" pitchFamily="18" charset="0"/>
              </a:rPr>
              <a:t>+ Cư dân Ai Cập cổ đại cư trú ở vùng lưu vực sông Nin. </a:t>
            </a:r>
          </a:p>
          <a:p>
            <a:r>
              <a:rPr lang="vi-VN" sz="2800" dirty="0">
                <a:solidFill>
                  <a:schemeClr val="tx1"/>
                </a:solidFill>
                <a:latin typeface="Times New Roman" panose="02020603050405020304" pitchFamily="18" charset="0"/>
                <a:cs typeface="Times New Roman" panose="02020603050405020304" pitchFamily="18" charset="0"/>
              </a:rPr>
              <a:t>+ Họ sống theo từng công xã, gọi là Nôm. Từ thiên niên kỉ </a:t>
            </a:r>
            <a:r>
              <a:rPr lang="vi-VN" sz="2800" dirty="0" smtClean="0">
                <a:solidFill>
                  <a:schemeClr val="tx1"/>
                </a:solidFill>
                <a:latin typeface="Times New Roman" panose="02020603050405020304" pitchFamily="18" charset="0"/>
                <a:cs typeface="Times New Roman" panose="02020603050405020304" pitchFamily="18" charset="0"/>
              </a:rPr>
              <a:t>IV</a:t>
            </a:r>
            <a:r>
              <a:rPr lang="en-US" sz="2800" dirty="0" smtClean="0">
                <a:solidFill>
                  <a:schemeClr val="tx1"/>
                </a:solidFill>
                <a:latin typeface="Times New Roman" panose="02020603050405020304" pitchFamily="18" charset="0"/>
                <a:cs typeface="Times New Roman" panose="02020603050405020304" pitchFamily="18" charset="0"/>
              </a:rPr>
              <a:t> TCN</a:t>
            </a:r>
            <a:r>
              <a:rPr lang="vi-VN" sz="2800" dirty="0" smtClean="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các Nôm miền Bắc hợp thành Hạ Ai Cập, các Nôm miền Nam hợp thành Thượng Ai Cập. </a:t>
            </a:r>
          </a:p>
          <a:p>
            <a:r>
              <a:rPr lang="vi-VN" sz="2800" dirty="0">
                <a:solidFill>
                  <a:schemeClr val="tx1"/>
                </a:solidFill>
                <a:latin typeface="Times New Roman" panose="02020603050405020304" pitchFamily="18" charset="0"/>
                <a:cs typeface="Times New Roman" panose="02020603050405020304" pitchFamily="18" charset="0"/>
              </a:rPr>
              <a:t>+ Khoảng năm 3000 TCN, vua </a:t>
            </a:r>
            <a:r>
              <a:rPr lang="vi-VN" sz="2800" dirty="0" smtClean="0">
                <a:solidFill>
                  <a:schemeClr val="tx1"/>
                </a:solidFill>
                <a:latin typeface="Times New Roman" panose="02020603050405020304" pitchFamily="18" charset="0"/>
                <a:cs typeface="Times New Roman" panose="02020603050405020304" pitchFamily="18" charset="0"/>
              </a:rPr>
              <a:t>Na</a:t>
            </a:r>
            <a:r>
              <a:rPr lang="en-US" sz="2800" dirty="0" smtClean="0">
                <a:solidFill>
                  <a:schemeClr val="tx1"/>
                </a:solidFill>
                <a:latin typeface="Times New Roman" panose="02020603050405020304" pitchFamily="18" charset="0"/>
                <a:cs typeface="Times New Roman" panose="02020603050405020304" pitchFamily="18" charset="0"/>
              </a:rPr>
              <a:t> </a:t>
            </a:r>
            <a:r>
              <a:rPr lang="vi-VN" sz="2800" dirty="0" smtClean="0">
                <a:solidFill>
                  <a:schemeClr val="tx1"/>
                </a:solidFill>
                <a:latin typeface="Times New Roman" panose="02020603050405020304" pitchFamily="18" charset="0"/>
                <a:cs typeface="Times New Roman" panose="02020603050405020304" pitchFamily="18" charset="0"/>
              </a:rPr>
              <a:t>m</a:t>
            </a:r>
            <a:r>
              <a:rPr lang="en-US" sz="2800" dirty="0">
                <a:solidFill>
                  <a:schemeClr val="tx1"/>
                </a:solidFill>
                <a:latin typeface="Times New Roman" panose="02020603050405020304" pitchFamily="18" charset="0"/>
                <a:cs typeface="Times New Roman" panose="02020603050405020304" pitchFamily="18" charset="0"/>
              </a:rPr>
              <a:t>ơ</a:t>
            </a:r>
            <a:r>
              <a:rPr lang="vi-VN" sz="2800" dirty="0" smtClean="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hay </a:t>
            </a:r>
            <a:r>
              <a:rPr lang="en-US" sz="2800" dirty="0" err="1" smtClean="0">
                <a:solidFill>
                  <a:schemeClr val="tx1"/>
                </a:solidFill>
                <a:latin typeface="Times New Roman" panose="02020603050405020304" pitchFamily="18" charset="0"/>
                <a:cs typeface="Times New Roman" panose="02020603050405020304" pitchFamily="18" charset="0"/>
              </a:rPr>
              <a:t>vua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Mê</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nét</a:t>
            </a:r>
            <a:r>
              <a:rPr lang="vi-VN" sz="2800" dirty="0" smtClean="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đã thống nhất Thượng và Hạ Ai Cập. Nhà nước Ai Cập ra đời</a:t>
            </a:r>
          </a:p>
        </p:txBody>
      </p:sp>
    </p:spTree>
    <p:extLst>
      <p:ext uri="{BB962C8B-B14F-4D97-AF65-F5344CB8AC3E}">
        <p14:creationId xmlns:p14="http://schemas.microsoft.com/office/powerpoint/2010/main" val="3356999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35143" y="-28050"/>
            <a:ext cx="4513257" cy="3186310"/>
          </a:xfrm>
          <a:prstGeom prst="rect">
            <a:avLst/>
          </a:prstGeom>
        </p:spPr>
      </p:pic>
      <p:pic>
        <p:nvPicPr>
          <p:cNvPr id="4" name="Content Placeholder 3"/>
          <p:cNvPicPr>
            <a:picLocks noGrp="1" noChangeAspect="1"/>
          </p:cNvPicPr>
          <p:nvPr>
            <p:ph idx="1"/>
          </p:nvPr>
        </p:nvPicPr>
        <p:blipFill>
          <a:blip r:embed="rId3"/>
          <a:stretch>
            <a:fillRect/>
          </a:stretch>
        </p:blipFill>
        <p:spPr>
          <a:xfrm>
            <a:off x="152400" y="57150"/>
            <a:ext cx="4249743" cy="2911687"/>
          </a:xfrm>
          <a:prstGeom prst="rect">
            <a:avLst/>
          </a:prstGeom>
        </p:spPr>
      </p:pic>
      <p:sp>
        <p:nvSpPr>
          <p:cNvPr id="6" name="Rounded Rectangular Callout 5"/>
          <p:cNvSpPr/>
          <p:nvPr/>
        </p:nvSpPr>
        <p:spPr>
          <a:xfrm>
            <a:off x="2362200" y="3333750"/>
            <a:ext cx="3276600" cy="1952625"/>
          </a:xfrm>
          <a:prstGeom prst="wedgeRoundRectCallout">
            <a:avLst>
              <a:gd name="adj1" fmla="val -1026"/>
              <a:gd name="adj2" fmla="val -777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chemeClr val="bg1"/>
                </a:solidFill>
                <a:latin typeface="+mj-lt"/>
              </a:rPr>
              <a:t>Quá trình thống nhất Ai Cập cổ đại bằng chiến tranh được thể hiện như thế nào trên phiến đá Namer?</a:t>
            </a:r>
            <a:endParaRPr lang="en-US" sz="2000" dirty="0">
              <a:solidFill>
                <a:schemeClr val="bg1"/>
              </a:solidFill>
              <a:latin typeface="+mj-lt"/>
            </a:endParaRPr>
          </a:p>
          <a:p>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00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Scroll 2"/>
          <p:cNvSpPr/>
          <p:nvPr/>
        </p:nvSpPr>
        <p:spPr>
          <a:xfrm>
            <a:off x="0" y="0"/>
            <a:ext cx="9144000" cy="493395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cs typeface="Times New Roman" panose="02020603050405020304" pitchFamily="18" charset="0"/>
              </a:rPr>
              <a:t>- Quá trình thông nhất Ai Cập cổ đại bằng chiến tranh được thể hiện trên phiến đá Namer: </a:t>
            </a:r>
          </a:p>
          <a:p>
            <a:r>
              <a:rPr lang="vi-VN" sz="2800">
                <a:solidFill>
                  <a:schemeClr val="tx1"/>
                </a:solidFill>
                <a:latin typeface="Times New Roman" panose="02020603050405020304" pitchFamily="18" charset="0"/>
                <a:cs typeface="Times New Roman" panose="02020603050405020304" pitchFamily="18" charset="0"/>
              </a:rPr>
              <a:t>+ Vua Namer đội cả hai vương miện (vương miện ở Thượng Ai Cập màu trắng, ở Hạ Ai Cập màu đỏ). </a:t>
            </a:r>
          </a:p>
          <a:p>
            <a:r>
              <a:rPr lang="vi-VN" sz="2800">
                <a:solidFill>
                  <a:schemeClr val="tx1"/>
                </a:solidFill>
                <a:latin typeface="Times New Roman" panose="02020603050405020304" pitchFamily="18" charset="0"/>
                <a:cs typeface="Times New Roman" panose="02020603050405020304" pitchFamily="18" charset="0"/>
              </a:rPr>
              <a:t>+ Hình ảnh người đàn ông chỉ tay vào một người đang quỳ xuống bên dưới - mặt 1, hình ảnh người đàn ông dẫn đầu một hàng quân có vũ khí - mặt 2.</a:t>
            </a:r>
            <a:endParaRPr lang="vi-VN"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095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Scroll 2"/>
          <p:cNvSpPr/>
          <p:nvPr/>
        </p:nvSpPr>
        <p:spPr>
          <a:xfrm>
            <a:off x="1066800" y="0"/>
            <a:ext cx="8077200" cy="493395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 Namer và những người kế vị đã cai trị Ai Cập theo hình thức cha truyền con nối. Đứng đầu nhà nước Ai Cập </a:t>
            </a:r>
            <a:r>
              <a:rPr lang="vi-VN" sz="2800" dirty="0" smtClean="0">
                <a:solidFill>
                  <a:schemeClr val="tx1"/>
                </a:solidFill>
                <a:latin typeface="Times New Roman" panose="02020603050405020304" pitchFamily="18" charset="0"/>
                <a:cs typeface="Times New Roman" panose="02020603050405020304" pitchFamily="18" charset="0"/>
              </a:rPr>
              <a:t>c</a:t>
            </a:r>
            <a:r>
              <a:rPr lang="en-US" sz="2800" dirty="0" smtClean="0">
                <a:solidFill>
                  <a:schemeClr val="tx1"/>
                </a:solidFill>
                <a:latin typeface="Times New Roman" panose="02020603050405020304" pitchFamily="18" charset="0"/>
                <a:cs typeface="Times New Roman" panose="02020603050405020304" pitchFamily="18" charset="0"/>
              </a:rPr>
              <a:t>ổ</a:t>
            </a:r>
            <a:r>
              <a:rPr lang="vi-VN" sz="2800" dirty="0" smtClean="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đại là các pha-ra-ông (Kẻ ngự trong cung điện), có quyền lực tối cao, sở hữu toàn bộ đất đai, của cải, có quân đội riêng.</a:t>
            </a:r>
          </a:p>
          <a:p>
            <a:r>
              <a:rPr lang="vi-VN" sz="2800" dirty="0">
                <a:solidFill>
                  <a:schemeClr val="tx1"/>
                </a:solidFill>
                <a:latin typeface="Times New Roman" panose="02020603050405020304" pitchFamily="18" charset="0"/>
                <a:cs typeface="Times New Roman" panose="02020603050405020304" pitchFamily="18" charset="0"/>
              </a:rPr>
              <a:t>+ Năm </a:t>
            </a:r>
            <a:r>
              <a:rPr lang="vi-VN" sz="2800" dirty="0" smtClean="0">
                <a:solidFill>
                  <a:schemeClr val="tx1"/>
                </a:solidFill>
                <a:latin typeface="Times New Roman" panose="02020603050405020304" pitchFamily="18" charset="0"/>
                <a:cs typeface="Times New Roman" panose="02020603050405020304" pitchFamily="18" charset="0"/>
              </a:rPr>
              <a:t>30 </a:t>
            </a:r>
            <a:r>
              <a:rPr lang="vi-VN" sz="2800" dirty="0">
                <a:solidFill>
                  <a:schemeClr val="tx1"/>
                </a:solidFill>
                <a:latin typeface="Times New Roman" panose="02020603050405020304" pitchFamily="18" charset="0"/>
                <a:cs typeface="Times New Roman" panose="02020603050405020304" pitchFamily="18" charset="0"/>
              </a:rPr>
              <a:t>TCN, người La Mã xâm chiếm Ai Cập, nhà nước Ai Cập cổ đại sụp đổ.</a:t>
            </a:r>
          </a:p>
        </p:txBody>
      </p:sp>
      <p:pic>
        <p:nvPicPr>
          <p:cNvPr id="2" name="Picture 1"/>
          <p:cNvPicPr>
            <a:picLocks noChangeAspect="1"/>
          </p:cNvPicPr>
          <p:nvPr/>
        </p:nvPicPr>
        <p:blipFill>
          <a:blip r:embed="rId2"/>
          <a:stretch>
            <a:fillRect/>
          </a:stretch>
        </p:blipFill>
        <p:spPr>
          <a:xfrm>
            <a:off x="76200" y="6750"/>
            <a:ext cx="1591194" cy="1432684"/>
          </a:xfrm>
          <a:prstGeom prst="rect">
            <a:avLst/>
          </a:prstGeom>
        </p:spPr>
      </p:pic>
    </p:spTree>
    <p:extLst>
      <p:ext uri="{BB962C8B-B14F-4D97-AF65-F5344CB8AC3E}">
        <p14:creationId xmlns:p14="http://schemas.microsoft.com/office/powerpoint/2010/main" val="3757453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0" y="-16934"/>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A4AF896F-1712-3A44-A8E9-1C7E0BC74F78}"/>
              </a:ext>
            </a:extLst>
          </p:cNvPr>
          <p:cNvSpPr txBox="1"/>
          <p:nvPr/>
        </p:nvSpPr>
        <p:spPr>
          <a:xfrm>
            <a:off x="1219200" y="198240"/>
            <a:ext cx="6468533" cy="600164"/>
          </a:xfrm>
          <a:prstGeom prst="rect">
            <a:avLst/>
          </a:prstGeom>
          <a:noFill/>
        </p:spPr>
        <p:txBody>
          <a:bodyPr wrap="square" rtlCol="0">
            <a:spAutoFit/>
          </a:bodyPr>
          <a:lstStyle/>
          <a:p>
            <a:pPr algn="ctr"/>
            <a:r>
              <a:rPr lang="en-US" sz="3300" b="1" dirty="0">
                <a:solidFill>
                  <a:srgbClr val="FF0000"/>
                </a:solidFill>
                <a:latin typeface="Times New Roman" panose="02020603050405020304" pitchFamily="18" charset="0"/>
                <a:cs typeface="Times New Roman" panose="02020603050405020304" pitchFamily="18" charset="0"/>
              </a:rPr>
              <a:t>CHƯƠNG 3. XÃ HỘI CỔ ĐẠI</a:t>
            </a:r>
            <a:endParaRPr lang="x-none" sz="33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665509" y="719645"/>
            <a:ext cx="3965381" cy="553998"/>
          </a:xfrm>
          <a:prstGeom prst="rect">
            <a:avLst/>
          </a:prstGeom>
          <a:solidFill>
            <a:srgbClr val="00B0F0"/>
          </a:solidFill>
        </p:spPr>
        <p:txBody>
          <a:bodyPr wrap="none" rtlCol="0">
            <a:spAutoFit/>
          </a:bodyPr>
          <a:lstStyle/>
          <a:p>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b="1" dirty="0">
                <a:solidFill>
                  <a:srgbClr val="002060"/>
                </a:solidFill>
                <a:latin typeface="Times New Roman" panose="02020603050405020304" pitchFamily="18" charset="0"/>
                <a:cs typeface="Times New Roman" panose="02020603050405020304" pitchFamily="18" charset="0"/>
              </a:rPr>
              <a:t> 6. AI CẬP CỔ ĐẠI</a:t>
            </a:r>
          </a:p>
        </p:txBody>
      </p:sp>
      <p:pic>
        <p:nvPicPr>
          <p:cNvPr id="9" name="Picture 8">
            <a:extLst>
              <a:ext uri="{FF2B5EF4-FFF2-40B4-BE49-F238E27FC236}">
                <a16:creationId xmlns:a16="http://schemas.microsoft.com/office/drawing/2014/main" xmlns=""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11" name="Rounded Rectangle 10"/>
          <p:cNvSpPr/>
          <p:nvPr/>
        </p:nvSpPr>
        <p:spPr>
          <a:xfrm>
            <a:off x="685800" y="1362162"/>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tx1"/>
                </a:solidFill>
                <a:latin typeface="Times New Roman" panose="02020603050405020304" pitchFamily="18" charset="0"/>
                <a:cs typeface="Times New Roman" panose="02020603050405020304" pitchFamily="18" charset="0"/>
              </a:rPr>
              <a:t>II. QUÁ TRÌNH THÀNH LẬP NHÀ NƯỚC AI CẬP CỔ ĐẠI</a:t>
            </a:r>
          </a:p>
        </p:txBody>
      </p:sp>
      <p:sp>
        <p:nvSpPr>
          <p:cNvPr id="2" name="Rectangle 1"/>
          <p:cNvSpPr/>
          <p:nvPr/>
        </p:nvSpPr>
        <p:spPr>
          <a:xfrm>
            <a:off x="533400" y="1930916"/>
            <a:ext cx="7391400" cy="1483169"/>
          </a:xfrm>
          <a:prstGeom prst="rect">
            <a:avLst/>
          </a:prstGeom>
        </p:spPr>
        <p:txBody>
          <a:bodyPr wrap="square">
            <a:spAutoFit/>
          </a:bodyPr>
          <a:lstStyle/>
          <a:p>
            <a:r>
              <a:rPr lang="vi-VN" dirty="0">
                <a:solidFill>
                  <a:schemeClr val="bg1"/>
                </a:solidFill>
                <a:latin typeface="+mj-lt"/>
              </a:rPr>
              <a:t>+ Cư dân Ai Cập cổ đại cư trú ở vùng lưu vực sông Nin. </a:t>
            </a:r>
          </a:p>
          <a:p>
            <a:r>
              <a:rPr lang="vi-VN" dirty="0">
                <a:solidFill>
                  <a:schemeClr val="bg1"/>
                </a:solidFill>
                <a:latin typeface="+mj-lt"/>
              </a:rPr>
              <a:t>+ Họ sống theo từng công xã, gọi là Nôm. Từ thiên niên kỉ IV, các Nôm miền Bắc hợp thành Hạ Ai Cập, các Nôm miền Nam hợp thành Thượng Ai Cập. </a:t>
            </a:r>
          </a:p>
          <a:p>
            <a:r>
              <a:rPr lang="vi-VN" dirty="0">
                <a:solidFill>
                  <a:schemeClr val="bg1"/>
                </a:solidFill>
                <a:latin typeface="+mj-lt"/>
              </a:rPr>
              <a:t>+ Khoảng năm 3000 TCN, vua </a:t>
            </a:r>
            <a:r>
              <a:rPr lang="vi-VN" dirty="0" smtClean="0">
                <a:solidFill>
                  <a:schemeClr val="bg1"/>
                </a:solidFill>
                <a:latin typeface="+mj-lt"/>
              </a:rPr>
              <a:t>Na</a:t>
            </a:r>
            <a:r>
              <a:rPr lang="en-US" dirty="0" smtClean="0">
                <a:solidFill>
                  <a:schemeClr val="bg1"/>
                </a:solidFill>
                <a:latin typeface="+mj-lt"/>
              </a:rPr>
              <a:t>-</a:t>
            </a:r>
            <a:r>
              <a:rPr lang="en-US" dirty="0" err="1" smtClean="0">
                <a:solidFill>
                  <a:schemeClr val="bg1"/>
                </a:solidFill>
                <a:latin typeface="+mj-lt"/>
              </a:rPr>
              <a:t>mơ</a:t>
            </a:r>
            <a:r>
              <a:rPr lang="vi-VN" dirty="0" smtClean="0">
                <a:solidFill>
                  <a:schemeClr val="bg1"/>
                </a:solidFill>
                <a:latin typeface="+mj-lt"/>
              </a:rPr>
              <a:t>, </a:t>
            </a:r>
            <a:r>
              <a:rPr lang="vi-VN" dirty="0">
                <a:solidFill>
                  <a:schemeClr val="bg1"/>
                </a:solidFill>
                <a:latin typeface="+mj-lt"/>
              </a:rPr>
              <a:t>hay vua </a:t>
            </a:r>
            <a:r>
              <a:rPr lang="vi-VN" dirty="0" smtClean="0">
                <a:solidFill>
                  <a:schemeClr val="bg1"/>
                </a:solidFill>
                <a:latin typeface="+mj-lt"/>
              </a:rPr>
              <a:t>M</a:t>
            </a:r>
            <a:r>
              <a:rPr lang="en-US" dirty="0" smtClean="0">
                <a:solidFill>
                  <a:schemeClr val="bg1"/>
                </a:solidFill>
                <a:latin typeface="+mj-lt"/>
              </a:rPr>
              <a:t>ê-</a:t>
            </a:r>
            <a:r>
              <a:rPr lang="en-US" dirty="0" err="1" smtClean="0">
                <a:solidFill>
                  <a:schemeClr val="bg1"/>
                </a:solidFill>
                <a:latin typeface="+mj-lt"/>
              </a:rPr>
              <a:t>nét</a:t>
            </a:r>
            <a:r>
              <a:rPr lang="en-US" dirty="0" smtClean="0">
                <a:solidFill>
                  <a:schemeClr val="bg1"/>
                </a:solidFill>
                <a:latin typeface="+mj-lt"/>
              </a:rPr>
              <a:t> </a:t>
            </a:r>
            <a:r>
              <a:rPr lang="vi-VN" dirty="0" smtClean="0">
                <a:solidFill>
                  <a:schemeClr val="bg1"/>
                </a:solidFill>
                <a:latin typeface="+mj-lt"/>
              </a:rPr>
              <a:t>đã </a:t>
            </a:r>
            <a:r>
              <a:rPr lang="vi-VN" dirty="0">
                <a:solidFill>
                  <a:schemeClr val="bg1"/>
                </a:solidFill>
                <a:latin typeface="+mj-lt"/>
              </a:rPr>
              <a:t>thống nhất Thượng và Hạ Ai Cập. Nhà nước Ai Cập ra đời</a:t>
            </a:r>
          </a:p>
        </p:txBody>
      </p:sp>
      <p:sp>
        <p:nvSpPr>
          <p:cNvPr id="3" name="Rectangle 2"/>
          <p:cNvSpPr/>
          <p:nvPr/>
        </p:nvSpPr>
        <p:spPr>
          <a:xfrm>
            <a:off x="550459" y="3300829"/>
            <a:ext cx="8078741" cy="646331"/>
          </a:xfrm>
          <a:prstGeom prst="rect">
            <a:avLst/>
          </a:prstGeom>
        </p:spPr>
        <p:txBody>
          <a:bodyPr wrap="square">
            <a:spAutoFit/>
          </a:bodyPr>
          <a:lstStyle/>
          <a:p>
            <a:r>
              <a:rPr lang="en-US" dirty="0" smtClean="0">
                <a:solidFill>
                  <a:schemeClr val="bg1"/>
                </a:solidFill>
                <a:latin typeface="+mj-lt"/>
              </a:rPr>
              <a:t>- </a:t>
            </a:r>
            <a:r>
              <a:rPr lang="vi-VN" dirty="0" smtClean="0">
                <a:solidFill>
                  <a:schemeClr val="bg1"/>
                </a:solidFill>
                <a:latin typeface="+mj-lt"/>
              </a:rPr>
              <a:t>Đứng </a:t>
            </a:r>
            <a:r>
              <a:rPr lang="vi-VN" dirty="0">
                <a:solidFill>
                  <a:schemeClr val="bg1"/>
                </a:solidFill>
                <a:latin typeface="+mj-lt"/>
              </a:rPr>
              <a:t>đầu nhà nước Ai Cập cổ đại là các </a:t>
            </a:r>
            <a:r>
              <a:rPr lang="vi-VN" dirty="0" smtClean="0">
                <a:solidFill>
                  <a:schemeClr val="bg1"/>
                </a:solidFill>
                <a:latin typeface="+mj-lt"/>
              </a:rPr>
              <a:t>pha-ra-ông</a:t>
            </a:r>
            <a:r>
              <a:rPr lang="en-US" dirty="0" smtClean="0">
                <a:solidFill>
                  <a:schemeClr val="bg1"/>
                </a:solidFill>
                <a:latin typeface="+mj-lt"/>
              </a:rPr>
              <a:t>, </a:t>
            </a:r>
            <a:r>
              <a:rPr lang="en-US" dirty="0" err="1" smtClean="0">
                <a:solidFill>
                  <a:schemeClr val="bg1"/>
                </a:solidFill>
                <a:latin typeface="+mj-lt"/>
              </a:rPr>
              <a:t>theo</a:t>
            </a:r>
            <a:r>
              <a:rPr lang="en-US" dirty="0" smtClean="0">
                <a:solidFill>
                  <a:schemeClr val="bg1"/>
                </a:solidFill>
                <a:latin typeface="+mj-lt"/>
              </a:rPr>
              <a:t> </a:t>
            </a:r>
            <a:r>
              <a:rPr lang="en-US" dirty="0" err="1" smtClean="0">
                <a:solidFill>
                  <a:schemeClr val="bg1"/>
                </a:solidFill>
                <a:latin typeface="+mj-lt"/>
              </a:rPr>
              <a:t>chế</a:t>
            </a:r>
            <a:r>
              <a:rPr lang="en-US" dirty="0" smtClean="0">
                <a:solidFill>
                  <a:schemeClr val="bg1"/>
                </a:solidFill>
                <a:latin typeface="+mj-lt"/>
              </a:rPr>
              <a:t> </a:t>
            </a:r>
            <a:r>
              <a:rPr lang="en-US" dirty="0" err="1" smtClean="0">
                <a:solidFill>
                  <a:schemeClr val="bg1"/>
                </a:solidFill>
                <a:latin typeface="+mj-lt"/>
              </a:rPr>
              <a:t>độ</a:t>
            </a:r>
            <a:r>
              <a:rPr lang="en-US" dirty="0" smtClean="0">
                <a:solidFill>
                  <a:schemeClr val="bg1"/>
                </a:solidFill>
                <a:latin typeface="+mj-lt"/>
              </a:rPr>
              <a:t> cha </a:t>
            </a:r>
            <a:r>
              <a:rPr lang="en-US" dirty="0" err="1" smtClean="0">
                <a:solidFill>
                  <a:schemeClr val="bg1"/>
                </a:solidFill>
                <a:latin typeface="+mj-lt"/>
              </a:rPr>
              <a:t>truyền</a:t>
            </a:r>
            <a:r>
              <a:rPr lang="en-US" dirty="0" smtClean="0">
                <a:solidFill>
                  <a:schemeClr val="bg1"/>
                </a:solidFill>
                <a:latin typeface="+mj-lt"/>
              </a:rPr>
              <a:t> con </a:t>
            </a:r>
            <a:r>
              <a:rPr lang="en-US" dirty="0" err="1" smtClean="0">
                <a:solidFill>
                  <a:schemeClr val="bg1"/>
                </a:solidFill>
                <a:latin typeface="+mj-lt"/>
              </a:rPr>
              <a:t>nối</a:t>
            </a:r>
            <a:r>
              <a:rPr lang="en-US" dirty="0" smtClean="0">
                <a:solidFill>
                  <a:schemeClr val="bg1"/>
                </a:solidFill>
                <a:latin typeface="+mj-lt"/>
              </a:rPr>
              <a:t>, </a:t>
            </a:r>
            <a:r>
              <a:rPr lang="vi-VN" dirty="0" smtClean="0">
                <a:solidFill>
                  <a:schemeClr val="bg1"/>
                </a:solidFill>
                <a:latin typeface="+mj-lt"/>
              </a:rPr>
              <a:t>có </a:t>
            </a:r>
            <a:r>
              <a:rPr lang="vi-VN" dirty="0">
                <a:solidFill>
                  <a:schemeClr val="bg1"/>
                </a:solidFill>
                <a:latin typeface="+mj-lt"/>
              </a:rPr>
              <a:t>quyền lực tối cao, sở hữu toàn bộ đất đai, của cải, có quân đội riêng.</a:t>
            </a:r>
            <a:endParaRPr lang="en-US" dirty="0">
              <a:solidFill>
                <a:schemeClr val="bg1"/>
              </a:solidFill>
              <a:latin typeface="+mj-lt"/>
            </a:endParaRPr>
          </a:p>
        </p:txBody>
      </p:sp>
      <p:sp>
        <p:nvSpPr>
          <p:cNvPr id="5" name="Rectangle 4"/>
          <p:cNvSpPr/>
          <p:nvPr/>
        </p:nvSpPr>
        <p:spPr>
          <a:xfrm>
            <a:off x="685800" y="3900266"/>
            <a:ext cx="8153400" cy="369332"/>
          </a:xfrm>
          <a:prstGeom prst="rect">
            <a:avLst/>
          </a:prstGeom>
        </p:spPr>
        <p:txBody>
          <a:bodyPr wrap="square">
            <a:spAutoFit/>
          </a:bodyPr>
          <a:lstStyle/>
          <a:p>
            <a:r>
              <a:rPr lang="vi-VN" dirty="0">
                <a:solidFill>
                  <a:schemeClr val="bg1"/>
                </a:solidFill>
                <a:latin typeface="+mj-lt"/>
              </a:rPr>
              <a:t>+ Năm </a:t>
            </a:r>
            <a:r>
              <a:rPr lang="vi-VN" dirty="0" smtClean="0">
                <a:solidFill>
                  <a:schemeClr val="bg1"/>
                </a:solidFill>
                <a:latin typeface="+mj-lt"/>
              </a:rPr>
              <a:t>30 </a:t>
            </a:r>
            <a:r>
              <a:rPr lang="vi-VN" dirty="0">
                <a:solidFill>
                  <a:schemeClr val="bg1"/>
                </a:solidFill>
                <a:latin typeface="+mj-lt"/>
              </a:rPr>
              <a:t>TCN, người La Mã xâm chiếm Ai Cập, nhà nước Ai Cập cổ đại sụp đổ.</a:t>
            </a:r>
          </a:p>
        </p:txBody>
      </p:sp>
    </p:spTree>
    <p:extLst>
      <p:ext uri="{BB962C8B-B14F-4D97-AF65-F5344CB8AC3E}">
        <p14:creationId xmlns:p14="http://schemas.microsoft.com/office/powerpoint/2010/main" val="320090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0" y="1925307"/>
            <a:ext cx="1507652" cy="1166813"/>
          </a:xfrm>
          <a:prstGeom prst="rect">
            <a:avLst/>
          </a:prstGeom>
        </p:spPr>
      </p:pic>
      <p:pic>
        <p:nvPicPr>
          <p:cNvPr id="4" name="Picture 3"/>
          <p:cNvPicPr>
            <a:picLocks noChangeAspect="1"/>
          </p:cNvPicPr>
          <p:nvPr/>
        </p:nvPicPr>
        <p:blipFill>
          <a:blip r:embed="rId3"/>
          <a:stretch>
            <a:fillRect/>
          </a:stretch>
        </p:blipFill>
        <p:spPr>
          <a:xfrm>
            <a:off x="4855484" y="-46796"/>
            <a:ext cx="1476785" cy="1417498"/>
          </a:xfrm>
          <a:prstGeom prst="rect">
            <a:avLst/>
          </a:prstGeom>
        </p:spPr>
      </p:pic>
      <p:pic>
        <p:nvPicPr>
          <p:cNvPr id="6" name="Picture 5"/>
          <p:cNvPicPr>
            <a:picLocks noChangeAspect="1"/>
          </p:cNvPicPr>
          <p:nvPr/>
        </p:nvPicPr>
        <p:blipFill>
          <a:blip r:embed="rId4"/>
          <a:stretch>
            <a:fillRect/>
          </a:stretch>
        </p:blipFill>
        <p:spPr>
          <a:xfrm>
            <a:off x="7422001" y="135460"/>
            <a:ext cx="1676399" cy="1235242"/>
          </a:xfrm>
          <a:prstGeom prst="rect">
            <a:avLst/>
          </a:prstGeom>
        </p:spPr>
      </p:pic>
      <p:pic>
        <p:nvPicPr>
          <p:cNvPr id="8" name="Picture 7"/>
          <p:cNvPicPr>
            <a:picLocks noChangeAspect="1"/>
          </p:cNvPicPr>
          <p:nvPr/>
        </p:nvPicPr>
        <p:blipFill>
          <a:blip r:embed="rId5"/>
          <a:stretch>
            <a:fillRect/>
          </a:stretch>
        </p:blipFill>
        <p:spPr>
          <a:xfrm>
            <a:off x="5914993" y="1522312"/>
            <a:ext cx="3217007" cy="744622"/>
          </a:xfrm>
          <a:prstGeom prst="rect">
            <a:avLst/>
          </a:prstGeom>
        </p:spPr>
      </p:pic>
      <p:sp>
        <p:nvSpPr>
          <p:cNvPr id="10" name="Freeform 9"/>
          <p:cNvSpPr/>
          <p:nvPr/>
        </p:nvSpPr>
        <p:spPr>
          <a:xfrm>
            <a:off x="801826" y="790577"/>
            <a:ext cx="1577695" cy="1134730"/>
          </a:xfrm>
          <a:custGeom>
            <a:avLst/>
            <a:gdLst>
              <a:gd name="connsiteX0" fmla="*/ 0 w 1425600"/>
              <a:gd name="connsiteY0" fmla="*/ 712818 h 712818"/>
              <a:gd name="connsiteX1" fmla="*/ 21600 w 1425600"/>
              <a:gd name="connsiteY1" fmla="*/ 676818 h 712818"/>
              <a:gd name="connsiteX2" fmla="*/ 28800 w 1425600"/>
              <a:gd name="connsiteY2" fmla="*/ 655218 h 712818"/>
              <a:gd name="connsiteX3" fmla="*/ 57600 w 1425600"/>
              <a:gd name="connsiteY3" fmla="*/ 612018 h 712818"/>
              <a:gd name="connsiteX4" fmla="*/ 72000 w 1425600"/>
              <a:gd name="connsiteY4" fmla="*/ 590418 h 712818"/>
              <a:gd name="connsiteX5" fmla="*/ 93600 w 1425600"/>
              <a:gd name="connsiteY5" fmla="*/ 547218 h 712818"/>
              <a:gd name="connsiteX6" fmla="*/ 108000 w 1425600"/>
              <a:gd name="connsiteY6" fmla="*/ 518418 h 712818"/>
              <a:gd name="connsiteX7" fmla="*/ 122400 w 1425600"/>
              <a:gd name="connsiteY7" fmla="*/ 496818 h 712818"/>
              <a:gd name="connsiteX8" fmla="*/ 151200 w 1425600"/>
              <a:gd name="connsiteY8" fmla="*/ 453618 h 712818"/>
              <a:gd name="connsiteX9" fmla="*/ 187200 w 1425600"/>
              <a:gd name="connsiteY9" fmla="*/ 388818 h 712818"/>
              <a:gd name="connsiteX10" fmla="*/ 208800 w 1425600"/>
              <a:gd name="connsiteY10" fmla="*/ 374418 h 712818"/>
              <a:gd name="connsiteX11" fmla="*/ 237600 w 1425600"/>
              <a:gd name="connsiteY11" fmla="*/ 331218 h 712818"/>
              <a:gd name="connsiteX12" fmla="*/ 244800 w 1425600"/>
              <a:gd name="connsiteY12" fmla="*/ 309618 h 712818"/>
              <a:gd name="connsiteX13" fmla="*/ 302400 w 1425600"/>
              <a:gd name="connsiteY13" fmla="*/ 244818 h 712818"/>
              <a:gd name="connsiteX14" fmla="*/ 338400 w 1425600"/>
              <a:gd name="connsiteY14" fmla="*/ 208818 h 712818"/>
              <a:gd name="connsiteX15" fmla="*/ 352800 w 1425600"/>
              <a:gd name="connsiteY15" fmla="*/ 187218 h 712818"/>
              <a:gd name="connsiteX16" fmla="*/ 374400 w 1425600"/>
              <a:gd name="connsiteY16" fmla="*/ 172818 h 712818"/>
              <a:gd name="connsiteX17" fmla="*/ 403200 w 1425600"/>
              <a:gd name="connsiteY17" fmla="*/ 136818 h 712818"/>
              <a:gd name="connsiteX18" fmla="*/ 439200 w 1425600"/>
              <a:gd name="connsiteY18" fmla="*/ 108018 h 712818"/>
              <a:gd name="connsiteX19" fmla="*/ 482400 w 1425600"/>
              <a:gd name="connsiteY19" fmla="*/ 79218 h 712818"/>
              <a:gd name="connsiteX20" fmla="*/ 525600 w 1425600"/>
              <a:gd name="connsiteY20" fmla="*/ 57618 h 712818"/>
              <a:gd name="connsiteX21" fmla="*/ 547200 w 1425600"/>
              <a:gd name="connsiteY21" fmla="*/ 43218 h 712818"/>
              <a:gd name="connsiteX22" fmla="*/ 590400 w 1425600"/>
              <a:gd name="connsiteY22" fmla="*/ 28818 h 712818"/>
              <a:gd name="connsiteX23" fmla="*/ 1044000 w 1425600"/>
              <a:gd name="connsiteY23" fmla="*/ 21618 h 712818"/>
              <a:gd name="connsiteX24" fmla="*/ 1152000 w 1425600"/>
              <a:gd name="connsiteY24" fmla="*/ 7218 h 712818"/>
              <a:gd name="connsiteX25" fmla="*/ 1425600 w 1425600"/>
              <a:gd name="connsiteY25" fmla="*/ 18 h 7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5600" h="712818">
                <a:moveTo>
                  <a:pt x="0" y="712818"/>
                </a:moveTo>
                <a:cubicBezTo>
                  <a:pt x="7200" y="700818"/>
                  <a:pt x="15342" y="689335"/>
                  <a:pt x="21600" y="676818"/>
                </a:cubicBezTo>
                <a:cubicBezTo>
                  <a:pt x="24994" y="670030"/>
                  <a:pt x="25114" y="661852"/>
                  <a:pt x="28800" y="655218"/>
                </a:cubicBezTo>
                <a:cubicBezTo>
                  <a:pt x="37205" y="640089"/>
                  <a:pt x="48000" y="626418"/>
                  <a:pt x="57600" y="612018"/>
                </a:cubicBezTo>
                <a:cubicBezTo>
                  <a:pt x="62400" y="604818"/>
                  <a:pt x="69264" y="598627"/>
                  <a:pt x="72000" y="590418"/>
                </a:cubicBezTo>
                <a:cubicBezTo>
                  <a:pt x="85201" y="550816"/>
                  <a:pt x="71268" y="586299"/>
                  <a:pt x="93600" y="547218"/>
                </a:cubicBezTo>
                <a:cubicBezTo>
                  <a:pt x="98925" y="537899"/>
                  <a:pt x="102675" y="527737"/>
                  <a:pt x="108000" y="518418"/>
                </a:cubicBezTo>
                <a:cubicBezTo>
                  <a:pt x="112293" y="510905"/>
                  <a:pt x="118530" y="504558"/>
                  <a:pt x="122400" y="496818"/>
                </a:cubicBezTo>
                <a:cubicBezTo>
                  <a:pt x="143240" y="455138"/>
                  <a:pt x="110254" y="494564"/>
                  <a:pt x="151200" y="453618"/>
                </a:cubicBezTo>
                <a:cubicBezTo>
                  <a:pt x="158703" y="431109"/>
                  <a:pt x="165979" y="402965"/>
                  <a:pt x="187200" y="388818"/>
                </a:cubicBezTo>
                <a:lnTo>
                  <a:pt x="208800" y="374418"/>
                </a:lnTo>
                <a:cubicBezTo>
                  <a:pt x="225920" y="323058"/>
                  <a:pt x="201645" y="385151"/>
                  <a:pt x="237600" y="331218"/>
                </a:cubicBezTo>
                <a:cubicBezTo>
                  <a:pt x="241810" y="324903"/>
                  <a:pt x="241406" y="316406"/>
                  <a:pt x="244800" y="309618"/>
                </a:cubicBezTo>
                <a:cubicBezTo>
                  <a:pt x="265756" y="267705"/>
                  <a:pt x="264236" y="302064"/>
                  <a:pt x="302400" y="244818"/>
                </a:cubicBezTo>
                <a:cubicBezTo>
                  <a:pt x="321600" y="216018"/>
                  <a:pt x="309600" y="228018"/>
                  <a:pt x="338400" y="208818"/>
                </a:cubicBezTo>
                <a:cubicBezTo>
                  <a:pt x="343200" y="201618"/>
                  <a:pt x="346681" y="193337"/>
                  <a:pt x="352800" y="187218"/>
                </a:cubicBezTo>
                <a:cubicBezTo>
                  <a:pt x="358919" y="181099"/>
                  <a:pt x="368994" y="179575"/>
                  <a:pt x="374400" y="172818"/>
                </a:cubicBezTo>
                <a:cubicBezTo>
                  <a:pt x="414146" y="123136"/>
                  <a:pt x="341297" y="178086"/>
                  <a:pt x="403200" y="136818"/>
                </a:cubicBezTo>
                <a:cubicBezTo>
                  <a:pt x="444468" y="74915"/>
                  <a:pt x="389518" y="147764"/>
                  <a:pt x="439200" y="108018"/>
                </a:cubicBezTo>
                <a:cubicBezTo>
                  <a:pt x="484402" y="71856"/>
                  <a:pt x="416258" y="95753"/>
                  <a:pt x="482400" y="79218"/>
                </a:cubicBezTo>
                <a:cubicBezTo>
                  <a:pt x="544303" y="37950"/>
                  <a:pt x="465981" y="87427"/>
                  <a:pt x="525600" y="57618"/>
                </a:cubicBezTo>
                <a:cubicBezTo>
                  <a:pt x="533340" y="53748"/>
                  <a:pt x="539292" y="46732"/>
                  <a:pt x="547200" y="43218"/>
                </a:cubicBezTo>
                <a:cubicBezTo>
                  <a:pt x="561071" y="37053"/>
                  <a:pt x="575223" y="29059"/>
                  <a:pt x="590400" y="28818"/>
                </a:cubicBezTo>
                <a:lnTo>
                  <a:pt x="1044000" y="21618"/>
                </a:lnTo>
                <a:cubicBezTo>
                  <a:pt x="1061396" y="19133"/>
                  <a:pt x="1137031" y="8027"/>
                  <a:pt x="1152000" y="7218"/>
                </a:cubicBezTo>
                <a:cubicBezTo>
                  <a:pt x="1298971" y="-726"/>
                  <a:pt x="1317031" y="18"/>
                  <a:pt x="1425600" y="18"/>
                </a:cubicBezTo>
              </a:path>
            </a:pathLst>
          </a:custGeom>
          <a:solidFill>
            <a:schemeClr val="accent2"/>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4" idx="3"/>
          </p:cNvCxnSpPr>
          <p:nvPr/>
        </p:nvCxnSpPr>
        <p:spPr>
          <a:xfrm flipV="1">
            <a:off x="6332269" y="642736"/>
            <a:ext cx="1089732" cy="19217"/>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3" idx="3"/>
          </p:cNvCxnSpPr>
          <p:nvPr/>
        </p:nvCxnSpPr>
        <p:spPr>
          <a:xfrm>
            <a:off x="1509452" y="2508714"/>
            <a:ext cx="2300548"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5845531" y="2353292"/>
            <a:ext cx="3357151" cy="681921"/>
          </a:xfrm>
          <a:prstGeom prst="rect">
            <a:avLst/>
          </a:prstGeom>
        </p:spPr>
      </p:pic>
      <p:pic>
        <p:nvPicPr>
          <p:cNvPr id="18" name="Picture 17"/>
          <p:cNvPicPr>
            <a:picLocks noChangeAspect="1"/>
          </p:cNvPicPr>
          <p:nvPr/>
        </p:nvPicPr>
        <p:blipFill>
          <a:blip r:embed="rId7"/>
          <a:stretch>
            <a:fillRect/>
          </a:stretch>
        </p:blipFill>
        <p:spPr>
          <a:xfrm>
            <a:off x="5914994" y="3202582"/>
            <a:ext cx="3229006" cy="706112"/>
          </a:xfrm>
          <a:prstGeom prst="rect">
            <a:avLst/>
          </a:prstGeom>
        </p:spPr>
      </p:pic>
      <p:pic>
        <p:nvPicPr>
          <p:cNvPr id="19" name="Picture 18"/>
          <p:cNvPicPr>
            <a:picLocks noChangeAspect="1"/>
          </p:cNvPicPr>
          <p:nvPr/>
        </p:nvPicPr>
        <p:blipFill>
          <a:blip r:embed="rId8"/>
          <a:stretch>
            <a:fillRect/>
          </a:stretch>
        </p:blipFill>
        <p:spPr>
          <a:xfrm>
            <a:off x="5854745" y="4026153"/>
            <a:ext cx="3243655" cy="690364"/>
          </a:xfrm>
          <a:prstGeom prst="rect">
            <a:avLst/>
          </a:prstGeom>
        </p:spPr>
      </p:pic>
      <p:cxnSp>
        <p:nvCxnSpPr>
          <p:cNvPr id="22" name="Straight Connector 21"/>
          <p:cNvCxnSpPr/>
          <p:nvPr/>
        </p:nvCxnSpPr>
        <p:spPr>
          <a:xfrm>
            <a:off x="3731776" y="2468629"/>
            <a:ext cx="2059424" cy="838881"/>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7" idx="1"/>
          </p:cNvCxnSpPr>
          <p:nvPr/>
        </p:nvCxnSpPr>
        <p:spPr>
          <a:xfrm>
            <a:off x="3782100" y="2458802"/>
            <a:ext cx="2063431" cy="235451"/>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8" idx="1"/>
          </p:cNvCxnSpPr>
          <p:nvPr/>
        </p:nvCxnSpPr>
        <p:spPr>
          <a:xfrm flipV="1">
            <a:off x="3855569" y="1894623"/>
            <a:ext cx="2059424" cy="581187"/>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829769" y="2508713"/>
            <a:ext cx="2024976" cy="1663237"/>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87031" y="2139381"/>
            <a:ext cx="2667000" cy="369332"/>
          </a:xfrm>
          <a:prstGeom prst="rect">
            <a:avLst/>
          </a:prstGeom>
          <a:noFill/>
        </p:spPr>
        <p:txBody>
          <a:bodyPr wrap="square" rtlCol="0">
            <a:spAutoFit/>
          </a:bodyPr>
          <a:lstStyle/>
          <a:p>
            <a:r>
              <a:rPr lang="en-US" dirty="0" err="1" smtClean="0"/>
              <a:t>Quá</a:t>
            </a:r>
            <a:r>
              <a:rPr lang="en-US" dirty="0" smtClean="0"/>
              <a:t> </a:t>
            </a:r>
            <a:r>
              <a:rPr lang="en-US" dirty="0" err="1" smtClean="0"/>
              <a:t>trình</a:t>
            </a:r>
            <a:r>
              <a:rPr lang="en-US" dirty="0" smtClean="0"/>
              <a:t> </a:t>
            </a:r>
            <a:r>
              <a:rPr lang="en-US" dirty="0" err="1" smtClean="0"/>
              <a:t>thành</a:t>
            </a:r>
            <a:r>
              <a:rPr lang="en-US" dirty="0" smtClean="0"/>
              <a:t> </a:t>
            </a:r>
            <a:r>
              <a:rPr lang="en-US" dirty="0" err="1" smtClean="0"/>
              <a:t>lập</a:t>
            </a:r>
            <a:endParaRPr lang="en-US" dirty="0"/>
          </a:p>
        </p:txBody>
      </p:sp>
      <p:sp>
        <p:nvSpPr>
          <p:cNvPr id="46" name="TextBox 45"/>
          <p:cNvSpPr txBox="1"/>
          <p:nvPr/>
        </p:nvSpPr>
        <p:spPr>
          <a:xfrm>
            <a:off x="457200" y="391837"/>
            <a:ext cx="1922321" cy="369332"/>
          </a:xfrm>
          <a:prstGeom prst="rect">
            <a:avLst/>
          </a:prstGeom>
          <a:noFill/>
        </p:spPr>
        <p:txBody>
          <a:bodyPr wrap="none" rtlCol="0">
            <a:spAutoFit/>
          </a:bodyPr>
          <a:lstStyle/>
          <a:p>
            <a:r>
              <a:rPr lang="en-US" dirty="0" err="1" smtClean="0"/>
              <a:t>Điều</a:t>
            </a:r>
            <a:r>
              <a:rPr lang="en-US" dirty="0" smtClean="0"/>
              <a:t> </a:t>
            </a:r>
            <a:r>
              <a:rPr lang="en-US" dirty="0" err="1" smtClean="0"/>
              <a:t>kiện</a:t>
            </a:r>
            <a:r>
              <a:rPr lang="en-US" dirty="0" smtClean="0"/>
              <a:t> </a:t>
            </a:r>
            <a:r>
              <a:rPr lang="en-US" dirty="0" err="1" smtClean="0"/>
              <a:t>tự</a:t>
            </a:r>
            <a:r>
              <a:rPr lang="en-US" dirty="0" smtClean="0"/>
              <a:t> </a:t>
            </a:r>
            <a:r>
              <a:rPr lang="en-US" dirty="0" err="1" smtClean="0"/>
              <a:t>nhiên</a:t>
            </a:r>
            <a:endParaRPr lang="en-US" dirty="0"/>
          </a:p>
        </p:txBody>
      </p:sp>
      <p:pic>
        <p:nvPicPr>
          <p:cNvPr id="52" name="Picture 51"/>
          <p:cNvPicPr>
            <a:picLocks noChangeAspect="1"/>
          </p:cNvPicPr>
          <p:nvPr/>
        </p:nvPicPr>
        <p:blipFill>
          <a:blip r:embed="rId9"/>
          <a:stretch>
            <a:fillRect/>
          </a:stretch>
        </p:blipFill>
        <p:spPr>
          <a:xfrm>
            <a:off x="2379424" y="11623"/>
            <a:ext cx="1788652" cy="1557906"/>
          </a:xfrm>
          <a:prstGeom prst="rect">
            <a:avLst/>
          </a:prstGeom>
        </p:spPr>
      </p:pic>
      <p:cxnSp>
        <p:nvCxnSpPr>
          <p:cNvPr id="55" name="Straight Connector 54"/>
          <p:cNvCxnSpPr>
            <a:endCxn id="4" idx="1"/>
          </p:cNvCxnSpPr>
          <p:nvPr/>
        </p:nvCxnSpPr>
        <p:spPr>
          <a:xfrm>
            <a:off x="4168076" y="661953"/>
            <a:ext cx="687408"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032027" y="2459554"/>
            <a:ext cx="762000" cy="276999"/>
          </a:xfrm>
          <a:prstGeom prst="rect">
            <a:avLst/>
          </a:prstGeom>
          <a:noFill/>
        </p:spPr>
        <p:txBody>
          <a:bodyPr wrap="square" rtlCol="0">
            <a:spAutoFit/>
          </a:bodyPr>
          <a:lstStyle/>
          <a:p>
            <a:r>
              <a:rPr lang="en-US" sz="1200" dirty="0" smtClean="0"/>
              <a:t>3000</a:t>
            </a:r>
            <a:endParaRPr lang="en-US" sz="1200" dirty="0"/>
          </a:p>
        </p:txBody>
      </p:sp>
    </p:spTree>
    <p:extLst>
      <p:ext uri="{BB962C8B-B14F-4D97-AF65-F5344CB8AC3E}">
        <p14:creationId xmlns:p14="http://schemas.microsoft.com/office/powerpoint/2010/main" val="402943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circle(in)">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down)">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circle(in)">
                                      <p:cBhvr>
                                        <p:cTn id="52" dur="20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circle(in)">
                                      <p:cBhvr>
                                        <p:cTn id="57" dur="2000"/>
                                        <p:tgtEl>
                                          <p:spTgt spid="27"/>
                                        </p:tgtEl>
                                      </p:cBhvr>
                                    </p:animEffect>
                                  </p:childTnLst>
                                </p:cTn>
                              </p:par>
                              <p:par>
                                <p:cTn id="58" presetID="6" presetClass="entr" presetSubtype="16"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circle(in)">
                                      <p:cBhvr>
                                        <p:cTn id="60" dur="20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par>
                                <p:cTn id="66" presetID="22" presetClass="entr" presetSubtype="4"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500"/>
                                        <p:tgtEl>
                                          <p:spTgt spid="22"/>
                                        </p:tgtEl>
                                      </p:cBhvr>
                                    </p:animEffect>
                                  </p:childTnLst>
                                </p:cTn>
                              </p:par>
                              <p:par>
                                <p:cTn id="74" presetID="22" presetClass="entr" presetSubtype="4"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down)">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down)">
                                      <p:cBhvr>
                                        <p:cTn id="81" dur="500"/>
                                        <p:tgtEl>
                                          <p:spTgt spid="31"/>
                                        </p:tgtEl>
                                      </p:cBhvr>
                                    </p:animEffect>
                                  </p:childTnLst>
                                </p:cTn>
                              </p:par>
                              <p:par>
                                <p:cTn id="82" presetID="22" presetClass="entr" presetSubtype="4"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wipe(down)">
                                      <p:cBhvr>
                                        <p:cTn id="8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95250"/>
            <a:ext cx="3626199" cy="5238750"/>
          </a:xfrm>
          <a:prstGeom prst="rect">
            <a:avLst/>
          </a:prstGeom>
        </p:spPr>
      </p:pic>
      <p:pic>
        <p:nvPicPr>
          <p:cNvPr id="3" name="Picture 2"/>
          <p:cNvPicPr>
            <a:picLocks noChangeAspect="1"/>
          </p:cNvPicPr>
          <p:nvPr/>
        </p:nvPicPr>
        <p:blipFill>
          <a:blip r:embed="rId3"/>
          <a:stretch>
            <a:fillRect/>
          </a:stretch>
        </p:blipFill>
        <p:spPr>
          <a:xfrm>
            <a:off x="3717488" y="-95250"/>
            <a:ext cx="5578912" cy="1940038"/>
          </a:xfrm>
          <a:prstGeom prst="rect">
            <a:avLst/>
          </a:prstGeom>
        </p:spPr>
      </p:pic>
      <p:pic>
        <p:nvPicPr>
          <p:cNvPr id="4" name="Picture 3"/>
          <p:cNvPicPr>
            <a:picLocks noChangeAspect="1"/>
          </p:cNvPicPr>
          <p:nvPr/>
        </p:nvPicPr>
        <p:blipFill>
          <a:blip r:embed="rId4"/>
          <a:stretch>
            <a:fillRect/>
          </a:stretch>
        </p:blipFill>
        <p:spPr>
          <a:xfrm>
            <a:off x="4420969" y="2266950"/>
            <a:ext cx="4171950" cy="2219325"/>
          </a:xfrm>
          <a:prstGeom prst="rect">
            <a:avLst/>
          </a:prstGeom>
        </p:spPr>
      </p:pic>
    </p:spTree>
    <p:extLst>
      <p:ext uri="{BB962C8B-B14F-4D97-AF65-F5344CB8AC3E}">
        <p14:creationId xmlns:p14="http://schemas.microsoft.com/office/powerpoint/2010/main" val="187235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6341"/>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A4AF896F-1712-3A44-A8E9-1C7E0BC74F78}"/>
              </a:ext>
            </a:extLst>
          </p:cNvPr>
          <p:cNvSpPr txBox="1"/>
          <p:nvPr/>
        </p:nvSpPr>
        <p:spPr>
          <a:xfrm>
            <a:off x="1219200" y="357148"/>
            <a:ext cx="6468533" cy="600164"/>
          </a:xfrm>
          <a:prstGeom prst="rect">
            <a:avLst/>
          </a:prstGeom>
          <a:noFill/>
        </p:spPr>
        <p:txBody>
          <a:bodyPr wrap="square" rtlCol="0">
            <a:spAutoFit/>
          </a:bodyPr>
          <a:lstStyle/>
          <a:p>
            <a:pPr algn="ctr"/>
            <a:r>
              <a:rPr lang="en-US" sz="3300" b="1" dirty="0">
                <a:solidFill>
                  <a:srgbClr val="FF0000"/>
                </a:solidFill>
                <a:latin typeface="Times New Roman" panose="02020603050405020304" pitchFamily="18" charset="0"/>
                <a:cs typeface="Times New Roman" panose="02020603050405020304" pitchFamily="18" charset="0"/>
              </a:rPr>
              <a:t>CHƯƠNG 3. XÃ HỘI CỔ ĐẠI</a:t>
            </a:r>
            <a:endParaRPr lang="x-none" sz="33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741709" y="863588"/>
            <a:ext cx="3965381" cy="553998"/>
          </a:xfrm>
          <a:prstGeom prst="rect">
            <a:avLst/>
          </a:prstGeom>
          <a:solidFill>
            <a:srgbClr val="00B0F0"/>
          </a:solidFill>
        </p:spPr>
        <p:txBody>
          <a:bodyPr wrap="none" rtlCol="0">
            <a:spAutoFit/>
          </a:bodyPr>
          <a:lstStyle/>
          <a:p>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b="1" dirty="0">
                <a:solidFill>
                  <a:srgbClr val="002060"/>
                </a:solidFill>
                <a:latin typeface="Times New Roman" panose="02020603050405020304" pitchFamily="18" charset="0"/>
                <a:cs typeface="Times New Roman" panose="02020603050405020304" pitchFamily="18" charset="0"/>
              </a:rPr>
              <a:t> 6. AI CẬP CỔ ĐẠI</a:t>
            </a:r>
          </a:p>
        </p:txBody>
      </p:sp>
      <p:pic>
        <p:nvPicPr>
          <p:cNvPr id="9" name="Picture 8">
            <a:extLst>
              <a:ext uri="{FF2B5EF4-FFF2-40B4-BE49-F238E27FC236}">
                <a16:creationId xmlns:a16="http://schemas.microsoft.com/office/drawing/2014/main" xmlns=""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12" name="Rounded Rectangle 11"/>
          <p:cNvSpPr/>
          <p:nvPr/>
        </p:nvSpPr>
        <p:spPr>
          <a:xfrm>
            <a:off x="762000" y="1467373"/>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III. </a:t>
            </a:r>
            <a:r>
              <a:rPr lang="en-US" b="1" dirty="0">
                <a:solidFill>
                  <a:schemeClr val="tx1"/>
                </a:solidFill>
                <a:latin typeface="Times New Roman" panose="02020603050405020304" pitchFamily="18" charset="0"/>
                <a:cs typeface="Times New Roman" panose="02020603050405020304" pitchFamily="18" charset="0"/>
              </a:rPr>
              <a:t>NHỮNG THÀNH TỰU VĂN HÓA TIÊU BIỂU</a:t>
            </a:r>
          </a:p>
        </p:txBody>
      </p:sp>
    </p:spTree>
    <p:extLst>
      <p:ext uri="{BB962C8B-B14F-4D97-AF65-F5344CB8AC3E}">
        <p14:creationId xmlns:p14="http://schemas.microsoft.com/office/powerpoint/2010/main" val="414214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672"/>
            <a:ext cx="3768751" cy="5181600"/>
          </a:xfrm>
          <a:prstGeom prst="rect">
            <a:avLst/>
          </a:prstGeom>
        </p:spPr>
      </p:pic>
      <p:pic>
        <p:nvPicPr>
          <p:cNvPr id="8" name="Picture 7"/>
          <p:cNvPicPr>
            <a:picLocks noChangeAspect="1"/>
          </p:cNvPicPr>
          <p:nvPr/>
        </p:nvPicPr>
        <p:blipFill>
          <a:blip r:embed="rId3"/>
          <a:stretch>
            <a:fillRect/>
          </a:stretch>
        </p:blipFill>
        <p:spPr>
          <a:xfrm>
            <a:off x="3401462" y="41672"/>
            <a:ext cx="3751919" cy="5198152"/>
          </a:xfrm>
          <a:prstGeom prst="rect">
            <a:avLst/>
          </a:prstGeom>
        </p:spPr>
      </p:pic>
      <p:sp>
        <p:nvSpPr>
          <p:cNvPr id="3" name="Subtitle 2"/>
          <p:cNvSpPr>
            <a:spLocks noGrp="1"/>
          </p:cNvSpPr>
          <p:nvPr>
            <p:ph type="subTitle" idx="1"/>
          </p:nvPr>
        </p:nvSpPr>
        <p:spPr/>
        <p:txBody>
          <a:bodyPr/>
          <a:lstStyle/>
          <a:p>
            <a:endParaRPr lang="en-US" dirty="0"/>
          </a:p>
        </p:txBody>
      </p:sp>
      <p:sp>
        <p:nvSpPr>
          <p:cNvPr id="9" name="Title 8"/>
          <p:cNvSpPr>
            <a:spLocks noGrp="1"/>
          </p:cNvSpPr>
          <p:nvPr>
            <p:ph type="ctrTitle"/>
          </p:nvPr>
        </p:nvSpPr>
        <p:spPr>
          <a:xfrm>
            <a:off x="7153381" y="1276350"/>
            <a:ext cx="1828800" cy="3482578"/>
          </a:xfrm>
          <a:prstGeom prst="wedgeRoundRectCallout">
            <a:avLst>
              <a:gd name="adj1" fmla="val -64317"/>
              <a:gd name="adj2" fmla="val -744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2800" dirty="0" smtClean="0">
                <a:solidFill>
                  <a:schemeClr val="bg1"/>
                </a:solidFill>
                <a:latin typeface="Times New Roman" panose="02020603050405020304" pitchFamily="18" charset="0"/>
                <a:cs typeface="Times New Roman" panose="02020603050405020304" pitchFamily="18" charset="0"/>
              </a:rPr>
              <a:t>Ai </a:t>
            </a:r>
            <a:r>
              <a:rPr lang="en-US" sz="2800" dirty="0" err="1" smtClean="0">
                <a:solidFill>
                  <a:schemeClr val="bg1"/>
                </a:solidFill>
                <a:latin typeface="Times New Roman" panose="02020603050405020304" pitchFamily="18" charset="0"/>
                <a:cs typeface="Times New Roman" panose="02020603050405020304" pitchFamily="18" charset="0"/>
              </a:rPr>
              <a:t>Cập</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cổ</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đại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có</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những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thành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tựu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văn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hóa</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tiêu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biểu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nào</a:t>
            </a:r>
            <a:r>
              <a:rPr lang="en-US" sz="2800"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30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2"/>
          <a:stretch>
            <a:fillRect/>
          </a:stretch>
        </p:blipFill>
        <p:spPr>
          <a:xfrm>
            <a:off x="6988234" y="-67773"/>
            <a:ext cx="2162175" cy="2114550"/>
          </a:xfrm>
          <a:prstGeom prst="rect">
            <a:avLst/>
          </a:prstGeom>
        </p:spPr>
      </p:pic>
      <p:sp>
        <p:nvSpPr>
          <p:cNvPr id="9" name="MainTopic"/>
          <p:cNvSpPr/>
          <p:nvPr/>
        </p:nvSpPr>
        <p:spPr>
          <a:xfrm>
            <a:off x="1756090" y="485639"/>
            <a:ext cx="1571165" cy="503506"/>
          </a:xfrm>
          <a:custGeom>
            <a:avLst/>
            <a:gdLst>
              <a:gd name="rtl" fmla="*/ 105075 w 642150"/>
              <a:gd name="rtt" fmla="*/ 63000 h 246000"/>
              <a:gd name="rtr" fmla="*/ 513075 w 642150"/>
              <a:gd name="rtb" fmla="*/ 189000 h 246000"/>
            </a:gdLst>
            <a:ahLst/>
            <a:cxnLst/>
            <a:rect l="rtl" t="rtt" r="rtr" b="rtb"/>
            <a:pathLst>
              <a:path w="642150" h="246000">
                <a:moveTo>
                  <a:pt x="123000" y="0"/>
                </a:moveTo>
                <a:lnTo>
                  <a:pt x="519150" y="0"/>
                </a:lnTo>
                <a:cubicBezTo>
                  <a:pt x="587083" y="0"/>
                  <a:pt x="642150" y="55067"/>
                  <a:pt x="642150" y="123000"/>
                </a:cubicBezTo>
                <a:cubicBezTo>
                  <a:pt x="642150" y="190933"/>
                  <a:pt x="587083" y="246000"/>
                  <a:pt x="519150" y="246000"/>
                </a:cubicBezTo>
                <a:lnTo>
                  <a:pt x="123000" y="246000"/>
                </a:lnTo>
                <a:cubicBezTo>
                  <a:pt x="55067" y="246000"/>
                  <a:pt x="0" y="190933"/>
                  <a:pt x="0" y="123000"/>
                </a:cubicBezTo>
                <a:cubicBezTo>
                  <a:pt x="0" y="55067"/>
                  <a:pt x="55067" y="0"/>
                  <a:pt x="123000" y="0"/>
                </a:cubicBezTo>
                <a:close/>
              </a:path>
            </a:pathLst>
          </a:custGeom>
          <a:solidFill>
            <a:srgbClr val="4EE2C9"/>
          </a:solidFill>
          <a:ln w="18000" cap="flat">
            <a:solidFill>
              <a:srgbClr val="0199AE"/>
            </a:solidFill>
            <a:round/>
          </a:ln>
        </p:spPr>
        <p:txBody>
          <a:bodyPr wrap="square" lIns="0" tIns="0" rIns="0" bIns="0" rtlCol="0" anchor="ctr"/>
          <a:lstStyle/>
          <a:p>
            <a:pPr marL="0" marR="0" algn="ctr">
              <a:lnSpc>
                <a:spcPts val="700"/>
              </a:lnSpc>
              <a:spcBef>
                <a:spcPts val="0"/>
              </a:spcBef>
              <a:spcAft>
                <a:spcPts val="1000"/>
              </a:spcAft>
            </a:pPr>
            <a:r>
              <a:rPr lang="en-US" dirty="0" err="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Chữ</a:t>
            </a:r>
            <a:r>
              <a:rPr lang="en-US" dirty="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viết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MMConnector"/>
          <p:cNvSpPr/>
          <p:nvPr/>
        </p:nvSpPr>
        <p:spPr>
          <a:xfrm>
            <a:off x="3327256" y="1011337"/>
            <a:ext cx="213443" cy="236126"/>
          </a:xfrm>
          <a:custGeom>
            <a:avLst/>
            <a:gdLst/>
            <a:ahLst/>
            <a:cxnLst/>
            <a:rect l="0" t="0" r="0" b="0"/>
            <a:pathLst>
              <a:path w="210000" h="144600" fill="none">
                <a:moveTo>
                  <a:pt x="-105000" y="-72300"/>
                </a:moveTo>
                <a:cubicBezTo>
                  <a:pt x="-105000" y="14460"/>
                  <a:pt x="-21000" y="72300"/>
                  <a:pt x="105000" y="72300"/>
                </a:cubicBezTo>
              </a:path>
            </a:pathLst>
          </a:custGeom>
          <a:noFill/>
          <a:ln w="38100" cap="rnd">
            <a:solidFill>
              <a:srgbClr val="0199AE"/>
            </a:solidFill>
            <a:round/>
          </a:ln>
        </p:spPr>
        <p:txBody>
          <a:bodyPr/>
          <a:lstStyle/>
          <a:p>
            <a:endParaRPr lang="en-US"/>
          </a:p>
        </p:txBody>
      </p:sp>
      <p:sp>
        <p:nvSpPr>
          <p:cNvPr id="11" name="MMConnector"/>
          <p:cNvSpPr/>
          <p:nvPr/>
        </p:nvSpPr>
        <p:spPr>
          <a:xfrm>
            <a:off x="3313660" y="364553"/>
            <a:ext cx="217980" cy="350124"/>
          </a:xfrm>
          <a:custGeom>
            <a:avLst/>
            <a:gdLst/>
            <a:ahLst/>
            <a:cxnLst/>
            <a:rect l="0" t="0" r="0" b="0"/>
            <a:pathLst>
              <a:path w="210000" h="144600" fill="none">
                <a:moveTo>
                  <a:pt x="-105000" y="72300"/>
                </a:moveTo>
                <a:cubicBezTo>
                  <a:pt x="-105000" y="-14460"/>
                  <a:pt x="-21000" y="-72300"/>
                  <a:pt x="105000" y="-72300"/>
                </a:cubicBezTo>
              </a:path>
            </a:pathLst>
          </a:custGeom>
          <a:noFill/>
          <a:ln w="38100" cap="rnd">
            <a:solidFill>
              <a:srgbClr val="0199AE"/>
            </a:solidFill>
            <a:round/>
          </a:ln>
        </p:spPr>
        <p:txBody>
          <a:bodyPr/>
          <a:lstStyle/>
          <a:p>
            <a:endParaRPr lang="en-US"/>
          </a:p>
        </p:txBody>
      </p:sp>
      <p:pic>
        <p:nvPicPr>
          <p:cNvPr id="15" name="Picture 14" descr="C:\Users\HP\OneDrive\Desktop\Screenshot_44.png"/>
          <p:cNvPicPr/>
          <p:nvPr/>
        </p:nvPicPr>
        <p:blipFill>
          <a:blip r:embed="rId3">
            <a:extLst>
              <a:ext uri="{28A0092B-C50C-407E-A947-70E740481C1C}">
                <a14:useLocalDpi xmlns:a14="http://schemas.microsoft.com/office/drawing/2010/main" val="0"/>
              </a:ext>
            </a:extLst>
          </a:blip>
          <a:srcRect/>
          <a:stretch>
            <a:fillRect/>
          </a:stretch>
        </p:blipFill>
        <p:spPr bwMode="auto">
          <a:xfrm>
            <a:off x="5356185" y="-73342"/>
            <a:ext cx="1739616" cy="1589267"/>
          </a:xfrm>
          <a:prstGeom prst="rect">
            <a:avLst/>
          </a:prstGeom>
          <a:noFill/>
          <a:ln>
            <a:noFill/>
          </a:ln>
        </p:spPr>
      </p:pic>
      <p:sp>
        <p:nvSpPr>
          <p:cNvPr id="17" name="MMConnector"/>
          <p:cNvSpPr/>
          <p:nvPr/>
        </p:nvSpPr>
        <p:spPr>
          <a:xfrm>
            <a:off x="3207005" y="2180137"/>
            <a:ext cx="477008" cy="197230"/>
          </a:xfrm>
          <a:custGeom>
            <a:avLst/>
            <a:gdLst/>
            <a:ahLst/>
            <a:cxnLst/>
            <a:rect l="0" t="0" r="0" b="0"/>
            <a:pathLst>
              <a:path w="210000" h="99600" fill="none">
                <a:moveTo>
                  <a:pt x="-105000" y="49800"/>
                </a:moveTo>
                <a:cubicBezTo>
                  <a:pt x="-105000" y="-9960"/>
                  <a:pt x="-21000" y="-49800"/>
                  <a:pt x="105000" y="-49800"/>
                </a:cubicBezTo>
              </a:path>
            </a:pathLst>
          </a:custGeom>
          <a:noFill/>
          <a:ln w="57150" cap="rnd">
            <a:solidFill>
              <a:srgbClr val="EF6653"/>
            </a:solidFill>
            <a:round/>
          </a:ln>
        </p:spPr>
        <p:txBody>
          <a:bodyPr/>
          <a:lstStyle/>
          <a:p>
            <a:endParaRPr lang="en-US"/>
          </a:p>
        </p:txBody>
      </p:sp>
      <p:sp>
        <p:nvSpPr>
          <p:cNvPr id="22" name="MMConnector"/>
          <p:cNvSpPr/>
          <p:nvPr/>
        </p:nvSpPr>
        <p:spPr>
          <a:xfrm>
            <a:off x="3272733" y="3141795"/>
            <a:ext cx="1967249" cy="310589"/>
          </a:xfrm>
          <a:custGeom>
            <a:avLst/>
            <a:gdLst/>
            <a:ahLst/>
            <a:cxnLst/>
            <a:rect l="0" t="0" r="0" b="0"/>
            <a:pathLst>
              <a:path w="210000" h="6000" fill="none">
                <a:moveTo>
                  <a:pt x="-105000" y="0"/>
                </a:moveTo>
                <a:cubicBezTo>
                  <a:pt x="-21000" y="0"/>
                  <a:pt x="42000" y="0"/>
                  <a:pt x="105000" y="0"/>
                </a:cubicBezTo>
              </a:path>
            </a:pathLst>
          </a:custGeom>
          <a:solidFill>
            <a:srgbClr val="FFFF00"/>
          </a:solidFill>
          <a:ln w="57150" cap="rnd">
            <a:solidFill>
              <a:srgbClr val="FEB517"/>
            </a:solidFill>
            <a:round/>
          </a:ln>
        </p:spPr>
        <p:txBody>
          <a:bodyPr/>
          <a:lstStyle/>
          <a:p>
            <a:endParaRPr lang="en-US"/>
          </a:p>
        </p:txBody>
      </p:sp>
      <p:sp>
        <p:nvSpPr>
          <p:cNvPr id="24" name="MMConnector"/>
          <p:cNvSpPr/>
          <p:nvPr/>
        </p:nvSpPr>
        <p:spPr>
          <a:xfrm>
            <a:off x="1865817" y="2714136"/>
            <a:ext cx="846116" cy="974886"/>
          </a:xfrm>
          <a:custGeom>
            <a:avLst/>
            <a:gdLst/>
            <a:ahLst/>
            <a:cxnLst/>
            <a:rect l="0" t="0" r="0" b="0"/>
            <a:pathLst>
              <a:path w="1505352" h="1022400" fill="none">
                <a:moveTo>
                  <a:pt x="-740427" y="-382200"/>
                </a:moveTo>
                <a:cubicBezTo>
                  <a:pt x="-617987" y="240564"/>
                  <a:pt x="-45905" y="640200"/>
                  <a:pt x="764925" y="640200"/>
                </a:cubicBezTo>
              </a:path>
            </a:pathLst>
          </a:custGeom>
          <a:solidFill>
            <a:srgbClr val="FFFF00"/>
          </a:solidFill>
          <a:ln w="38100" cap="rnd">
            <a:solidFill>
              <a:srgbClr val="FEB517"/>
            </a:solidFill>
            <a:round/>
          </a:ln>
        </p:spPr>
        <p:txBody>
          <a:bodyPr/>
          <a:lstStyle/>
          <a:p>
            <a:endParaRPr lang="en-US"/>
          </a:p>
        </p:txBody>
      </p:sp>
      <p:sp>
        <p:nvSpPr>
          <p:cNvPr id="27" name="MMConnector"/>
          <p:cNvSpPr/>
          <p:nvPr/>
        </p:nvSpPr>
        <p:spPr>
          <a:xfrm>
            <a:off x="1255213" y="1290024"/>
            <a:ext cx="1033781" cy="999975"/>
          </a:xfrm>
          <a:custGeom>
            <a:avLst/>
            <a:gdLst/>
            <a:ahLst/>
            <a:cxnLst/>
            <a:rect l="0" t="0" r="0" b="0"/>
            <a:pathLst>
              <a:path w="210000" h="144600" fill="none">
                <a:moveTo>
                  <a:pt x="-105000" y="72300"/>
                </a:moveTo>
                <a:cubicBezTo>
                  <a:pt x="-105000" y="-14460"/>
                  <a:pt x="-21000" y="-72300"/>
                  <a:pt x="105000" y="-72300"/>
                </a:cubicBezTo>
              </a:path>
            </a:pathLst>
          </a:custGeom>
          <a:noFill/>
          <a:ln w="38100" cap="rnd">
            <a:solidFill>
              <a:srgbClr val="0199AE"/>
            </a:solidFill>
            <a:round/>
          </a:ln>
        </p:spPr>
        <p:txBody>
          <a:bodyPr/>
          <a:lstStyle/>
          <a:p>
            <a:endParaRPr lang="en-US"/>
          </a:p>
        </p:txBody>
      </p:sp>
      <p:cxnSp>
        <p:nvCxnSpPr>
          <p:cNvPr id="29" name="Straight Connector 28"/>
          <p:cNvCxnSpPr/>
          <p:nvPr/>
        </p:nvCxnSpPr>
        <p:spPr>
          <a:xfrm>
            <a:off x="1524000" y="2142127"/>
            <a:ext cx="714088" cy="0"/>
          </a:xfrm>
          <a:prstGeom prst="line">
            <a:avLst/>
          </a:prstGeom>
          <a:ln w="57150">
            <a:solidFill>
              <a:srgbClr val="DA4C0C"/>
            </a:solidFill>
          </a:ln>
        </p:spPr>
        <p:style>
          <a:lnRef idx="1">
            <a:schemeClr val="accent1"/>
          </a:lnRef>
          <a:fillRef idx="0">
            <a:schemeClr val="accent1"/>
          </a:fillRef>
          <a:effectRef idx="0">
            <a:schemeClr val="accent1"/>
          </a:effectRef>
          <a:fontRef idx="minor">
            <a:schemeClr val="tx1"/>
          </a:fontRef>
        </p:style>
      </p:cxnSp>
      <p:sp>
        <p:nvSpPr>
          <p:cNvPr id="31" name="MMConnector"/>
          <p:cNvSpPr/>
          <p:nvPr/>
        </p:nvSpPr>
        <p:spPr>
          <a:xfrm rot="16200000">
            <a:off x="1571295" y="1734639"/>
            <a:ext cx="1759365" cy="1389774"/>
          </a:xfrm>
          <a:custGeom>
            <a:avLst/>
            <a:gdLst/>
            <a:ahLst/>
            <a:cxnLst/>
            <a:rect l="0" t="0" r="0" b="0"/>
            <a:pathLst>
              <a:path w="1499411" h="895200" fill="none">
                <a:moveTo>
                  <a:pt x="-734486" y="318600"/>
                </a:moveTo>
                <a:cubicBezTo>
                  <a:pt x="-600407" y="-227607"/>
                  <a:pt x="-33486" y="-576600"/>
                  <a:pt x="764925" y="-576600"/>
                </a:cubicBezTo>
              </a:path>
            </a:pathLst>
          </a:custGeom>
          <a:solidFill>
            <a:schemeClr val="accent6">
              <a:lumMod val="20000"/>
              <a:lumOff val="80000"/>
            </a:schemeClr>
          </a:solidFill>
          <a:ln w="57150" cap="rnd">
            <a:solidFill>
              <a:schemeClr val="accent1"/>
            </a:solidFill>
            <a:round/>
          </a:ln>
        </p:spPr>
        <p:txBody>
          <a:bodyPr/>
          <a:lstStyle/>
          <a:p>
            <a:endParaRPr lang="en-US"/>
          </a:p>
        </p:txBody>
      </p:sp>
      <p:sp>
        <p:nvSpPr>
          <p:cNvPr id="32" name="MMConnector"/>
          <p:cNvSpPr/>
          <p:nvPr/>
        </p:nvSpPr>
        <p:spPr>
          <a:xfrm>
            <a:off x="3417495" y="4649553"/>
            <a:ext cx="246408" cy="309253"/>
          </a:xfrm>
          <a:custGeom>
            <a:avLst/>
            <a:gdLst/>
            <a:ahLst/>
            <a:cxnLst/>
            <a:rect l="0" t="0" r="0" b="0"/>
            <a:pathLst>
              <a:path w="210000" h="199200" fill="none">
                <a:moveTo>
                  <a:pt x="-105000" y="-99600"/>
                </a:moveTo>
                <a:cubicBezTo>
                  <a:pt x="-105000" y="19920"/>
                  <a:pt x="-21000" y="99600"/>
                  <a:pt x="105000" y="99600"/>
                </a:cubicBezTo>
              </a:path>
            </a:pathLst>
          </a:custGeom>
          <a:noFill/>
          <a:ln w="57150" cap="rnd">
            <a:solidFill>
              <a:srgbClr val="6B74B7"/>
            </a:solidFill>
            <a:round/>
          </a:ln>
        </p:spPr>
        <p:txBody>
          <a:bodyPr/>
          <a:lstStyle/>
          <a:p>
            <a:endParaRPr lang="en-US"/>
          </a:p>
        </p:txBody>
      </p:sp>
      <p:sp>
        <p:nvSpPr>
          <p:cNvPr id="33" name="MMConnector"/>
          <p:cNvSpPr/>
          <p:nvPr/>
        </p:nvSpPr>
        <p:spPr>
          <a:xfrm>
            <a:off x="3540699" y="4221760"/>
            <a:ext cx="595245" cy="100891"/>
          </a:xfrm>
          <a:custGeom>
            <a:avLst/>
            <a:gdLst/>
            <a:ahLst/>
            <a:cxnLst/>
            <a:rect l="0" t="0" r="0" b="0"/>
            <a:pathLst>
              <a:path w="210000" h="45000" fill="none">
                <a:moveTo>
                  <a:pt x="-105000" y="22500"/>
                </a:moveTo>
                <a:cubicBezTo>
                  <a:pt x="-105000" y="-4500"/>
                  <a:pt x="-21000" y="-22500"/>
                  <a:pt x="105000" y="-22500"/>
                </a:cubicBezTo>
              </a:path>
            </a:pathLst>
          </a:custGeom>
          <a:noFill/>
          <a:ln w="57150" cap="rnd">
            <a:solidFill>
              <a:srgbClr val="6B74B7"/>
            </a:solidFill>
            <a:round/>
          </a:ln>
        </p:spPr>
        <p:txBody>
          <a:bodyPr/>
          <a:lstStyle/>
          <a:p>
            <a:endParaRPr lang="en-US"/>
          </a:p>
        </p:txBody>
      </p:sp>
      <p:sp>
        <p:nvSpPr>
          <p:cNvPr id="39" name="MMConnector"/>
          <p:cNvSpPr/>
          <p:nvPr/>
        </p:nvSpPr>
        <p:spPr>
          <a:xfrm>
            <a:off x="3584653" y="4094972"/>
            <a:ext cx="777450" cy="610006"/>
          </a:xfrm>
          <a:custGeom>
            <a:avLst/>
            <a:gdLst/>
            <a:ahLst/>
            <a:cxnLst/>
            <a:rect l="0" t="0" r="0" b="0"/>
            <a:pathLst>
              <a:path w="210000" h="244200" fill="none">
                <a:moveTo>
                  <a:pt x="-105000" y="122100"/>
                </a:moveTo>
                <a:cubicBezTo>
                  <a:pt x="-105000" y="-24420"/>
                  <a:pt x="-21000" y="-122100"/>
                  <a:pt x="105000" y="-122100"/>
                </a:cubicBezTo>
              </a:path>
            </a:pathLst>
          </a:custGeom>
          <a:solidFill>
            <a:schemeClr val="accent6">
              <a:lumMod val="20000"/>
              <a:lumOff val="80000"/>
            </a:schemeClr>
          </a:solidFill>
          <a:ln w="57150" cap="rnd">
            <a:solidFill>
              <a:srgbClr val="6B74B7"/>
            </a:solidFill>
            <a:round/>
          </a:ln>
        </p:spPr>
        <p:txBody>
          <a:bodyPr/>
          <a:lstStyle/>
          <a:p>
            <a:endParaRPr lang="en-US"/>
          </a:p>
        </p:txBody>
      </p:sp>
      <p:sp>
        <p:nvSpPr>
          <p:cNvPr id="42" name="Oval 41"/>
          <p:cNvSpPr/>
          <p:nvPr/>
        </p:nvSpPr>
        <p:spPr>
          <a:xfrm>
            <a:off x="76200" y="1750782"/>
            <a:ext cx="1600200" cy="820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latin typeface="Times New Roman" panose="02020603050405020304" pitchFamily="18" charset="0"/>
                <a:cs typeface="Times New Roman" panose="02020603050405020304" pitchFamily="18" charset="0"/>
              </a:rPr>
              <a:t>Thành</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tựu</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tiêu</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biểu</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3" name="Rounded Rectangle 42"/>
          <p:cNvSpPr/>
          <p:nvPr/>
        </p:nvSpPr>
        <p:spPr>
          <a:xfrm>
            <a:off x="3406895" y="44202"/>
            <a:ext cx="1850904" cy="623653"/>
          </a:xfrm>
          <a:prstGeom prst="roundRect">
            <a:avLst/>
          </a:prstGeom>
          <a:solidFill>
            <a:srgbClr val="4EE2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latin typeface="Times New Roman" panose="02020603050405020304" pitchFamily="18" charset="0"/>
                <a:cs typeface="Times New Roman" panose="02020603050405020304" pitchFamily="18" charset="0"/>
              </a:rPr>
              <a:t>Khắc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chữ</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tượng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đá</a:t>
            </a:r>
            <a:endParaRPr lang="en-US" dirty="0">
              <a:latin typeface="Times New Roman" panose="02020603050405020304" pitchFamily="18" charset="0"/>
              <a:cs typeface="Times New Roman" panose="02020603050405020304" pitchFamily="18" charset="0"/>
            </a:endParaRPr>
          </a:p>
        </p:txBody>
      </p:sp>
      <p:sp>
        <p:nvSpPr>
          <p:cNvPr id="44" name="Rounded Rectangle 43"/>
          <p:cNvSpPr/>
          <p:nvPr/>
        </p:nvSpPr>
        <p:spPr>
          <a:xfrm>
            <a:off x="3432099" y="854566"/>
            <a:ext cx="1825699" cy="633404"/>
          </a:xfrm>
          <a:prstGeom prst="roundRect">
            <a:avLst/>
          </a:prstGeom>
          <a:solidFill>
            <a:srgbClr val="4EE2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latin typeface="Times New Roman" panose="02020603050405020304" pitchFamily="18" charset="0"/>
                <a:cs typeface="Times New Roman" panose="02020603050405020304" pitchFamily="18" charset="0"/>
              </a:rPr>
              <a:t>Giấy</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làm</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từ</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cây</a:t>
            </a:r>
            <a:r>
              <a:rPr lang="en-US" dirty="0" smtClean="0">
                <a:solidFill>
                  <a:schemeClr val="bg1"/>
                </a:solidFill>
                <a:latin typeface="Times New Roman" panose="02020603050405020304" pitchFamily="18" charset="0"/>
                <a:cs typeface="Times New Roman" panose="02020603050405020304" pitchFamily="18" charset="0"/>
              </a:rPr>
              <a:t> pa-pi-</a:t>
            </a:r>
            <a:r>
              <a:rPr lang="en-US" dirty="0" err="1" smtClean="0">
                <a:solidFill>
                  <a:schemeClr val="bg1"/>
                </a:solidFill>
                <a:latin typeface="Times New Roman" panose="02020603050405020304" pitchFamily="18" charset="0"/>
                <a:cs typeface="Times New Roman" panose="02020603050405020304" pitchFamily="18" charset="0"/>
              </a:rPr>
              <a:t>rút</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6" name="MainTopic"/>
          <p:cNvSpPr/>
          <p:nvPr/>
        </p:nvSpPr>
        <p:spPr>
          <a:xfrm>
            <a:off x="1845904" y="1716063"/>
            <a:ext cx="1462122" cy="594596"/>
          </a:xfrm>
          <a:custGeom>
            <a:avLst/>
            <a:gdLst>
              <a:gd name="rtl" fmla="*/ 105075 w 642150"/>
              <a:gd name="rtt" fmla="*/ 63000 h 246000"/>
              <a:gd name="rtr" fmla="*/ 513075 w 642150"/>
              <a:gd name="rtb" fmla="*/ 189000 h 246000"/>
            </a:gdLst>
            <a:ahLst/>
            <a:cxnLst/>
            <a:rect l="rtl" t="rtt" r="rtr" b="rtb"/>
            <a:pathLst>
              <a:path w="642150" h="246000">
                <a:moveTo>
                  <a:pt x="123000" y="0"/>
                </a:moveTo>
                <a:lnTo>
                  <a:pt x="519150" y="0"/>
                </a:lnTo>
                <a:cubicBezTo>
                  <a:pt x="587083" y="0"/>
                  <a:pt x="642150" y="55067"/>
                  <a:pt x="642150" y="123000"/>
                </a:cubicBezTo>
                <a:cubicBezTo>
                  <a:pt x="642150" y="190933"/>
                  <a:pt x="587083" y="246000"/>
                  <a:pt x="519150" y="246000"/>
                </a:cubicBezTo>
                <a:lnTo>
                  <a:pt x="123000" y="246000"/>
                </a:lnTo>
                <a:cubicBezTo>
                  <a:pt x="55067" y="246000"/>
                  <a:pt x="0" y="190933"/>
                  <a:pt x="0" y="123000"/>
                </a:cubicBezTo>
                <a:cubicBezTo>
                  <a:pt x="0" y="55067"/>
                  <a:pt x="55067" y="0"/>
                  <a:pt x="123000" y="0"/>
                </a:cubicBezTo>
                <a:close/>
              </a:path>
            </a:pathLst>
          </a:custGeom>
          <a:solidFill>
            <a:srgbClr val="D9AA8F"/>
          </a:solidFill>
          <a:ln w="18000" cap="flat">
            <a:solidFill>
              <a:srgbClr val="0199AE"/>
            </a:solidFill>
            <a:round/>
          </a:ln>
        </p:spPr>
        <p:txBody>
          <a:bodyPr wrap="square" lIns="0" tIns="0" rIns="0" bIns="0" rtlCol="0" anchor="ctr"/>
          <a:lstStyle/>
          <a:p>
            <a:pPr marL="0" marR="0" algn="ctr">
              <a:lnSpc>
                <a:spcPts val="700"/>
              </a:lnSpc>
              <a:spcBef>
                <a:spcPts val="0"/>
              </a:spcBef>
              <a:spcAft>
                <a:spcPts val="10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Toán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 name="Rounded Rectangle 46"/>
          <p:cNvSpPr/>
          <p:nvPr/>
        </p:nvSpPr>
        <p:spPr>
          <a:xfrm>
            <a:off x="3474524" y="1762748"/>
            <a:ext cx="1850904" cy="623653"/>
          </a:xfrm>
          <a:prstGeom prst="roundRect">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Giỏi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về</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Hình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Học</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0" name="Flowchart: Terminator 49"/>
          <p:cNvSpPr/>
          <p:nvPr/>
        </p:nvSpPr>
        <p:spPr>
          <a:xfrm>
            <a:off x="1799906" y="2821136"/>
            <a:ext cx="1472827" cy="570000"/>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s New Roman" panose="02020603050405020304" pitchFamily="18" charset="0"/>
                <a:cs typeface="Times New Roman" panose="02020603050405020304" pitchFamily="18" charset="0"/>
              </a:rPr>
              <a:t>Kiến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trúc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điêu</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khắc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1" name="Rounded Rectangle 50"/>
          <p:cNvSpPr/>
          <p:nvPr/>
        </p:nvSpPr>
        <p:spPr>
          <a:xfrm>
            <a:off x="3540699" y="2701625"/>
            <a:ext cx="1850904" cy="62365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Times New Roman" panose="02020603050405020304" pitchFamily="18" charset="0"/>
                <a:cs typeface="Times New Roman" panose="02020603050405020304" pitchFamily="18" charset="0"/>
              </a:rPr>
              <a:t>Kim </a:t>
            </a:r>
            <a:r>
              <a:rPr lang="en-US" dirty="0" err="1" smtClean="0">
                <a:solidFill>
                  <a:srgbClr val="FF0000"/>
                </a:solidFill>
                <a:latin typeface="Times New Roman" panose="02020603050405020304" pitchFamily="18" charset="0"/>
                <a:cs typeface="Times New Roman" panose="02020603050405020304" pitchFamily="18" charset="0"/>
              </a:rPr>
              <a:t>Tử</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tháp</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2" name="Flowchart: Terminator 51"/>
          <p:cNvSpPr/>
          <p:nvPr/>
        </p:nvSpPr>
        <p:spPr>
          <a:xfrm>
            <a:off x="1883739" y="4031991"/>
            <a:ext cx="1472827" cy="570000"/>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Times New Roman" panose="02020603050405020304" pitchFamily="18" charset="0"/>
                <a:cs typeface="Times New Roman" panose="02020603050405020304" pitchFamily="18" charset="0"/>
              </a:rPr>
              <a:t>Y </a:t>
            </a:r>
            <a:r>
              <a:rPr lang="en-US" dirty="0" err="1" smtClean="0">
                <a:solidFill>
                  <a:srgbClr val="FF0000"/>
                </a:solidFill>
                <a:latin typeface="Times New Roman" panose="02020603050405020304" pitchFamily="18" charset="0"/>
                <a:cs typeface="Times New Roman" panose="02020603050405020304" pitchFamily="18" charset="0"/>
              </a:rPr>
              <a:t>học</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5" name="Rounded Rectangle 54"/>
          <p:cNvSpPr/>
          <p:nvPr/>
        </p:nvSpPr>
        <p:spPr>
          <a:xfrm>
            <a:off x="3600319" y="3481294"/>
            <a:ext cx="1731663" cy="368003"/>
          </a:xfrm>
          <a:prstGeom prst="roundRect">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Times New Roman" panose="02020603050405020304" pitchFamily="18" charset="0"/>
                <a:cs typeface="Times New Roman" panose="02020603050405020304" pitchFamily="18" charset="0"/>
              </a:rPr>
              <a:t>Ư</a:t>
            </a:r>
            <a:r>
              <a:rPr lang="en-US" dirty="0" err="1" smtClean="0">
                <a:solidFill>
                  <a:schemeClr val="tx1"/>
                </a:solidFill>
                <a:latin typeface="Times New Roman" panose="02020603050405020304" pitchFamily="18" charset="0"/>
                <a:cs typeface="Times New Roman" panose="02020603050405020304" pitchFamily="18" charset="0"/>
              </a:rPr>
              <a:t>ớp</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xác</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3565683" y="3926673"/>
            <a:ext cx="1766299" cy="550689"/>
          </a:xfrm>
          <a:prstGeom prst="roundRect">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Giỏi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về</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giải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phẩu</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p:cNvSpPr/>
          <p:nvPr/>
        </p:nvSpPr>
        <p:spPr>
          <a:xfrm>
            <a:off x="3593765" y="4561795"/>
            <a:ext cx="1731663" cy="368003"/>
          </a:xfrm>
          <a:prstGeom prst="roundRect">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Times New Roman" panose="02020603050405020304" pitchFamily="18" charset="0"/>
                <a:cs typeface="Times New Roman" panose="02020603050405020304" pitchFamily="18" charset="0"/>
              </a:rPr>
              <a:t>Ư</a:t>
            </a:r>
            <a:r>
              <a:rPr lang="en-US" dirty="0" err="1" smtClean="0">
                <a:solidFill>
                  <a:schemeClr val="tx1"/>
                </a:solidFill>
                <a:latin typeface="Times New Roman" panose="02020603050405020304" pitchFamily="18" charset="0"/>
                <a:cs typeface="Times New Roman" panose="02020603050405020304" pitchFamily="18" charset="0"/>
              </a:rPr>
              <a:t>ớp</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xác</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8" name="Picture 57" descr="C:\Users\HP\OneDrive\Desktop\Screenshot_45.png"/>
          <p:cNvPicPr/>
          <p:nvPr/>
        </p:nvPicPr>
        <p:blipFill>
          <a:blip r:embed="rId4">
            <a:extLst>
              <a:ext uri="{28A0092B-C50C-407E-A947-70E740481C1C}">
                <a14:useLocalDpi xmlns:a14="http://schemas.microsoft.com/office/drawing/2010/main" val="0"/>
              </a:ext>
            </a:extLst>
          </a:blip>
          <a:srcRect/>
          <a:stretch>
            <a:fillRect/>
          </a:stretch>
        </p:blipFill>
        <p:spPr bwMode="auto">
          <a:xfrm>
            <a:off x="5445791" y="1872529"/>
            <a:ext cx="2100005" cy="1182058"/>
          </a:xfrm>
          <a:prstGeom prst="rect">
            <a:avLst/>
          </a:prstGeom>
          <a:noFill/>
          <a:ln>
            <a:noFill/>
          </a:ln>
        </p:spPr>
      </p:pic>
      <p:pic>
        <p:nvPicPr>
          <p:cNvPr id="59" name="Picture 58" descr="C:\Users\HP\OneDrive\Desktop\Screenshot_46.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345" y="3605742"/>
            <a:ext cx="2383701" cy="1422498"/>
          </a:xfrm>
          <a:prstGeom prst="rect">
            <a:avLst/>
          </a:prstGeom>
          <a:noFill/>
          <a:ln>
            <a:noFill/>
          </a:ln>
        </p:spPr>
      </p:pic>
      <p:sp>
        <p:nvSpPr>
          <p:cNvPr id="60" name="Rectangle 59"/>
          <p:cNvSpPr/>
          <p:nvPr/>
        </p:nvSpPr>
        <p:spPr>
          <a:xfrm>
            <a:off x="6984933" y="-152345"/>
            <a:ext cx="1084389" cy="369332"/>
          </a:xfrm>
          <a:prstGeom prst="rect">
            <a:avLst/>
          </a:prstGeom>
        </p:spPr>
        <p:txBody>
          <a:bodyPr wrap="square">
            <a:spAutoFit/>
          </a:bodyPr>
          <a:lstStyle/>
          <a:p>
            <a:endParaRPr lang="en-US" dirty="0">
              <a:solidFill>
                <a:schemeClr val="bg1"/>
              </a:solidFill>
              <a:latin typeface="+mj-lt"/>
            </a:endParaRPr>
          </a:p>
        </p:txBody>
      </p:sp>
      <p:sp>
        <p:nvSpPr>
          <p:cNvPr id="61" name="Title 8"/>
          <p:cNvSpPr txBox="1">
            <a:spLocks/>
          </p:cNvSpPr>
          <p:nvPr/>
        </p:nvSpPr>
        <p:spPr>
          <a:xfrm>
            <a:off x="7802690" y="1181709"/>
            <a:ext cx="1350273" cy="3961791"/>
          </a:xfrm>
          <a:prstGeom prst="wedgeRoundRectCallout">
            <a:avLst>
              <a:gd name="adj1" fmla="val -94291"/>
              <a:gd name="adj2" fmla="val -449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vi-VN" sz="2800" dirty="0">
                <a:solidFill>
                  <a:schemeClr val="bg1"/>
                </a:solidFill>
                <a:latin typeface="+mj-lt"/>
              </a:rPr>
              <a:t>Trong các thành tựu văn hóa của người Ai Cập cổ đại, em ấn tượng nhất với thành tựu nào? Vì sao?</a:t>
            </a:r>
            <a:endParaRPr lang="en-US" sz="2800" dirty="0">
              <a:solidFill>
                <a:schemeClr val="bg1"/>
              </a:solidFill>
              <a:latin typeface="+mj-lt"/>
            </a:endParaRPr>
          </a:p>
          <a:p>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down)">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down)">
                                      <p:cBhvr>
                                        <p:cTn id="54" dur="500"/>
                                        <p:tgtEl>
                                          <p:spTgt spid="5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wipe(down)">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down)">
                                      <p:cBhvr>
                                        <p:cTn id="65" dur="500"/>
                                        <p:tgtEl>
                                          <p:spTgt spid="5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wipe(down)">
                                      <p:cBhvr>
                                        <p:cTn id="73" dur="500"/>
                                        <p:tgtEl>
                                          <p:spTgt spid="52"/>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down)">
                                      <p:cBhvr>
                                        <p:cTn id="76" dur="500"/>
                                        <p:tgtEl>
                                          <p:spTgt spid="39"/>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down)">
                                      <p:cBhvr>
                                        <p:cTn id="79" dur="500"/>
                                        <p:tgtEl>
                                          <p:spTgt spid="3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down)">
                                      <p:cBhvr>
                                        <p:cTn id="82" dur="500"/>
                                        <p:tgtEl>
                                          <p:spTgt spid="32"/>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down)">
                                      <p:cBhvr>
                                        <p:cTn id="85" dur="500"/>
                                        <p:tgtEl>
                                          <p:spTgt spid="55"/>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wipe(down)">
                                      <p:cBhvr>
                                        <p:cTn id="88" dur="500"/>
                                        <p:tgtEl>
                                          <p:spTgt spid="56"/>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wipe(down)">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wipe(down)">
                                      <p:cBhvr>
                                        <p:cTn id="96" dur="500"/>
                                        <p:tgtEl>
                                          <p:spTgt spid="59"/>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barn(inVertical)">
                                      <p:cBhvr>
                                        <p:cTn id="10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7" grpId="0" animBg="1"/>
      <p:bldP spid="22" grpId="0" animBg="1"/>
      <p:bldP spid="24" grpId="0" animBg="1"/>
      <p:bldP spid="27" grpId="0" animBg="1"/>
      <p:bldP spid="31" grpId="0" animBg="1"/>
      <p:bldP spid="32" grpId="0" animBg="1"/>
      <p:bldP spid="33" grpId="0" animBg="1"/>
      <p:bldP spid="39" grpId="0" animBg="1"/>
      <p:bldP spid="43" grpId="0" animBg="1"/>
      <p:bldP spid="44" grpId="0" animBg="1"/>
      <p:bldP spid="46" grpId="0" animBg="1"/>
      <p:bldP spid="47" grpId="0" animBg="1"/>
      <p:bldP spid="50" grpId="0" animBg="1"/>
      <p:bldP spid="51" grpId="0" animBg="1"/>
      <p:bldP spid="52" grpId="0" animBg="1"/>
      <p:bldP spid="55" grpId="0" animBg="1"/>
      <p:bldP spid="56" grpId="0" animBg="1"/>
      <p:bldP spid="57" grpId="0" animBg="1"/>
      <p:bldP spid="6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674171"/>
            <a:ext cx="4572000" cy="369332"/>
          </a:xfrm>
          <a:prstGeom prst="rect">
            <a:avLst/>
          </a:prstGeom>
        </p:spPr>
        <p:txBody>
          <a:bodyPr>
            <a:spAutoFit/>
          </a:bodyPr>
          <a:lstStyle/>
          <a:p>
            <a:r>
              <a:rPr lang="en-US" dirty="0" smtClean="0"/>
              <a:t>:</a:t>
            </a:r>
            <a:endParaRPr lang="en-US" dirty="0"/>
          </a:p>
        </p:txBody>
      </p:sp>
      <p:sp>
        <p:nvSpPr>
          <p:cNvPr id="5" name="Rectangle 4"/>
          <p:cNvSpPr/>
          <p:nvPr/>
        </p:nvSpPr>
        <p:spPr>
          <a:xfrm>
            <a:off x="3262312" y="4093679"/>
            <a:ext cx="4572000" cy="369332"/>
          </a:xfrm>
          <a:prstGeom prst="rect">
            <a:avLst/>
          </a:prstGeom>
        </p:spPr>
        <p:txBody>
          <a:bodyPr>
            <a:spAutoFit/>
          </a:bodyPr>
          <a:lstStyle/>
          <a:p>
            <a:endParaRPr lang="en-US" dirty="0"/>
          </a:p>
        </p:txBody>
      </p:sp>
      <p:sp>
        <p:nvSpPr>
          <p:cNvPr id="7" name="AutoShape 2" descr="Kinh ngạc với những phát minh thời cổ đại vẫn còn giá trị đến hiện nay"/>
          <p:cNvSpPr>
            <a:spLocks noChangeAspect="1" noChangeArrowheads="1"/>
          </p:cNvSpPr>
          <p:nvPr/>
        </p:nvSpPr>
        <p:spPr bwMode="auto">
          <a:xfrm>
            <a:off x="155575" y="-936625"/>
            <a:ext cx="1952625" cy="1952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Kinh ngạc với những phát minh thời cổ đại vẫn còn giá trị đến hiện nay"/>
          <p:cNvSpPr>
            <a:spLocks noChangeAspect="1" noChangeArrowheads="1"/>
          </p:cNvSpPr>
          <p:nvPr/>
        </p:nvSpPr>
        <p:spPr bwMode="auto">
          <a:xfrm>
            <a:off x="5881687" y="1673277"/>
            <a:ext cx="1952625" cy="1952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stretch>
            <a:fillRect/>
          </a:stretch>
        </p:blipFill>
        <p:spPr>
          <a:xfrm>
            <a:off x="2959282" y="84989"/>
            <a:ext cx="2143125" cy="1800962"/>
          </a:xfrm>
          <a:prstGeom prst="rect">
            <a:avLst/>
          </a:prstGeom>
        </p:spPr>
      </p:pic>
      <p:pic>
        <p:nvPicPr>
          <p:cNvPr id="10" name="Picture 9"/>
          <p:cNvPicPr>
            <a:picLocks noChangeAspect="1"/>
          </p:cNvPicPr>
          <p:nvPr/>
        </p:nvPicPr>
        <p:blipFill>
          <a:blip r:embed="rId3"/>
          <a:stretch>
            <a:fillRect/>
          </a:stretch>
        </p:blipFill>
        <p:spPr>
          <a:xfrm>
            <a:off x="49967" y="46480"/>
            <a:ext cx="2590800" cy="1762125"/>
          </a:xfrm>
          <a:prstGeom prst="rect">
            <a:avLst/>
          </a:prstGeom>
        </p:spPr>
      </p:pic>
      <p:sp>
        <p:nvSpPr>
          <p:cNvPr id="12" name="Title 8"/>
          <p:cNvSpPr txBox="1">
            <a:spLocks/>
          </p:cNvSpPr>
          <p:nvPr/>
        </p:nvSpPr>
        <p:spPr>
          <a:xfrm>
            <a:off x="7300912" y="1528306"/>
            <a:ext cx="1828800" cy="3482578"/>
          </a:xfrm>
          <a:prstGeom prst="wedgeRoundRectCallout">
            <a:avLst>
              <a:gd name="adj1" fmla="val -115137"/>
              <a:gd name="adj2" fmla="val -570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“paper” (</a:t>
            </a:r>
            <a:r>
              <a:rPr lang="en-US" sz="2800" dirty="0" err="1">
                <a:solidFill>
                  <a:schemeClr val="bg1"/>
                </a:solidFill>
                <a:latin typeface="Times New Roman" panose="02020603050405020304" pitchFamily="18" charset="0"/>
                <a:cs typeface="Times New Roman" panose="02020603050405020304" pitchFamily="18" charset="0"/>
              </a:rPr>
              <a:t>giấy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tiếng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gốc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a:t>
            </a:r>
          </a:p>
          <a:p>
            <a:endParaRPr lang="vi-VN" sz="2800" dirty="0">
              <a:latin typeface="Times New Roman" panose="02020603050405020304" pitchFamily="18" charset="0"/>
              <a:cs typeface="Times New Roman" panose="02020603050405020304" pitchFamily="18" charset="0"/>
            </a:endParaRPr>
          </a:p>
        </p:txBody>
      </p:sp>
      <p:sp>
        <p:nvSpPr>
          <p:cNvPr id="13" name="AutoShape 6" descr="Tôi Thích Suy Nghĩ của Bạn - Home | Facebook"/>
          <p:cNvSpPr>
            <a:spLocks noChangeAspect="1" noChangeArrowheads="1"/>
          </p:cNvSpPr>
          <p:nvPr/>
        </p:nvSpPr>
        <p:spPr bwMode="auto">
          <a:xfrm>
            <a:off x="155575" y="-8223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4"/>
          <a:stretch>
            <a:fillRect/>
          </a:stretch>
        </p:blipFill>
        <p:spPr>
          <a:xfrm>
            <a:off x="7457410" y="84988"/>
            <a:ext cx="1515803" cy="1515803"/>
          </a:xfrm>
          <a:prstGeom prst="rect">
            <a:avLst/>
          </a:prstGeom>
        </p:spPr>
      </p:pic>
      <p:sp>
        <p:nvSpPr>
          <p:cNvPr id="15" name="Vertical Scroll 14"/>
          <p:cNvSpPr/>
          <p:nvPr/>
        </p:nvSpPr>
        <p:spPr>
          <a:xfrm>
            <a:off x="204787" y="2266950"/>
            <a:ext cx="3657600" cy="2743934"/>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solidFill>
                <a:schemeClr val="tx1"/>
              </a:solidFill>
              <a:latin typeface="+mj-lt"/>
            </a:endParaRPr>
          </a:p>
          <a:p>
            <a:endParaRPr lang="en-US" sz="2400" dirty="0">
              <a:solidFill>
                <a:schemeClr val="tx1"/>
              </a:solidFill>
              <a:latin typeface="+mj-lt"/>
            </a:endParaRPr>
          </a:p>
          <a:p>
            <a:r>
              <a:rPr lang="vi-VN" sz="2400" dirty="0" smtClean="0">
                <a:solidFill>
                  <a:schemeClr val="tx1"/>
                </a:solidFill>
                <a:latin typeface="+mj-lt"/>
              </a:rPr>
              <a:t>Từ </a:t>
            </a:r>
            <a:r>
              <a:rPr lang="vi-VN" sz="2400" dirty="0">
                <a:solidFill>
                  <a:schemeClr val="tx1"/>
                </a:solidFill>
                <a:latin typeface="+mj-lt"/>
              </a:rPr>
              <a:t>“paper” có nguồn gốc từ gốc từ "Papyrus" (pa-pi-rút). Người Ai Cập đã dùng thân cây Pa pi-rut để tạo giấy.</a:t>
            </a:r>
            <a:endParaRPr lang="en-US" sz="2400" dirty="0">
              <a:solidFill>
                <a:schemeClr val="tx1"/>
              </a:solidFill>
              <a:latin typeface="+mj-lt"/>
            </a:endParaRPr>
          </a:p>
          <a:p>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09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674171"/>
            <a:ext cx="4572000" cy="369332"/>
          </a:xfrm>
          <a:prstGeom prst="rect">
            <a:avLst/>
          </a:prstGeom>
        </p:spPr>
        <p:txBody>
          <a:bodyPr>
            <a:spAutoFit/>
          </a:bodyPr>
          <a:lstStyle/>
          <a:p>
            <a:r>
              <a:rPr lang="en-US" dirty="0" smtClean="0"/>
              <a:t>:</a:t>
            </a:r>
            <a:endParaRPr lang="en-US" dirty="0"/>
          </a:p>
        </p:txBody>
      </p:sp>
      <p:sp>
        <p:nvSpPr>
          <p:cNvPr id="5" name="Rectangle 4"/>
          <p:cNvSpPr/>
          <p:nvPr/>
        </p:nvSpPr>
        <p:spPr>
          <a:xfrm>
            <a:off x="3262312" y="4093679"/>
            <a:ext cx="4572000" cy="369332"/>
          </a:xfrm>
          <a:prstGeom prst="rect">
            <a:avLst/>
          </a:prstGeom>
        </p:spPr>
        <p:txBody>
          <a:bodyPr>
            <a:spAutoFit/>
          </a:bodyPr>
          <a:lstStyle/>
          <a:p>
            <a:endParaRPr lang="en-US" dirty="0"/>
          </a:p>
        </p:txBody>
      </p:sp>
      <p:sp>
        <p:nvSpPr>
          <p:cNvPr id="7" name="AutoShape 2" descr="Kinh ngạc với những phát minh thời cổ đại vẫn còn giá trị đến hiện nay"/>
          <p:cNvSpPr>
            <a:spLocks noChangeAspect="1" noChangeArrowheads="1"/>
          </p:cNvSpPr>
          <p:nvPr/>
        </p:nvSpPr>
        <p:spPr bwMode="auto">
          <a:xfrm>
            <a:off x="155575" y="-936625"/>
            <a:ext cx="1952625" cy="1952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Kinh ngạc với những phát minh thời cổ đại vẫn còn giá trị đến hiện nay"/>
          <p:cNvSpPr>
            <a:spLocks noChangeAspect="1" noChangeArrowheads="1"/>
          </p:cNvSpPr>
          <p:nvPr/>
        </p:nvSpPr>
        <p:spPr bwMode="auto">
          <a:xfrm>
            <a:off x="5881687" y="1673277"/>
            <a:ext cx="1952625" cy="1952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itle 8"/>
          <p:cNvSpPr txBox="1">
            <a:spLocks/>
          </p:cNvSpPr>
          <p:nvPr/>
        </p:nvSpPr>
        <p:spPr>
          <a:xfrm>
            <a:off x="7300912" y="1528306"/>
            <a:ext cx="1828800" cy="3482578"/>
          </a:xfrm>
          <a:prstGeom prst="wedgeRoundRectCallout">
            <a:avLst>
              <a:gd name="adj1" fmla="val -115137"/>
              <a:gd name="adj2" fmla="val -570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ở Ai </a:t>
            </a:r>
            <a:r>
              <a:rPr lang="en-US" sz="2800" dirty="0" err="1">
                <a:solidFill>
                  <a:schemeClr val="bg1"/>
                </a:solidFill>
                <a:latin typeface="Times New Roman" panose="02020603050405020304" pitchFamily="18" charset="0"/>
                <a:cs typeface="Times New Roman" panose="02020603050405020304" pitchFamily="18" charset="0"/>
              </a:rPr>
              <a:t>cập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cổ</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triển</a:t>
            </a:r>
            <a:r>
              <a:rPr lang="en-US" sz="2800" dirty="0">
                <a:solidFill>
                  <a:schemeClr val="bg1"/>
                </a:solidFill>
                <a:latin typeface="Times New Roman" panose="02020603050405020304" pitchFamily="18" charset="0"/>
                <a:cs typeface="Times New Roman" panose="02020603050405020304" pitchFamily="18" charset="0"/>
              </a:rPr>
              <a:t>? </a:t>
            </a:r>
          </a:p>
          <a:p>
            <a:endParaRPr lang="vi-VN" sz="2800" dirty="0">
              <a:latin typeface="Times New Roman" panose="02020603050405020304" pitchFamily="18" charset="0"/>
              <a:cs typeface="Times New Roman" panose="02020603050405020304" pitchFamily="18" charset="0"/>
            </a:endParaRPr>
          </a:p>
        </p:txBody>
      </p:sp>
      <p:sp>
        <p:nvSpPr>
          <p:cNvPr id="13" name="AutoShape 6" descr="Tôi Thích Suy Nghĩ của Bạn - Home | Facebook"/>
          <p:cNvSpPr>
            <a:spLocks noChangeAspect="1" noChangeArrowheads="1"/>
          </p:cNvSpPr>
          <p:nvPr/>
        </p:nvSpPr>
        <p:spPr bwMode="auto">
          <a:xfrm>
            <a:off x="155575" y="-8223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2"/>
          <a:stretch>
            <a:fillRect/>
          </a:stretch>
        </p:blipFill>
        <p:spPr>
          <a:xfrm>
            <a:off x="7457410" y="84988"/>
            <a:ext cx="1515803" cy="1515803"/>
          </a:xfrm>
          <a:prstGeom prst="rect">
            <a:avLst/>
          </a:prstGeom>
        </p:spPr>
      </p:pic>
      <p:sp>
        <p:nvSpPr>
          <p:cNvPr id="15" name="Vertical Scroll 14"/>
          <p:cNvSpPr/>
          <p:nvPr/>
        </p:nvSpPr>
        <p:spPr>
          <a:xfrm>
            <a:off x="204786" y="2266950"/>
            <a:ext cx="6500813" cy="2743934"/>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solidFill>
                <a:schemeClr val="tx1"/>
              </a:solidFill>
              <a:latin typeface="+mj-lt"/>
            </a:endParaRPr>
          </a:p>
          <a:p>
            <a:endParaRPr lang="en-US" sz="2400" dirty="0">
              <a:solidFill>
                <a:schemeClr val="tx1"/>
              </a:solidFill>
              <a:latin typeface="+mj-lt"/>
            </a:endParaRPr>
          </a:p>
          <a:p>
            <a:r>
              <a:rPr lang="vi-VN" sz="2400" dirty="0">
                <a:solidFill>
                  <a:schemeClr val="tx1"/>
                </a:solidFill>
                <a:latin typeface="+mj-lt"/>
              </a:rPr>
              <a:t>Hình học ở Ai cập cổ đại lại phát triển vì hằng năm, nước sông Nin dâng cao khiến ranh giới giữa các thửa ruộng bị xoá nhoà, nên mỗi khi nước rút, người Ai Cập cổ đại phải tiến hành đo đạc lại diện tích.</a:t>
            </a:r>
            <a:endParaRPr lang="en-US" sz="2400" dirty="0">
              <a:solidFill>
                <a:schemeClr val="tx1"/>
              </a:solidFill>
              <a:latin typeface="+mj-lt"/>
            </a:endParaRPr>
          </a:p>
          <a:p>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7" name="Picture 16" descr="C:\Users\HP\OneDrive\Desktop\Screenshot_3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3137"/>
            <a:ext cx="3505200" cy="2249911"/>
          </a:xfrm>
          <a:prstGeom prst="rect">
            <a:avLst/>
          </a:prstGeom>
          <a:noFill/>
          <a:ln>
            <a:noFill/>
          </a:ln>
        </p:spPr>
      </p:pic>
    </p:spTree>
    <p:extLst>
      <p:ext uri="{BB962C8B-B14F-4D97-AF65-F5344CB8AC3E}">
        <p14:creationId xmlns:p14="http://schemas.microsoft.com/office/powerpoint/2010/main" val="407427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HP\OneDrive\Desktop\Screenshot_45.png"/>
          <p:cNvPicPr/>
          <p:nvPr/>
        </p:nvPicPr>
        <p:blipFill>
          <a:blip r:embed="rId2">
            <a:extLst>
              <a:ext uri="{28A0092B-C50C-407E-A947-70E740481C1C}">
                <a14:useLocalDpi xmlns:a14="http://schemas.microsoft.com/office/drawing/2010/main" val="0"/>
              </a:ext>
            </a:extLst>
          </a:blip>
          <a:srcRect/>
          <a:stretch>
            <a:fillRect/>
          </a:stretch>
        </p:blipFill>
        <p:spPr bwMode="auto">
          <a:xfrm>
            <a:off x="-30858" y="1657350"/>
            <a:ext cx="2100005" cy="1182058"/>
          </a:xfrm>
          <a:prstGeom prst="rect">
            <a:avLst/>
          </a:prstGeom>
          <a:noFill/>
          <a:ln>
            <a:noFill/>
          </a:ln>
        </p:spPr>
      </p:pic>
      <p:sp>
        <p:nvSpPr>
          <p:cNvPr id="3" name="Rectangle 2"/>
          <p:cNvSpPr/>
          <p:nvPr/>
        </p:nvSpPr>
        <p:spPr>
          <a:xfrm>
            <a:off x="2165885" y="819150"/>
            <a:ext cx="6961196" cy="3785652"/>
          </a:xfrm>
          <a:prstGeom prst="rect">
            <a:avLst/>
          </a:prstGeom>
        </p:spPr>
        <p:txBody>
          <a:bodyPr wrap="square">
            <a:spAutoFit/>
          </a:bodyPr>
          <a:lstStyle/>
          <a:p>
            <a:r>
              <a:rPr lang="vi-VN" sz="2400" b="1" dirty="0">
                <a:latin typeface="+mj-lt"/>
              </a:rPr>
              <a:t>Công trình kiến trúc nổi tiếng nhất của Ai Cập là các kim tự tháp, tập trung nhiều nhất ở Mem-phít (Memphits), nơi có kim tự tháp Kê-ốp (Cheops), Thung lũng các vị Vua và khu đền tháp của vua Ram-sét II (Ramset II) thuộc phía nam Ai Cập ngày nay. Kim tự tháp Kê-ốp, một </a:t>
            </a:r>
            <a:r>
              <a:rPr lang="en-US" sz="2400" b="1" dirty="0" err="1" smtClean="0">
                <a:latin typeface="+mj-lt"/>
              </a:rPr>
              <a:t>kì</a:t>
            </a:r>
            <a:r>
              <a:rPr lang="en-US" sz="2400" b="1" dirty="0" smtClean="0">
                <a:latin typeface="+mj-lt"/>
              </a:rPr>
              <a:t> </a:t>
            </a:r>
            <a:r>
              <a:rPr lang="en-US" sz="2400" b="1" dirty="0" err="1" smtClean="0">
                <a:latin typeface="+mj-lt"/>
              </a:rPr>
              <a:t>quan</a:t>
            </a:r>
            <a:r>
              <a:rPr lang="en-US" sz="2400" b="1" dirty="0" smtClean="0">
                <a:latin typeface="+mj-lt"/>
              </a:rPr>
              <a:t> </a:t>
            </a:r>
            <a:r>
              <a:rPr lang="en-US" sz="2400" b="1" dirty="0" err="1" smtClean="0">
                <a:latin typeface="+mj-lt"/>
              </a:rPr>
              <a:t>thế</a:t>
            </a:r>
            <a:r>
              <a:rPr lang="en-US" sz="2400" b="1" dirty="0" smtClean="0">
                <a:latin typeface="+mj-lt"/>
              </a:rPr>
              <a:t> </a:t>
            </a:r>
            <a:r>
              <a:rPr lang="en-US" sz="2400" b="1" dirty="0" err="1" smtClean="0">
                <a:latin typeface="+mj-lt"/>
              </a:rPr>
              <a:t>giới</a:t>
            </a:r>
            <a:r>
              <a:rPr lang="en-US" sz="2400" b="1" dirty="0" smtClean="0">
                <a:latin typeface="+mj-lt"/>
              </a:rPr>
              <a:t> </a:t>
            </a:r>
            <a:r>
              <a:rPr lang="en-US" sz="2400" b="1" dirty="0" err="1" smtClean="0">
                <a:latin typeface="+mj-lt"/>
              </a:rPr>
              <a:t>cổ</a:t>
            </a:r>
            <a:r>
              <a:rPr lang="en-US" sz="2400" b="1" dirty="0" smtClean="0">
                <a:latin typeface="+mj-lt"/>
              </a:rPr>
              <a:t> </a:t>
            </a:r>
            <a:r>
              <a:rPr lang="en-US" sz="2400" b="1" dirty="0" err="1" smtClean="0">
                <a:latin typeface="+mj-lt"/>
              </a:rPr>
              <a:t>đại</a:t>
            </a:r>
            <a:r>
              <a:rPr lang="vi-VN" sz="2400" b="1" dirty="0" smtClean="0">
                <a:latin typeface="+mj-lt"/>
              </a:rPr>
              <a:t>, </a:t>
            </a:r>
            <a:r>
              <a:rPr lang="en-US" sz="2400" b="1" dirty="0" err="1" smtClean="0">
                <a:latin typeface="+mj-lt"/>
              </a:rPr>
              <a:t>có</a:t>
            </a:r>
            <a:r>
              <a:rPr lang="en-US" sz="2400" b="1" dirty="0" smtClean="0">
                <a:latin typeface="+mj-lt"/>
              </a:rPr>
              <a:t> </a:t>
            </a:r>
            <a:r>
              <a:rPr lang="en-US" sz="2400" b="1" dirty="0" err="1" smtClean="0">
                <a:latin typeface="+mj-lt"/>
              </a:rPr>
              <a:t>chiều</a:t>
            </a:r>
            <a:r>
              <a:rPr lang="en-US" sz="2400" b="1" dirty="0" smtClean="0">
                <a:latin typeface="+mj-lt"/>
              </a:rPr>
              <a:t> cap 147m, </a:t>
            </a:r>
            <a:r>
              <a:rPr lang="en-US" sz="2400" b="1" dirty="0" err="1" smtClean="0">
                <a:latin typeface="+mj-lt"/>
              </a:rPr>
              <a:t>được</a:t>
            </a:r>
            <a:r>
              <a:rPr lang="en-US" sz="2400" b="1" dirty="0" smtClean="0">
                <a:latin typeface="+mj-lt"/>
              </a:rPr>
              <a:t> </a:t>
            </a:r>
            <a:r>
              <a:rPr lang="en-US" sz="2400" b="1" dirty="0" err="1" smtClean="0">
                <a:latin typeface="+mj-lt"/>
              </a:rPr>
              <a:t>tạo</a:t>
            </a:r>
            <a:r>
              <a:rPr lang="en-US" sz="2400" b="1" dirty="0" smtClean="0">
                <a:latin typeface="+mj-lt"/>
              </a:rPr>
              <a:t> </a:t>
            </a:r>
            <a:r>
              <a:rPr lang="en-US" sz="2400" b="1" dirty="0" err="1" smtClean="0">
                <a:latin typeface="+mj-lt"/>
              </a:rPr>
              <a:t>nên</a:t>
            </a:r>
            <a:r>
              <a:rPr lang="en-US" sz="2400" b="1" dirty="0" smtClean="0">
                <a:latin typeface="+mj-lt"/>
              </a:rPr>
              <a:t> </a:t>
            </a:r>
            <a:r>
              <a:rPr lang="en-US" sz="2400" b="1" dirty="0" err="1" smtClean="0">
                <a:latin typeface="+mj-lt"/>
              </a:rPr>
              <a:t>từ</a:t>
            </a:r>
            <a:r>
              <a:rPr lang="en-US" sz="2400" b="1" dirty="0" smtClean="0">
                <a:latin typeface="+mj-lt"/>
              </a:rPr>
              <a:t> 2 </a:t>
            </a:r>
            <a:r>
              <a:rPr lang="en-US" sz="2400" b="1" dirty="0" err="1" smtClean="0">
                <a:latin typeface="+mj-lt"/>
              </a:rPr>
              <a:t>triệu</a:t>
            </a:r>
            <a:r>
              <a:rPr lang="en-US" sz="2400" b="1" dirty="0" smtClean="0">
                <a:latin typeface="+mj-lt"/>
              </a:rPr>
              <a:t> </a:t>
            </a:r>
            <a:r>
              <a:rPr lang="en-US" sz="2400" b="1" dirty="0" err="1" smtClean="0">
                <a:latin typeface="+mj-lt"/>
              </a:rPr>
              <a:t>phiến</a:t>
            </a:r>
            <a:r>
              <a:rPr lang="en-US" sz="2400" b="1" dirty="0" smtClean="0">
                <a:latin typeface="+mj-lt"/>
              </a:rPr>
              <a:t> </a:t>
            </a:r>
            <a:r>
              <a:rPr lang="en-US" sz="2400" b="1" dirty="0" err="1" smtClean="0">
                <a:latin typeface="+mj-lt"/>
              </a:rPr>
              <a:t>đá</a:t>
            </a:r>
            <a:r>
              <a:rPr lang="en-US" sz="2400" b="1" dirty="0" smtClean="0">
                <a:latin typeface="+mj-lt"/>
              </a:rPr>
              <a:t>, </a:t>
            </a:r>
            <a:r>
              <a:rPr lang="en-US" sz="2400" b="1" dirty="0" err="1" smtClean="0">
                <a:latin typeface="+mj-lt"/>
              </a:rPr>
              <a:t>phần</a:t>
            </a:r>
            <a:r>
              <a:rPr lang="en-US" sz="2400" b="1" dirty="0" smtClean="0">
                <a:latin typeface="+mj-lt"/>
              </a:rPr>
              <a:t> </a:t>
            </a:r>
            <a:r>
              <a:rPr lang="en-US" sz="2400" b="1" dirty="0" err="1" smtClean="0">
                <a:latin typeface="+mj-lt"/>
              </a:rPr>
              <a:t>lớn</a:t>
            </a:r>
            <a:r>
              <a:rPr lang="en-US" sz="2400" b="1" dirty="0" smtClean="0">
                <a:latin typeface="+mj-lt"/>
              </a:rPr>
              <a:t> </a:t>
            </a:r>
            <a:r>
              <a:rPr lang="en-US" sz="2400" b="1" dirty="0" err="1" smtClean="0">
                <a:latin typeface="+mj-lt"/>
              </a:rPr>
              <a:t>các</a:t>
            </a:r>
            <a:r>
              <a:rPr lang="en-US" sz="2400" b="1" dirty="0" smtClean="0">
                <a:latin typeface="+mj-lt"/>
              </a:rPr>
              <a:t> </a:t>
            </a:r>
            <a:r>
              <a:rPr lang="en-US" sz="2400" b="1" dirty="0" err="1" smtClean="0">
                <a:latin typeface="+mj-lt"/>
              </a:rPr>
              <a:t>phiến</a:t>
            </a:r>
            <a:r>
              <a:rPr lang="en-US" sz="2400" b="1" dirty="0" smtClean="0">
                <a:latin typeface="+mj-lt"/>
              </a:rPr>
              <a:t> </a:t>
            </a:r>
            <a:r>
              <a:rPr lang="en-US" sz="2400" b="1" dirty="0" err="1" smtClean="0">
                <a:latin typeface="+mj-lt"/>
              </a:rPr>
              <a:t>đá</a:t>
            </a:r>
            <a:r>
              <a:rPr lang="en-US" sz="2400" b="1" dirty="0" smtClean="0">
                <a:latin typeface="+mj-lt"/>
              </a:rPr>
              <a:t> </a:t>
            </a:r>
            <a:r>
              <a:rPr lang="en-US" sz="2400" b="1" dirty="0" err="1" smtClean="0">
                <a:latin typeface="+mj-lt"/>
              </a:rPr>
              <a:t>nặng</a:t>
            </a:r>
            <a:r>
              <a:rPr lang="en-US" sz="2400" b="1" dirty="0" smtClean="0">
                <a:latin typeface="+mj-lt"/>
              </a:rPr>
              <a:t> </a:t>
            </a:r>
            <a:r>
              <a:rPr lang="en-US" sz="2400" b="1" dirty="0" err="1" smtClean="0">
                <a:latin typeface="+mj-lt"/>
              </a:rPr>
              <a:t>từ</a:t>
            </a:r>
            <a:r>
              <a:rPr lang="en-US" sz="2400" b="1" dirty="0" smtClean="0">
                <a:latin typeface="+mj-lt"/>
              </a:rPr>
              <a:t> 2,5 </a:t>
            </a:r>
            <a:r>
              <a:rPr lang="en-US" sz="2400" b="1" dirty="0" err="1" smtClean="0">
                <a:latin typeface="+mj-lt"/>
              </a:rPr>
              <a:t>đến</a:t>
            </a:r>
            <a:r>
              <a:rPr lang="en-US" sz="2400" b="1" dirty="0" smtClean="0">
                <a:latin typeface="+mj-lt"/>
              </a:rPr>
              <a:t> 4 </a:t>
            </a:r>
            <a:r>
              <a:rPr lang="en-US" sz="2400" b="1" dirty="0" err="1" smtClean="0">
                <a:latin typeface="+mj-lt"/>
              </a:rPr>
              <a:t>tấn</a:t>
            </a:r>
            <a:r>
              <a:rPr lang="en-US" sz="2400" b="1" dirty="0" smtClean="0">
                <a:latin typeface="+mj-lt"/>
              </a:rPr>
              <a:t>, </a:t>
            </a:r>
            <a:r>
              <a:rPr lang="en-US" sz="2400" b="1" dirty="0" err="1" smtClean="0">
                <a:latin typeface="+mj-lt"/>
              </a:rPr>
              <a:t>đặc</a:t>
            </a:r>
            <a:r>
              <a:rPr lang="en-US" sz="2400" b="1" dirty="0" smtClean="0">
                <a:latin typeface="+mj-lt"/>
              </a:rPr>
              <a:t> </a:t>
            </a:r>
            <a:r>
              <a:rPr lang="en-US" sz="2400" b="1" dirty="0" err="1" smtClean="0">
                <a:latin typeface="+mj-lt"/>
              </a:rPr>
              <a:t>biệt</a:t>
            </a:r>
            <a:r>
              <a:rPr lang="en-US" sz="2400" b="1" dirty="0" smtClean="0">
                <a:latin typeface="+mj-lt"/>
              </a:rPr>
              <a:t> </a:t>
            </a:r>
            <a:r>
              <a:rPr lang="en-US" sz="2400" b="1" dirty="0" err="1" smtClean="0">
                <a:latin typeface="+mj-lt"/>
              </a:rPr>
              <a:t>là</a:t>
            </a:r>
            <a:r>
              <a:rPr lang="en-US" sz="2400" b="1" dirty="0" smtClean="0">
                <a:latin typeface="+mj-lt"/>
              </a:rPr>
              <a:t> </a:t>
            </a:r>
            <a:r>
              <a:rPr lang="en-US" sz="2400" b="1" dirty="0" err="1" smtClean="0">
                <a:latin typeface="+mj-lt"/>
              </a:rPr>
              <a:t>những</a:t>
            </a:r>
            <a:r>
              <a:rPr lang="en-US" sz="2400" b="1" dirty="0" smtClean="0">
                <a:latin typeface="+mj-lt"/>
              </a:rPr>
              <a:t> </a:t>
            </a:r>
            <a:r>
              <a:rPr lang="en-US" sz="2400" b="1" dirty="0" err="1" smtClean="0">
                <a:latin typeface="+mj-lt"/>
              </a:rPr>
              <a:t>phiến</a:t>
            </a:r>
            <a:r>
              <a:rPr lang="en-US" sz="2400" b="1" dirty="0" smtClean="0">
                <a:latin typeface="+mj-lt"/>
              </a:rPr>
              <a:t> </a:t>
            </a:r>
            <a:r>
              <a:rPr lang="en-US" sz="2400" b="1" dirty="0" err="1" smtClean="0">
                <a:latin typeface="+mj-lt"/>
              </a:rPr>
              <a:t>đá</a:t>
            </a:r>
            <a:r>
              <a:rPr lang="en-US" sz="2400" b="1" dirty="0" smtClean="0">
                <a:latin typeface="+mj-lt"/>
              </a:rPr>
              <a:t> </a:t>
            </a:r>
            <a:r>
              <a:rPr lang="en-US" sz="2400" b="1" dirty="0" err="1" smtClean="0">
                <a:latin typeface="+mj-lt"/>
              </a:rPr>
              <a:t>xây</a:t>
            </a:r>
            <a:r>
              <a:rPr lang="en-US" sz="2400" b="1" dirty="0" smtClean="0">
                <a:latin typeface="+mj-lt"/>
              </a:rPr>
              <a:t> </a:t>
            </a:r>
            <a:r>
              <a:rPr lang="en-US" sz="2400" b="1" dirty="0" err="1" smtClean="0">
                <a:latin typeface="+mj-lt"/>
              </a:rPr>
              <a:t>dựng</a:t>
            </a:r>
            <a:r>
              <a:rPr lang="en-US" sz="2400" b="1" dirty="0" smtClean="0">
                <a:latin typeface="+mj-lt"/>
              </a:rPr>
              <a:t> </a:t>
            </a:r>
            <a:r>
              <a:rPr lang="en-US" sz="2400" b="1" dirty="0" err="1" smtClean="0">
                <a:latin typeface="+mj-lt"/>
              </a:rPr>
              <a:t>phần</a:t>
            </a:r>
            <a:r>
              <a:rPr lang="en-US" sz="2400" b="1" dirty="0" smtClean="0">
                <a:latin typeface="+mj-lt"/>
              </a:rPr>
              <a:t> </a:t>
            </a:r>
            <a:r>
              <a:rPr lang="en-US" sz="2400" b="1" dirty="0" err="1" smtClean="0">
                <a:latin typeface="+mj-lt"/>
              </a:rPr>
              <a:t>móng</a:t>
            </a:r>
            <a:r>
              <a:rPr lang="en-US" sz="2400" b="1" dirty="0" smtClean="0">
                <a:latin typeface="+mj-lt"/>
              </a:rPr>
              <a:t> </a:t>
            </a:r>
            <a:r>
              <a:rPr lang="en-US" sz="2400" b="1" dirty="0" err="1" smtClean="0">
                <a:latin typeface="+mj-lt"/>
              </a:rPr>
              <a:t>nặng</a:t>
            </a:r>
            <a:r>
              <a:rPr lang="en-US" sz="2400" b="1" dirty="0" smtClean="0">
                <a:latin typeface="+mj-lt"/>
              </a:rPr>
              <a:t> hang </a:t>
            </a:r>
            <a:r>
              <a:rPr lang="en-US" sz="2400" b="1" dirty="0" err="1" smtClean="0">
                <a:latin typeface="+mj-lt"/>
              </a:rPr>
              <a:t>chục</a:t>
            </a:r>
            <a:r>
              <a:rPr lang="en-US" sz="2400" b="1" dirty="0" smtClean="0">
                <a:latin typeface="+mj-lt"/>
              </a:rPr>
              <a:t> </a:t>
            </a:r>
            <a:r>
              <a:rPr lang="en-US" sz="2400" b="1" dirty="0" err="1" smtClean="0">
                <a:latin typeface="+mj-lt"/>
              </a:rPr>
              <a:t>tấn</a:t>
            </a:r>
            <a:endParaRPr lang="en-US" sz="2400" b="1" dirty="0">
              <a:latin typeface="+mj-lt"/>
            </a:endParaRPr>
          </a:p>
        </p:txBody>
      </p:sp>
      <p:cxnSp>
        <p:nvCxnSpPr>
          <p:cNvPr id="5" name="Straight Arrow Connector 4"/>
          <p:cNvCxnSpPr>
            <a:stCxn id="2" idx="0"/>
            <a:endCxn id="2" idx="2"/>
          </p:cNvCxnSpPr>
          <p:nvPr/>
        </p:nvCxnSpPr>
        <p:spPr>
          <a:xfrm>
            <a:off x="1019145" y="1657350"/>
            <a:ext cx="0" cy="118205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8116" y="1288018"/>
            <a:ext cx="914400" cy="369332"/>
          </a:xfrm>
          <a:prstGeom prst="rect">
            <a:avLst/>
          </a:prstGeom>
          <a:noFill/>
        </p:spPr>
        <p:txBody>
          <a:bodyPr wrap="square" rtlCol="0">
            <a:spAutoFit/>
          </a:bodyPr>
          <a:lstStyle/>
          <a:p>
            <a:r>
              <a:rPr lang="en-US" dirty="0" smtClean="0"/>
              <a:t>147m</a:t>
            </a:r>
            <a:endParaRPr lang="en-US" dirty="0"/>
          </a:p>
        </p:txBody>
      </p:sp>
      <p:sp>
        <p:nvSpPr>
          <p:cNvPr id="7" name="Oval 6">
            <a:extLst>
              <a:ext uri="{FF2B5EF4-FFF2-40B4-BE49-F238E27FC236}">
                <a16:creationId xmlns="" xmlns:a16="http://schemas.microsoft.com/office/drawing/2014/main" id="{BDC22644-CAFB-4E4A-96B7-CA9D0F764B11}"/>
              </a:ext>
            </a:extLst>
          </p:cNvPr>
          <p:cNvSpPr/>
          <p:nvPr/>
        </p:nvSpPr>
        <p:spPr>
          <a:xfrm>
            <a:off x="56624" y="1319978"/>
            <a:ext cx="2012523" cy="18613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8116" y="2820290"/>
            <a:ext cx="1066800" cy="646331"/>
          </a:xfrm>
          <a:prstGeom prst="rect">
            <a:avLst/>
          </a:prstGeom>
          <a:noFill/>
        </p:spPr>
        <p:txBody>
          <a:bodyPr wrap="square" rtlCol="0">
            <a:spAutoFit/>
          </a:bodyPr>
          <a:lstStyle/>
          <a:p>
            <a:r>
              <a:rPr lang="en-US" dirty="0" smtClean="0"/>
              <a:t>2 </a:t>
            </a:r>
            <a:r>
              <a:rPr lang="en-US" dirty="0" err="1" smtClean="0"/>
              <a:t>triệu</a:t>
            </a:r>
            <a:r>
              <a:rPr lang="en-US" dirty="0" smtClean="0"/>
              <a:t> </a:t>
            </a:r>
            <a:r>
              <a:rPr lang="en-US" dirty="0" err="1" smtClean="0"/>
              <a:t>phiến</a:t>
            </a:r>
            <a:r>
              <a:rPr lang="en-US" dirty="0" smtClean="0"/>
              <a:t> </a:t>
            </a:r>
            <a:r>
              <a:rPr lang="en-US" dirty="0" err="1" smtClean="0"/>
              <a:t>đa</a:t>
            </a:r>
            <a:endParaRPr lang="en-US" dirty="0"/>
          </a:p>
        </p:txBody>
      </p:sp>
      <p:sp>
        <p:nvSpPr>
          <p:cNvPr id="9" name="TextBox 8"/>
          <p:cNvSpPr txBox="1"/>
          <p:nvPr/>
        </p:nvSpPr>
        <p:spPr>
          <a:xfrm>
            <a:off x="355201" y="3490394"/>
            <a:ext cx="1600200" cy="646331"/>
          </a:xfrm>
          <a:prstGeom prst="rect">
            <a:avLst/>
          </a:prstGeom>
          <a:solidFill>
            <a:schemeClr val="accent3">
              <a:lumMod val="20000"/>
              <a:lumOff val="80000"/>
            </a:schemeClr>
          </a:solidFill>
        </p:spPr>
        <p:txBody>
          <a:bodyPr wrap="square" rtlCol="0">
            <a:spAutoFit/>
          </a:bodyPr>
          <a:lstStyle/>
          <a:p>
            <a:r>
              <a:rPr lang="en-US" dirty="0" err="1" smtClean="0"/>
              <a:t>Mỗi</a:t>
            </a:r>
            <a:r>
              <a:rPr lang="en-US" dirty="0" smtClean="0"/>
              <a:t> </a:t>
            </a:r>
            <a:r>
              <a:rPr lang="en-US" dirty="0" err="1" smtClean="0"/>
              <a:t>phiến</a:t>
            </a:r>
            <a:r>
              <a:rPr lang="en-US" dirty="0" smtClean="0"/>
              <a:t> </a:t>
            </a:r>
            <a:r>
              <a:rPr lang="en-US" dirty="0" err="1" smtClean="0"/>
              <a:t>đá</a:t>
            </a:r>
            <a:r>
              <a:rPr lang="en-US" dirty="0" smtClean="0"/>
              <a:t> </a:t>
            </a:r>
            <a:r>
              <a:rPr lang="en-US" dirty="0" err="1" smtClean="0"/>
              <a:t>nặng</a:t>
            </a:r>
            <a:r>
              <a:rPr lang="en-US" dirty="0" smtClean="0"/>
              <a:t> 2,5-4 </a:t>
            </a:r>
            <a:r>
              <a:rPr lang="en-US" dirty="0" err="1" smtClean="0"/>
              <a:t>tấn</a:t>
            </a:r>
            <a:endParaRPr lang="en-US" dirty="0"/>
          </a:p>
        </p:txBody>
      </p:sp>
    </p:spTree>
    <p:extLst>
      <p:ext uri="{BB962C8B-B14F-4D97-AF65-F5344CB8AC3E}">
        <p14:creationId xmlns:p14="http://schemas.microsoft.com/office/powerpoint/2010/main" val="43512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HP\OneDrive\Desktop\Screenshot_46.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95350"/>
            <a:ext cx="3505200" cy="3124200"/>
          </a:xfrm>
          <a:prstGeom prst="rect">
            <a:avLst/>
          </a:prstGeom>
          <a:noFill/>
          <a:ln>
            <a:noFill/>
          </a:ln>
        </p:spPr>
      </p:pic>
      <p:cxnSp>
        <p:nvCxnSpPr>
          <p:cNvPr id="4" name="Straight Arrow Connector 3"/>
          <p:cNvCxnSpPr/>
          <p:nvPr/>
        </p:nvCxnSpPr>
        <p:spPr>
          <a:xfrm flipV="1">
            <a:off x="3429000" y="1352550"/>
            <a:ext cx="1524000" cy="6477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3429000" y="3333750"/>
            <a:ext cx="1219200" cy="533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949221" y="38100"/>
            <a:ext cx="4114800" cy="175260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Nhiều tác phẩm được coi là báu vật của nghệ thuật nhân loại như tượng bán thân nữ hoàng Nê-phécti-ti (Neíertiti), phiến đá Na-mo, mặt nạ bằng vàng của vua Tu-tan-kha-môn (Tutankhamun),..</a:t>
            </a:r>
            <a:endParaRPr lang="en-US"/>
          </a:p>
        </p:txBody>
      </p:sp>
      <p:sp>
        <p:nvSpPr>
          <p:cNvPr id="8" name="Rounded Rectangle 7"/>
          <p:cNvSpPr/>
          <p:nvPr/>
        </p:nvSpPr>
        <p:spPr>
          <a:xfrm>
            <a:off x="4724400" y="2000250"/>
            <a:ext cx="4420230" cy="314325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61002" y="62211"/>
            <a:ext cx="3895016" cy="1754326"/>
          </a:xfrm>
          <a:prstGeom prst="rect">
            <a:avLst/>
          </a:prstGeom>
        </p:spPr>
        <p:txBody>
          <a:bodyPr wrap="square">
            <a:spAutoFit/>
          </a:bodyPr>
          <a:lstStyle/>
          <a:p>
            <a:r>
              <a:rPr lang="vi-VN" dirty="0"/>
              <a:t>Nhiều tác phẩm được coi là báu vật của nghệ thuật nhân loại như tượng bán thân nữ hoàng </a:t>
            </a:r>
            <a:r>
              <a:rPr lang="vi-VN" dirty="0" smtClean="0"/>
              <a:t>Nê-phéc</a:t>
            </a:r>
            <a:r>
              <a:rPr lang="en-US" dirty="0" smtClean="0"/>
              <a:t>- </a:t>
            </a:r>
            <a:r>
              <a:rPr lang="vi-VN" dirty="0" smtClean="0"/>
              <a:t>ti-ti </a:t>
            </a:r>
            <a:r>
              <a:rPr lang="vi-VN" dirty="0"/>
              <a:t>(Neíertiti), phiến đá </a:t>
            </a:r>
            <a:r>
              <a:rPr lang="vi-VN" dirty="0" smtClean="0"/>
              <a:t>Na-m</a:t>
            </a:r>
            <a:r>
              <a:rPr lang="en-US" dirty="0"/>
              <a:t>ơ</a:t>
            </a:r>
            <a:r>
              <a:rPr lang="vi-VN" dirty="0" smtClean="0"/>
              <a:t>, </a:t>
            </a:r>
            <a:r>
              <a:rPr lang="vi-VN" dirty="0"/>
              <a:t>mặt nạ bằng vàng của vua Tu-tan-kha-môn (Tutankhamun),..</a:t>
            </a:r>
            <a:endParaRPr lang="en-US" dirty="0"/>
          </a:p>
        </p:txBody>
      </p:sp>
      <p:sp>
        <p:nvSpPr>
          <p:cNvPr id="14" name="Rectangle 13"/>
          <p:cNvSpPr/>
          <p:nvPr/>
        </p:nvSpPr>
        <p:spPr>
          <a:xfrm>
            <a:off x="4876800" y="2183963"/>
            <a:ext cx="4267830" cy="2862322"/>
          </a:xfrm>
          <a:prstGeom prst="rect">
            <a:avLst/>
          </a:prstGeom>
        </p:spPr>
        <p:txBody>
          <a:bodyPr wrap="square">
            <a:spAutoFit/>
          </a:bodyPr>
          <a:lstStyle/>
          <a:p>
            <a:r>
              <a:rPr lang="vi-VN" dirty="0"/>
              <a:t>Người Ai Cập không chỉ tin vào thần linh mà còn tin vào sự bất tử của con người. Họ ướp xác để đợi linh </a:t>
            </a:r>
            <a:r>
              <a:rPr lang="vi-VN" dirty="0" smtClean="0"/>
              <a:t>h</a:t>
            </a:r>
            <a:r>
              <a:rPr lang="en-US" dirty="0" smtClean="0"/>
              <a:t>ồ</a:t>
            </a:r>
            <a:r>
              <a:rPr lang="vi-VN" dirty="0" smtClean="0"/>
              <a:t>n </a:t>
            </a:r>
            <a:r>
              <a:rPr lang="vi-VN" dirty="0"/>
              <a:t>tái sinh và xây kim </a:t>
            </a:r>
            <a:r>
              <a:rPr lang="vi-VN" dirty="0" smtClean="0"/>
              <a:t>tự</a:t>
            </a:r>
            <a:r>
              <a:rPr lang="en-US" dirty="0" smtClean="0"/>
              <a:t> </a:t>
            </a:r>
            <a:r>
              <a:rPr lang="vi-VN" dirty="0" smtClean="0"/>
              <a:t>tháp </a:t>
            </a:r>
            <a:r>
              <a:rPr lang="vi-VN" dirty="0"/>
              <a:t>để cất giữ xác ướp. Nhờ ướp xác nên họ rất giỏi về giải phẫu học, biết rõ các bộ phận cơ thể người. Việc sử dụng tinh dầu thực vật trong quá trình ướp xác đã đem đến cho họ kiến thức về các loại thuốc bằng thảo mộc, tinh dầu,...</a:t>
            </a:r>
            <a:endParaRPr lang="en-US" dirty="0"/>
          </a:p>
        </p:txBody>
      </p:sp>
    </p:spTree>
    <p:extLst>
      <p:ext uri="{BB962C8B-B14F-4D97-AF65-F5344CB8AC3E}">
        <p14:creationId xmlns:p14="http://schemas.microsoft.com/office/powerpoint/2010/main" val="173291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6341"/>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A4AF896F-1712-3A44-A8E9-1C7E0BC74F78}"/>
              </a:ext>
            </a:extLst>
          </p:cNvPr>
          <p:cNvSpPr txBox="1"/>
          <p:nvPr/>
        </p:nvSpPr>
        <p:spPr>
          <a:xfrm>
            <a:off x="1219200" y="357148"/>
            <a:ext cx="6468533" cy="600164"/>
          </a:xfrm>
          <a:prstGeom prst="rect">
            <a:avLst/>
          </a:prstGeom>
          <a:noFill/>
        </p:spPr>
        <p:txBody>
          <a:bodyPr wrap="square" rtlCol="0">
            <a:spAutoFit/>
          </a:bodyPr>
          <a:lstStyle/>
          <a:p>
            <a:pPr algn="ctr"/>
            <a:r>
              <a:rPr lang="en-US" sz="3300" b="1" dirty="0">
                <a:solidFill>
                  <a:srgbClr val="FF0000"/>
                </a:solidFill>
                <a:latin typeface="Times New Roman" panose="02020603050405020304" pitchFamily="18" charset="0"/>
                <a:cs typeface="Times New Roman" panose="02020603050405020304" pitchFamily="18" charset="0"/>
              </a:rPr>
              <a:t>CHƯƠNG 3. XÃ HỘI CỔ ĐẠI</a:t>
            </a:r>
            <a:endParaRPr lang="x-none" sz="33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741709" y="863588"/>
            <a:ext cx="3965381" cy="553998"/>
          </a:xfrm>
          <a:prstGeom prst="rect">
            <a:avLst/>
          </a:prstGeom>
          <a:solidFill>
            <a:srgbClr val="00B0F0"/>
          </a:solidFill>
        </p:spPr>
        <p:txBody>
          <a:bodyPr wrap="none" rtlCol="0">
            <a:spAutoFit/>
          </a:bodyPr>
          <a:lstStyle/>
          <a:p>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b="1" dirty="0">
                <a:solidFill>
                  <a:srgbClr val="002060"/>
                </a:solidFill>
                <a:latin typeface="Times New Roman" panose="02020603050405020304" pitchFamily="18" charset="0"/>
                <a:cs typeface="Times New Roman" panose="02020603050405020304" pitchFamily="18" charset="0"/>
              </a:rPr>
              <a:t> 6. AI CẬP CỔ ĐẠI</a:t>
            </a:r>
          </a:p>
        </p:txBody>
      </p:sp>
      <p:pic>
        <p:nvPicPr>
          <p:cNvPr id="9" name="Picture 8">
            <a:extLst>
              <a:ext uri="{FF2B5EF4-FFF2-40B4-BE49-F238E27FC236}">
                <a16:creationId xmlns:a16="http://schemas.microsoft.com/office/drawing/2014/main" xmlns=""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12" name="Rounded Rectangle 11"/>
          <p:cNvSpPr/>
          <p:nvPr/>
        </p:nvSpPr>
        <p:spPr>
          <a:xfrm>
            <a:off x="762000" y="1467373"/>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III. </a:t>
            </a:r>
            <a:r>
              <a:rPr lang="en-US" b="1" dirty="0">
                <a:solidFill>
                  <a:schemeClr val="tx1"/>
                </a:solidFill>
                <a:latin typeface="Times New Roman" panose="02020603050405020304" pitchFamily="18" charset="0"/>
                <a:cs typeface="Times New Roman" panose="02020603050405020304" pitchFamily="18" charset="0"/>
              </a:rPr>
              <a:t>NHỮNG THÀNH TỰU VĂN HÓA TIÊU BIỂU</a:t>
            </a:r>
          </a:p>
        </p:txBody>
      </p:sp>
      <p:sp>
        <p:nvSpPr>
          <p:cNvPr id="8" name="Rectangle 7"/>
          <p:cNvSpPr/>
          <p:nvPr/>
        </p:nvSpPr>
        <p:spPr>
          <a:xfrm>
            <a:off x="609600" y="2059027"/>
            <a:ext cx="8229600" cy="2677656"/>
          </a:xfrm>
          <a:prstGeom prst="rect">
            <a:avLst/>
          </a:prstGeom>
        </p:spPr>
        <p:txBody>
          <a:bodyPr wrap="square">
            <a:spAutoFit/>
          </a:bodyPr>
          <a:lstStyle/>
          <a:p>
            <a:r>
              <a:rPr lang="vi-VN" sz="2400" dirty="0">
                <a:solidFill>
                  <a:schemeClr val="bg1"/>
                </a:solidFill>
                <a:latin typeface="+mj-lt"/>
              </a:rPr>
              <a:t>+ </a:t>
            </a:r>
            <a:r>
              <a:rPr lang="en-US" sz="2400" dirty="0" err="1" smtClean="0">
                <a:solidFill>
                  <a:schemeClr val="bg1"/>
                </a:solidFill>
                <a:latin typeface="+mj-lt"/>
              </a:rPr>
              <a:t>Chữ</a:t>
            </a:r>
            <a:r>
              <a:rPr lang="en-US" sz="2400" dirty="0" smtClean="0">
                <a:solidFill>
                  <a:schemeClr val="bg1"/>
                </a:solidFill>
                <a:latin typeface="+mj-lt"/>
              </a:rPr>
              <a:t> </a:t>
            </a:r>
            <a:r>
              <a:rPr lang="en-US" sz="2400" dirty="0" err="1" smtClean="0">
                <a:solidFill>
                  <a:schemeClr val="bg1"/>
                </a:solidFill>
                <a:latin typeface="+mj-lt"/>
              </a:rPr>
              <a:t>viết</a:t>
            </a:r>
            <a:r>
              <a:rPr lang="en-US" sz="2400" dirty="0" smtClean="0">
                <a:solidFill>
                  <a:schemeClr val="bg1"/>
                </a:solidFill>
                <a:latin typeface="+mj-lt"/>
              </a:rPr>
              <a:t>: dung </a:t>
            </a:r>
            <a:r>
              <a:rPr lang="en-US" sz="2400" dirty="0" err="1" smtClean="0">
                <a:solidFill>
                  <a:schemeClr val="bg1"/>
                </a:solidFill>
                <a:latin typeface="+mj-lt"/>
              </a:rPr>
              <a:t>hình</a:t>
            </a:r>
            <a:r>
              <a:rPr lang="en-US" sz="2400" dirty="0" smtClean="0">
                <a:solidFill>
                  <a:schemeClr val="bg1"/>
                </a:solidFill>
                <a:latin typeface="+mj-lt"/>
              </a:rPr>
              <a:t> </a:t>
            </a:r>
            <a:r>
              <a:rPr lang="en-US" sz="2400" dirty="0" err="1" smtClean="0">
                <a:solidFill>
                  <a:schemeClr val="bg1"/>
                </a:solidFill>
                <a:latin typeface="+mj-lt"/>
              </a:rPr>
              <a:t>vẽ</a:t>
            </a:r>
            <a:r>
              <a:rPr lang="en-US" sz="2400" dirty="0" smtClean="0">
                <a:solidFill>
                  <a:schemeClr val="bg1"/>
                </a:solidFill>
                <a:latin typeface="+mj-lt"/>
              </a:rPr>
              <a:t> </a:t>
            </a:r>
            <a:r>
              <a:rPr lang="en-US" sz="2400" dirty="0" err="1" smtClean="0">
                <a:solidFill>
                  <a:schemeClr val="bg1"/>
                </a:solidFill>
                <a:latin typeface="+mj-lt"/>
              </a:rPr>
              <a:t>để</a:t>
            </a:r>
            <a:r>
              <a:rPr lang="en-US" sz="2400" dirty="0" smtClean="0">
                <a:solidFill>
                  <a:schemeClr val="bg1"/>
                </a:solidFill>
                <a:latin typeface="+mj-lt"/>
              </a:rPr>
              <a:t> </a:t>
            </a:r>
            <a:r>
              <a:rPr lang="en-US" sz="2400" dirty="0" err="1" smtClean="0">
                <a:solidFill>
                  <a:schemeClr val="bg1"/>
                </a:solidFill>
                <a:latin typeface="+mj-lt"/>
              </a:rPr>
              <a:t>biểu</a:t>
            </a:r>
            <a:r>
              <a:rPr lang="en-US" sz="2400" dirty="0" smtClean="0">
                <a:solidFill>
                  <a:schemeClr val="bg1"/>
                </a:solidFill>
                <a:latin typeface="+mj-lt"/>
              </a:rPr>
              <a:t> </a:t>
            </a:r>
            <a:r>
              <a:rPr lang="en-US" sz="2400" dirty="0" err="1" smtClean="0">
                <a:solidFill>
                  <a:schemeClr val="bg1"/>
                </a:solidFill>
                <a:latin typeface="+mj-lt"/>
              </a:rPr>
              <a:t>đạt</a:t>
            </a:r>
            <a:r>
              <a:rPr lang="en-US" sz="2400" dirty="0" smtClean="0">
                <a:solidFill>
                  <a:schemeClr val="bg1"/>
                </a:solidFill>
                <a:latin typeface="+mj-lt"/>
              </a:rPr>
              <a:t> ý </a:t>
            </a:r>
            <a:r>
              <a:rPr lang="en-US" sz="2400" dirty="0" err="1" smtClean="0">
                <a:solidFill>
                  <a:schemeClr val="bg1"/>
                </a:solidFill>
                <a:latin typeface="+mj-lt"/>
              </a:rPr>
              <a:t>niệm</a:t>
            </a:r>
            <a:r>
              <a:rPr lang="en-US" sz="2400" dirty="0" smtClean="0">
                <a:solidFill>
                  <a:schemeClr val="bg1"/>
                </a:solidFill>
                <a:latin typeface="+mj-lt"/>
              </a:rPr>
              <a:t>, </a:t>
            </a:r>
            <a:r>
              <a:rPr lang="en-US" sz="2400" dirty="0" err="1" smtClean="0">
                <a:solidFill>
                  <a:schemeClr val="bg1"/>
                </a:solidFill>
                <a:latin typeface="+mj-lt"/>
              </a:rPr>
              <a:t>suy</a:t>
            </a:r>
            <a:r>
              <a:rPr lang="en-US" sz="2400" dirty="0" smtClean="0">
                <a:solidFill>
                  <a:schemeClr val="bg1"/>
                </a:solidFill>
                <a:latin typeface="+mj-lt"/>
              </a:rPr>
              <a:t> </a:t>
            </a:r>
            <a:r>
              <a:rPr lang="en-US" sz="2400" dirty="0" err="1" smtClean="0">
                <a:solidFill>
                  <a:schemeClr val="bg1"/>
                </a:solidFill>
                <a:latin typeface="+mj-lt"/>
              </a:rPr>
              <a:t>nghĩ</a:t>
            </a:r>
            <a:r>
              <a:rPr lang="en-US" sz="2400" dirty="0" smtClean="0">
                <a:solidFill>
                  <a:schemeClr val="bg1"/>
                </a:solidFill>
                <a:latin typeface="+mj-lt"/>
              </a:rPr>
              <a:t>, </a:t>
            </a:r>
            <a:r>
              <a:rPr lang="en-US" sz="2400" dirty="0" err="1" smtClean="0">
                <a:solidFill>
                  <a:schemeClr val="bg1"/>
                </a:solidFill>
                <a:latin typeface="+mj-lt"/>
              </a:rPr>
              <a:t>được</a:t>
            </a:r>
            <a:r>
              <a:rPr lang="en-US" sz="2400" dirty="0" smtClean="0">
                <a:solidFill>
                  <a:schemeClr val="bg1"/>
                </a:solidFill>
                <a:latin typeface="+mj-lt"/>
              </a:rPr>
              <a:t> </a:t>
            </a:r>
            <a:r>
              <a:rPr lang="en-US" sz="2400" dirty="0" err="1" smtClean="0">
                <a:solidFill>
                  <a:schemeClr val="bg1"/>
                </a:solidFill>
                <a:latin typeface="+mj-lt"/>
              </a:rPr>
              <a:t>kh</a:t>
            </a:r>
            <a:r>
              <a:rPr lang="en-US" sz="2400" dirty="0" smtClean="0">
                <a:solidFill>
                  <a:schemeClr val="bg1"/>
                </a:solidFill>
                <a:latin typeface="+mj-lt"/>
              </a:rPr>
              <a:t> </a:t>
            </a:r>
            <a:r>
              <a:rPr lang="en-US" sz="2400" dirty="0" err="1" smtClean="0">
                <a:solidFill>
                  <a:schemeClr val="bg1"/>
                </a:solidFill>
                <a:latin typeface="+mj-lt"/>
              </a:rPr>
              <a:t>lên</a:t>
            </a:r>
            <a:r>
              <a:rPr lang="en-US" sz="2400" dirty="0" smtClean="0">
                <a:solidFill>
                  <a:schemeClr val="bg1"/>
                </a:solidFill>
                <a:latin typeface="+mj-lt"/>
              </a:rPr>
              <a:t> </a:t>
            </a:r>
            <a:r>
              <a:rPr lang="en-US" sz="2400" dirty="0" err="1" smtClean="0">
                <a:solidFill>
                  <a:schemeClr val="bg1"/>
                </a:solidFill>
                <a:latin typeface="+mj-lt"/>
              </a:rPr>
              <a:t>phiến</a:t>
            </a:r>
            <a:r>
              <a:rPr lang="en-US" sz="2400" dirty="0" smtClean="0">
                <a:solidFill>
                  <a:schemeClr val="bg1"/>
                </a:solidFill>
                <a:latin typeface="+mj-lt"/>
              </a:rPr>
              <a:t> </a:t>
            </a:r>
            <a:r>
              <a:rPr lang="en-US" sz="2400" dirty="0" err="1" smtClean="0">
                <a:solidFill>
                  <a:schemeClr val="bg1"/>
                </a:solidFill>
                <a:latin typeface="+mj-lt"/>
              </a:rPr>
              <a:t>đá</a:t>
            </a:r>
            <a:r>
              <a:rPr lang="en-US" sz="2400" dirty="0" smtClean="0">
                <a:solidFill>
                  <a:schemeClr val="bg1"/>
                </a:solidFill>
                <a:latin typeface="+mj-lt"/>
              </a:rPr>
              <a:t>, </a:t>
            </a:r>
            <a:r>
              <a:rPr lang="en-US" sz="2400" dirty="0" err="1" smtClean="0">
                <a:solidFill>
                  <a:schemeClr val="bg1"/>
                </a:solidFill>
                <a:latin typeface="+mj-lt"/>
              </a:rPr>
              <a:t>giấy</a:t>
            </a:r>
            <a:r>
              <a:rPr lang="en-US" sz="2400" dirty="0" smtClean="0">
                <a:solidFill>
                  <a:schemeClr val="bg1"/>
                </a:solidFill>
                <a:latin typeface="+mj-lt"/>
              </a:rPr>
              <a:t> pa-pi </a:t>
            </a:r>
            <a:r>
              <a:rPr lang="en-US" sz="2400" dirty="0" err="1" smtClean="0">
                <a:solidFill>
                  <a:schemeClr val="bg1"/>
                </a:solidFill>
                <a:latin typeface="+mj-lt"/>
              </a:rPr>
              <a:t>rút</a:t>
            </a:r>
            <a:r>
              <a:rPr lang="en-US" sz="2400" dirty="0" smtClean="0">
                <a:solidFill>
                  <a:schemeClr val="bg1"/>
                </a:solidFill>
                <a:latin typeface="+mj-lt"/>
              </a:rPr>
              <a:t>. </a:t>
            </a:r>
            <a:endParaRPr lang="vi-VN" sz="2400" dirty="0">
              <a:solidFill>
                <a:schemeClr val="bg1"/>
              </a:solidFill>
              <a:latin typeface="+mj-lt"/>
            </a:endParaRPr>
          </a:p>
          <a:p>
            <a:r>
              <a:rPr lang="vi-VN" sz="2400" dirty="0">
                <a:solidFill>
                  <a:schemeClr val="bg1"/>
                </a:solidFill>
                <a:latin typeface="+mj-lt"/>
              </a:rPr>
              <a:t>+ </a:t>
            </a:r>
            <a:r>
              <a:rPr lang="en-US" sz="2400" dirty="0" err="1" smtClean="0">
                <a:solidFill>
                  <a:schemeClr val="bg1"/>
                </a:solidFill>
                <a:latin typeface="+mj-lt"/>
              </a:rPr>
              <a:t>Toán</a:t>
            </a:r>
            <a:r>
              <a:rPr lang="en-US" sz="2400" dirty="0" smtClean="0">
                <a:solidFill>
                  <a:schemeClr val="bg1"/>
                </a:solidFill>
                <a:latin typeface="+mj-lt"/>
              </a:rPr>
              <a:t>: </a:t>
            </a:r>
            <a:r>
              <a:rPr lang="en-US" sz="2400" dirty="0" err="1" smtClean="0">
                <a:solidFill>
                  <a:schemeClr val="bg1"/>
                </a:solidFill>
                <a:latin typeface="+mj-lt"/>
              </a:rPr>
              <a:t>Họ</a:t>
            </a:r>
            <a:r>
              <a:rPr lang="en-US" sz="2400" dirty="0" smtClean="0">
                <a:solidFill>
                  <a:schemeClr val="bg1"/>
                </a:solidFill>
                <a:latin typeface="+mj-lt"/>
              </a:rPr>
              <a:t> </a:t>
            </a:r>
            <a:r>
              <a:rPr lang="en-US" sz="2400" dirty="0" err="1" smtClean="0">
                <a:solidFill>
                  <a:schemeClr val="bg1"/>
                </a:solidFill>
                <a:latin typeface="+mj-lt"/>
              </a:rPr>
              <a:t>giỏi</a:t>
            </a:r>
            <a:r>
              <a:rPr lang="en-US" sz="2400" dirty="0" smtClean="0">
                <a:solidFill>
                  <a:schemeClr val="bg1"/>
                </a:solidFill>
                <a:latin typeface="+mj-lt"/>
              </a:rPr>
              <a:t> </a:t>
            </a:r>
            <a:r>
              <a:rPr lang="en-US" sz="2400" dirty="0" err="1" smtClean="0">
                <a:solidFill>
                  <a:schemeClr val="bg1"/>
                </a:solidFill>
                <a:latin typeface="+mj-lt"/>
              </a:rPr>
              <a:t>về</a:t>
            </a:r>
            <a:r>
              <a:rPr lang="en-US" sz="2400" dirty="0" smtClean="0">
                <a:solidFill>
                  <a:schemeClr val="bg1"/>
                </a:solidFill>
                <a:latin typeface="+mj-lt"/>
              </a:rPr>
              <a:t> </a:t>
            </a:r>
            <a:r>
              <a:rPr lang="en-US" sz="2400" dirty="0" err="1" smtClean="0">
                <a:solidFill>
                  <a:schemeClr val="bg1"/>
                </a:solidFill>
                <a:latin typeface="+mj-lt"/>
              </a:rPr>
              <a:t>hình</a:t>
            </a:r>
            <a:r>
              <a:rPr lang="en-US" sz="2400" dirty="0" smtClean="0">
                <a:solidFill>
                  <a:schemeClr val="bg1"/>
                </a:solidFill>
                <a:latin typeface="+mj-lt"/>
              </a:rPr>
              <a:t> </a:t>
            </a:r>
            <a:r>
              <a:rPr lang="en-US" sz="2400" dirty="0" err="1" smtClean="0">
                <a:solidFill>
                  <a:schemeClr val="bg1"/>
                </a:solidFill>
                <a:latin typeface="+mj-lt"/>
              </a:rPr>
              <a:t>học</a:t>
            </a:r>
            <a:r>
              <a:rPr lang="en-US" sz="2400" dirty="0" smtClean="0">
                <a:solidFill>
                  <a:schemeClr val="bg1"/>
                </a:solidFill>
                <a:latin typeface="+mj-lt"/>
              </a:rPr>
              <a:t>. </a:t>
            </a:r>
            <a:r>
              <a:rPr lang="en-US" sz="2400" dirty="0" err="1" smtClean="0">
                <a:solidFill>
                  <a:schemeClr val="bg1"/>
                </a:solidFill>
                <a:latin typeface="+mj-lt"/>
              </a:rPr>
              <a:t>Là</a:t>
            </a:r>
            <a:r>
              <a:rPr lang="en-US" sz="2400" dirty="0" smtClean="0">
                <a:solidFill>
                  <a:schemeClr val="bg1"/>
                </a:solidFill>
                <a:latin typeface="+mj-lt"/>
              </a:rPr>
              <a:t> </a:t>
            </a:r>
            <a:r>
              <a:rPr lang="en-US" sz="2400" dirty="0" err="1" smtClean="0">
                <a:solidFill>
                  <a:schemeClr val="bg1"/>
                </a:solidFill>
                <a:latin typeface="+mj-lt"/>
              </a:rPr>
              <a:t>sơ</a:t>
            </a:r>
            <a:r>
              <a:rPr lang="en-US" sz="2400" dirty="0" smtClean="0">
                <a:solidFill>
                  <a:schemeClr val="bg1"/>
                </a:solidFill>
                <a:latin typeface="+mj-lt"/>
              </a:rPr>
              <a:t> </a:t>
            </a:r>
            <a:r>
              <a:rPr lang="en-US" sz="2400" dirty="0" err="1" smtClean="0">
                <a:solidFill>
                  <a:schemeClr val="bg1"/>
                </a:solidFill>
                <a:latin typeface="+mj-lt"/>
              </a:rPr>
              <a:t>sở</a:t>
            </a:r>
            <a:r>
              <a:rPr lang="en-US" sz="2400" dirty="0" smtClean="0">
                <a:solidFill>
                  <a:schemeClr val="bg1"/>
                </a:solidFill>
                <a:latin typeface="+mj-lt"/>
              </a:rPr>
              <a:t> </a:t>
            </a:r>
            <a:r>
              <a:rPr lang="en-US" sz="2400" dirty="0" err="1" smtClean="0">
                <a:solidFill>
                  <a:schemeClr val="bg1"/>
                </a:solidFill>
                <a:latin typeface="+mj-lt"/>
              </a:rPr>
              <a:t>để</a:t>
            </a:r>
            <a:r>
              <a:rPr lang="en-US" sz="2400" dirty="0" smtClean="0">
                <a:solidFill>
                  <a:schemeClr val="bg1"/>
                </a:solidFill>
                <a:latin typeface="+mj-lt"/>
              </a:rPr>
              <a:t> </a:t>
            </a:r>
            <a:r>
              <a:rPr lang="en-US" sz="2400" dirty="0" err="1" smtClean="0">
                <a:solidFill>
                  <a:schemeClr val="bg1"/>
                </a:solidFill>
                <a:latin typeface="+mj-lt"/>
              </a:rPr>
              <a:t>xậy</a:t>
            </a:r>
            <a:r>
              <a:rPr lang="en-US" sz="2400" dirty="0" smtClean="0">
                <a:solidFill>
                  <a:schemeClr val="bg1"/>
                </a:solidFill>
                <a:latin typeface="+mj-lt"/>
              </a:rPr>
              <a:t> </a:t>
            </a:r>
            <a:r>
              <a:rPr lang="en-US" sz="2400" dirty="0" err="1" smtClean="0">
                <a:solidFill>
                  <a:schemeClr val="bg1"/>
                </a:solidFill>
                <a:latin typeface="+mj-lt"/>
              </a:rPr>
              <a:t>dựng</a:t>
            </a:r>
            <a:r>
              <a:rPr lang="en-US" sz="2400" dirty="0" smtClean="0">
                <a:solidFill>
                  <a:schemeClr val="bg1"/>
                </a:solidFill>
                <a:latin typeface="+mj-lt"/>
              </a:rPr>
              <a:t> </a:t>
            </a:r>
            <a:r>
              <a:rPr lang="en-US" sz="2400" dirty="0" err="1" smtClean="0">
                <a:solidFill>
                  <a:schemeClr val="bg1"/>
                </a:solidFill>
                <a:latin typeface="+mj-lt"/>
              </a:rPr>
              <a:t>kim</a:t>
            </a:r>
            <a:r>
              <a:rPr lang="en-US" sz="2400" dirty="0" smtClean="0">
                <a:solidFill>
                  <a:schemeClr val="bg1"/>
                </a:solidFill>
                <a:latin typeface="+mj-lt"/>
              </a:rPr>
              <a:t> </a:t>
            </a:r>
            <a:r>
              <a:rPr lang="en-US" sz="2400" dirty="0" err="1" smtClean="0">
                <a:solidFill>
                  <a:schemeClr val="bg1"/>
                </a:solidFill>
                <a:latin typeface="+mj-lt"/>
              </a:rPr>
              <a:t>tử</a:t>
            </a:r>
            <a:r>
              <a:rPr lang="en-US" sz="2400" dirty="0" smtClean="0">
                <a:solidFill>
                  <a:schemeClr val="bg1"/>
                </a:solidFill>
                <a:latin typeface="+mj-lt"/>
              </a:rPr>
              <a:t> </a:t>
            </a:r>
            <a:r>
              <a:rPr lang="en-US" sz="2400" dirty="0" err="1" smtClean="0">
                <a:solidFill>
                  <a:schemeClr val="bg1"/>
                </a:solidFill>
                <a:latin typeface="+mj-lt"/>
              </a:rPr>
              <a:t>tháp</a:t>
            </a:r>
            <a:r>
              <a:rPr lang="en-US" sz="2400" dirty="0" smtClean="0">
                <a:solidFill>
                  <a:schemeClr val="bg1"/>
                </a:solidFill>
                <a:latin typeface="+mj-lt"/>
              </a:rPr>
              <a:t> </a:t>
            </a:r>
            <a:r>
              <a:rPr lang="en-US" sz="2400" dirty="0" err="1" smtClean="0">
                <a:solidFill>
                  <a:schemeClr val="bg1"/>
                </a:solidFill>
                <a:latin typeface="+mj-lt"/>
              </a:rPr>
              <a:t>kì</a:t>
            </a:r>
            <a:r>
              <a:rPr lang="en-US" sz="2400" dirty="0" smtClean="0">
                <a:solidFill>
                  <a:schemeClr val="bg1"/>
                </a:solidFill>
                <a:latin typeface="+mj-lt"/>
              </a:rPr>
              <a:t> </a:t>
            </a:r>
            <a:r>
              <a:rPr lang="en-US" sz="2400" dirty="0" err="1" smtClean="0">
                <a:solidFill>
                  <a:schemeClr val="bg1"/>
                </a:solidFill>
                <a:latin typeface="+mj-lt"/>
              </a:rPr>
              <a:t>vĩ</a:t>
            </a:r>
            <a:endParaRPr lang="en-US" sz="2400" dirty="0" smtClean="0">
              <a:solidFill>
                <a:schemeClr val="bg1"/>
              </a:solidFill>
              <a:latin typeface="+mj-lt"/>
            </a:endParaRPr>
          </a:p>
          <a:p>
            <a:r>
              <a:rPr lang="en-US" sz="2400" dirty="0" smtClean="0">
                <a:solidFill>
                  <a:schemeClr val="bg1"/>
                </a:solidFill>
                <a:latin typeface="+mj-lt"/>
              </a:rPr>
              <a:t>+ </a:t>
            </a:r>
            <a:r>
              <a:rPr lang="en-US" sz="2400" dirty="0" err="1" smtClean="0">
                <a:solidFill>
                  <a:schemeClr val="bg1"/>
                </a:solidFill>
                <a:latin typeface="+mj-lt"/>
              </a:rPr>
              <a:t>Kiến</a:t>
            </a:r>
            <a:r>
              <a:rPr lang="en-US" sz="2400" dirty="0" smtClean="0">
                <a:solidFill>
                  <a:schemeClr val="bg1"/>
                </a:solidFill>
                <a:latin typeface="+mj-lt"/>
              </a:rPr>
              <a:t> </a:t>
            </a:r>
            <a:r>
              <a:rPr lang="en-US" sz="2400" dirty="0" err="1" smtClean="0">
                <a:solidFill>
                  <a:schemeClr val="bg1"/>
                </a:solidFill>
                <a:latin typeface="+mj-lt"/>
              </a:rPr>
              <a:t>trúc</a:t>
            </a:r>
            <a:r>
              <a:rPr lang="en-US" sz="2400" dirty="0" smtClean="0">
                <a:solidFill>
                  <a:schemeClr val="bg1"/>
                </a:solidFill>
                <a:latin typeface="+mj-lt"/>
              </a:rPr>
              <a:t> </a:t>
            </a:r>
            <a:r>
              <a:rPr lang="en-US" sz="2400" dirty="0" err="1" smtClean="0">
                <a:solidFill>
                  <a:schemeClr val="bg1"/>
                </a:solidFill>
                <a:latin typeface="+mj-lt"/>
              </a:rPr>
              <a:t>điêu</a:t>
            </a:r>
            <a:r>
              <a:rPr lang="en-US" sz="2400" dirty="0" smtClean="0">
                <a:solidFill>
                  <a:schemeClr val="bg1"/>
                </a:solidFill>
                <a:latin typeface="+mj-lt"/>
              </a:rPr>
              <a:t> </a:t>
            </a:r>
            <a:r>
              <a:rPr lang="en-US" sz="2400" dirty="0" err="1" smtClean="0">
                <a:solidFill>
                  <a:schemeClr val="bg1"/>
                </a:solidFill>
                <a:latin typeface="+mj-lt"/>
              </a:rPr>
              <a:t>khắc</a:t>
            </a:r>
            <a:r>
              <a:rPr lang="en-US" sz="2400" dirty="0" smtClean="0">
                <a:solidFill>
                  <a:schemeClr val="bg1"/>
                </a:solidFill>
                <a:latin typeface="+mj-lt"/>
              </a:rPr>
              <a:t>: </a:t>
            </a:r>
            <a:r>
              <a:rPr lang="en-US" sz="2400" dirty="0" err="1" smtClean="0">
                <a:solidFill>
                  <a:schemeClr val="bg1"/>
                </a:solidFill>
                <a:latin typeface="+mj-lt"/>
              </a:rPr>
              <a:t>Nổi</a:t>
            </a:r>
            <a:r>
              <a:rPr lang="en-US" sz="2400" dirty="0" smtClean="0">
                <a:solidFill>
                  <a:schemeClr val="bg1"/>
                </a:solidFill>
                <a:latin typeface="+mj-lt"/>
              </a:rPr>
              <a:t> </a:t>
            </a:r>
            <a:r>
              <a:rPr lang="en-US" sz="2400" dirty="0" err="1" smtClean="0">
                <a:solidFill>
                  <a:schemeClr val="bg1"/>
                </a:solidFill>
                <a:latin typeface="+mj-lt"/>
              </a:rPr>
              <a:t>tiếng</a:t>
            </a:r>
            <a:r>
              <a:rPr lang="en-US" sz="2400" dirty="0" smtClean="0">
                <a:solidFill>
                  <a:schemeClr val="bg1"/>
                </a:solidFill>
                <a:latin typeface="+mj-lt"/>
              </a:rPr>
              <a:t> </a:t>
            </a:r>
            <a:r>
              <a:rPr lang="en-US" sz="2400" dirty="0" err="1" smtClean="0">
                <a:solidFill>
                  <a:schemeClr val="bg1"/>
                </a:solidFill>
                <a:latin typeface="+mj-lt"/>
              </a:rPr>
              <a:t>là</a:t>
            </a:r>
            <a:r>
              <a:rPr lang="en-US" sz="2400" dirty="0" smtClean="0">
                <a:solidFill>
                  <a:schemeClr val="bg1"/>
                </a:solidFill>
                <a:latin typeface="+mj-lt"/>
              </a:rPr>
              <a:t> </a:t>
            </a:r>
            <a:r>
              <a:rPr lang="en-US" sz="2400" dirty="0" err="1" smtClean="0">
                <a:solidFill>
                  <a:schemeClr val="bg1"/>
                </a:solidFill>
                <a:latin typeface="+mj-lt"/>
              </a:rPr>
              <a:t>các</a:t>
            </a:r>
            <a:r>
              <a:rPr lang="en-US" sz="2400" dirty="0" smtClean="0">
                <a:solidFill>
                  <a:schemeClr val="bg1"/>
                </a:solidFill>
                <a:latin typeface="+mj-lt"/>
              </a:rPr>
              <a:t> </a:t>
            </a:r>
            <a:r>
              <a:rPr lang="en-US" sz="2400" dirty="0" err="1" smtClean="0">
                <a:solidFill>
                  <a:schemeClr val="bg1"/>
                </a:solidFill>
                <a:latin typeface="+mj-lt"/>
              </a:rPr>
              <a:t>kim</a:t>
            </a:r>
            <a:r>
              <a:rPr lang="en-US" sz="2400" dirty="0" smtClean="0">
                <a:solidFill>
                  <a:schemeClr val="bg1"/>
                </a:solidFill>
                <a:latin typeface="+mj-lt"/>
              </a:rPr>
              <a:t> </a:t>
            </a:r>
            <a:r>
              <a:rPr lang="en-US" sz="2400" dirty="0" err="1" smtClean="0">
                <a:solidFill>
                  <a:schemeClr val="bg1"/>
                </a:solidFill>
                <a:latin typeface="+mj-lt"/>
              </a:rPr>
              <a:t>tử</a:t>
            </a:r>
            <a:r>
              <a:rPr lang="en-US" sz="2400" dirty="0" smtClean="0">
                <a:solidFill>
                  <a:schemeClr val="bg1"/>
                </a:solidFill>
                <a:latin typeface="+mj-lt"/>
              </a:rPr>
              <a:t> </a:t>
            </a:r>
            <a:r>
              <a:rPr lang="en-US" sz="2400" dirty="0" err="1" smtClean="0">
                <a:solidFill>
                  <a:schemeClr val="bg1"/>
                </a:solidFill>
                <a:latin typeface="+mj-lt"/>
              </a:rPr>
              <a:t>tháp</a:t>
            </a:r>
            <a:r>
              <a:rPr lang="en-US" sz="2400" dirty="0" smtClean="0">
                <a:solidFill>
                  <a:schemeClr val="bg1"/>
                </a:solidFill>
                <a:latin typeface="+mj-lt"/>
              </a:rPr>
              <a:t>, </a:t>
            </a:r>
            <a:r>
              <a:rPr lang="en-US" sz="2400" dirty="0" err="1" smtClean="0">
                <a:solidFill>
                  <a:schemeClr val="bg1"/>
                </a:solidFill>
                <a:latin typeface="+mj-lt"/>
              </a:rPr>
              <a:t>tượng</a:t>
            </a:r>
            <a:r>
              <a:rPr lang="en-US" sz="2400" dirty="0" smtClean="0">
                <a:solidFill>
                  <a:schemeClr val="bg1"/>
                </a:solidFill>
                <a:latin typeface="+mj-lt"/>
              </a:rPr>
              <a:t> </a:t>
            </a:r>
            <a:r>
              <a:rPr lang="en-US" sz="2400" dirty="0" err="1" smtClean="0">
                <a:solidFill>
                  <a:schemeClr val="bg1"/>
                </a:solidFill>
                <a:latin typeface="+mj-lt"/>
              </a:rPr>
              <a:t>nữ</a:t>
            </a:r>
            <a:r>
              <a:rPr lang="en-US" sz="2400" dirty="0" smtClean="0">
                <a:solidFill>
                  <a:schemeClr val="bg1"/>
                </a:solidFill>
                <a:latin typeface="+mj-lt"/>
              </a:rPr>
              <a:t> </a:t>
            </a:r>
            <a:r>
              <a:rPr lang="en-US" sz="2400" dirty="0" err="1" smtClean="0">
                <a:solidFill>
                  <a:schemeClr val="bg1"/>
                </a:solidFill>
                <a:latin typeface="+mj-lt"/>
              </a:rPr>
              <a:t>hoàn</a:t>
            </a:r>
            <a:r>
              <a:rPr lang="en-US" sz="2400" dirty="0" smtClean="0">
                <a:solidFill>
                  <a:schemeClr val="bg1"/>
                </a:solidFill>
                <a:latin typeface="+mj-lt"/>
              </a:rPr>
              <a:t>, </a:t>
            </a:r>
            <a:r>
              <a:rPr lang="en-US" sz="2400" dirty="0" err="1" smtClean="0">
                <a:solidFill>
                  <a:schemeClr val="bg1"/>
                </a:solidFill>
                <a:latin typeface="+mj-lt"/>
              </a:rPr>
              <a:t>mặt</a:t>
            </a:r>
            <a:r>
              <a:rPr lang="en-US" sz="2400" dirty="0" smtClean="0">
                <a:solidFill>
                  <a:schemeClr val="bg1"/>
                </a:solidFill>
                <a:latin typeface="+mj-lt"/>
              </a:rPr>
              <a:t> </a:t>
            </a:r>
            <a:r>
              <a:rPr lang="en-US" sz="2400" dirty="0" err="1" smtClean="0">
                <a:solidFill>
                  <a:schemeClr val="bg1"/>
                </a:solidFill>
                <a:latin typeface="+mj-lt"/>
              </a:rPr>
              <a:t>nạ</a:t>
            </a:r>
            <a:r>
              <a:rPr lang="en-US" sz="2400" dirty="0" smtClean="0">
                <a:solidFill>
                  <a:schemeClr val="bg1"/>
                </a:solidFill>
                <a:latin typeface="+mj-lt"/>
              </a:rPr>
              <a:t> </a:t>
            </a:r>
            <a:r>
              <a:rPr lang="en-US" sz="2400" dirty="0" err="1" smtClean="0">
                <a:solidFill>
                  <a:schemeClr val="bg1"/>
                </a:solidFill>
                <a:latin typeface="+mj-lt"/>
              </a:rPr>
              <a:t>vua</a:t>
            </a:r>
            <a:r>
              <a:rPr lang="en-US" sz="2400" dirty="0" smtClean="0">
                <a:solidFill>
                  <a:schemeClr val="bg1"/>
                </a:solidFill>
                <a:latin typeface="+mj-lt"/>
              </a:rPr>
              <a:t> </a:t>
            </a:r>
            <a:r>
              <a:rPr lang="en-US" sz="2400" dirty="0" err="1" smtClean="0">
                <a:solidFill>
                  <a:schemeClr val="bg1"/>
                </a:solidFill>
                <a:latin typeface="+mj-lt"/>
              </a:rPr>
              <a:t>Tu</a:t>
            </a:r>
            <a:r>
              <a:rPr lang="en-US" sz="2400" dirty="0" smtClean="0">
                <a:solidFill>
                  <a:schemeClr val="bg1"/>
                </a:solidFill>
                <a:latin typeface="+mj-lt"/>
              </a:rPr>
              <a:t>-tan- </a:t>
            </a:r>
            <a:r>
              <a:rPr lang="en-US" sz="2400" dirty="0" err="1" smtClean="0">
                <a:solidFill>
                  <a:schemeClr val="bg1"/>
                </a:solidFill>
                <a:latin typeface="+mj-lt"/>
              </a:rPr>
              <a:t>kha</a:t>
            </a:r>
            <a:r>
              <a:rPr lang="en-US" sz="2400" dirty="0" smtClean="0">
                <a:solidFill>
                  <a:schemeClr val="bg1"/>
                </a:solidFill>
                <a:latin typeface="+mj-lt"/>
              </a:rPr>
              <a:t>- </a:t>
            </a:r>
            <a:r>
              <a:rPr lang="en-US" sz="2400" dirty="0" err="1" smtClean="0">
                <a:solidFill>
                  <a:schemeClr val="bg1"/>
                </a:solidFill>
                <a:latin typeface="+mj-lt"/>
              </a:rPr>
              <a:t>mun</a:t>
            </a:r>
            <a:endParaRPr lang="en-US" sz="2400" dirty="0" smtClean="0">
              <a:solidFill>
                <a:schemeClr val="bg1"/>
              </a:solidFill>
              <a:latin typeface="+mj-lt"/>
            </a:endParaRPr>
          </a:p>
          <a:p>
            <a:r>
              <a:rPr lang="en-US" sz="2400" dirty="0" smtClean="0">
                <a:solidFill>
                  <a:schemeClr val="bg1"/>
                </a:solidFill>
                <a:latin typeface="+mj-lt"/>
              </a:rPr>
              <a:t>+ Y </a:t>
            </a:r>
            <a:r>
              <a:rPr lang="en-US" sz="2400" dirty="0" err="1" smtClean="0">
                <a:solidFill>
                  <a:schemeClr val="bg1"/>
                </a:solidFill>
                <a:latin typeface="+mj-lt"/>
              </a:rPr>
              <a:t>học</a:t>
            </a:r>
            <a:r>
              <a:rPr lang="en-US" sz="2400" dirty="0" smtClean="0">
                <a:solidFill>
                  <a:schemeClr val="bg1"/>
                </a:solidFill>
                <a:latin typeface="+mj-lt"/>
              </a:rPr>
              <a:t>, </a:t>
            </a:r>
            <a:r>
              <a:rPr lang="en-US" sz="2400" dirty="0" err="1" smtClean="0">
                <a:solidFill>
                  <a:schemeClr val="bg1"/>
                </a:solidFill>
                <a:latin typeface="+mj-lt"/>
              </a:rPr>
              <a:t>kĩ</a:t>
            </a:r>
            <a:r>
              <a:rPr lang="en-US" sz="2400" dirty="0" smtClean="0">
                <a:solidFill>
                  <a:schemeClr val="bg1"/>
                </a:solidFill>
                <a:latin typeface="+mj-lt"/>
              </a:rPr>
              <a:t> </a:t>
            </a:r>
            <a:r>
              <a:rPr lang="en-US" sz="2400" dirty="0" err="1" smtClean="0">
                <a:solidFill>
                  <a:schemeClr val="bg1"/>
                </a:solidFill>
                <a:latin typeface="+mj-lt"/>
              </a:rPr>
              <a:t>thuật</a:t>
            </a:r>
            <a:r>
              <a:rPr lang="en-US" sz="2400" dirty="0" smtClean="0">
                <a:solidFill>
                  <a:schemeClr val="bg1"/>
                </a:solidFill>
                <a:latin typeface="+mj-lt"/>
              </a:rPr>
              <a:t> </a:t>
            </a:r>
            <a:r>
              <a:rPr lang="en-US" sz="2400" dirty="0" err="1" smtClean="0">
                <a:solidFill>
                  <a:schemeClr val="bg1"/>
                </a:solidFill>
                <a:latin typeface="+mj-lt"/>
              </a:rPr>
              <a:t>ướp</a:t>
            </a:r>
            <a:r>
              <a:rPr lang="en-US" sz="2400" dirty="0" smtClean="0">
                <a:solidFill>
                  <a:schemeClr val="bg1"/>
                </a:solidFill>
                <a:latin typeface="+mj-lt"/>
              </a:rPr>
              <a:t> </a:t>
            </a:r>
            <a:r>
              <a:rPr lang="en-US" sz="2400" dirty="0" err="1" smtClean="0">
                <a:solidFill>
                  <a:schemeClr val="bg1"/>
                </a:solidFill>
                <a:latin typeface="+mj-lt"/>
              </a:rPr>
              <a:t>xác</a:t>
            </a:r>
            <a:r>
              <a:rPr lang="en-US" sz="2400" dirty="0" smtClean="0">
                <a:solidFill>
                  <a:schemeClr val="bg1"/>
                </a:solidFill>
                <a:latin typeface="+mj-lt"/>
              </a:rPr>
              <a:t>: </a:t>
            </a:r>
            <a:r>
              <a:rPr lang="en-US" sz="2400" dirty="0" err="1" smtClean="0">
                <a:solidFill>
                  <a:schemeClr val="bg1"/>
                </a:solidFill>
                <a:latin typeface="+mj-lt"/>
              </a:rPr>
              <a:t>Nhờ</a:t>
            </a:r>
            <a:r>
              <a:rPr lang="en-US" sz="2400" dirty="0" smtClean="0">
                <a:solidFill>
                  <a:schemeClr val="bg1"/>
                </a:solidFill>
                <a:latin typeface="+mj-lt"/>
              </a:rPr>
              <a:t> </a:t>
            </a:r>
            <a:r>
              <a:rPr lang="en-US" sz="2400" dirty="0" err="1" smtClean="0">
                <a:solidFill>
                  <a:schemeClr val="bg1"/>
                </a:solidFill>
                <a:latin typeface="+mj-lt"/>
              </a:rPr>
              <a:t>ướp</a:t>
            </a:r>
            <a:r>
              <a:rPr lang="en-US" sz="2400" dirty="0" smtClean="0">
                <a:solidFill>
                  <a:schemeClr val="bg1"/>
                </a:solidFill>
                <a:latin typeface="+mj-lt"/>
              </a:rPr>
              <a:t> </a:t>
            </a:r>
            <a:r>
              <a:rPr lang="en-US" sz="2400" dirty="0" err="1" smtClean="0">
                <a:solidFill>
                  <a:schemeClr val="bg1"/>
                </a:solidFill>
                <a:latin typeface="+mj-lt"/>
              </a:rPr>
              <a:t>xác</a:t>
            </a:r>
            <a:r>
              <a:rPr lang="en-US" sz="2400" dirty="0" smtClean="0">
                <a:solidFill>
                  <a:schemeClr val="bg1"/>
                </a:solidFill>
                <a:latin typeface="+mj-lt"/>
              </a:rPr>
              <a:t> </a:t>
            </a:r>
            <a:r>
              <a:rPr lang="en-US" sz="2400" dirty="0" err="1" smtClean="0">
                <a:solidFill>
                  <a:schemeClr val="bg1"/>
                </a:solidFill>
                <a:latin typeface="+mj-lt"/>
              </a:rPr>
              <a:t>nên</a:t>
            </a:r>
            <a:r>
              <a:rPr lang="en-US" sz="2400" dirty="0" smtClean="0">
                <a:solidFill>
                  <a:schemeClr val="bg1"/>
                </a:solidFill>
                <a:latin typeface="+mj-lt"/>
              </a:rPr>
              <a:t> </a:t>
            </a:r>
            <a:r>
              <a:rPr lang="en-US" sz="2400" dirty="0" err="1" smtClean="0">
                <a:solidFill>
                  <a:schemeClr val="bg1"/>
                </a:solidFill>
                <a:latin typeface="+mj-lt"/>
              </a:rPr>
              <a:t>học</a:t>
            </a:r>
            <a:r>
              <a:rPr lang="en-US" sz="2400" dirty="0" smtClean="0">
                <a:solidFill>
                  <a:schemeClr val="bg1"/>
                </a:solidFill>
                <a:latin typeface="+mj-lt"/>
              </a:rPr>
              <a:t> </a:t>
            </a:r>
            <a:r>
              <a:rPr lang="en-US" sz="2400" dirty="0" err="1" smtClean="0">
                <a:solidFill>
                  <a:schemeClr val="bg1"/>
                </a:solidFill>
                <a:latin typeface="+mj-lt"/>
              </a:rPr>
              <a:t>rất</a:t>
            </a:r>
            <a:r>
              <a:rPr lang="en-US" sz="2400" dirty="0" smtClean="0">
                <a:solidFill>
                  <a:schemeClr val="bg1"/>
                </a:solidFill>
                <a:latin typeface="+mj-lt"/>
              </a:rPr>
              <a:t> </a:t>
            </a:r>
            <a:r>
              <a:rPr lang="en-US" sz="2400" dirty="0" err="1" smtClean="0">
                <a:solidFill>
                  <a:schemeClr val="bg1"/>
                </a:solidFill>
                <a:latin typeface="+mj-lt"/>
              </a:rPr>
              <a:t>giỏi</a:t>
            </a:r>
            <a:r>
              <a:rPr lang="en-US" sz="2400" dirty="0" smtClean="0">
                <a:solidFill>
                  <a:schemeClr val="bg1"/>
                </a:solidFill>
                <a:latin typeface="+mj-lt"/>
              </a:rPr>
              <a:t> </a:t>
            </a:r>
            <a:r>
              <a:rPr lang="en-US" sz="2400" dirty="0" err="1" smtClean="0">
                <a:solidFill>
                  <a:schemeClr val="bg1"/>
                </a:solidFill>
                <a:latin typeface="+mj-lt"/>
              </a:rPr>
              <a:t>về</a:t>
            </a:r>
            <a:r>
              <a:rPr lang="en-US" sz="2400" dirty="0" smtClean="0">
                <a:solidFill>
                  <a:schemeClr val="bg1"/>
                </a:solidFill>
                <a:latin typeface="+mj-lt"/>
              </a:rPr>
              <a:t> </a:t>
            </a:r>
            <a:r>
              <a:rPr lang="en-US" sz="2400" dirty="0" err="1" smtClean="0">
                <a:solidFill>
                  <a:schemeClr val="bg1"/>
                </a:solidFill>
                <a:latin typeface="+mj-lt"/>
              </a:rPr>
              <a:t>giải</a:t>
            </a:r>
            <a:r>
              <a:rPr lang="en-US" sz="2400" dirty="0" smtClean="0">
                <a:solidFill>
                  <a:schemeClr val="bg1"/>
                </a:solidFill>
                <a:latin typeface="+mj-lt"/>
              </a:rPr>
              <a:t> </a:t>
            </a:r>
            <a:r>
              <a:rPr lang="en-US" sz="2400" dirty="0" err="1" smtClean="0">
                <a:solidFill>
                  <a:schemeClr val="bg1"/>
                </a:solidFill>
                <a:latin typeface="+mj-lt"/>
              </a:rPr>
              <a:t>phẩu</a:t>
            </a:r>
            <a:r>
              <a:rPr lang="en-US" sz="2400" dirty="0" smtClean="0">
                <a:solidFill>
                  <a:schemeClr val="bg1"/>
                </a:solidFill>
                <a:latin typeface="+mj-lt"/>
              </a:rPr>
              <a:t> </a:t>
            </a:r>
            <a:r>
              <a:rPr lang="en-US" sz="2400" dirty="0" err="1" smtClean="0">
                <a:solidFill>
                  <a:schemeClr val="bg1"/>
                </a:solidFill>
                <a:latin typeface="+mj-lt"/>
              </a:rPr>
              <a:t>và</a:t>
            </a:r>
            <a:r>
              <a:rPr lang="en-US" sz="2400" dirty="0" smtClean="0">
                <a:solidFill>
                  <a:schemeClr val="bg1"/>
                </a:solidFill>
                <a:latin typeface="+mj-lt"/>
              </a:rPr>
              <a:t> </a:t>
            </a:r>
            <a:r>
              <a:rPr lang="en-US" sz="2400" dirty="0" err="1" smtClean="0">
                <a:solidFill>
                  <a:schemeClr val="bg1"/>
                </a:solidFill>
                <a:latin typeface="+mj-lt"/>
              </a:rPr>
              <a:t>biết</a:t>
            </a:r>
            <a:r>
              <a:rPr lang="en-US" sz="2400" dirty="0" smtClean="0">
                <a:solidFill>
                  <a:schemeClr val="bg1"/>
                </a:solidFill>
                <a:latin typeface="+mj-lt"/>
              </a:rPr>
              <a:t> </a:t>
            </a:r>
            <a:r>
              <a:rPr lang="en-US" sz="2400" dirty="0" err="1" smtClean="0">
                <a:solidFill>
                  <a:schemeClr val="bg1"/>
                </a:solidFill>
                <a:latin typeface="+mj-lt"/>
              </a:rPr>
              <a:t>rõ</a:t>
            </a:r>
            <a:r>
              <a:rPr lang="en-US" sz="2400" dirty="0" smtClean="0">
                <a:solidFill>
                  <a:schemeClr val="bg1"/>
                </a:solidFill>
                <a:latin typeface="+mj-lt"/>
              </a:rPr>
              <a:t> </a:t>
            </a:r>
            <a:r>
              <a:rPr lang="en-US" sz="2400" dirty="0" err="1" smtClean="0">
                <a:solidFill>
                  <a:schemeClr val="bg1"/>
                </a:solidFill>
                <a:latin typeface="+mj-lt"/>
              </a:rPr>
              <a:t>các</a:t>
            </a:r>
            <a:r>
              <a:rPr lang="en-US" sz="2400" dirty="0" smtClean="0">
                <a:solidFill>
                  <a:schemeClr val="bg1"/>
                </a:solidFill>
                <a:latin typeface="+mj-lt"/>
              </a:rPr>
              <a:t> </a:t>
            </a:r>
            <a:r>
              <a:rPr lang="en-US" sz="2400" dirty="0" err="1" smtClean="0">
                <a:solidFill>
                  <a:schemeClr val="bg1"/>
                </a:solidFill>
                <a:latin typeface="+mj-lt"/>
              </a:rPr>
              <a:t>bộ</a:t>
            </a:r>
            <a:r>
              <a:rPr lang="en-US" sz="2400" dirty="0" smtClean="0">
                <a:solidFill>
                  <a:schemeClr val="bg1"/>
                </a:solidFill>
                <a:latin typeface="+mj-lt"/>
              </a:rPr>
              <a:t> </a:t>
            </a:r>
            <a:r>
              <a:rPr lang="en-US" sz="2400" dirty="0" err="1" smtClean="0">
                <a:solidFill>
                  <a:schemeClr val="bg1"/>
                </a:solidFill>
                <a:latin typeface="+mj-lt"/>
              </a:rPr>
              <a:t>phận</a:t>
            </a:r>
            <a:r>
              <a:rPr lang="en-US" sz="2400" dirty="0" smtClean="0">
                <a:solidFill>
                  <a:schemeClr val="bg1"/>
                </a:solidFill>
                <a:latin typeface="+mj-lt"/>
              </a:rPr>
              <a:t> </a:t>
            </a:r>
            <a:r>
              <a:rPr lang="en-US" sz="2400" dirty="0" err="1" smtClean="0">
                <a:solidFill>
                  <a:schemeClr val="bg1"/>
                </a:solidFill>
                <a:latin typeface="+mj-lt"/>
              </a:rPr>
              <a:t>cơ</a:t>
            </a:r>
            <a:r>
              <a:rPr lang="en-US" sz="2400" dirty="0" smtClean="0">
                <a:solidFill>
                  <a:schemeClr val="bg1"/>
                </a:solidFill>
                <a:latin typeface="+mj-lt"/>
              </a:rPr>
              <a:t> </a:t>
            </a:r>
            <a:r>
              <a:rPr lang="en-US" sz="2400" dirty="0" err="1" smtClean="0">
                <a:solidFill>
                  <a:schemeClr val="bg1"/>
                </a:solidFill>
                <a:latin typeface="+mj-lt"/>
              </a:rPr>
              <a:t>thể</a:t>
            </a:r>
            <a:r>
              <a:rPr lang="en-US" sz="2400" dirty="0" smtClean="0">
                <a:solidFill>
                  <a:schemeClr val="bg1"/>
                </a:solidFill>
                <a:latin typeface="+mj-lt"/>
              </a:rPr>
              <a:t> </a:t>
            </a:r>
            <a:r>
              <a:rPr lang="en-US" sz="2400" dirty="0" err="1" smtClean="0">
                <a:solidFill>
                  <a:schemeClr val="bg1"/>
                </a:solidFill>
                <a:latin typeface="+mj-lt"/>
              </a:rPr>
              <a:t>người</a:t>
            </a:r>
            <a:r>
              <a:rPr lang="en-US" sz="2400" dirty="0" smtClean="0">
                <a:solidFill>
                  <a:schemeClr val="bg1"/>
                </a:solidFill>
                <a:latin typeface="+mj-lt"/>
              </a:rPr>
              <a:t>.</a:t>
            </a:r>
            <a:endParaRPr lang="vi-VN" sz="2400" dirty="0">
              <a:solidFill>
                <a:schemeClr val="bg1"/>
              </a:solidFill>
              <a:latin typeface="+mj-lt"/>
            </a:endParaRPr>
          </a:p>
        </p:txBody>
      </p:sp>
    </p:spTree>
    <p:extLst>
      <p:ext uri="{BB962C8B-B14F-4D97-AF65-F5344CB8AC3E}">
        <p14:creationId xmlns:p14="http://schemas.microsoft.com/office/powerpoint/2010/main" val="310448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12"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6589" y="1402651"/>
            <a:ext cx="1507652" cy="1166813"/>
          </a:xfrm>
          <a:prstGeom prst="rect">
            <a:avLst/>
          </a:prstGeom>
        </p:spPr>
      </p:pic>
      <p:pic>
        <p:nvPicPr>
          <p:cNvPr id="4" name="Picture 3"/>
          <p:cNvPicPr>
            <a:picLocks noChangeAspect="1"/>
          </p:cNvPicPr>
          <p:nvPr/>
        </p:nvPicPr>
        <p:blipFill>
          <a:blip r:embed="rId3"/>
          <a:stretch>
            <a:fillRect/>
          </a:stretch>
        </p:blipFill>
        <p:spPr>
          <a:xfrm>
            <a:off x="4312042" y="32204"/>
            <a:ext cx="1197056" cy="1148999"/>
          </a:xfrm>
          <a:prstGeom prst="rect">
            <a:avLst/>
          </a:prstGeom>
        </p:spPr>
      </p:pic>
      <p:pic>
        <p:nvPicPr>
          <p:cNvPr id="6" name="Picture 5"/>
          <p:cNvPicPr>
            <a:picLocks noChangeAspect="1"/>
          </p:cNvPicPr>
          <p:nvPr/>
        </p:nvPicPr>
        <p:blipFill>
          <a:blip r:embed="rId4"/>
          <a:stretch>
            <a:fillRect/>
          </a:stretch>
        </p:blipFill>
        <p:spPr>
          <a:xfrm>
            <a:off x="6930421" y="50278"/>
            <a:ext cx="1527779" cy="1125732"/>
          </a:xfrm>
          <a:prstGeom prst="rect">
            <a:avLst/>
          </a:prstGeom>
        </p:spPr>
      </p:pic>
      <p:pic>
        <p:nvPicPr>
          <p:cNvPr id="8" name="Picture 7"/>
          <p:cNvPicPr>
            <a:picLocks noChangeAspect="1"/>
          </p:cNvPicPr>
          <p:nvPr/>
        </p:nvPicPr>
        <p:blipFill>
          <a:blip r:embed="rId5"/>
          <a:stretch>
            <a:fillRect/>
          </a:stretch>
        </p:blipFill>
        <p:spPr>
          <a:xfrm>
            <a:off x="6104400" y="1241436"/>
            <a:ext cx="2929607" cy="744622"/>
          </a:xfrm>
          <a:prstGeom prst="rect">
            <a:avLst/>
          </a:prstGeom>
        </p:spPr>
      </p:pic>
      <p:sp>
        <p:nvSpPr>
          <p:cNvPr id="10" name="Freeform 9"/>
          <p:cNvSpPr/>
          <p:nvPr/>
        </p:nvSpPr>
        <p:spPr>
          <a:xfrm>
            <a:off x="1529221" y="790578"/>
            <a:ext cx="850300" cy="661851"/>
          </a:xfrm>
          <a:custGeom>
            <a:avLst/>
            <a:gdLst>
              <a:gd name="connsiteX0" fmla="*/ 0 w 1425600"/>
              <a:gd name="connsiteY0" fmla="*/ 712818 h 712818"/>
              <a:gd name="connsiteX1" fmla="*/ 21600 w 1425600"/>
              <a:gd name="connsiteY1" fmla="*/ 676818 h 712818"/>
              <a:gd name="connsiteX2" fmla="*/ 28800 w 1425600"/>
              <a:gd name="connsiteY2" fmla="*/ 655218 h 712818"/>
              <a:gd name="connsiteX3" fmla="*/ 57600 w 1425600"/>
              <a:gd name="connsiteY3" fmla="*/ 612018 h 712818"/>
              <a:gd name="connsiteX4" fmla="*/ 72000 w 1425600"/>
              <a:gd name="connsiteY4" fmla="*/ 590418 h 712818"/>
              <a:gd name="connsiteX5" fmla="*/ 93600 w 1425600"/>
              <a:gd name="connsiteY5" fmla="*/ 547218 h 712818"/>
              <a:gd name="connsiteX6" fmla="*/ 108000 w 1425600"/>
              <a:gd name="connsiteY6" fmla="*/ 518418 h 712818"/>
              <a:gd name="connsiteX7" fmla="*/ 122400 w 1425600"/>
              <a:gd name="connsiteY7" fmla="*/ 496818 h 712818"/>
              <a:gd name="connsiteX8" fmla="*/ 151200 w 1425600"/>
              <a:gd name="connsiteY8" fmla="*/ 453618 h 712818"/>
              <a:gd name="connsiteX9" fmla="*/ 187200 w 1425600"/>
              <a:gd name="connsiteY9" fmla="*/ 388818 h 712818"/>
              <a:gd name="connsiteX10" fmla="*/ 208800 w 1425600"/>
              <a:gd name="connsiteY10" fmla="*/ 374418 h 712818"/>
              <a:gd name="connsiteX11" fmla="*/ 237600 w 1425600"/>
              <a:gd name="connsiteY11" fmla="*/ 331218 h 712818"/>
              <a:gd name="connsiteX12" fmla="*/ 244800 w 1425600"/>
              <a:gd name="connsiteY12" fmla="*/ 309618 h 712818"/>
              <a:gd name="connsiteX13" fmla="*/ 302400 w 1425600"/>
              <a:gd name="connsiteY13" fmla="*/ 244818 h 712818"/>
              <a:gd name="connsiteX14" fmla="*/ 338400 w 1425600"/>
              <a:gd name="connsiteY14" fmla="*/ 208818 h 712818"/>
              <a:gd name="connsiteX15" fmla="*/ 352800 w 1425600"/>
              <a:gd name="connsiteY15" fmla="*/ 187218 h 712818"/>
              <a:gd name="connsiteX16" fmla="*/ 374400 w 1425600"/>
              <a:gd name="connsiteY16" fmla="*/ 172818 h 712818"/>
              <a:gd name="connsiteX17" fmla="*/ 403200 w 1425600"/>
              <a:gd name="connsiteY17" fmla="*/ 136818 h 712818"/>
              <a:gd name="connsiteX18" fmla="*/ 439200 w 1425600"/>
              <a:gd name="connsiteY18" fmla="*/ 108018 h 712818"/>
              <a:gd name="connsiteX19" fmla="*/ 482400 w 1425600"/>
              <a:gd name="connsiteY19" fmla="*/ 79218 h 712818"/>
              <a:gd name="connsiteX20" fmla="*/ 525600 w 1425600"/>
              <a:gd name="connsiteY20" fmla="*/ 57618 h 712818"/>
              <a:gd name="connsiteX21" fmla="*/ 547200 w 1425600"/>
              <a:gd name="connsiteY21" fmla="*/ 43218 h 712818"/>
              <a:gd name="connsiteX22" fmla="*/ 590400 w 1425600"/>
              <a:gd name="connsiteY22" fmla="*/ 28818 h 712818"/>
              <a:gd name="connsiteX23" fmla="*/ 1044000 w 1425600"/>
              <a:gd name="connsiteY23" fmla="*/ 21618 h 712818"/>
              <a:gd name="connsiteX24" fmla="*/ 1152000 w 1425600"/>
              <a:gd name="connsiteY24" fmla="*/ 7218 h 712818"/>
              <a:gd name="connsiteX25" fmla="*/ 1425600 w 1425600"/>
              <a:gd name="connsiteY25" fmla="*/ 18 h 7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5600" h="712818">
                <a:moveTo>
                  <a:pt x="0" y="712818"/>
                </a:moveTo>
                <a:cubicBezTo>
                  <a:pt x="7200" y="700818"/>
                  <a:pt x="15342" y="689335"/>
                  <a:pt x="21600" y="676818"/>
                </a:cubicBezTo>
                <a:cubicBezTo>
                  <a:pt x="24994" y="670030"/>
                  <a:pt x="25114" y="661852"/>
                  <a:pt x="28800" y="655218"/>
                </a:cubicBezTo>
                <a:cubicBezTo>
                  <a:pt x="37205" y="640089"/>
                  <a:pt x="48000" y="626418"/>
                  <a:pt x="57600" y="612018"/>
                </a:cubicBezTo>
                <a:cubicBezTo>
                  <a:pt x="62400" y="604818"/>
                  <a:pt x="69264" y="598627"/>
                  <a:pt x="72000" y="590418"/>
                </a:cubicBezTo>
                <a:cubicBezTo>
                  <a:pt x="85201" y="550816"/>
                  <a:pt x="71268" y="586299"/>
                  <a:pt x="93600" y="547218"/>
                </a:cubicBezTo>
                <a:cubicBezTo>
                  <a:pt x="98925" y="537899"/>
                  <a:pt x="102675" y="527737"/>
                  <a:pt x="108000" y="518418"/>
                </a:cubicBezTo>
                <a:cubicBezTo>
                  <a:pt x="112293" y="510905"/>
                  <a:pt x="118530" y="504558"/>
                  <a:pt x="122400" y="496818"/>
                </a:cubicBezTo>
                <a:cubicBezTo>
                  <a:pt x="143240" y="455138"/>
                  <a:pt x="110254" y="494564"/>
                  <a:pt x="151200" y="453618"/>
                </a:cubicBezTo>
                <a:cubicBezTo>
                  <a:pt x="158703" y="431109"/>
                  <a:pt x="165979" y="402965"/>
                  <a:pt x="187200" y="388818"/>
                </a:cubicBezTo>
                <a:lnTo>
                  <a:pt x="208800" y="374418"/>
                </a:lnTo>
                <a:cubicBezTo>
                  <a:pt x="225920" y="323058"/>
                  <a:pt x="201645" y="385151"/>
                  <a:pt x="237600" y="331218"/>
                </a:cubicBezTo>
                <a:cubicBezTo>
                  <a:pt x="241810" y="324903"/>
                  <a:pt x="241406" y="316406"/>
                  <a:pt x="244800" y="309618"/>
                </a:cubicBezTo>
                <a:cubicBezTo>
                  <a:pt x="265756" y="267705"/>
                  <a:pt x="264236" y="302064"/>
                  <a:pt x="302400" y="244818"/>
                </a:cubicBezTo>
                <a:cubicBezTo>
                  <a:pt x="321600" y="216018"/>
                  <a:pt x="309600" y="228018"/>
                  <a:pt x="338400" y="208818"/>
                </a:cubicBezTo>
                <a:cubicBezTo>
                  <a:pt x="343200" y="201618"/>
                  <a:pt x="346681" y="193337"/>
                  <a:pt x="352800" y="187218"/>
                </a:cubicBezTo>
                <a:cubicBezTo>
                  <a:pt x="358919" y="181099"/>
                  <a:pt x="368994" y="179575"/>
                  <a:pt x="374400" y="172818"/>
                </a:cubicBezTo>
                <a:cubicBezTo>
                  <a:pt x="414146" y="123136"/>
                  <a:pt x="341297" y="178086"/>
                  <a:pt x="403200" y="136818"/>
                </a:cubicBezTo>
                <a:cubicBezTo>
                  <a:pt x="444468" y="74915"/>
                  <a:pt x="389518" y="147764"/>
                  <a:pt x="439200" y="108018"/>
                </a:cubicBezTo>
                <a:cubicBezTo>
                  <a:pt x="484402" y="71856"/>
                  <a:pt x="416258" y="95753"/>
                  <a:pt x="482400" y="79218"/>
                </a:cubicBezTo>
                <a:cubicBezTo>
                  <a:pt x="544303" y="37950"/>
                  <a:pt x="465981" y="87427"/>
                  <a:pt x="525600" y="57618"/>
                </a:cubicBezTo>
                <a:cubicBezTo>
                  <a:pt x="533340" y="53748"/>
                  <a:pt x="539292" y="46732"/>
                  <a:pt x="547200" y="43218"/>
                </a:cubicBezTo>
                <a:cubicBezTo>
                  <a:pt x="561071" y="37053"/>
                  <a:pt x="575223" y="29059"/>
                  <a:pt x="590400" y="28818"/>
                </a:cubicBezTo>
                <a:lnTo>
                  <a:pt x="1044000" y="21618"/>
                </a:lnTo>
                <a:cubicBezTo>
                  <a:pt x="1061396" y="19133"/>
                  <a:pt x="1137031" y="8027"/>
                  <a:pt x="1152000" y="7218"/>
                </a:cubicBezTo>
                <a:cubicBezTo>
                  <a:pt x="1298971" y="-726"/>
                  <a:pt x="1317031" y="18"/>
                  <a:pt x="1425600" y="18"/>
                </a:cubicBezTo>
              </a:path>
            </a:pathLst>
          </a:custGeom>
          <a:solidFill>
            <a:schemeClr val="accent2"/>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5489576" y="606703"/>
            <a:ext cx="14446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3" idx="3"/>
          </p:cNvCxnSpPr>
          <p:nvPr/>
        </p:nvCxnSpPr>
        <p:spPr>
          <a:xfrm flipV="1">
            <a:off x="1634241" y="1964622"/>
            <a:ext cx="3890355" cy="21436"/>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6104399" y="1990891"/>
            <a:ext cx="2994001" cy="681921"/>
          </a:xfrm>
          <a:prstGeom prst="rect">
            <a:avLst/>
          </a:prstGeom>
        </p:spPr>
      </p:pic>
      <p:pic>
        <p:nvPicPr>
          <p:cNvPr id="18" name="Picture 17"/>
          <p:cNvPicPr>
            <a:picLocks noChangeAspect="1"/>
          </p:cNvPicPr>
          <p:nvPr/>
        </p:nvPicPr>
        <p:blipFill>
          <a:blip r:embed="rId7"/>
          <a:stretch>
            <a:fillRect/>
          </a:stretch>
        </p:blipFill>
        <p:spPr>
          <a:xfrm>
            <a:off x="6082986" y="2662427"/>
            <a:ext cx="3015414" cy="706112"/>
          </a:xfrm>
          <a:prstGeom prst="rect">
            <a:avLst/>
          </a:prstGeom>
        </p:spPr>
      </p:pic>
      <p:pic>
        <p:nvPicPr>
          <p:cNvPr id="19" name="Picture 18"/>
          <p:cNvPicPr>
            <a:picLocks noChangeAspect="1"/>
          </p:cNvPicPr>
          <p:nvPr/>
        </p:nvPicPr>
        <p:blipFill>
          <a:blip r:embed="rId8"/>
          <a:stretch>
            <a:fillRect/>
          </a:stretch>
        </p:blipFill>
        <p:spPr>
          <a:xfrm>
            <a:off x="6060700" y="3309109"/>
            <a:ext cx="2994000" cy="690364"/>
          </a:xfrm>
          <a:prstGeom prst="rect">
            <a:avLst/>
          </a:prstGeom>
        </p:spPr>
      </p:pic>
      <p:cxnSp>
        <p:nvCxnSpPr>
          <p:cNvPr id="22" name="Straight Connector 21"/>
          <p:cNvCxnSpPr>
            <a:endCxn id="18" idx="1"/>
          </p:cNvCxnSpPr>
          <p:nvPr/>
        </p:nvCxnSpPr>
        <p:spPr>
          <a:xfrm>
            <a:off x="5478105" y="1983079"/>
            <a:ext cx="604881" cy="1032404"/>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7" idx="1"/>
          </p:cNvCxnSpPr>
          <p:nvPr/>
        </p:nvCxnSpPr>
        <p:spPr>
          <a:xfrm>
            <a:off x="5524596" y="1986057"/>
            <a:ext cx="579803" cy="345795"/>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8" idx="1"/>
          </p:cNvCxnSpPr>
          <p:nvPr/>
        </p:nvCxnSpPr>
        <p:spPr>
          <a:xfrm flipV="1">
            <a:off x="5489069" y="1613747"/>
            <a:ext cx="615331" cy="36537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509098" y="1997574"/>
            <a:ext cx="573888" cy="1676163"/>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404510" y="1480233"/>
            <a:ext cx="3084559" cy="369332"/>
          </a:xfrm>
          <a:prstGeom prst="rect">
            <a:avLst/>
          </a:prstGeom>
          <a:noFill/>
        </p:spPr>
        <p:txBody>
          <a:bodyPr wrap="square" rtlCol="0">
            <a:spAutoFit/>
          </a:bodyPr>
          <a:lstStyle/>
          <a:p>
            <a:r>
              <a:rPr lang="en-US" dirty="0" err="1" smtClean="0"/>
              <a:t>Quá</a:t>
            </a:r>
            <a:r>
              <a:rPr lang="en-US" dirty="0" smtClean="0"/>
              <a:t> </a:t>
            </a:r>
            <a:r>
              <a:rPr lang="en-US" dirty="0" err="1" smtClean="0"/>
              <a:t>trình</a:t>
            </a:r>
            <a:r>
              <a:rPr lang="en-US" dirty="0" smtClean="0"/>
              <a:t> </a:t>
            </a:r>
            <a:r>
              <a:rPr lang="en-US" dirty="0" err="1" smtClean="0"/>
              <a:t>thành</a:t>
            </a:r>
            <a:r>
              <a:rPr lang="en-US" dirty="0" smtClean="0"/>
              <a:t> </a:t>
            </a:r>
            <a:r>
              <a:rPr lang="en-US" dirty="0" err="1" smtClean="0"/>
              <a:t>lập</a:t>
            </a:r>
            <a:endParaRPr lang="en-US" dirty="0"/>
          </a:p>
        </p:txBody>
      </p:sp>
      <p:sp>
        <p:nvSpPr>
          <p:cNvPr id="46" name="TextBox 45"/>
          <p:cNvSpPr txBox="1"/>
          <p:nvPr/>
        </p:nvSpPr>
        <p:spPr>
          <a:xfrm>
            <a:off x="457200" y="391837"/>
            <a:ext cx="1922321" cy="369332"/>
          </a:xfrm>
          <a:prstGeom prst="rect">
            <a:avLst/>
          </a:prstGeom>
          <a:noFill/>
        </p:spPr>
        <p:txBody>
          <a:bodyPr wrap="none" rtlCol="0">
            <a:spAutoFit/>
          </a:bodyPr>
          <a:lstStyle/>
          <a:p>
            <a:r>
              <a:rPr lang="en-US" dirty="0" err="1" smtClean="0"/>
              <a:t>Điều</a:t>
            </a:r>
            <a:r>
              <a:rPr lang="en-US" dirty="0" smtClean="0"/>
              <a:t> </a:t>
            </a:r>
            <a:r>
              <a:rPr lang="en-US" dirty="0" err="1" smtClean="0"/>
              <a:t>kiện</a:t>
            </a:r>
            <a:r>
              <a:rPr lang="en-US" dirty="0" smtClean="0"/>
              <a:t> </a:t>
            </a:r>
            <a:r>
              <a:rPr lang="en-US" dirty="0" err="1" smtClean="0"/>
              <a:t>tự</a:t>
            </a:r>
            <a:r>
              <a:rPr lang="en-US" dirty="0" smtClean="0"/>
              <a:t> </a:t>
            </a:r>
            <a:r>
              <a:rPr lang="en-US" dirty="0" err="1" smtClean="0"/>
              <a:t>nhiên</a:t>
            </a:r>
            <a:endParaRPr lang="en-US" dirty="0"/>
          </a:p>
        </p:txBody>
      </p:sp>
      <p:pic>
        <p:nvPicPr>
          <p:cNvPr id="52" name="Picture 51"/>
          <p:cNvPicPr>
            <a:picLocks noChangeAspect="1"/>
          </p:cNvPicPr>
          <p:nvPr/>
        </p:nvPicPr>
        <p:blipFill>
          <a:blip r:embed="rId9"/>
          <a:stretch>
            <a:fillRect/>
          </a:stretch>
        </p:blipFill>
        <p:spPr>
          <a:xfrm>
            <a:off x="2379424" y="11623"/>
            <a:ext cx="1278176" cy="1113284"/>
          </a:xfrm>
          <a:prstGeom prst="rect">
            <a:avLst/>
          </a:prstGeom>
        </p:spPr>
      </p:pic>
      <p:cxnSp>
        <p:nvCxnSpPr>
          <p:cNvPr id="55" name="Straight Connector 54"/>
          <p:cNvCxnSpPr/>
          <p:nvPr/>
        </p:nvCxnSpPr>
        <p:spPr>
          <a:xfrm>
            <a:off x="3657600" y="590550"/>
            <a:ext cx="687408"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16200000" flipH="1">
            <a:off x="335514" y="2443296"/>
            <a:ext cx="570892" cy="784719"/>
          </a:xfrm>
          <a:prstGeom prst="bentConnector2">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10"/>
          <a:stretch>
            <a:fillRect/>
          </a:stretch>
        </p:blipFill>
        <p:spPr>
          <a:xfrm>
            <a:off x="1920364" y="2781437"/>
            <a:ext cx="3322246" cy="679330"/>
          </a:xfrm>
          <a:prstGeom prst="rect">
            <a:avLst/>
          </a:prstGeom>
        </p:spPr>
      </p:pic>
      <p:pic>
        <p:nvPicPr>
          <p:cNvPr id="44" name="Picture 43"/>
          <p:cNvPicPr>
            <a:picLocks noChangeAspect="1"/>
          </p:cNvPicPr>
          <p:nvPr/>
        </p:nvPicPr>
        <p:blipFill>
          <a:blip r:embed="rId11"/>
          <a:stretch>
            <a:fillRect/>
          </a:stretch>
        </p:blipFill>
        <p:spPr>
          <a:xfrm>
            <a:off x="1910570" y="4212040"/>
            <a:ext cx="3186502" cy="523825"/>
          </a:xfrm>
          <a:prstGeom prst="rect">
            <a:avLst/>
          </a:prstGeom>
        </p:spPr>
      </p:pic>
      <p:pic>
        <p:nvPicPr>
          <p:cNvPr id="49" name="Picture 48"/>
          <p:cNvPicPr>
            <a:picLocks noChangeAspect="1"/>
          </p:cNvPicPr>
          <p:nvPr/>
        </p:nvPicPr>
        <p:blipFill>
          <a:blip r:embed="rId12"/>
          <a:stretch>
            <a:fillRect/>
          </a:stretch>
        </p:blipFill>
        <p:spPr>
          <a:xfrm>
            <a:off x="1860679" y="3444152"/>
            <a:ext cx="3196681" cy="457175"/>
          </a:xfrm>
          <a:prstGeom prst="rect">
            <a:avLst/>
          </a:prstGeom>
        </p:spPr>
      </p:pic>
      <p:cxnSp>
        <p:nvCxnSpPr>
          <p:cNvPr id="58" name="Straight Connector 57"/>
          <p:cNvCxnSpPr/>
          <p:nvPr/>
        </p:nvCxnSpPr>
        <p:spPr>
          <a:xfrm flipV="1">
            <a:off x="966058" y="2447373"/>
            <a:ext cx="954306" cy="651676"/>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43" idx="1"/>
          </p:cNvCxnSpPr>
          <p:nvPr/>
        </p:nvCxnSpPr>
        <p:spPr>
          <a:xfrm flipV="1">
            <a:off x="916737" y="3121102"/>
            <a:ext cx="1003627" cy="4453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49" idx="1"/>
          </p:cNvCxnSpPr>
          <p:nvPr/>
        </p:nvCxnSpPr>
        <p:spPr>
          <a:xfrm>
            <a:off x="807448" y="3134494"/>
            <a:ext cx="1053231" cy="538246"/>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44" idx="1"/>
          </p:cNvCxnSpPr>
          <p:nvPr/>
        </p:nvCxnSpPr>
        <p:spPr>
          <a:xfrm>
            <a:off x="942987" y="3143911"/>
            <a:ext cx="967583" cy="1330042"/>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163843" y="2092863"/>
            <a:ext cx="762000" cy="276999"/>
          </a:xfrm>
          <a:prstGeom prst="rect">
            <a:avLst/>
          </a:prstGeom>
          <a:noFill/>
        </p:spPr>
        <p:txBody>
          <a:bodyPr wrap="square" rtlCol="0">
            <a:spAutoFit/>
          </a:bodyPr>
          <a:lstStyle/>
          <a:p>
            <a:r>
              <a:rPr lang="en-US" sz="1200" dirty="0" smtClean="0"/>
              <a:t>3000</a:t>
            </a:r>
            <a:endParaRPr lang="en-US" sz="1200" dirty="0"/>
          </a:p>
        </p:txBody>
      </p:sp>
      <p:pic>
        <p:nvPicPr>
          <p:cNvPr id="34" name="Picture 33"/>
          <p:cNvPicPr>
            <a:picLocks noChangeAspect="1"/>
          </p:cNvPicPr>
          <p:nvPr/>
        </p:nvPicPr>
        <p:blipFill>
          <a:blip r:embed="rId13"/>
          <a:stretch>
            <a:fillRect/>
          </a:stretch>
        </p:blipFill>
        <p:spPr>
          <a:xfrm>
            <a:off x="1914170" y="2128029"/>
            <a:ext cx="3223211" cy="660012"/>
          </a:xfrm>
          <a:prstGeom prst="rect">
            <a:avLst/>
          </a:prstGeom>
        </p:spPr>
      </p:pic>
    </p:spTree>
    <p:extLst>
      <p:ext uri="{BB962C8B-B14F-4D97-AF65-F5344CB8AC3E}">
        <p14:creationId xmlns:p14="http://schemas.microsoft.com/office/powerpoint/2010/main" val="90269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down)">
                                      <p:cBhvr>
                                        <p:cTn id="17" dur="500"/>
                                        <p:tgtEl>
                                          <p:spTgt spid="60"/>
                                        </p:tgtEl>
                                      </p:cBhvr>
                                    </p:animEffect>
                                  </p:childTnLst>
                                </p:cTn>
                              </p:par>
                              <p:par>
                                <p:cTn id="18" presetID="22" presetClass="entr" presetSubtype="4"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par>
                                <p:cTn id="26" presetID="22" presetClass="entr" presetSubtype="8"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wipe(left)">
                                      <p:cBhvr>
                                        <p:cTn id="33" dur="500"/>
                                        <p:tgtEl>
                                          <p:spTgt spid="71"/>
                                        </p:tgtEl>
                                      </p:cBhvr>
                                    </p:animEffect>
                                  </p:childTnLst>
                                </p:cTn>
                              </p:par>
                              <p:par>
                                <p:cTn id="34" presetID="22" presetClass="entr" presetSubtype="8"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500"/>
                                        <p:tgtEl>
                                          <p:spTgt spid="44"/>
                                        </p:tgtEl>
                                      </p:cBhvr>
                                    </p:animEffect>
                                  </p:childTnLst>
                                </p:cTn>
                              </p:par>
                              <p:par>
                                <p:cTn id="37" presetID="2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33350"/>
            <a:ext cx="7467600" cy="4955203"/>
          </a:xfrm>
          <a:prstGeom prst="rect">
            <a:avLst/>
          </a:prstGeom>
        </p:spPr>
        <p:txBody>
          <a:bodyPr wrap="square">
            <a:spAutoFit/>
          </a:bodyPr>
          <a:lstStyle/>
          <a:p>
            <a:pPr>
              <a:lnSpc>
                <a:spcPts val="1650"/>
              </a:lnSpc>
            </a:pP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Ai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Phi.                                C.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Phi</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Phi.                               D.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Phi.</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pP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lĩnh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Pha-ra-ông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pP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nêm</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 La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triện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pP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ướp</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đàng</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pP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-tan-</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Times New Roman" panose="02020603050405020304" pitchFamily="18" charset="0"/>
                <a:ea typeface="Times New Roman" panose="02020603050405020304" pitchFamily="18" charset="0"/>
              </a:rPr>
              <a:t>B. </a:t>
            </a:r>
            <a:r>
              <a:rPr lang="en-US" b="1" dirty="0" err="1">
                <a:solidFill>
                  <a:srgbClr val="000000"/>
                </a:solidFill>
                <a:latin typeface="Times New Roman" panose="02020603050405020304" pitchFamily="18" charset="0"/>
                <a:ea typeface="Times New Roman" panose="02020603050405020304" pitchFamily="18" charset="0"/>
              </a:rPr>
              <a:t>Tượng</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bán</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thân</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Nê-phéc-ti-ti</a:t>
            </a:r>
            <a:r>
              <a:rPr lang="en-US" b="1" dirty="0">
                <a:solidFill>
                  <a:srgbClr val="000000"/>
                </a:solidFill>
                <a:latin typeface="Times New Roman" panose="02020603050405020304" pitchFamily="18" charset="0"/>
                <a:ea typeface="Times New Roman" panose="02020603050405020304" pitchFamily="18" charset="0"/>
              </a:rPr>
              <a:t>.                D. Tim </a:t>
            </a:r>
            <a:r>
              <a:rPr lang="en-US" b="1" dirty="0" err="1">
                <a:solidFill>
                  <a:srgbClr val="000000"/>
                </a:solidFill>
                <a:latin typeface="Times New Roman" panose="02020603050405020304" pitchFamily="18" charset="0"/>
                <a:ea typeface="Times New Roman" panose="02020603050405020304" pitchFamily="18" charset="0"/>
              </a:rPr>
              <a:t>tự</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tháp</a:t>
            </a:r>
            <a:r>
              <a:rPr lang="en-US" b="1" dirty="0">
                <a:solidFill>
                  <a:srgbClr val="000000"/>
                </a:solidFill>
                <a:latin typeface="Times New Roman" panose="02020603050405020304" pitchFamily="18" charset="0"/>
                <a:ea typeface="Times New Roman" panose="02020603050405020304" pitchFamily="18" charset="0"/>
              </a:rPr>
              <a:t/>
            </a:r>
            <a:br>
              <a:rPr lang="en-US" b="1" dirty="0">
                <a:solidFill>
                  <a:srgbClr val="000000"/>
                </a:solidFill>
                <a:latin typeface="Times New Roman" panose="02020603050405020304" pitchFamily="18" charset="0"/>
                <a:ea typeface="Times New Roman" panose="02020603050405020304" pitchFamily="18" charset="0"/>
              </a:rPr>
            </a:br>
            <a:endParaRPr lang="en-US" dirty="0"/>
          </a:p>
        </p:txBody>
      </p:sp>
      <p:sp>
        <p:nvSpPr>
          <p:cNvPr id="3" name="Oval 2">
            <a:extLst>
              <a:ext uri="{FF2B5EF4-FFF2-40B4-BE49-F238E27FC236}">
                <a16:creationId xmlns:a16="http://schemas.microsoft.com/office/drawing/2014/main" xmlns="" id="{BDC22644-CAFB-4E4A-96B7-CA9D0F764B11}"/>
              </a:ext>
            </a:extLst>
          </p:cNvPr>
          <p:cNvSpPr/>
          <p:nvPr/>
        </p:nvSpPr>
        <p:spPr>
          <a:xfrm>
            <a:off x="381000" y="361950"/>
            <a:ext cx="3048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BDC22644-CAFB-4E4A-96B7-CA9D0F764B11}"/>
              </a:ext>
            </a:extLst>
          </p:cNvPr>
          <p:cNvSpPr/>
          <p:nvPr/>
        </p:nvSpPr>
        <p:spPr>
          <a:xfrm>
            <a:off x="381000" y="1504950"/>
            <a:ext cx="3048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BDC22644-CAFB-4E4A-96B7-CA9D0F764B11}"/>
              </a:ext>
            </a:extLst>
          </p:cNvPr>
          <p:cNvSpPr/>
          <p:nvPr/>
        </p:nvSpPr>
        <p:spPr>
          <a:xfrm>
            <a:off x="381000" y="2419350"/>
            <a:ext cx="3048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BDC22644-CAFB-4E4A-96B7-CA9D0F764B11}"/>
              </a:ext>
            </a:extLst>
          </p:cNvPr>
          <p:cNvSpPr/>
          <p:nvPr/>
        </p:nvSpPr>
        <p:spPr>
          <a:xfrm>
            <a:off x="4495800" y="2952750"/>
            <a:ext cx="3048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BDC22644-CAFB-4E4A-96B7-CA9D0F764B11}"/>
              </a:ext>
            </a:extLst>
          </p:cNvPr>
          <p:cNvSpPr/>
          <p:nvPr/>
        </p:nvSpPr>
        <p:spPr>
          <a:xfrm>
            <a:off x="4527600" y="4400550"/>
            <a:ext cx="3048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90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2876550" cy="2876550"/>
          </a:xfrm>
          <a:prstGeom prst="rect">
            <a:avLst/>
          </a:prstGeom>
          <a:solidFill>
            <a:srgbClr val="FFFF00"/>
          </a:solidFill>
        </p:spPr>
      </p:pic>
      <p:sp>
        <p:nvSpPr>
          <p:cNvPr id="3" name="Rounded Rectangular Callout 2"/>
          <p:cNvSpPr/>
          <p:nvPr/>
        </p:nvSpPr>
        <p:spPr>
          <a:xfrm>
            <a:off x="4800600" y="1433182"/>
            <a:ext cx="3276600" cy="1752600"/>
          </a:xfrm>
          <a:prstGeom prst="wedgeRoundRectCallout">
            <a:avLst>
              <a:gd name="adj1" fmla="val -119166"/>
              <a:gd name="adj2" fmla="val -1099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latin typeface="Times New Roman" panose="02020603050405020304" pitchFamily="18" charset="0"/>
                <a:cs typeface="Times New Roman" panose="02020603050405020304" pitchFamily="18" charset="0"/>
              </a:rPr>
              <a:t>+ Em </a:t>
            </a:r>
            <a:r>
              <a:rPr lang="en-US" sz="2000" dirty="0" err="1" smtClean="0">
                <a:latin typeface="Times New Roman" panose="02020603050405020304" pitchFamily="18" charset="0"/>
                <a:cs typeface="Times New Roman" panose="02020603050405020304" pitchFamily="18" charset="0"/>
              </a:rPr>
              <a:t>hãy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biết đất nước nào có nhiều kim tự tháp </a:t>
            </a:r>
            <a:r>
              <a:rPr lang="en-US" sz="2000" dirty="0" err="1" smtClean="0">
                <a:latin typeface="Times New Roman" panose="02020603050405020304" pitchFamily="18" charset="0"/>
                <a:cs typeface="Times New Roman" panose="02020603050405020304" pitchFamily="18" charset="0"/>
              </a:rPr>
              <a:t>nhất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Em có muốn được đến tham quan công trình này không ?</a:t>
            </a:r>
          </a:p>
        </p:txBody>
      </p:sp>
      <p:pic>
        <p:nvPicPr>
          <p:cNvPr id="4" name="Picture 3"/>
          <p:cNvPicPr>
            <a:picLocks noChangeAspect="1"/>
          </p:cNvPicPr>
          <p:nvPr/>
        </p:nvPicPr>
        <p:blipFill>
          <a:blip r:embed="rId3"/>
          <a:stretch>
            <a:fillRect/>
          </a:stretch>
        </p:blipFill>
        <p:spPr>
          <a:xfrm>
            <a:off x="98834" y="60545"/>
            <a:ext cx="3570444" cy="5105400"/>
          </a:xfrm>
          <a:prstGeom prst="rect">
            <a:avLst/>
          </a:prstGeom>
        </p:spPr>
      </p:pic>
      <p:pic>
        <p:nvPicPr>
          <p:cNvPr id="5" name="Picture 4"/>
          <p:cNvPicPr>
            <a:picLocks noChangeAspect="1"/>
          </p:cNvPicPr>
          <p:nvPr/>
        </p:nvPicPr>
        <p:blipFill>
          <a:blip r:embed="rId4"/>
          <a:stretch>
            <a:fillRect/>
          </a:stretch>
        </p:blipFill>
        <p:spPr>
          <a:xfrm>
            <a:off x="3686630" y="16409"/>
            <a:ext cx="5410200" cy="3456517"/>
          </a:xfrm>
          <a:prstGeom prst="rect">
            <a:avLst/>
          </a:prstGeom>
        </p:spPr>
      </p:pic>
      <p:pic>
        <p:nvPicPr>
          <p:cNvPr id="6" name="Picture 5" descr="C:\Users\HP\OneDrive\Desktop\Screenshot_23.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8765" y="3792855"/>
            <a:ext cx="2175510" cy="1110615"/>
          </a:xfrm>
          <a:prstGeom prst="rect">
            <a:avLst/>
          </a:prstGeom>
          <a:noFill/>
          <a:ln>
            <a:noFill/>
          </a:ln>
        </p:spPr>
      </p:pic>
      <p:pic>
        <p:nvPicPr>
          <p:cNvPr id="7" name="Picture 6" descr="C:\Users\HP\OneDrive\Desktop\Screenshot_24.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3790950"/>
            <a:ext cx="1876425" cy="1139825"/>
          </a:xfrm>
          <a:prstGeom prst="rect">
            <a:avLst/>
          </a:prstGeom>
          <a:noFill/>
          <a:ln>
            <a:noFill/>
          </a:ln>
        </p:spPr>
      </p:pic>
    </p:spTree>
    <p:extLst>
      <p:ext uri="{BB962C8B-B14F-4D97-AF65-F5344CB8AC3E}">
        <p14:creationId xmlns:p14="http://schemas.microsoft.com/office/powerpoint/2010/main" val="122724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8730" y="57150"/>
            <a:ext cx="9229309" cy="5181600"/>
          </a:xfrm>
          <a:prstGeom prst="rect">
            <a:avLst/>
          </a:prstGeom>
        </p:spPr>
      </p:pic>
    </p:spTree>
    <p:extLst>
      <p:ext uri="{BB962C8B-B14F-4D97-AF65-F5344CB8AC3E}">
        <p14:creationId xmlns:p14="http://schemas.microsoft.com/office/powerpoint/2010/main" val="3876563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6341"/>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A4AF896F-1712-3A44-A8E9-1C7E0BC74F78}"/>
              </a:ext>
            </a:extLst>
          </p:cNvPr>
          <p:cNvSpPr txBox="1"/>
          <p:nvPr/>
        </p:nvSpPr>
        <p:spPr>
          <a:xfrm>
            <a:off x="1219200" y="357148"/>
            <a:ext cx="6468533" cy="600164"/>
          </a:xfrm>
          <a:prstGeom prst="rect">
            <a:avLst/>
          </a:prstGeom>
          <a:noFill/>
        </p:spPr>
        <p:txBody>
          <a:bodyPr wrap="square" rtlCol="0">
            <a:spAutoFit/>
          </a:bodyPr>
          <a:lstStyle/>
          <a:p>
            <a:pPr algn="ctr"/>
            <a:r>
              <a:rPr lang="en-US" sz="3300" b="1" dirty="0">
                <a:solidFill>
                  <a:srgbClr val="FF0000"/>
                </a:solidFill>
                <a:latin typeface="Times New Roman" panose="02020603050405020304" pitchFamily="18" charset="0"/>
                <a:cs typeface="Times New Roman" panose="02020603050405020304" pitchFamily="18" charset="0"/>
              </a:rPr>
              <a:t>CHƯƠNG 3. XÃ HỘI CỔ ĐẠI</a:t>
            </a:r>
            <a:endParaRPr lang="x-none" sz="33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667000" y="965126"/>
            <a:ext cx="3965381" cy="553998"/>
          </a:xfrm>
          <a:prstGeom prst="rect">
            <a:avLst/>
          </a:prstGeom>
          <a:solidFill>
            <a:srgbClr val="00B0F0"/>
          </a:solidFill>
        </p:spPr>
        <p:txBody>
          <a:bodyPr wrap="none" rtlCol="0">
            <a:spAutoFit/>
          </a:bodyPr>
          <a:lstStyle/>
          <a:p>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b="1" dirty="0">
                <a:solidFill>
                  <a:srgbClr val="002060"/>
                </a:solidFill>
                <a:latin typeface="Times New Roman" panose="02020603050405020304" pitchFamily="18" charset="0"/>
                <a:cs typeface="Times New Roman" panose="02020603050405020304" pitchFamily="18" charset="0"/>
              </a:rPr>
              <a:t> 6. AI CẬP CỔ ĐẠI</a:t>
            </a:r>
          </a:p>
        </p:txBody>
      </p:sp>
      <p:pic>
        <p:nvPicPr>
          <p:cNvPr id="9" name="Picture 8">
            <a:extLst>
              <a:ext uri="{FF2B5EF4-FFF2-40B4-BE49-F238E27FC236}">
                <a16:creationId xmlns:a16="http://schemas.microsoft.com/office/drawing/2014/main" xmlns=""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6" name="Rounded Rectangle 5"/>
          <p:cNvSpPr/>
          <p:nvPr/>
        </p:nvSpPr>
        <p:spPr>
          <a:xfrm>
            <a:off x="947514" y="2124310"/>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I</a:t>
            </a:r>
            <a:r>
              <a:rPr lang="en-US" b="1" dirty="0">
                <a:solidFill>
                  <a:srgbClr val="0070C0"/>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ĐIỀU KIỆN TỰ NHIÊN</a:t>
            </a:r>
          </a:p>
        </p:txBody>
      </p:sp>
      <p:sp>
        <p:nvSpPr>
          <p:cNvPr id="11" name="Rounded Rectangle 10"/>
          <p:cNvSpPr/>
          <p:nvPr/>
        </p:nvSpPr>
        <p:spPr>
          <a:xfrm>
            <a:off x="990600" y="3019941"/>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tx1"/>
                </a:solidFill>
                <a:latin typeface="Times New Roman" panose="02020603050405020304" pitchFamily="18" charset="0"/>
                <a:cs typeface="Times New Roman" panose="02020603050405020304" pitchFamily="18" charset="0"/>
              </a:rPr>
              <a:t>II. QUÁ TRÌNH THÀNH LẬP NHÀ NƯỚC AI CẬP CỔ ĐẠI</a:t>
            </a:r>
          </a:p>
        </p:txBody>
      </p:sp>
      <p:sp>
        <p:nvSpPr>
          <p:cNvPr id="12" name="Rounded Rectangle 11"/>
          <p:cNvSpPr/>
          <p:nvPr/>
        </p:nvSpPr>
        <p:spPr>
          <a:xfrm>
            <a:off x="973165" y="3825361"/>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tx1"/>
                </a:solidFill>
                <a:latin typeface="Times New Roman" panose="02020603050405020304" pitchFamily="18" charset="0"/>
                <a:cs typeface="Times New Roman" panose="02020603050405020304" pitchFamily="18" charset="0"/>
              </a:rPr>
              <a:t>II. NHỮNG THÀNH TỰU VĂN HÓA TIÊU BIỂU</a:t>
            </a:r>
          </a:p>
        </p:txBody>
      </p:sp>
    </p:spTree>
    <p:extLst>
      <p:ext uri="{BB962C8B-B14F-4D97-AF65-F5344CB8AC3E}">
        <p14:creationId xmlns:p14="http://schemas.microsoft.com/office/powerpoint/2010/main" val="9245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5410200" y="0"/>
            <a:ext cx="3276600" cy="1752600"/>
          </a:xfrm>
          <a:prstGeom prst="wedgeRoundRectCallout">
            <a:avLst>
              <a:gd name="adj1" fmla="val -94855"/>
              <a:gd name="adj2" fmla="val -18774"/>
              <a:gd name="adj3" fmla="val 16667"/>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000" dirty="0" smtClean="0">
                <a:solidFill>
                  <a:srgbClr val="FF0000"/>
                </a:solidFill>
              </a:rPr>
              <a:t>Em hãy quan </a:t>
            </a:r>
            <a:r>
              <a:rPr lang="nl-NL" sz="2000" dirty="0">
                <a:solidFill>
                  <a:srgbClr val="FF0000"/>
                </a:solidFill>
              </a:rPr>
              <a:t>sát Lược đồ xác định vị trí </a:t>
            </a:r>
            <a:r>
              <a:rPr lang="nl-NL" sz="2000" dirty="0" smtClean="0">
                <a:solidFill>
                  <a:srgbClr val="FF0000"/>
                </a:solidFill>
              </a:rPr>
              <a:t>Ai </a:t>
            </a:r>
            <a:r>
              <a:rPr lang="nl-NL" sz="2000" dirty="0">
                <a:solidFill>
                  <a:srgbClr val="FF0000"/>
                </a:solidFill>
              </a:rPr>
              <a:t>Cập cổ đại và giới </a:t>
            </a:r>
            <a:r>
              <a:rPr lang="nl-NL" sz="2000" dirty="0" smtClean="0">
                <a:solidFill>
                  <a:srgbClr val="FF0000"/>
                </a:solidFill>
              </a:rPr>
              <a:t>thiệu về vùng đất này</a:t>
            </a:r>
            <a:endParaRPr lang="vi-VN" sz="20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28600" y="0"/>
            <a:ext cx="3352800" cy="5066239"/>
          </a:xfrm>
          <a:prstGeom prst="rect">
            <a:avLst/>
          </a:prstGeom>
        </p:spPr>
      </p:pic>
      <p:pic>
        <p:nvPicPr>
          <p:cNvPr id="3" name="Picture 2"/>
          <p:cNvPicPr>
            <a:picLocks noChangeAspect="1"/>
          </p:cNvPicPr>
          <p:nvPr/>
        </p:nvPicPr>
        <p:blipFill>
          <a:blip r:embed="rId3"/>
          <a:stretch>
            <a:fillRect/>
          </a:stretch>
        </p:blipFill>
        <p:spPr>
          <a:xfrm>
            <a:off x="381000" y="941711"/>
            <a:ext cx="3048000" cy="3915358"/>
          </a:xfrm>
          <a:prstGeom prst="rect">
            <a:avLst/>
          </a:prstGeom>
          <a:solidFill>
            <a:srgbClr val="C00000"/>
          </a:solidFill>
        </p:spPr>
      </p:pic>
      <p:sp>
        <p:nvSpPr>
          <p:cNvPr id="5" name="Vertical Scroll 4"/>
          <p:cNvSpPr/>
          <p:nvPr/>
        </p:nvSpPr>
        <p:spPr>
          <a:xfrm>
            <a:off x="3352800" y="1827989"/>
            <a:ext cx="5791200" cy="3100227"/>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Ai </a:t>
            </a:r>
            <a:r>
              <a:rPr lang="vi-VN" sz="2400" dirty="0">
                <a:solidFill>
                  <a:schemeClr val="tx1"/>
                </a:solidFill>
                <a:latin typeface="Times New Roman" panose="02020603050405020304" pitchFamily="18" charset="0"/>
                <a:cs typeface="Times New Roman" panose="02020603050405020304" pitchFamily="18" charset="0"/>
              </a:rPr>
              <a:t>Cập cổ đại nằm ở phía đông bắc châu Phi, là vùng đất dài nằm dọc hai bên bờ sông Nin. Phía bắc là vùng Hạ Ai Cập, nơi sông Nin đổ ra Địa Trung Hải. Phía nam là vùng Thượng Ai Cập với nhiều núi và đối cát. Phía đông và phía tây giáp sa mạc.</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Oval 5"/>
          <p:cNvSpPr/>
          <p:nvPr/>
        </p:nvSpPr>
        <p:spPr>
          <a:xfrm>
            <a:off x="990600" y="1428750"/>
            <a:ext cx="76200" cy="76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53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0"/>
            <a:ext cx="3352800" cy="5066239"/>
          </a:xfrm>
          <a:prstGeom prst="rect">
            <a:avLst/>
          </a:prstGeom>
        </p:spPr>
      </p:pic>
      <p:sp>
        <p:nvSpPr>
          <p:cNvPr id="5" name="Rounded Rectangular Callout 4"/>
          <p:cNvSpPr/>
          <p:nvPr/>
        </p:nvSpPr>
        <p:spPr>
          <a:xfrm>
            <a:off x="5943600" y="22445"/>
            <a:ext cx="3276600" cy="1752600"/>
          </a:xfrm>
          <a:prstGeom prst="wedgeRoundRectCallout">
            <a:avLst>
              <a:gd name="adj1" fmla="val -128007"/>
              <a:gd name="adj2" fmla="val 780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000" dirty="0" smtClean="0"/>
              <a:t>Quan sát hình 6.2 Sông Nin đem lại những thuận lợi gì cho người Ai Cập?</a:t>
            </a:r>
            <a:endParaRPr lang="vi-VN" sz="2000" dirty="0">
              <a:latin typeface="Times New Roman" panose="02020603050405020304" pitchFamily="18" charset="0"/>
              <a:cs typeface="Times New Roman" panose="02020603050405020304" pitchFamily="18" charset="0"/>
            </a:endParaRPr>
          </a:p>
        </p:txBody>
      </p:sp>
      <p:sp>
        <p:nvSpPr>
          <p:cNvPr id="6" name="Vertical Scroll 5"/>
          <p:cNvSpPr/>
          <p:nvPr/>
        </p:nvSpPr>
        <p:spPr>
          <a:xfrm>
            <a:off x="4953000" y="1885950"/>
            <a:ext cx="3657600" cy="281940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smtClean="0">
                <a:solidFill>
                  <a:schemeClr val="tx1"/>
                </a:solidFill>
                <a:latin typeface="Times New Roman" panose="02020603050405020304" pitchFamily="18" charset="0"/>
                <a:cs typeface="Times New Roman" panose="02020603050405020304" pitchFamily="18" charset="0"/>
              </a:rPr>
              <a:t>- Nguồn </a:t>
            </a:r>
            <a:r>
              <a:rPr lang="nl-NL" sz="2800" dirty="0">
                <a:solidFill>
                  <a:schemeClr val="tx1"/>
                </a:solidFill>
                <a:latin typeface="Times New Roman" panose="02020603050405020304" pitchFamily="18" charset="0"/>
                <a:cs typeface="Times New Roman" panose="02020603050405020304" pitchFamily="18" charset="0"/>
              </a:rPr>
              <a:t>nước dồi dào của sông Nin thuận lợi cho sản xuất nông nghiệp</a:t>
            </a:r>
            <a:r>
              <a:rPr lang="nl-NL"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46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445"/>
            <a:ext cx="4876800" cy="3762377"/>
          </a:xfrm>
          <a:prstGeom prst="rect">
            <a:avLst/>
          </a:prstGeom>
        </p:spPr>
        <p:txBody>
          <a:bodyPr wrap="square">
            <a:spAutoFit/>
          </a:bodyPr>
          <a:lstStyle/>
          <a:p>
            <a:pPr algn="just">
              <a:lnSpc>
                <a:spcPts val="1800"/>
              </a:lnSpc>
              <a:spcBef>
                <a:spcPts val="800"/>
              </a:spcBef>
              <a:spcAft>
                <a:spcPts val="800"/>
              </a:spcAft>
            </a:pPr>
            <a:endParaRPr lang="nl-NL"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800"/>
              </a:lnSpc>
              <a:spcBef>
                <a:spcPts val="800"/>
              </a:spcBef>
              <a:spcAft>
                <a:spcPts val="800"/>
              </a:spcAft>
            </a:pPr>
            <a:r>
              <a:rPr lang="nl-NL"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a:t>
            </a:r>
            <a:r>
              <a:rPr lang="nl-NL"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Cập, nước sông Nin lên xuống hai mùa trong năm khá ổn định. Khi nước dâng cao, toàn bộ lưu vực sông trở thành một biển nước mênh mông. Khi nước rút đi, để lại hai bên bờ một lớp phù sa màu mỡ, rất mềm và xốp, dễ canh tác. Người ta chỉ cần dùng những công cụ bằng gỗ và đá, chọc lỗ, gieo hạt hoặc cuốc xới qua loa cũng thu hoạch được một mùa bội thu. Khi thu hoạch xong thì cũng </a:t>
            </a:r>
            <a:r>
              <a:rPr lang="nl-NL"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a:t>
            </a:r>
            <a:r>
              <a:rPr lang="nl-NL"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 mùa khô, đất phù sa pha cát bị gió mạnh thổi mù trời... Vì thế mà Hê-rô-đốt miêu </a:t>
            </a:r>
            <a:r>
              <a:rPr lang="nl-NL"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 </a:t>
            </a:r>
            <a:r>
              <a:rPr lang="nl-NL"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ảnh rằng sông Nin luôn biến Ai Cập từ một bồn nước trở thành một vườn hoa và một đồng cát bụi.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C:\Users\HP\OneDrive\Desktop\Screenshot_3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2444"/>
            <a:ext cx="4191000" cy="3235105"/>
          </a:xfrm>
          <a:prstGeom prst="rect">
            <a:avLst/>
          </a:prstGeom>
          <a:noFill/>
          <a:ln>
            <a:noFill/>
          </a:ln>
        </p:spPr>
      </p:pic>
    </p:spTree>
    <p:extLst>
      <p:ext uri="{BB962C8B-B14F-4D97-AF65-F5344CB8AC3E}">
        <p14:creationId xmlns:p14="http://schemas.microsoft.com/office/powerpoint/2010/main" val="80244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5791200" y="84885"/>
            <a:ext cx="3276600" cy="4270815"/>
          </a:xfrm>
          <a:prstGeom prst="wedgeRoundRectCallout">
            <a:avLst>
              <a:gd name="adj1" fmla="val -114192"/>
              <a:gd name="adj2" fmla="val -11790"/>
              <a:gd name="adj3" fmla="val 16667"/>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 sát Hình 6.1 và Hình 6.3, em hãy cho biết chữ nào trong hai chữ tượng hình dưới đây được dùng để diễn tả hoạt động đi thuyền từ Thượng Ai Cập xuống Hạ Ai Cập. Lí giải sự lựa chọn của em?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vi-VN" sz="2000" dirty="0" smtClean="0">
              <a:latin typeface="Times New Roman" panose="02020603050405020304" pitchFamily="18" charset="0"/>
              <a:cs typeface="Times New Roman" panose="02020603050405020304" pitchFamily="18" charset="0"/>
            </a:endParaRPr>
          </a:p>
        </p:txBody>
      </p:sp>
      <p:pic>
        <p:nvPicPr>
          <p:cNvPr id="2" name="Picture 1" descr="C:\Users\HP\OneDrive\Desktop\Screenshot_34.png"/>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562350"/>
            <a:ext cx="1611358" cy="1371600"/>
          </a:xfrm>
          <a:prstGeom prst="rect">
            <a:avLst/>
          </a:prstGeom>
          <a:noFill/>
          <a:ln>
            <a:noFill/>
          </a:ln>
        </p:spPr>
      </p:pic>
      <p:pic>
        <p:nvPicPr>
          <p:cNvPr id="5" name="Picture 4"/>
          <p:cNvPicPr>
            <a:picLocks noChangeAspect="1"/>
          </p:cNvPicPr>
          <p:nvPr/>
        </p:nvPicPr>
        <p:blipFill>
          <a:blip r:embed="rId3"/>
          <a:stretch>
            <a:fillRect/>
          </a:stretch>
        </p:blipFill>
        <p:spPr>
          <a:xfrm>
            <a:off x="0" y="53535"/>
            <a:ext cx="3604133" cy="4629747"/>
          </a:xfrm>
          <a:prstGeom prst="rect">
            <a:avLst/>
          </a:prstGeom>
          <a:solidFill>
            <a:srgbClr val="FF0000"/>
          </a:solidFill>
        </p:spPr>
      </p:pic>
      <p:pic>
        <p:nvPicPr>
          <p:cNvPr id="6" name="Picture 5" descr="C:\Users\HP\OneDrive\Desktop\Screenshot_33.png"/>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85950"/>
            <a:ext cx="2133600" cy="2286000"/>
          </a:xfrm>
          <a:prstGeom prst="rect">
            <a:avLst/>
          </a:prstGeom>
          <a:noFill/>
          <a:ln>
            <a:noFill/>
          </a:ln>
        </p:spPr>
      </p:pic>
      <p:sp>
        <p:nvSpPr>
          <p:cNvPr id="7" name="TextBox 6"/>
          <p:cNvSpPr txBox="1"/>
          <p:nvPr/>
        </p:nvSpPr>
        <p:spPr>
          <a:xfrm>
            <a:off x="1676400" y="4324350"/>
            <a:ext cx="160020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6.1</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0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600" y="209550"/>
            <a:ext cx="4724399" cy="1938992"/>
          </a:xfrm>
          <a:prstGeom prst="rect">
            <a:avLst/>
          </a:prstGeom>
        </p:spPr>
        <p:txBody>
          <a:bodyPr wrap="square">
            <a:spAutoFit/>
          </a:bodyPr>
          <a:lstStyle/>
          <a:p>
            <a:pPr algn="just">
              <a:lnSpc>
                <a:spcPts val="1800"/>
              </a:lnSpc>
              <a:spcBef>
                <a:spcPts val="800"/>
              </a:spcBef>
              <a:spcAft>
                <a:spcPts val="800"/>
              </a:spcAft>
            </a:pPr>
            <a:r>
              <a:rPr lang="nl-NL"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 Nin còn là tuyến đường giao thông chủ yếu giữa các vùng. Dựa vào hướng chảy xuôi dòng từ nam đến bắc của sông, người Ai Cập di chuyển và vận chuyển nguyên liệu, hàng hoá từ Thượng Ai Cập xuống Hạ Ai Cập. Khi di chuyển ngược dòng nước, họ tận dụng sức gió thối từ biển vào, đẩy thuyền buồm đi từ Hạ Ai Cập về Thượng Ai Cập dễ dàng hơn.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0" y="53535"/>
            <a:ext cx="3962400" cy="5089965"/>
          </a:xfrm>
          <a:prstGeom prst="rect">
            <a:avLst/>
          </a:prstGeom>
          <a:solidFill>
            <a:srgbClr val="FF0000"/>
          </a:solidFill>
        </p:spPr>
      </p:pic>
      <p:sp>
        <p:nvSpPr>
          <p:cNvPr id="4" name="Down Arrow 3"/>
          <p:cNvSpPr/>
          <p:nvPr/>
        </p:nvSpPr>
        <p:spPr>
          <a:xfrm rot="9952208">
            <a:off x="2793497" y="2165915"/>
            <a:ext cx="128006" cy="4279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32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4"/>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1377</TotalTime>
  <Words>1857</Words>
  <Application>Microsoft Office PowerPoint</Application>
  <PresentationFormat>On-screen Show (16:9)</PresentationFormat>
  <Paragraphs>109</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Cập cổ đại có những thành tựu văn hóa tiêu biểu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ctn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Huy</dc:creator>
  <cp:lastModifiedBy>acer</cp:lastModifiedBy>
  <cp:revision>161</cp:revision>
  <dcterms:created xsi:type="dcterms:W3CDTF">2018-10-18T02:19:58Z</dcterms:created>
  <dcterms:modified xsi:type="dcterms:W3CDTF">2022-07-24T23:51:49Z</dcterms:modified>
</cp:coreProperties>
</file>