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70" r:id="rId2"/>
    <p:sldId id="257" r:id="rId3"/>
    <p:sldId id="344" r:id="rId4"/>
    <p:sldId id="260" r:id="rId5"/>
    <p:sldId id="345" r:id="rId6"/>
    <p:sldId id="347" r:id="rId7"/>
    <p:sldId id="348" r:id="rId8"/>
    <p:sldId id="349" r:id="rId9"/>
    <p:sldId id="350" r:id="rId10"/>
    <p:sldId id="351" r:id="rId11"/>
    <p:sldId id="352" r:id="rId12"/>
    <p:sldId id="369" r:id="rId13"/>
    <p:sldId id="346" r:id="rId14"/>
    <p:sldId id="353" r:id="rId15"/>
    <p:sldId id="354" r:id="rId16"/>
    <p:sldId id="355"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CD4"/>
    <a:srgbClr val="0D30DD"/>
    <a:srgbClr val="00FF00"/>
    <a:srgbClr val="65E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75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22/07/2022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7</a:t>
            </a:fld>
            <a:endParaRPr lang="en-US"/>
          </a:p>
        </p:txBody>
      </p:sp>
    </p:spTree>
    <p:extLst>
      <p:ext uri="{BB962C8B-B14F-4D97-AF65-F5344CB8AC3E}">
        <p14:creationId xmlns:p14="http://schemas.microsoft.com/office/powerpoint/2010/main" val="18277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11</a:t>
            </a:fld>
            <a:endParaRPr lang="en-US"/>
          </a:p>
        </p:txBody>
      </p:sp>
    </p:spTree>
    <p:extLst>
      <p:ext uri="{BB962C8B-B14F-4D97-AF65-F5344CB8AC3E}">
        <p14:creationId xmlns:p14="http://schemas.microsoft.com/office/powerpoint/2010/main" val="209379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14</a:t>
            </a:fld>
            <a:endParaRPr lang="en-US"/>
          </a:p>
        </p:txBody>
      </p:sp>
    </p:spTree>
    <p:extLst>
      <p:ext uri="{BB962C8B-B14F-4D97-AF65-F5344CB8AC3E}">
        <p14:creationId xmlns:p14="http://schemas.microsoft.com/office/powerpoint/2010/main" val="97995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22/07/2022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22/07/2022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22/07/2022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22/07/2022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11734800" cy="6858001"/>
          </a:xfrm>
          <a:prstGeom prst="rect">
            <a:avLst/>
          </a:prstGeom>
        </p:spPr>
      </p:pic>
    </p:spTree>
    <p:extLst>
      <p:ext uri="{BB962C8B-B14F-4D97-AF65-F5344CB8AC3E}">
        <p14:creationId xmlns:p14="http://schemas.microsoft.com/office/powerpoint/2010/main" val="173878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30693"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130693" y="4343400"/>
            <a:ext cx="5755433" cy="905761"/>
          </a:xfrm>
          <a:prstGeom prst="rect">
            <a:avLst/>
          </a:prstGeom>
          <a:solidFill>
            <a:schemeClr val="accent2">
              <a:lumMod val="40000"/>
              <a:lumOff val="60000"/>
            </a:schemeClr>
          </a:solidFill>
        </p:spPr>
        <p:txBody>
          <a:bodyPr wrap="square">
            <a:spAutoFit/>
          </a:bodyPr>
          <a:lstStyle/>
          <a:p>
            <a:pPr marR="0" lvl="0" algn="just">
              <a:lnSpc>
                <a:spcPct val="115000"/>
              </a:lnSpc>
              <a:spcBef>
                <a:spcPts val="0"/>
              </a:spcBef>
              <a:spcAft>
                <a:spcPts val="1000"/>
              </a:spcAft>
              <a:tabLst>
                <a:tab pos="171450" algn="l"/>
                <a:tab pos="514350" algn="l"/>
                <a:tab pos="571500" algn="l"/>
              </a:tabLst>
            </a:pP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4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T</a:t>
            </a:r>
            <a:r>
              <a:rPr lang="en-US" sz="2400" dirty="0" err="1"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rục</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nghiêng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của</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Trái</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đất</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trong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4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vị</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trí</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trên</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hình</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có</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thay</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đổi</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không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p:txBody>
      </p:sp>
      <p:pic>
        <p:nvPicPr>
          <p:cNvPr id="9" name="chuyen dong cua TD quanh MT (1)">
            <a:hlinkClick r:id="" action="ppaction://media"/>
            <a:extLst>
              <a:ext uri="{FF2B5EF4-FFF2-40B4-BE49-F238E27FC236}">
                <a16:creationId xmlns="" xmlns:a16="http://schemas.microsoft.com/office/drawing/2014/main" id="{F56E6DD1-BE33-4013-B4C0-C698B355045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77000" y="1726714"/>
            <a:ext cx="5465013" cy="3138595"/>
          </a:xfrm>
          <a:prstGeom prst="rect">
            <a:avLst/>
          </a:prstGeom>
        </p:spPr>
      </p:pic>
      <p:pic>
        <p:nvPicPr>
          <p:cNvPr id="3" name="Picture 2"/>
          <p:cNvPicPr>
            <a:picLocks noChangeAspect="1"/>
          </p:cNvPicPr>
          <p:nvPr/>
        </p:nvPicPr>
        <p:blipFill>
          <a:blip r:embed="rId5"/>
          <a:stretch>
            <a:fillRect/>
          </a:stretch>
        </p:blipFill>
        <p:spPr>
          <a:xfrm>
            <a:off x="155575" y="1726714"/>
            <a:ext cx="5788025" cy="2608251"/>
          </a:xfrm>
          <a:prstGeom prst="rect">
            <a:avLst/>
          </a:prstGeom>
        </p:spPr>
      </p:pic>
      <p:sp>
        <p:nvSpPr>
          <p:cNvPr id="11" name="TextBox 10">
            <a:extLst>
              <a:ext uri="{FF2B5EF4-FFF2-40B4-BE49-F238E27FC236}">
                <a16:creationId xmlns:a16="http://schemas.microsoft.com/office/drawing/2014/main" xmlns="" id="{A8CB74D7-FC4F-4939-801E-6537187A0750}"/>
              </a:ext>
            </a:extLst>
          </p:cNvPr>
          <p:cNvSpPr txBox="1"/>
          <p:nvPr/>
        </p:nvSpPr>
        <p:spPr>
          <a:xfrm>
            <a:off x="192168" y="5594271"/>
            <a:ext cx="11999832" cy="1200329"/>
          </a:xfrm>
          <a:prstGeom prst="rect">
            <a:avLst/>
          </a:prstGeom>
          <a:solidFill>
            <a:schemeClr val="bg1">
              <a:lumMod val="75000"/>
            </a:schemeClr>
          </a:solidFill>
        </p:spPr>
        <p:txBody>
          <a:bodyPr wrap="square">
            <a:spAutoFit/>
          </a:bodyPr>
          <a:lstStyle/>
          <a:p>
            <a:r>
              <a:rPr lang="en-US" sz="2800" dirty="0" smtClean="0">
                <a:solidFill>
                  <a:srgbClr val="002060"/>
                </a:solidFill>
                <a:latin typeface="#9Slide03 Cabin Condensed Bold" panose="00000806000000000000" pitchFamily="2"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nghướng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Cambria" panose="02040503050406030204" pitchFamily="18" charset="0"/>
                <a:ea typeface="Cambria" panose="02040503050406030204" pitchFamily="18" charset="0"/>
              </a:rPr>
              <a:t>66</a:t>
            </a:r>
            <a:r>
              <a:rPr lang="vi-VN" sz="3600" baseline="30000" dirty="0">
                <a:latin typeface="Cambria" panose="02040503050406030204" pitchFamily="18" charset="0"/>
                <a:ea typeface="Cambria" panose="02040503050406030204" pitchFamily="18" charset="0"/>
              </a:rPr>
              <a:t>0</a:t>
            </a:r>
            <a:r>
              <a:rPr lang="vi-VN" sz="3600" dirty="0">
                <a:latin typeface="Cambria" panose="02040503050406030204" pitchFamily="18" charset="0"/>
                <a:ea typeface="Cambria" panose="02040503050406030204" pitchFamily="18" charset="0"/>
              </a:rPr>
              <a:t>33' </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quỹ</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3600" dirty="0">
              <a:solidFill>
                <a:srgbClr val="002060"/>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2817909" y="1653348"/>
            <a:ext cx="382491" cy="852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00565" y="2236170"/>
            <a:ext cx="382491" cy="852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58341" y="3077665"/>
            <a:ext cx="382491" cy="852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784218" y="2295181"/>
            <a:ext cx="382491" cy="85281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5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7562" fill="hold"/>
                                        <p:tgtEl>
                                          <p:spTgt spid="9"/>
                                        </p:tgtEl>
                                      </p:cBhvr>
                                    </p:cmd>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withEffect">
                                  <p:stCondLst>
                                    <p:cond delay="0"/>
                                  </p:stCondLst>
                                  <p:childTnLst>
                                    <p:cmd type="call" cmd="togglePause">
                                      <p:cBhvr>
                                        <p:cTn id="35" dur="1" fill="hold"/>
                                        <p:tgtEl>
                                          <p:spTgt spid="9"/>
                                        </p:tgtEl>
                                      </p:cBhvr>
                                    </p:cmd>
                                  </p:childTnLst>
                                </p:cTn>
                              </p:par>
                            </p:childTnLst>
                          </p:cTn>
                        </p:par>
                      </p:childTnLst>
                    </p:cTn>
                  </p:par>
                </p:childTnLst>
              </p:cTn>
              <p:nextCondLst>
                <p:cond evt="onClick" delay="0">
                  <p:tgtEl>
                    <p:spTgt spid="9"/>
                  </p:tgtEl>
                </p:cond>
              </p:nextCondLst>
            </p:seq>
            <p:video>
              <p:cMediaNode vol="80000" showWhenStopped="0">
                <p:cTn id="36" fill="hold" display="0">
                  <p:stCondLst>
                    <p:cond delay="indefinite"/>
                  </p:stCondLst>
                </p:cTn>
                <p:tgtEl>
                  <p:spTgt spid="9"/>
                </p:tgtEl>
              </p:cMediaNode>
            </p:video>
          </p:childTnLst>
        </p:cTn>
      </p:par>
    </p:tnLst>
    <p:bldLst>
      <p:bldP spid="4" grpId="0"/>
      <p:bldP spid="5" grpId="0"/>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0375" y="1828800"/>
            <a:ext cx="10131425" cy="310854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Quỹ</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elip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Từ Tây sang Đông, ngược chiều kim đồng </a:t>
            </a:r>
            <a:r>
              <a:rPr lang="vi-VN" sz="3200" dirty="0" smtClean="0">
                <a:latin typeface="Times New Roman" panose="02020603050405020304" pitchFamily="18" charset="0"/>
                <a:cs typeface="Times New Roman" panose="02020603050405020304" pitchFamily="18" charset="0"/>
              </a:rPr>
              <a:t>hồ</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Thời </a:t>
            </a:r>
            <a:r>
              <a:rPr lang="vi-VN" sz="3200" dirty="0">
                <a:latin typeface="Times New Roman" panose="02020603050405020304" pitchFamily="18" charset="0"/>
                <a:cs typeface="Times New Roman" panose="02020603050405020304" pitchFamily="18" charset="0"/>
              </a:rPr>
              <a:t>gian quay hết 1 vòng: 365 ngày 6 </a:t>
            </a:r>
            <a:r>
              <a:rPr lang="vi-VN" sz="3200" dirty="0" smtClean="0">
                <a:latin typeface="Times New Roman" panose="02020603050405020304" pitchFamily="18" charset="0"/>
                <a:cs typeface="Times New Roman" panose="02020603050405020304" pitchFamily="18" charset="0"/>
              </a:rPr>
              <a:t>giờ</a:t>
            </a:r>
            <a:endParaRPr lang="en-US" sz="3200" dirty="0" smtClean="0">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Cambria" panose="02040503050406030204" pitchFamily="18" charset="0"/>
                <a:ea typeface="Cambria" panose="02040503050406030204" pitchFamily="18" charset="0"/>
              </a:rPr>
              <a:t>66</a:t>
            </a:r>
            <a:r>
              <a:rPr lang="vi-VN" sz="3200" baseline="30000" dirty="0">
                <a:latin typeface="Cambria" panose="02040503050406030204" pitchFamily="18" charset="0"/>
                <a:ea typeface="Cambria" panose="02040503050406030204" pitchFamily="18" charset="0"/>
              </a:rPr>
              <a:t>0</a:t>
            </a:r>
            <a:r>
              <a:rPr lang="vi-VN" sz="3200" dirty="0">
                <a:latin typeface="Cambria" panose="02040503050406030204" pitchFamily="18" charset="0"/>
                <a:ea typeface="Cambria" panose="02040503050406030204" pitchFamily="18" charset="0"/>
              </a:rPr>
              <a:t>33'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quỹ</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3200" dirty="0">
              <a:solidFill>
                <a:srgbClr val="002060"/>
              </a:solidFill>
              <a:latin typeface="Times New Roman" panose="02020603050405020304" pitchFamily="18" charset="0"/>
              <a:cs typeface="Times New Roman" panose="02020603050405020304" pitchFamily="18" charset="0"/>
            </a:endParaRPr>
          </a:p>
          <a:p>
            <a:endParaRPr lang="vi-VN" dirty="0"/>
          </a:p>
          <a:p>
            <a:endParaRPr lang="en-US" dirty="0"/>
          </a:p>
        </p:txBody>
      </p:sp>
    </p:spTree>
    <p:extLst>
      <p:ext uri="{BB962C8B-B14F-4D97-AF65-F5344CB8AC3E}">
        <p14:creationId xmlns:p14="http://schemas.microsoft.com/office/powerpoint/2010/main" val="30431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76" y="0"/>
            <a:ext cx="12131246" cy="6705600"/>
          </a:xfrm>
          <a:prstGeom prst="rect">
            <a:avLst/>
          </a:prstGeom>
        </p:spPr>
      </p:pic>
      <p:sp>
        <p:nvSpPr>
          <p:cNvPr id="5" name="Rounded Rectangular Callout 4"/>
          <p:cNvSpPr/>
          <p:nvPr/>
        </p:nvSpPr>
        <p:spPr>
          <a:xfrm>
            <a:off x="152400" y="15551"/>
            <a:ext cx="10134600" cy="17370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Times New Roman" panose="02020603050405020304" pitchFamily="18" charset="0"/>
                <a:cs typeface="Times New Roman" panose="02020603050405020304" pitchFamily="18" charset="0"/>
              </a:rPr>
              <a:t>Em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hãy</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biết</a:t>
            </a:r>
            <a:r>
              <a:rPr lang="en-US" sz="4800" dirty="0" smtClean="0">
                <a:latin typeface="Times New Roman" panose="02020603050405020304" pitchFamily="18" charset="0"/>
                <a:cs typeface="Times New Roman" panose="02020603050405020304" pitchFamily="18" charset="0"/>
              </a:rPr>
              <a:t> 1 </a:t>
            </a:r>
            <a:r>
              <a:rPr lang="en-US" sz="4800" dirty="0" err="1" smtClean="0">
                <a:latin typeface="Times New Roman" panose="02020603050405020304" pitchFamily="18" charset="0"/>
                <a:cs typeface="Times New Roman" panose="02020603050405020304" pitchFamily="18" charset="0"/>
              </a:rPr>
              <a:t>năm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được</a:t>
            </a:r>
            <a:r>
              <a:rPr lang="en-US" sz="4800" dirty="0" smtClean="0">
                <a:latin typeface="Times New Roman" panose="02020603050405020304" pitchFamily="18" charset="0"/>
                <a:cs typeface="Times New Roman" panose="02020603050405020304" pitchFamily="18" charset="0"/>
              </a:rPr>
              <a:t> chia </a:t>
            </a:r>
            <a:r>
              <a:rPr lang="en-US" sz="4800" dirty="0" err="1" smtClean="0">
                <a:latin typeface="Times New Roman" panose="02020603050405020304" pitchFamily="18" charset="0"/>
                <a:cs typeface="Times New Roman" panose="02020603050405020304" pitchFamily="18" charset="0"/>
              </a:rPr>
              <a:t>thành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bao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nhiêu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mùa</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9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ì sao có hiện tượng ngày và đêm?">
            <a:extLst>
              <a:ext uri="{FF2B5EF4-FFF2-40B4-BE49-F238E27FC236}">
                <a16:creationId xmlns="" xmlns:a16="http://schemas.microsoft.com/office/drawing/2014/main" id="{F03410C6-4DD5-45BA-8C8F-33C01E5D1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1506200" cy="6021578"/>
          </a:xfrm>
          <a:prstGeom prst="rect">
            <a:avLst/>
          </a:prstGeom>
          <a:noFill/>
          <a:extLst>
            <a:ext uri="{909E8E84-426E-40DD-AFC4-6F175D3DCCD1}">
              <a14:hiddenFill xmlns:a14="http://schemas.microsoft.com/office/drawing/2010/main">
                <a:solidFill>
                  <a:srgbClr val="FFFFFF"/>
                </a:solidFill>
              </a14:hiddenFill>
            </a:ext>
          </a:extLst>
        </p:spPr>
      </p:pic>
      <p:sp>
        <p:nvSpPr>
          <p:cNvPr id="5" name="Hình tự do: Hình 4">
            <a:extLst>
              <a:ext uri="{FF2B5EF4-FFF2-40B4-BE49-F238E27FC236}">
                <a16:creationId xmlns="" xmlns:a16="http://schemas.microsoft.com/office/drawing/2014/main" id="{81B7D9F8-7266-4394-BD64-07F08683847B}"/>
              </a:ext>
            </a:extLst>
          </p:cNvPr>
          <p:cNvSpPr/>
          <p:nvPr/>
        </p:nvSpPr>
        <p:spPr bwMode="auto">
          <a:xfrm>
            <a:off x="0" y="0"/>
            <a:ext cx="12039600" cy="7543800"/>
          </a:xfrm>
          <a:custGeom>
            <a:avLst/>
            <a:gdLst>
              <a:gd name="connsiteX0" fmla="*/ 152400 w 9144000"/>
              <a:gd name="connsiteY0" fmla="*/ 152400 h 6858000"/>
              <a:gd name="connsiteX1" fmla="*/ 152400 w 9144000"/>
              <a:gd name="connsiteY1" fmla="*/ 6073020 h 6858000"/>
              <a:gd name="connsiteX2" fmla="*/ 8991600 w 9144000"/>
              <a:gd name="connsiteY2" fmla="*/ 6073020 h 6858000"/>
              <a:gd name="connsiteX3" fmla="*/ 8991600 w 9144000"/>
              <a:gd name="connsiteY3" fmla="*/ 152400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152400" y="152400"/>
                </a:moveTo>
                <a:lnTo>
                  <a:pt x="152400" y="6073020"/>
                </a:lnTo>
                <a:lnTo>
                  <a:pt x="8991600" y="6073020"/>
                </a:lnTo>
                <a:lnTo>
                  <a:pt x="8991600" y="152400"/>
                </a:lnTo>
                <a:close/>
                <a:moveTo>
                  <a:pt x="0" y="0"/>
                </a:moveTo>
                <a:lnTo>
                  <a:pt x="9144000" y="0"/>
                </a:lnTo>
                <a:lnTo>
                  <a:pt x="9144000" y="6858000"/>
                </a:lnTo>
                <a:lnTo>
                  <a:pt x="0" y="6858000"/>
                </a:lnTo>
                <a:close/>
              </a:path>
            </a:pathLst>
          </a:custGeom>
          <a:solidFill>
            <a:schemeClr val="bg1">
              <a:lumMod val="95000"/>
            </a:schemeClr>
          </a:solidFill>
          <a:ln w="9525" cap="flat" cmpd="sng" algn="ctr">
            <a:solidFill>
              <a:srgbClr val="00B050"/>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a:latin typeface="Arial" charset="0"/>
            </a:endParaRPr>
          </a:p>
        </p:txBody>
      </p:sp>
      <p:sp>
        <p:nvSpPr>
          <p:cNvPr id="12" name="Hình chữ nhật: Góc Tròn 5">
            <a:extLst>
              <a:ext uri="{FF2B5EF4-FFF2-40B4-BE49-F238E27FC236}">
                <a16:creationId xmlns="" xmlns:a16="http://schemas.microsoft.com/office/drawing/2014/main" id="{D8071368-079C-4979-A5E2-E75D730BF078}"/>
              </a:ext>
            </a:extLst>
          </p:cNvPr>
          <p:cNvSpPr/>
          <p:nvPr/>
        </p:nvSpPr>
        <p:spPr>
          <a:xfrm>
            <a:off x="1740352" y="1046840"/>
            <a:ext cx="712146" cy="698128"/>
          </a:xfrm>
          <a:prstGeom prst="roundRect">
            <a:avLst>
              <a:gd name="adj" fmla="val 50000"/>
            </a:avLst>
          </a:prstGeom>
          <a:solidFill>
            <a:srgbClr val="FF0000"/>
          </a:solidFill>
          <a:ln w="38100" cap="flat" cmpd="sng" algn="ctr">
            <a:solidFill>
              <a:sysClr val="window" lastClr="FFFFFF"/>
            </a:solidFill>
            <a:prstDash val="solid"/>
            <a:miter lim="800000"/>
          </a:ln>
          <a:effectLst/>
        </p:spPr>
        <p:txBody>
          <a:bodyPr rtlCol="0" anchor="ctr"/>
          <a:lstStyle/>
          <a:p>
            <a:pPr algn="ctr" defTabSz="685800">
              <a:defRPr/>
            </a:pPr>
            <a:endParaRPr lang="en-US" sz="4500" b="1" kern="0" dirty="0">
              <a:solidFill>
                <a:prstClr val="white"/>
              </a:solidFill>
              <a:effectLst>
                <a:outerShdw blurRad="38100" dist="38100" dir="2700000" algn="tl">
                  <a:srgbClr val="000000">
                    <a:alpha val="43137"/>
                  </a:srgbClr>
                </a:outerShdw>
              </a:effectLst>
              <a:latin typeface="#9Slide03 Bebas Neue Bold" panose="020B0606020202050201" pitchFamily="34" charset="0"/>
              <a:ea typeface="#9Slide04 Abraham Lincoln" pitchFamily="2" charset="0"/>
            </a:endParaRPr>
          </a:p>
        </p:txBody>
      </p:sp>
      <p:pic>
        <p:nvPicPr>
          <p:cNvPr id="13" name="Picture 12">
            <a:extLst>
              <a:ext uri="{FF2B5EF4-FFF2-40B4-BE49-F238E27FC236}">
                <a16:creationId xmlns="" xmlns:a16="http://schemas.microsoft.com/office/drawing/2014/main" id="{558AC8A2-3C4D-4606-8E45-BAD65F13B35F}"/>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10000" b="93462" l="10000" r="90000">
                        <a14:foregroundMark x1="32308" y1="19231" x2="32308" y2="19231"/>
                        <a14:foregroundMark x1="18462" y1="29231" x2="18462" y2="29231"/>
                        <a14:foregroundMark x1="14615" y1="48846" x2="14615" y2="48846"/>
                        <a14:foregroundMark x1="18077" y1="65385" x2="18077" y2="65385"/>
                        <a14:foregroundMark x1="45769" y1="93462" x2="45769" y2="93462"/>
                        <a14:foregroundMark x1="68462" y1="15385" x2="68462" y2="15385"/>
                        <a14:foregroundMark x1="50000" y1="10385" x2="50000" y2="10385"/>
                        <a14:foregroundMark x1="83846" y1="28462" x2="83846" y2="28462"/>
                        <a14:foregroundMark x1="84231" y1="47692" x2="84231" y2="47692"/>
                        <a14:foregroundMark x1="80385" y1="65385" x2="80385" y2="65385"/>
                      </a14:backgroundRemoval>
                    </a14:imgEffect>
                  </a14:imgLayer>
                </a14:imgProps>
              </a:ext>
            </a:extLst>
          </a:blip>
          <a:stretch>
            <a:fillRect/>
          </a:stretch>
        </p:blipFill>
        <p:spPr>
          <a:xfrm>
            <a:off x="1844239" y="1156470"/>
            <a:ext cx="528163" cy="528163"/>
          </a:xfrm>
          <a:prstGeom prst="rect">
            <a:avLst/>
          </a:prstGeom>
        </p:spPr>
      </p:pic>
      <p:sp>
        <p:nvSpPr>
          <p:cNvPr id="7" name="Hộp Văn bản 5">
            <a:extLst>
              <a:ext uri="{FF2B5EF4-FFF2-40B4-BE49-F238E27FC236}">
                <a16:creationId xmlns="" xmlns:a16="http://schemas.microsoft.com/office/drawing/2014/main" id="{735A73B5-41A6-4211-BCFE-F526D17C18FE}"/>
              </a:ext>
            </a:extLst>
          </p:cNvPr>
          <p:cNvSpPr txBox="1"/>
          <p:nvPr/>
        </p:nvSpPr>
        <p:spPr>
          <a:xfrm>
            <a:off x="1981200" y="6173978"/>
            <a:ext cx="8686800" cy="461665"/>
          </a:xfrm>
          <a:prstGeom prst="rect">
            <a:avLst/>
          </a:prstGeom>
          <a:noFill/>
        </p:spPr>
        <p:txBody>
          <a:bodyPr wrap="square" rtlCol="0">
            <a:spAutoFit/>
          </a:bodyPr>
          <a:lstStyle/>
          <a:p>
            <a:pPr algn="ctr"/>
            <a:r>
              <a:rPr lang="en-US" sz="2400" b="1" dirty="0" smtClean="0">
                <a:solidFill>
                  <a:schemeClr val="tx2">
                    <a:lumMod val="50000"/>
                  </a:schemeClr>
                </a:solidFill>
                <a:latin typeface="Times New Roman" panose="02020603050405020304" pitchFamily="18" charset="0"/>
                <a:ea typeface="KaiTi" panose="020B0503020204020204" pitchFamily="49" charset="-122"/>
                <a:cs typeface="Times New Roman" panose="02020603050405020304" pitchFamily="18" charset="0"/>
              </a:rPr>
              <a:t>HIỆN TƯỢNG NGÀY ĐÊM DÀI NGẮN THEO MÙA</a:t>
            </a:r>
            <a:endParaRPr lang="en-US" sz="2400" b="1" dirty="0">
              <a:solidFill>
                <a:schemeClr val="tx2">
                  <a:lumMod val="50000"/>
                </a:schemeClr>
              </a:solidFill>
              <a:latin typeface="Times New Roman" panose="02020603050405020304" pitchFamily="18" charset="0"/>
              <a:ea typeface="KaiTi" panose="020B0503020204020204" pitchFamily="49" charset="-122"/>
              <a:cs typeface="Times New Roman" panose="02020603050405020304" pitchFamily="18" charset="0"/>
            </a:endParaRPr>
          </a:p>
        </p:txBody>
      </p:sp>
    </p:spTree>
    <p:extLst>
      <p:ext uri="{BB962C8B-B14F-4D97-AF65-F5344CB8AC3E}">
        <p14:creationId xmlns:p14="http://schemas.microsoft.com/office/powerpoint/2010/main" val="1910667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09600" y="1912038"/>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4902388" y="2408503"/>
            <a:ext cx="7222551" cy="3992297"/>
          </a:xfrm>
          <a:prstGeom prst="rect">
            <a:avLst/>
          </a:prstGeom>
        </p:spPr>
      </p:pic>
      <p:sp>
        <p:nvSpPr>
          <p:cNvPr id="10" name="TextBox 9">
            <a:extLst>
              <a:ext uri="{FF2B5EF4-FFF2-40B4-BE49-F238E27FC236}">
                <a16:creationId xmlns="" xmlns:a16="http://schemas.microsoft.com/office/drawing/2014/main" id="{E68B27A0-D75A-493D-9AD3-83861D1D9D7C}"/>
              </a:ext>
            </a:extLst>
          </p:cNvPr>
          <p:cNvSpPr txBox="1"/>
          <p:nvPr/>
        </p:nvSpPr>
        <p:spPr>
          <a:xfrm>
            <a:off x="5715000" y="2514600"/>
            <a:ext cx="5755433" cy="941796"/>
          </a:xfrm>
          <a:prstGeom prst="rect">
            <a:avLst/>
          </a:prstGeom>
          <a:solidFill>
            <a:schemeClr val="accent2">
              <a:lumMod val="40000"/>
              <a:lumOff val="60000"/>
            </a:schemeClr>
          </a:solidFill>
        </p:spPr>
        <p:txBody>
          <a:bodyPr wrap="square">
            <a:spAutoFit/>
          </a:bodyPr>
          <a:lstStyle/>
          <a:p>
            <a:pPr marR="0" lvl="0" algn="just">
              <a:lnSpc>
                <a:spcPct val="115000"/>
              </a:lnSpc>
              <a:spcBef>
                <a:spcPts val="0"/>
              </a:spcBef>
              <a:spcAft>
                <a:spcPts val="0"/>
              </a:spcAft>
              <a:tabLst>
                <a:tab pos="171450" algn="l"/>
                <a:tab pos="514350" algn="l"/>
                <a:tab pos="571500" algn="l"/>
              </a:tabLst>
            </a:pP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1.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Em</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hãy</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cho</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biết</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1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năm</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có</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mấy</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mùa</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Đó</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là</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mùa</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nào</a:t>
            </a: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a:t>
            </a: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sp>
        <p:nvSpPr>
          <p:cNvPr id="7" name="Rectangle 6"/>
          <p:cNvSpPr/>
          <p:nvPr/>
        </p:nvSpPr>
        <p:spPr>
          <a:xfrm>
            <a:off x="155575" y="2298214"/>
            <a:ext cx="4492625" cy="4524315"/>
          </a:xfrm>
          <a:prstGeom prst="rect">
            <a:avLst/>
          </a:prstGeom>
        </p:spPr>
        <p:txBody>
          <a:bodyPr wrap="square">
            <a:spAutoFit/>
          </a:bodyPr>
          <a:lstStyle/>
          <a:p>
            <a:pPr algn="just"/>
            <a:r>
              <a:rPr lang="vi-VN" sz="3200" dirty="0">
                <a:latin typeface="+mj-lt"/>
              </a:rPr>
              <a:t>Mùa là một phần thời gian của năm, có những đặc điểm riêng về thời tiết và khí hậu. Người ta có thể chia một năm gồm mùa nóng và mùa lạnh, mùa khô và mùa mưa hoặc bốn mùa: xuân, hạ, thu, </a:t>
            </a:r>
            <a:r>
              <a:rPr lang="vi-VN" sz="3200" dirty="0" smtClean="0">
                <a:latin typeface="+mj-lt"/>
              </a:rPr>
              <a:t>đ</a:t>
            </a:r>
            <a:r>
              <a:rPr lang="en-US" sz="3200" dirty="0">
                <a:latin typeface="+mj-lt"/>
              </a:rPr>
              <a:t>ô</a:t>
            </a:r>
            <a:r>
              <a:rPr lang="vi-VN" sz="3200" dirty="0" smtClean="0">
                <a:latin typeface="+mj-lt"/>
              </a:rPr>
              <a:t>ng</a:t>
            </a:r>
            <a:r>
              <a:rPr lang="vi-VN" sz="3200" dirty="0">
                <a:latin typeface="+mj-lt"/>
              </a:rPr>
              <a:t>.</a:t>
            </a:r>
            <a:endParaRPr lang="en-US" sz="3200" dirty="0">
              <a:latin typeface="+mj-lt"/>
            </a:endParaRPr>
          </a:p>
        </p:txBody>
      </p:sp>
    </p:spTree>
    <p:extLst>
      <p:ext uri="{BB962C8B-B14F-4D97-AF65-F5344CB8AC3E}">
        <p14:creationId xmlns:p14="http://schemas.microsoft.com/office/powerpoint/2010/main" val="2554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10"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6247724" y="1575262"/>
            <a:ext cx="5755433" cy="3841052"/>
          </a:xfrm>
          <a:prstGeom prst="rect">
            <a:avLst/>
          </a:prstGeom>
          <a:solidFill>
            <a:schemeClr val="accent2">
              <a:lumMod val="40000"/>
              <a:lumOff val="60000"/>
            </a:schemeClr>
          </a:solidFill>
        </p:spPr>
        <p:txBody>
          <a:bodyPr wrap="square">
            <a:spAutoFit/>
          </a:bodyPr>
          <a:lstStyle/>
          <a:p>
            <a:r>
              <a:rPr lang="vi-VN" sz="2400" dirty="0"/>
              <a:t>Quan sát hình 7.1 và đọc thông tin trong bài, em hãy cho biết:</a:t>
            </a:r>
          </a:p>
          <a:p>
            <a:r>
              <a:rPr lang="vi-VN" sz="2400" dirty="0"/>
              <a:t>- Vào các ngày 22-6 và 22 - 12, bán cầu Bắc hay bán cầu Nam ngả về phía Mặt </a:t>
            </a:r>
            <a:r>
              <a:rPr lang="vi-VN" sz="2400" dirty="0" smtClean="0"/>
              <a:t>Trời</a:t>
            </a:r>
            <a:r>
              <a:rPr lang="en-US" sz="2400" dirty="0" smtClean="0"/>
              <a:t> </a:t>
            </a:r>
            <a:r>
              <a:rPr lang="vi-VN" sz="2400" dirty="0" smtClean="0"/>
              <a:t>nhiều </a:t>
            </a:r>
            <a:r>
              <a:rPr lang="vi-VN" sz="2400" dirty="0"/>
              <a:t>hơn?</a:t>
            </a:r>
          </a:p>
          <a:p>
            <a:r>
              <a:rPr lang="vi-VN" sz="2400" dirty="0"/>
              <a:t>-Ngày 22 - 6 ở bản cầu Bắc là mùa nóng hay mùa lạnh? Vì sao?</a:t>
            </a:r>
          </a:p>
          <a:p>
            <a:r>
              <a:rPr lang="vi-VN" sz="2400" dirty="0"/>
              <a:t>-Ngày 22 - 12 ở bán cầu Nam là mùa nóng hay mùa lạnh? Vì sao?</a:t>
            </a:r>
            <a:endParaRPr lang="en-US" sz="2400" dirty="0"/>
          </a:p>
          <a:p>
            <a:pPr marR="0" lvl="0" algn="just">
              <a:lnSpc>
                <a:spcPct val="115000"/>
              </a:lnSpc>
              <a:spcBef>
                <a:spcPts val="0"/>
              </a:spcBef>
              <a:spcAft>
                <a:spcPts val="1000"/>
              </a:spcAft>
              <a:tabLst>
                <a:tab pos="171450" algn="l"/>
                <a:tab pos="514350" algn="l"/>
                <a:tab pos="571500" algn="l"/>
              </a:tabLst>
            </a:pP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533" y="2658141"/>
            <a:ext cx="6255257" cy="2818799"/>
          </a:xfrm>
          <a:prstGeom prst="rect">
            <a:avLst/>
          </a:prstGeom>
        </p:spPr>
      </p:pic>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5" y="1661855"/>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8234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83715" y="5054844"/>
            <a:ext cx="9947782" cy="1569660"/>
          </a:xfrm>
          <a:prstGeom prst="rect">
            <a:avLst/>
          </a:prstGeom>
          <a:solidFill>
            <a:schemeClr val="accent2">
              <a:lumMod val="40000"/>
              <a:lumOff val="60000"/>
            </a:schemeClr>
          </a:solidFill>
        </p:spPr>
        <p:txBody>
          <a:bodyPr wrap="square">
            <a:spAutoFit/>
          </a:bodyPr>
          <a:lstStyle/>
          <a:p>
            <a:r>
              <a:rPr lang="vi-VN" sz="2400" dirty="0" smtClean="0"/>
              <a:t>- </a:t>
            </a:r>
            <a:r>
              <a:rPr lang="vi-VN" sz="2400" dirty="0"/>
              <a:t>Vào các ngày 22-6 và 22 - 12, bán cầu Bắc hay bán cầu Nam ngả về phía Mặt </a:t>
            </a:r>
            <a:r>
              <a:rPr lang="vi-VN" sz="2400" dirty="0" smtClean="0"/>
              <a:t>Trời</a:t>
            </a:r>
            <a:r>
              <a:rPr lang="en-US" sz="2400" dirty="0" smtClean="0"/>
              <a:t> </a:t>
            </a:r>
            <a:r>
              <a:rPr lang="vi-VN" sz="2400" dirty="0" smtClean="0"/>
              <a:t>nhiều </a:t>
            </a:r>
            <a:r>
              <a:rPr lang="vi-VN" sz="2400" dirty="0"/>
              <a:t>hơn?</a:t>
            </a:r>
          </a:p>
          <a:p>
            <a:r>
              <a:rPr lang="vi-VN" sz="2400" dirty="0"/>
              <a:t>-Ngày 22 - 6 ở bản cầu Bắc là mùa nóng hay mùa lạnh? Vì sao?</a:t>
            </a:r>
          </a:p>
          <a:p>
            <a:r>
              <a:rPr lang="vi-VN" sz="2400" dirty="0"/>
              <a:t>-Ngày 22 - 12 ở bán cầu Nam là mùa nóng hay mùa lạnh? Vì sao</a:t>
            </a:r>
            <a:r>
              <a:rPr lang="vi-VN" sz="2400" dirty="0" smtClean="0"/>
              <a:t>?</a:t>
            </a: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7982" y="1941666"/>
            <a:ext cx="6255257" cy="2818799"/>
          </a:xfrm>
          <a:prstGeom prst="rect">
            <a:avLst/>
          </a:prstGeom>
        </p:spPr>
      </p:pic>
      <p:cxnSp>
        <p:nvCxnSpPr>
          <p:cNvPr id="12" name="Straight Connector 11"/>
          <p:cNvCxnSpPr/>
          <p:nvPr/>
        </p:nvCxnSpPr>
        <p:spPr>
          <a:xfrm flipH="1">
            <a:off x="2752465" y="1931991"/>
            <a:ext cx="382491" cy="8528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39025" y="2650396"/>
            <a:ext cx="340448" cy="8018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19235" y="3356592"/>
            <a:ext cx="380822" cy="9672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70754" y="2571872"/>
            <a:ext cx="310450" cy="8003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650897" y="1431920"/>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sp>
        <p:nvSpPr>
          <p:cNvPr id="2" name="Donut 1"/>
          <p:cNvSpPr/>
          <p:nvPr/>
        </p:nvSpPr>
        <p:spPr>
          <a:xfrm>
            <a:off x="0" y="2257246"/>
            <a:ext cx="1981200" cy="1472351"/>
          </a:xfrm>
          <a:prstGeom prst="donut">
            <a:avLst>
              <a:gd name="adj" fmla="val 40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Donut 18"/>
          <p:cNvSpPr/>
          <p:nvPr/>
        </p:nvSpPr>
        <p:spPr>
          <a:xfrm>
            <a:off x="4150001" y="2387484"/>
            <a:ext cx="1981200" cy="1472351"/>
          </a:xfrm>
          <a:prstGeom prst="donut">
            <a:avLst>
              <a:gd name="adj" fmla="val 40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60375" y="2836315"/>
            <a:ext cx="758825" cy="300224"/>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00810" y="3779896"/>
            <a:ext cx="685800" cy="31421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4706" y="2864203"/>
            <a:ext cx="685800" cy="31421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80750" y="2189967"/>
            <a:ext cx="685800" cy="31421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13712F38-4167-4FEE-BE66-D17257843B61}"/>
              </a:ext>
            </a:extLst>
          </p:cNvPr>
          <p:cNvPicPr>
            <a:picLocks noChangeAspect="1"/>
          </p:cNvPicPr>
          <p:nvPr/>
        </p:nvPicPr>
        <p:blipFill>
          <a:blip r:embed="rId3"/>
          <a:stretch>
            <a:fillRect/>
          </a:stretch>
        </p:blipFill>
        <p:spPr>
          <a:xfrm>
            <a:off x="6318929" y="1575262"/>
            <a:ext cx="5740949" cy="3239017"/>
          </a:xfrm>
          <a:prstGeom prst="rect">
            <a:avLst/>
          </a:prstGeom>
        </p:spPr>
      </p:pic>
      <p:sp>
        <p:nvSpPr>
          <p:cNvPr id="20" name="TextBox 19">
            <a:extLst>
              <a:ext uri="{FF2B5EF4-FFF2-40B4-BE49-F238E27FC236}">
                <a16:creationId xmlns="" xmlns:a16="http://schemas.microsoft.com/office/drawing/2014/main" id="{E68B27A0-D75A-493D-9AD3-83861D1D9D7C}"/>
              </a:ext>
            </a:extLst>
          </p:cNvPr>
          <p:cNvSpPr txBox="1"/>
          <p:nvPr/>
        </p:nvSpPr>
        <p:spPr>
          <a:xfrm>
            <a:off x="-117982" y="4823954"/>
            <a:ext cx="11965806" cy="218521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path path="circle">
              <a:fillToRect l="50000" t="50000" r="50000" b="50000"/>
            </a:path>
            <a:tileRect/>
          </a:gradFill>
        </p:spPr>
        <p:txBody>
          <a:bodyPr wrap="square">
            <a:spAutoFit/>
          </a:bodyPr>
          <a:lstStyle/>
          <a:p>
            <a:pPr marL="342900" indent="-342900">
              <a:buFontTx/>
              <a:buChar char="-"/>
            </a:pPr>
            <a:r>
              <a:rPr lang="vi-VN" sz="2800" dirty="0" smtClean="0">
                <a:latin typeface="+mj-lt"/>
              </a:rPr>
              <a:t>Vào </a:t>
            </a:r>
            <a:r>
              <a:rPr lang="vi-VN" sz="2800" dirty="0">
                <a:latin typeface="+mj-lt"/>
              </a:rPr>
              <a:t>các ngày 22-6 </a:t>
            </a:r>
            <a:r>
              <a:rPr lang="vi-VN" sz="2800" dirty="0" smtClean="0">
                <a:latin typeface="+mj-lt"/>
              </a:rPr>
              <a:t>bán </a:t>
            </a:r>
            <a:r>
              <a:rPr lang="vi-VN" sz="2800" dirty="0">
                <a:latin typeface="+mj-lt"/>
              </a:rPr>
              <a:t>cầu Bắc </a:t>
            </a:r>
            <a:r>
              <a:rPr lang="vi-VN" sz="2800" dirty="0" smtClean="0">
                <a:latin typeface="+mj-lt"/>
              </a:rPr>
              <a:t>ngả </a:t>
            </a:r>
            <a:r>
              <a:rPr lang="vi-VN" sz="2800" dirty="0">
                <a:latin typeface="+mj-lt"/>
              </a:rPr>
              <a:t>về phía Mặt </a:t>
            </a:r>
            <a:r>
              <a:rPr lang="vi-VN" sz="2800" dirty="0" smtClean="0">
                <a:latin typeface="+mj-lt"/>
              </a:rPr>
              <a:t>Trời</a:t>
            </a:r>
            <a:r>
              <a:rPr lang="en-US" sz="2800" dirty="0" smtClean="0">
                <a:latin typeface="+mj-lt"/>
              </a:rPr>
              <a:t> </a:t>
            </a:r>
            <a:r>
              <a:rPr lang="vi-VN" sz="2800" dirty="0" smtClean="0">
                <a:latin typeface="+mj-lt"/>
              </a:rPr>
              <a:t>nhiều hơn</a:t>
            </a:r>
            <a:r>
              <a:rPr lang="en-US" sz="2800" dirty="0" smtClean="0">
                <a:latin typeface="+mj-lt"/>
              </a:rPr>
              <a:t> </a:t>
            </a:r>
            <a:r>
              <a:rPr lang="vi-VN" sz="2800" dirty="0" smtClean="0">
                <a:latin typeface="+mj-lt"/>
              </a:rPr>
              <a:t>bán </a:t>
            </a:r>
            <a:r>
              <a:rPr lang="vi-VN" sz="2800" dirty="0">
                <a:latin typeface="+mj-lt"/>
              </a:rPr>
              <a:t>cầu </a:t>
            </a:r>
            <a:r>
              <a:rPr lang="vi-VN" sz="2800" dirty="0" smtClean="0">
                <a:latin typeface="+mj-lt"/>
              </a:rPr>
              <a:t>Nam</a:t>
            </a:r>
            <a:r>
              <a:rPr lang="en-US" sz="2800" dirty="0" smtClean="0">
                <a:latin typeface="+mj-lt"/>
              </a:rPr>
              <a:t>. </a:t>
            </a:r>
          </a:p>
          <a:p>
            <a:pPr marL="342900" indent="-342900">
              <a:buFontTx/>
              <a:buChar char="-"/>
            </a:pPr>
            <a:r>
              <a:rPr lang="vi-VN" sz="2800" dirty="0">
                <a:latin typeface="+mj-lt"/>
              </a:rPr>
              <a:t>Vào các ngày </a:t>
            </a:r>
            <a:r>
              <a:rPr lang="vi-VN" sz="2800" dirty="0" smtClean="0">
                <a:latin typeface="+mj-lt"/>
              </a:rPr>
              <a:t>22-</a:t>
            </a:r>
            <a:r>
              <a:rPr lang="en-US" sz="2800" dirty="0" smtClean="0">
                <a:latin typeface="+mj-lt"/>
              </a:rPr>
              <a:t>12</a:t>
            </a:r>
            <a:r>
              <a:rPr lang="vi-VN" sz="2800" dirty="0" smtClean="0">
                <a:latin typeface="+mj-lt"/>
              </a:rPr>
              <a:t> </a:t>
            </a:r>
            <a:r>
              <a:rPr lang="vi-VN" sz="2800" dirty="0">
                <a:latin typeface="+mj-lt"/>
              </a:rPr>
              <a:t>bán cầu </a:t>
            </a:r>
            <a:r>
              <a:rPr lang="en-US" sz="2800" dirty="0" smtClean="0">
                <a:latin typeface="+mj-lt"/>
              </a:rPr>
              <a:t>Nam</a:t>
            </a:r>
            <a:r>
              <a:rPr lang="vi-VN" sz="2800" dirty="0" smtClean="0">
                <a:latin typeface="+mj-lt"/>
              </a:rPr>
              <a:t> </a:t>
            </a:r>
            <a:r>
              <a:rPr lang="vi-VN" sz="2800" dirty="0">
                <a:latin typeface="+mj-lt"/>
              </a:rPr>
              <a:t>ngả về phía Mặt Trời</a:t>
            </a:r>
            <a:r>
              <a:rPr lang="en-US" sz="2800" dirty="0">
                <a:latin typeface="+mj-lt"/>
              </a:rPr>
              <a:t> </a:t>
            </a:r>
            <a:r>
              <a:rPr lang="vi-VN" sz="2800" dirty="0">
                <a:latin typeface="+mj-lt"/>
              </a:rPr>
              <a:t>nhiều hơn</a:t>
            </a:r>
            <a:r>
              <a:rPr lang="en-US" sz="2800" dirty="0">
                <a:latin typeface="+mj-lt"/>
              </a:rPr>
              <a:t> </a:t>
            </a:r>
            <a:r>
              <a:rPr lang="vi-VN" sz="2800" dirty="0">
                <a:latin typeface="+mj-lt"/>
              </a:rPr>
              <a:t>bán </a:t>
            </a:r>
            <a:r>
              <a:rPr lang="vi-VN" sz="2800" dirty="0" smtClean="0">
                <a:latin typeface="+mj-lt"/>
              </a:rPr>
              <a:t>cầu</a:t>
            </a:r>
            <a:r>
              <a:rPr lang="en-US" sz="2800" dirty="0" smtClean="0">
                <a:latin typeface="+mj-lt"/>
              </a:rPr>
              <a:t> </a:t>
            </a:r>
            <a:r>
              <a:rPr lang="en-US" sz="2800" dirty="0" err="1" smtClean="0">
                <a:latin typeface="+mj-lt"/>
              </a:rPr>
              <a:t>Bắc</a:t>
            </a:r>
            <a:r>
              <a:rPr lang="en-US" sz="2800" dirty="0" smtClean="0">
                <a:latin typeface="+mj-lt"/>
              </a:rPr>
              <a:t>.</a:t>
            </a:r>
            <a:endParaRPr lang="vi-VN" sz="2800" dirty="0">
              <a:latin typeface="+mj-lt"/>
            </a:endParaRPr>
          </a:p>
          <a:p>
            <a:r>
              <a:rPr lang="vi-VN" sz="2800" dirty="0" smtClean="0">
                <a:latin typeface="+mj-lt"/>
              </a:rPr>
              <a:t>-</a:t>
            </a:r>
            <a:r>
              <a:rPr lang="vi-VN" sz="2800" dirty="0">
                <a:latin typeface="+mj-lt"/>
              </a:rPr>
              <a:t>Ngày 22 - 6 ở bản cầu Bắc là mùa </a:t>
            </a:r>
            <a:r>
              <a:rPr lang="vi-VN" sz="2800" dirty="0" smtClean="0">
                <a:latin typeface="+mj-lt"/>
              </a:rPr>
              <a:t>nóng</a:t>
            </a:r>
            <a:r>
              <a:rPr lang="en-US" sz="2800" dirty="0" smtClean="0">
                <a:latin typeface="+mj-lt"/>
              </a:rPr>
              <a:t> .</a:t>
            </a:r>
            <a:r>
              <a:rPr lang="en-US" sz="2800" dirty="0" err="1" smtClean="0">
                <a:latin typeface="+mj-lt"/>
              </a:rPr>
              <a:t>Vì</a:t>
            </a:r>
            <a:r>
              <a:rPr lang="en-US" sz="2800" dirty="0" smtClean="0">
                <a:latin typeface="+mj-lt"/>
              </a:rPr>
              <a:t> </a:t>
            </a:r>
            <a:r>
              <a:rPr lang="en-US" sz="2800" dirty="0" err="1" smtClean="0">
                <a:latin typeface="+mj-lt"/>
              </a:rPr>
              <a:t>nhận</a:t>
            </a:r>
            <a:r>
              <a:rPr lang="en-US" sz="2800" dirty="0" smtClean="0">
                <a:latin typeface="+mj-lt"/>
              </a:rPr>
              <a:t> </a:t>
            </a:r>
            <a:r>
              <a:rPr lang="en-US" sz="2800" dirty="0" err="1" smtClean="0">
                <a:latin typeface="+mj-lt"/>
              </a:rPr>
              <a:t>được</a:t>
            </a:r>
            <a:r>
              <a:rPr lang="en-US" sz="2800" dirty="0" smtClean="0">
                <a:latin typeface="+mj-lt"/>
              </a:rPr>
              <a:t> </a:t>
            </a:r>
            <a:r>
              <a:rPr lang="en-US" sz="2800" dirty="0" err="1" smtClean="0">
                <a:latin typeface="+mj-lt"/>
              </a:rPr>
              <a:t>nhiệt</a:t>
            </a:r>
            <a:r>
              <a:rPr lang="en-US" sz="2800" dirty="0" smtClean="0">
                <a:latin typeface="+mj-lt"/>
              </a:rPr>
              <a:t> </a:t>
            </a:r>
            <a:r>
              <a:rPr lang="en-US" sz="2800" dirty="0" err="1" smtClean="0">
                <a:latin typeface="+mj-lt"/>
              </a:rPr>
              <a:t>từ</a:t>
            </a:r>
            <a:r>
              <a:rPr lang="en-US" sz="2800" dirty="0" smtClean="0">
                <a:latin typeface="+mj-lt"/>
              </a:rPr>
              <a:t> </a:t>
            </a:r>
            <a:r>
              <a:rPr lang="en-US" sz="2800" dirty="0" err="1" smtClean="0">
                <a:latin typeface="+mj-lt"/>
              </a:rPr>
              <a:t>mặt</a:t>
            </a:r>
            <a:r>
              <a:rPr lang="en-US" sz="2800" dirty="0" smtClean="0">
                <a:latin typeface="+mj-lt"/>
              </a:rPr>
              <a:t> </a:t>
            </a:r>
            <a:r>
              <a:rPr lang="en-US" sz="2800" dirty="0" err="1" smtClean="0">
                <a:latin typeface="+mj-lt"/>
              </a:rPr>
              <a:t>trời</a:t>
            </a:r>
            <a:r>
              <a:rPr lang="en-US" sz="2800" dirty="0" smtClean="0">
                <a:latin typeface="+mj-lt"/>
              </a:rPr>
              <a:t> </a:t>
            </a:r>
            <a:r>
              <a:rPr lang="en-US" sz="2800" dirty="0" err="1" smtClean="0">
                <a:latin typeface="+mj-lt"/>
              </a:rPr>
              <a:t>nhiều</a:t>
            </a:r>
            <a:r>
              <a:rPr lang="en-US" sz="2800" dirty="0" smtClean="0">
                <a:latin typeface="+mj-lt"/>
              </a:rPr>
              <a:t> </a:t>
            </a:r>
            <a:endParaRPr lang="vi-VN" sz="2800" dirty="0">
              <a:latin typeface="+mj-lt"/>
            </a:endParaRPr>
          </a:p>
          <a:p>
            <a:r>
              <a:rPr lang="vi-VN" sz="2800" dirty="0">
                <a:latin typeface="+mj-lt"/>
              </a:rPr>
              <a:t>-Ngày 22 - 12 ở bán cầu Nam là mùa nóng </a:t>
            </a:r>
            <a:r>
              <a:rPr lang="en-US" sz="2800" dirty="0">
                <a:latin typeface="+mj-lt"/>
              </a:rPr>
              <a:t>. </a:t>
            </a:r>
            <a:r>
              <a:rPr lang="en-US" sz="2800" dirty="0" err="1">
                <a:latin typeface="+mj-lt"/>
              </a:rPr>
              <a:t>Vì</a:t>
            </a:r>
            <a:r>
              <a:rPr lang="en-US" sz="2800" dirty="0">
                <a:latin typeface="+mj-lt"/>
              </a:rPr>
              <a:t> </a:t>
            </a:r>
            <a:r>
              <a:rPr lang="en-US" sz="2800" dirty="0" err="1">
                <a:latin typeface="+mj-lt"/>
              </a:rPr>
              <a:t>nhận</a:t>
            </a:r>
            <a:r>
              <a:rPr lang="en-US" sz="2800" dirty="0">
                <a:latin typeface="+mj-lt"/>
              </a:rPr>
              <a:t> </a:t>
            </a:r>
            <a:r>
              <a:rPr lang="en-US" sz="2800" dirty="0" err="1">
                <a:latin typeface="+mj-lt"/>
              </a:rPr>
              <a:t>được</a:t>
            </a:r>
            <a:r>
              <a:rPr lang="en-US" sz="2800" dirty="0">
                <a:latin typeface="+mj-lt"/>
              </a:rPr>
              <a:t> </a:t>
            </a:r>
            <a:r>
              <a:rPr lang="en-US" sz="2800" dirty="0" err="1">
                <a:latin typeface="+mj-lt"/>
              </a:rPr>
              <a:t>nhiệt</a:t>
            </a:r>
            <a:r>
              <a:rPr lang="en-US" sz="2800" dirty="0">
                <a:latin typeface="+mj-lt"/>
              </a:rPr>
              <a:t> </a:t>
            </a:r>
            <a:r>
              <a:rPr lang="en-US" sz="2800" dirty="0" err="1">
                <a:latin typeface="+mj-lt"/>
              </a:rPr>
              <a:t>từ</a:t>
            </a:r>
            <a:r>
              <a:rPr lang="en-US" sz="2800" dirty="0">
                <a:latin typeface="+mj-lt"/>
              </a:rPr>
              <a:t> </a:t>
            </a:r>
            <a:r>
              <a:rPr lang="en-US" sz="2800" dirty="0" err="1">
                <a:latin typeface="+mj-lt"/>
              </a:rPr>
              <a:t>mặt</a:t>
            </a:r>
            <a:r>
              <a:rPr lang="en-US" sz="2800" dirty="0">
                <a:latin typeface="+mj-lt"/>
              </a:rPr>
              <a:t> </a:t>
            </a:r>
            <a:r>
              <a:rPr lang="en-US" sz="2800" dirty="0" err="1">
                <a:latin typeface="+mj-lt"/>
              </a:rPr>
              <a:t>trời</a:t>
            </a:r>
            <a:r>
              <a:rPr lang="en-US" sz="2800" dirty="0">
                <a:latin typeface="+mj-lt"/>
              </a:rPr>
              <a:t> </a:t>
            </a:r>
            <a:r>
              <a:rPr lang="en-US" sz="2800" dirty="0" err="1">
                <a:latin typeface="+mj-lt"/>
              </a:rPr>
              <a:t>nhiều</a:t>
            </a:r>
            <a:r>
              <a:rPr lang="en-US" sz="2400" dirty="0"/>
              <a:t> </a:t>
            </a:r>
            <a:endParaRPr lang="vi-VN" sz="2400" dirty="0"/>
          </a:p>
          <a:p>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cxnSp>
        <p:nvCxnSpPr>
          <p:cNvPr id="24" name="Straight Connector 23"/>
          <p:cNvCxnSpPr/>
          <p:nvPr/>
        </p:nvCxnSpPr>
        <p:spPr>
          <a:xfrm flipH="1">
            <a:off x="7346771" y="1941666"/>
            <a:ext cx="806629" cy="1663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210800" y="1789105"/>
            <a:ext cx="806629" cy="1663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95704" y="2519987"/>
            <a:ext cx="1450729" cy="53134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53600" y="2504179"/>
            <a:ext cx="1583074" cy="597807"/>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1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par>
                                <p:cTn id="37" presetID="47"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par>
                                <p:cTn id="50" presetID="22" presetClass="entr" presetSubtype="1"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par>
                                <p:cTn id="53" presetID="22" presetClass="entr" presetSubtype="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par>
                                <p:cTn id="56" presetID="22" presetClass="entr" presetSubtype="1"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par>
                                <p:cTn id="59" presetID="22" presetClass="entr" presetSubtype="1"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par>
                                <p:cTn id="67" presetID="22" presetClass="entr" presetSubtype="4"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00"/>
                                        <p:tgtEl>
                                          <p:spTgt spid="10"/>
                                        </p:tgtEl>
                                      </p:cBhvr>
                                    </p:animEffect>
                                  </p:childTnLst>
                                </p:cTn>
                              </p:par>
                              <p:par>
                                <p:cTn id="70" presetID="2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par>
                                <p:cTn id="73" presetID="22" presetClass="entr" presetSubtype="4"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par>
                                <p:cTn id="76" presetID="22" presetClass="entr" presetSubtype="4"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par>
                                <p:cTn id="79" presetID="22" presetClass="entr" presetSubtype="4"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arn(inVertical)">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4" grpId="0"/>
      <p:bldP spid="18" grpId="0"/>
      <p:bldP spid="2"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5334000" y="1575262"/>
            <a:ext cx="6669157" cy="2308324"/>
          </a:xfrm>
          <a:prstGeom prst="rect">
            <a:avLst/>
          </a:prstGeom>
          <a:solidFill>
            <a:schemeClr val="accent2">
              <a:lumMod val="40000"/>
              <a:lumOff val="60000"/>
            </a:schemeClr>
          </a:solidFill>
        </p:spPr>
        <p:txBody>
          <a:bodyPr wrap="square">
            <a:spAutoFit/>
          </a:bodyPr>
          <a:lstStyle/>
          <a:p>
            <a:r>
              <a:rPr lang="vi-VN" sz="2400" dirty="0"/>
              <a:t>Khi chuyển động quanh Mặt Trời, do trục Trái Đất nghiêng và không đổi hướng trên quỹ đạo nên bán cầu Bắc và bán cầu Nam lần lượt ngả về phía MặtTrời. Điều này làm cho thời gian được chiếu sáng ở mỗi bán cầu thay đổi trong năm và sinh ra các mùa.</a:t>
            </a: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533" y="2225255"/>
            <a:ext cx="5265333" cy="2818799"/>
          </a:xfrm>
          <a:prstGeom prst="rect">
            <a:avLst/>
          </a:prstGeom>
        </p:spPr>
      </p:pic>
      <p:sp>
        <p:nvSpPr>
          <p:cNvPr id="11" name="TextBox 10">
            <a:extLst>
              <a:ext uri="{FF2B5EF4-FFF2-40B4-BE49-F238E27FC236}">
                <a16:creationId xmlns:a16="http://schemas.microsoft.com/office/drawing/2014/main" xmlns="" id="{A8CB74D7-FC4F-4939-801E-6537187A0750}"/>
              </a:ext>
            </a:extLst>
          </p:cNvPr>
          <p:cNvSpPr txBox="1"/>
          <p:nvPr/>
        </p:nvSpPr>
        <p:spPr>
          <a:xfrm>
            <a:off x="5340500" y="3883586"/>
            <a:ext cx="6665832" cy="3108543"/>
          </a:xfrm>
          <a:prstGeom prst="rect">
            <a:avLst/>
          </a:prstGeom>
          <a:solidFill>
            <a:schemeClr val="bg1">
              <a:lumMod val="75000"/>
            </a:schemeClr>
          </a:solidFill>
        </p:spPr>
        <p:txBody>
          <a:bodyPr wrap="square">
            <a:spAutoFit/>
          </a:bodyPr>
          <a:lstStyle/>
          <a:p>
            <a:r>
              <a:rPr lang="en-US" sz="2800" dirty="0" smtClean="0">
                <a:solidFill>
                  <a:srgbClr val="002060"/>
                </a:solidFill>
                <a:latin typeface="#9Slide03 Cabin Condensed Bold" panose="00000806000000000000" pitchFamily="2" charset="0"/>
                <a:ea typeface="Times New Roman" panose="02020603050405020304" pitchFamily="18" charset="0"/>
                <a:cs typeface="Times New Roman" panose="02020603050405020304" pitchFamily="18" charset="0"/>
              </a:rPr>
              <a:t> </a:t>
            </a:r>
            <a:r>
              <a:rPr lang="vi-VN" sz="2800" dirty="0">
                <a:latin typeface="+mj-lt"/>
              </a:rPr>
              <a:t>Bán cầu nào ngả về phía MặtTrời nhiều hơn thì nhận được nhiều nhiệt và ánh sáng hơn, lúc này là mùa nóng. Ngược lại, bán cầu ngả về phía Mặt Trời ít hơn sẽ nhận được ít nhiệt và ánh sáng hơn, lúc này là mùa lạnh. Như vậy, trong cùng một thời điểm, mùa ở hai bán cầu trái ngược nhau.</a:t>
            </a:r>
            <a:endParaRPr lang="en-US" sz="2800" dirty="0">
              <a:solidFill>
                <a:srgbClr val="002060"/>
              </a:solidFill>
              <a:latin typeface="+mj-lt"/>
              <a:cs typeface="Times New Roman" panose="02020603050405020304" pitchFamily="18" charset="0"/>
            </a:endParaRPr>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5" y="1661855"/>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21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1" grpId="0" animBg="1"/>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5" y="1661855"/>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0" y="2279485"/>
            <a:ext cx="3747190" cy="312113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91" y="2279484"/>
            <a:ext cx="3618545" cy="2978315"/>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952275" y="5750899"/>
            <a:ext cx="5677125" cy="400110"/>
          </a:xfrm>
          <a:prstGeom prst="rect">
            <a:avLst/>
          </a:prstGeom>
          <a:noFill/>
        </p:spPr>
        <p:txBody>
          <a:bodyPr wrap="square" rtlCol="0">
            <a:spAutoFit/>
          </a:bodyPr>
          <a:lstStyle/>
          <a:p>
            <a:r>
              <a:rPr lang="en-US" sz="2000" b="1" dirty="0">
                <a:solidFill>
                  <a:srgbClr val="0D30DD"/>
                </a:solidFill>
                <a:latin typeface="Cambria" panose="02040503050406030204" pitchFamily="18" charset="0"/>
                <a:ea typeface="Cambria" panose="02040503050406030204" pitchFamily="18" charset="0"/>
              </a:rPr>
              <a:t>HÀ NỘI                        </a:t>
            </a:r>
            <a:r>
              <a:rPr lang="en-US" sz="2000" b="1" dirty="0" smtClean="0">
                <a:solidFill>
                  <a:srgbClr val="0D30DD"/>
                </a:solidFill>
                <a:latin typeface="Cambria" panose="02040503050406030204" pitchFamily="18" charset="0"/>
                <a:ea typeface="Cambria" panose="02040503050406030204" pitchFamily="18" charset="0"/>
              </a:rPr>
              <a:t>                                 TPHCM</a:t>
            </a:r>
            <a:endParaRPr lang="en-US" sz="2000" b="1" dirty="0">
              <a:solidFill>
                <a:srgbClr val="0D30DD"/>
              </a:solidFill>
              <a:latin typeface="Cambria" panose="02040503050406030204" pitchFamily="18" charset="0"/>
              <a:ea typeface="Cambria" panose="02040503050406030204" pitchFamily="18" charset="0"/>
            </a:endParaRPr>
          </a:p>
        </p:txBody>
      </p:sp>
      <p:sp>
        <p:nvSpPr>
          <p:cNvPr id="2" name="Rectangle 1"/>
          <p:cNvSpPr/>
          <p:nvPr/>
        </p:nvSpPr>
        <p:spPr>
          <a:xfrm>
            <a:off x="8001000" y="2418686"/>
            <a:ext cx="3962400" cy="3046988"/>
          </a:xfrm>
          <a:prstGeom prst="rect">
            <a:avLst/>
          </a:prstGeom>
        </p:spPr>
        <p:txBody>
          <a:bodyPr wrap="square">
            <a:spAutoFit/>
          </a:bodyPr>
          <a:lstStyle/>
          <a:p>
            <a:pPr algn="just"/>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vi-VN" sz="2400" dirty="0">
                <a:latin typeface="Times New Roman" panose="02020603050405020304" pitchFamily="18" charset="0"/>
                <a:ea typeface="Cambria" panose="02040503050406030204" pitchFamily="18" charset="0"/>
                <a:cs typeface="Times New Roman" panose="02020603050405020304" pitchFamily="18" charset="0"/>
              </a:rPr>
              <a:t>Ở miền Bắc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có</a:t>
            </a:r>
            <a:r>
              <a:rPr lang="vi-VN" sz="2400" dirty="0">
                <a:latin typeface="Times New Roman" panose="02020603050405020304" pitchFamily="18" charset="0"/>
                <a:ea typeface="Cambria" panose="02040503050406030204" pitchFamily="18" charset="0"/>
                <a:cs typeface="Times New Roman" panose="02020603050405020304" pitchFamily="18" charset="0"/>
              </a:rPr>
              <a:t> đủ bốn mùa, tuy nhiên mùa xuân và mùa thu chí là những thời kì chuyển tiếp ngắn. </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vi-VN" sz="2400" dirty="0">
                <a:latin typeface="Times New Roman" panose="02020603050405020304" pitchFamily="18" charset="0"/>
                <a:ea typeface="Cambria" panose="02040503050406030204" pitchFamily="18" charset="0"/>
                <a:cs typeface="Times New Roman" panose="02020603050405020304" pitchFamily="18" charset="0"/>
              </a:rPr>
              <a:t>Ở miền Nam hầu như nóng quanh năm, một năm phân làm hai mùa rõ rệt: mùa mưa và mùa khô.</a:t>
            </a:r>
          </a:p>
        </p:txBody>
      </p:sp>
    </p:spTree>
    <p:extLst>
      <p:ext uri="{BB962C8B-B14F-4D97-AF65-F5344CB8AC3E}">
        <p14:creationId xmlns:p14="http://schemas.microsoft.com/office/powerpoint/2010/main" val="40431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5" y="1661855"/>
            <a:ext cx="3352800"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sp>
        <p:nvSpPr>
          <p:cNvPr id="3" name="Rectangle 2"/>
          <p:cNvSpPr/>
          <p:nvPr/>
        </p:nvSpPr>
        <p:spPr>
          <a:xfrm>
            <a:off x="460375" y="2180057"/>
            <a:ext cx="10512426" cy="3785652"/>
          </a:xfrm>
          <a:prstGeom prst="rect">
            <a:avLst/>
          </a:prstGeom>
        </p:spPr>
        <p:txBody>
          <a:bodyPr wrap="square">
            <a:spAutoFit/>
          </a:bodyPr>
          <a:lstStyle/>
          <a:p>
            <a:pPr algn="just"/>
            <a:r>
              <a:rPr lang="vi-VN" sz="2400" dirty="0">
                <a:latin typeface="+mj-lt"/>
                <a:ea typeface="Cambria" panose="02040503050406030204" pitchFamily="18" charset="0"/>
              </a:rPr>
              <a:t>- Mùa là một phần thời gian của năm, có những đặc điểm riêng về thời tiết và khí hậu.</a:t>
            </a:r>
          </a:p>
          <a:p>
            <a:pPr algn="just"/>
            <a:r>
              <a:rPr lang="vi-VN" sz="2400" dirty="0">
                <a:latin typeface="+mj-lt"/>
                <a:ea typeface="Cambria" panose="02040503050406030204" pitchFamily="18" charset="0"/>
              </a:rPr>
              <a:t>- Nguyên nhân: Do trục Trái Đất nghiêng và không đối hướng trên quỹ đạo nên bán cầu Bắc và bán cầu Nam lần lượt ngả về phía Mặt Trời. </a:t>
            </a:r>
          </a:p>
          <a:p>
            <a:pPr algn="just"/>
            <a:r>
              <a:rPr lang="vi-VN" sz="2400" dirty="0">
                <a:latin typeface="+mj-lt"/>
                <a:ea typeface="Cambria" panose="02040503050406030204" pitchFamily="18" charset="0"/>
              </a:rPr>
              <a:t>- Biểu hiện:</a:t>
            </a:r>
          </a:p>
          <a:p>
            <a:pPr algn="just"/>
            <a:r>
              <a:rPr lang="vi-VN" sz="2400" dirty="0">
                <a:latin typeface="+mj-lt"/>
                <a:ea typeface="Cambria" panose="02040503050406030204" pitchFamily="18" charset="0"/>
              </a:rPr>
              <a:t>+ Bán cầu nào ngả về phía Mặt Trời nhiều hơn thì nhận được nhiều nhiệt và ánh sáng hơn, lúc này là mùa nóng. </a:t>
            </a:r>
          </a:p>
          <a:p>
            <a:pPr algn="just"/>
            <a:r>
              <a:rPr lang="vi-VN" sz="2400" dirty="0">
                <a:latin typeface="+mj-lt"/>
                <a:ea typeface="Cambria" panose="02040503050406030204" pitchFamily="18" charset="0"/>
              </a:rPr>
              <a:t>+ Ngược lại, bán cầu ngả về phía Mặt Trời ít hơn sẽ nhận được ít nhiệt và ánh sáng hơn, lúc này là mùa lạnh. </a:t>
            </a:r>
            <a:endParaRPr lang="en-US" sz="2400" dirty="0">
              <a:latin typeface="+mj-lt"/>
              <a:ea typeface="Cambria" panose="02040503050406030204" pitchFamily="18" charset="0"/>
            </a:endParaRPr>
          </a:p>
          <a:p>
            <a:pPr algn="just"/>
            <a:r>
              <a:rPr lang="vi-VN" sz="2400" dirty="0">
                <a:latin typeface="+mj-lt"/>
                <a:ea typeface="Cambria" panose="02040503050406030204" pitchFamily="18" charset="0"/>
              </a:rPr>
              <a:t>+ Sự phân hoá bốn mùa </a:t>
            </a:r>
            <a:r>
              <a:rPr lang="en-US" sz="2400" dirty="0">
                <a:latin typeface="+mj-lt"/>
                <a:ea typeface="Cambria" panose="02040503050406030204" pitchFamily="18" charset="0"/>
              </a:rPr>
              <a:t>ở</a:t>
            </a:r>
            <a:r>
              <a:rPr lang="vi-VN" sz="2400" dirty="0">
                <a:latin typeface="+mj-lt"/>
                <a:ea typeface="Cambria" panose="02040503050406030204" pitchFamily="18" charset="0"/>
              </a:rPr>
              <a:t> nước ta biểu hiện không rõ rệt lắm.</a:t>
            </a:r>
          </a:p>
        </p:txBody>
      </p:sp>
    </p:spTree>
    <p:extLst>
      <p:ext uri="{BB962C8B-B14F-4D97-AF65-F5344CB8AC3E}">
        <p14:creationId xmlns:p14="http://schemas.microsoft.com/office/powerpoint/2010/main" val="4947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8264181" y="1138517"/>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917"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7683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6781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668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CHUYỂN ĐỘNG CỦA TRÁI ĐẤT </a:t>
            </a:r>
            <a:r>
              <a:rPr lang="en-US" sz="2700" b="1" dirty="0">
                <a:ln w="10541" cmpd="sng">
                  <a:solidFill>
                    <a:schemeClr val="accent1">
                      <a:shade val="88000"/>
                      <a:satMod val="110000"/>
                    </a:schemeClr>
                  </a:solidFill>
                  <a:prstDash val="solid"/>
                </a:ln>
                <a:solidFill>
                  <a:srgbClr val="FF0000"/>
                </a:solidFill>
                <a:latin typeface="Cambria" pitchFamily="18" charset="0"/>
              </a:rPr>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QUANH MẶT </a:t>
            </a:r>
            <a:r>
              <a:rPr lang="en-US" sz="2700" b="1" dirty="0">
                <a:ln w="10541" cmpd="sng">
                  <a:solidFill>
                    <a:schemeClr val="accent1">
                      <a:shade val="88000"/>
                      <a:satMod val="110000"/>
                    </a:schemeClr>
                  </a:solidFill>
                  <a:prstDash val="solid"/>
                </a:ln>
                <a:solidFill>
                  <a:srgbClr val="FF0000"/>
                </a:solidFill>
                <a:latin typeface="Cambria" pitchFamily="18" charset="0"/>
              </a:rPr>
              <a:t>TRỜI </a:t>
            </a:r>
            <a:r>
              <a:rPr lang="vi-VN" sz="2700" b="1" dirty="0">
                <a:ln w="10541" cmpd="sng">
                  <a:solidFill>
                    <a:schemeClr val="accent1">
                      <a:shade val="88000"/>
                      <a:satMod val="110000"/>
                    </a:schemeClr>
                  </a:solidFill>
                  <a:prstDash val="solid"/>
                </a:ln>
                <a:solidFill>
                  <a:srgbClr val="FF0000"/>
                </a:solidFill>
                <a:latin typeface="Cambria" pitchFamily="18" charset="0"/>
              </a:rPr>
              <a:t>VÀ HỆ QUẢ</a:t>
            </a:r>
          </a:p>
        </p:txBody>
      </p:sp>
      <p:sp>
        <p:nvSpPr>
          <p:cNvPr id="11" name="Title 1"/>
          <p:cNvSpPr txBox="1">
            <a:spLocks/>
          </p:cNvSpPr>
          <p:nvPr/>
        </p:nvSpPr>
        <p:spPr>
          <a:xfrm>
            <a:off x="5334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7:</a:t>
            </a:r>
          </a:p>
        </p:txBody>
      </p:sp>
      <p:sp>
        <p:nvSpPr>
          <p:cNvPr id="13" name="Rectangle 12"/>
          <p:cNvSpPr/>
          <p:nvPr/>
        </p:nvSpPr>
        <p:spPr>
          <a:xfrm>
            <a:off x="1527173" y="2428418"/>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1527173" y="2535099"/>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1491916" y="3060877"/>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3709338"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3581401"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4114800" y="4724400"/>
            <a:ext cx="4038600" cy="850744"/>
          </a:xfrm>
          <a:prstGeom prst="rect">
            <a:avLst/>
          </a:prstGeom>
        </p:spPr>
        <p:txBody>
          <a:bodyPr vert="horz" lIns="91440" tIns="45720" rIns="91440" bIns="45720" numCol="1"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4" y="1661855"/>
            <a:ext cx="6473825"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ngày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đêm</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dài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ngắn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theo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13712F38-4167-4FEE-BE66-D17257843B61}"/>
              </a:ext>
            </a:extLst>
          </p:cNvPr>
          <p:cNvPicPr>
            <a:picLocks noChangeAspect="1"/>
          </p:cNvPicPr>
          <p:nvPr/>
        </p:nvPicPr>
        <p:blipFill>
          <a:blip r:embed="rId2"/>
          <a:stretch>
            <a:fillRect/>
          </a:stretch>
        </p:blipFill>
        <p:spPr>
          <a:xfrm>
            <a:off x="304800" y="2404248"/>
            <a:ext cx="5740949" cy="3239017"/>
          </a:xfrm>
          <a:prstGeom prst="rect">
            <a:avLst/>
          </a:prstGeom>
        </p:spPr>
      </p:pic>
      <p:cxnSp>
        <p:nvCxnSpPr>
          <p:cNvPr id="8" name="Straight Connector 7"/>
          <p:cNvCxnSpPr/>
          <p:nvPr/>
        </p:nvCxnSpPr>
        <p:spPr>
          <a:xfrm flipH="1">
            <a:off x="1332642" y="2761829"/>
            <a:ext cx="806629" cy="1663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96671" y="2609268"/>
            <a:ext cx="806629" cy="1663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3299561"/>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9471" y="3324342"/>
            <a:ext cx="1583074" cy="597807"/>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43600" y="2385800"/>
            <a:ext cx="6248400" cy="3785652"/>
          </a:xfrm>
          <a:prstGeom prst="rect">
            <a:avLst/>
          </a:prstGeom>
          <a:solidFill>
            <a:schemeClr val="accent2">
              <a:lumMod val="20000"/>
              <a:lumOff val="80000"/>
            </a:schemeClr>
          </a:solidFill>
        </p:spPr>
        <p:txBody>
          <a:bodyPr wrap="square">
            <a:spAutoFit/>
          </a:bodyPr>
          <a:lstStyle/>
          <a:p>
            <a:r>
              <a:rPr lang="vi-VN" sz="2400" dirty="0">
                <a:latin typeface="+mj-lt"/>
              </a:rPr>
              <a:t>Dựa vào hình 7.2 và thông tin trong bài, em hãy: -Xác định trục Trái Đất (Bắc - Nam) và </a:t>
            </a:r>
            <a:r>
              <a:rPr lang="vi-VN" sz="2400" dirty="0" smtClean="0">
                <a:latin typeface="+mj-lt"/>
              </a:rPr>
              <a:t>đường</a:t>
            </a:r>
            <a:r>
              <a:rPr lang="en-US" sz="2400" dirty="0" smtClean="0">
                <a:latin typeface="+mj-lt"/>
              </a:rPr>
              <a:t> </a:t>
            </a:r>
            <a:r>
              <a:rPr lang="vi-VN" sz="2400" dirty="0" smtClean="0">
                <a:latin typeface="+mj-lt"/>
              </a:rPr>
              <a:t>phân </a:t>
            </a:r>
            <a:r>
              <a:rPr lang="vi-VN" sz="2400" dirty="0">
                <a:latin typeface="+mj-lt"/>
              </a:rPr>
              <a:t>chia </a:t>
            </a:r>
            <a:r>
              <a:rPr lang="vi-VN" sz="2400" dirty="0" smtClean="0">
                <a:latin typeface="+mj-lt"/>
              </a:rPr>
              <a:t>s</a:t>
            </a:r>
            <a:r>
              <a:rPr lang="en-US" sz="2400" dirty="0">
                <a:latin typeface="+mj-lt"/>
              </a:rPr>
              <a:t>á</a:t>
            </a:r>
            <a:r>
              <a:rPr lang="vi-VN" sz="2400" dirty="0" smtClean="0">
                <a:latin typeface="+mj-lt"/>
              </a:rPr>
              <a:t>ng </a:t>
            </a:r>
            <a:r>
              <a:rPr lang="vi-VN" sz="2400" dirty="0">
                <a:latin typeface="+mj-lt"/>
              </a:rPr>
              <a:t>tối (ST). </a:t>
            </a:r>
            <a:endParaRPr lang="en-US" sz="2400" dirty="0" smtClean="0">
              <a:latin typeface="+mj-lt"/>
            </a:endParaRPr>
          </a:p>
          <a:p>
            <a:pPr marL="342900" indent="-342900">
              <a:buFontTx/>
              <a:buChar char="-"/>
            </a:pPr>
            <a:r>
              <a:rPr lang="vi-VN" sz="2400" dirty="0" smtClean="0">
                <a:latin typeface="+mj-lt"/>
              </a:rPr>
              <a:t>Cho </a:t>
            </a:r>
            <a:r>
              <a:rPr lang="vi-VN" sz="2400" dirty="0">
                <a:latin typeface="+mj-lt"/>
              </a:rPr>
              <a:t>biết: + Ngày 22 - 6, Mặt Trời chiếu thẳng góc vào mặt đất ở vĩ tuyến nào? Thời điểm đỏ, ngày dài hơn đêm ở bản cầu Bắc hay bản cầu Nam? </a:t>
            </a:r>
            <a:endParaRPr lang="en-US" sz="2400" dirty="0" smtClean="0">
              <a:latin typeface="+mj-lt"/>
            </a:endParaRPr>
          </a:p>
          <a:p>
            <a:pPr marL="342900" indent="-342900">
              <a:buFontTx/>
              <a:buChar char="-"/>
            </a:pPr>
            <a:r>
              <a:rPr lang="vi-VN" sz="2400" dirty="0" smtClean="0">
                <a:latin typeface="+mj-lt"/>
              </a:rPr>
              <a:t>+ </a:t>
            </a:r>
            <a:r>
              <a:rPr lang="vi-VN" sz="2400" dirty="0">
                <a:latin typeface="+mj-lt"/>
              </a:rPr>
              <a:t>Ngày 22 - 12, Mặt Trời chiếu thẳng góc vào mặt đất ở </a:t>
            </a:r>
            <a:r>
              <a:rPr lang="vi-VN" sz="2400" dirty="0" smtClean="0">
                <a:latin typeface="+mj-lt"/>
              </a:rPr>
              <a:t>vĩ</a:t>
            </a:r>
            <a:r>
              <a:rPr lang="en-US" sz="2400" dirty="0" smtClean="0">
                <a:latin typeface="+mj-lt"/>
              </a:rPr>
              <a:t> </a:t>
            </a:r>
            <a:r>
              <a:rPr lang="vi-VN" sz="2400" dirty="0" smtClean="0">
                <a:latin typeface="+mj-lt"/>
              </a:rPr>
              <a:t>tuyến </a:t>
            </a:r>
            <a:r>
              <a:rPr lang="vi-VN" sz="2400" dirty="0">
                <a:latin typeface="+mj-lt"/>
              </a:rPr>
              <a:t>nào? Thời điểm đó, ngày dài hơn đêm ở bản cầu Bắc hay bản cầu Nam</a:t>
            </a:r>
            <a:endParaRPr lang="en-US" sz="2400" dirty="0">
              <a:latin typeface="+mj-lt"/>
            </a:endParaRPr>
          </a:p>
        </p:txBody>
      </p:sp>
      <p:sp>
        <p:nvSpPr>
          <p:cNvPr id="5" name="Oval 4"/>
          <p:cNvSpPr/>
          <p:nvPr/>
        </p:nvSpPr>
        <p:spPr>
          <a:xfrm>
            <a:off x="2141677" y="2616093"/>
            <a:ext cx="838200" cy="39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Bắc</a:t>
            </a:r>
            <a:endParaRPr lang="en-US" dirty="0"/>
          </a:p>
        </p:txBody>
      </p:sp>
      <p:sp>
        <p:nvSpPr>
          <p:cNvPr id="15" name="Oval 14"/>
          <p:cNvSpPr/>
          <p:nvPr/>
        </p:nvSpPr>
        <p:spPr>
          <a:xfrm>
            <a:off x="4948072" y="2668325"/>
            <a:ext cx="838200" cy="39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Bắc</a:t>
            </a:r>
            <a:endParaRPr lang="en-US" dirty="0"/>
          </a:p>
        </p:txBody>
      </p:sp>
      <p:sp>
        <p:nvSpPr>
          <p:cNvPr id="16" name="Oval 15"/>
          <p:cNvSpPr/>
          <p:nvPr/>
        </p:nvSpPr>
        <p:spPr>
          <a:xfrm>
            <a:off x="3356065" y="4250907"/>
            <a:ext cx="990600" cy="393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a:t>
            </a:r>
            <a:endParaRPr lang="en-US" dirty="0"/>
          </a:p>
        </p:txBody>
      </p:sp>
      <p:sp>
        <p:nvSpPr>
          <p:cNvPr id="17" name="Oval 16"/>
          <p:cNvSpPr/>
          <p:nvPr/>
        </p:nvSpPr>
        <p:spPr>
          <a:xfrm>
            <a:off x="493238" y="4272425"/>
            <a:ext cx="954562" cy="371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a:t>
            </a:r>
            <a:endParaRPr lang="en-US" dirty="0"/>
          </a:p>
        </p:txBody>
      </p:sp>
      <p:cxnSp>
        <p:nvCxnSpPr>
          <p:cNvPr id="19" name="Straight Connector 18"/>
          <p:cNvCxnSpPr/>
          <p:nvPr/>
        </p:nvCxnSpPr>
        <p:spPr>
          <a:xfrm>
            <a:off x="1185760" y="3058116"/>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50514" y="3080086"/>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3272" y="3605222"/>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6206" y="3586561"/>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191584" y="3602863"/>
            <a:ext cx="47402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flipH="1">
            <a:off x="2636716" y="3587334"/>
            <a:ext cx="450279" cy="615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752600" y="2872841"/>
            <a:ext cx="0" cy="15293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2872841"/>
            <a:ext cx="0" cy="139958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3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par>
                                <p:cTn id="56" presetID="22" presetClass="entr" presetSubtype="1"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par>
                                <p:cTn id="64" presetID="22" presetClass="entr" presetSubtype="4"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par>
                                <p:cTn id="72" presetID="22" presetClass="entr" presetSubtype="4"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par>
                                <p:cTn id="80" presetID="22" presetClass="entr" presetSubtype="4"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2" grpId="0" animBg="1"/>
      <p:bldP spid="5" grpId="0" animBg="1"/>
      <p:bldP spid="15" grpId="0" animBg="1"/>
      <p:bldP spid="16" grpId="0" animBg="1"/>
      <p:bldP spid="17" grpId="0" animBg="1"/>
      <p:bldP spid="13"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4" y="1661855"/>
            <a:ext cx="6473825"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ngày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đêm</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dài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ngắn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theo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7975" y="2210112"/>
            <a:ext cx="5864225" cy="3657287"/>
          </a:xfrm>
          <a:prstGeom prst="rect">
            <a:avLst/>
          </a:prstGeom>
          <a:noFill/>
          <a:ln>
            <a:solidFill>
              <a:srgbClr val="00FF00"/>
            </a:solidFill>
          </a:ln>
        </p:spPr>
      </p:pic>
      <p:sp>
        <p:nvSpPr>
          <p:cNvPr id="8" name="Right Arrow 7"/>
          <p:cNvSpPr/>
          <p:nvPr/>
        </p:nvSpPr>
        <p:spPr>
          <a:xfrm flipH="1">
            <a:off x="2636716" y="3587334"/>
            <a:ext cx="450279" cy="615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84709" y="2995640"/>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705600" y="2595884"/>
            <a:ext cx="1032878" cy="1044127"/>
            <a:chOff x="3089038" y="865657"/>
            <a:chExt cx="1032878" cy="1044127"/>
          </a:xfrm>
        </p:grpSpPr>
        <p:sp>
          <p:nvSpPr>
            <p:cNvPr id="25" name="Rounded Rectangle 24"/>
            <p:cNvSpPr/>
            <p:nvPr/>
          </p:nvSpPr>
          <p:spPr>
            <a:xfrm>
              <a:off x="3089038" y="865657"/>
              <a:ext cx="1032878" cy="1044127"/>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3119290" y="895909"/>
              <a:ext cx="972374" cy="983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11" name="Group 10"/>
          <p:cNvGrpSpPr/>
          <p:nvPr/>
        </p:nvGrpSpPr>
        <p:grpSpPr>
          <a:xfrm>
            <a:off x="7680473" y="2830349"/>
            <a:ext cx="1201622" cy="60081"/>
            <a:chOff x="4063911" y="1100122"/>
            <a:chExt cx="1201622" cy="60081"/>
          </a:xfrm>
        </p:grpSpPr>
        <p:sp>
          <p:nvSpPr>
            <p:cNvPr id="23" name="Straight Connector 5"/>
            <p:cNvSpPr/>
            <p:nvPr/>
          </p:nvSpPr>
          <p:spPr>
            <a:xfrm rot="20076957">
              <a:off x="4063911" y="1105377"/>
              <a:ext cx="1201622" cy="49570"/>
            </a:xfrm>
            <a:custGeom>
              <a:avLst/>
              <a:gdLst/>
              <a:ahLst/>
              <a:cxnLst/>
              <a:rect l="0" t="0" r="0" b="0"/>
              <a:pathLst>
                <a:path>
                  <a:moveTo>
                    <a:pt x="0" y="24785"/>
                  </a:moveTo>
                  <a:lnTo>
                    <a:pt x="1201622" y="24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6"/>
            <p:cNvSpPr/>
            <p:nvPr/>
          </p:nvSpPr>
          <p:spPr>
            <a:xfrm rot="20076957">
              <a:off x="4634682" y="1100122"/>
              <a:ext cx="60081" cy="600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2" name="Group 11"/>
          <p:cNvGrpSpPr/>
          <p:nvPr/>
        </p:nvGrpSpPr>
        <p:grpSpPr>
          <a:xfrm>
            <a:off x="8824090" y="2085823"/>
            <a:ext cx="2714029" cy="1034018"/>
            <a:chOff x="5207528" y="355596"/>
            <a:chExt cx="2714029" cy="1034018"/>
          </a:xfrm>
        </p:grpSpPr>
        <p:sp>
          <p:nvSpPr>
            <p:cNvPr id="21" name="Rounded Rectangle 20"/>
            <p:cNvSpPr/>
            <p:nvPr/>
          </p:nvSpPr>
          <p:spPr>
            <a:xfrm>
              <a:off x="5207528" y="355596"/>
              <a:ext cx="2714029" cy="1034018"/>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8"/>
            <p:cNvSpPr/>
            <p:nvPr/>
          </p:nvSpPr>
          <p:spPr>
            <a:xfrm>
              <a:off x="5237813" y="385881"/>
              <a:ext cx="2653459" cy="97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rPr>
                <a:t>Ngày</a:t>
              </a:r>
              <a:r>
                <a:rPr lang="en-US" sz="1800" kern="1200" dirty="0" smtClean="0">
                  <a:solidFill>
                    <a:schemeClr val="tx1"/>
                  </a:solidFill>
                  <a:latin typeface="Cambria" panose="02040503050406030204" pitchFamily="18" charset="0"/>
                  <a:ea typeface="Cambria" panose="02040503050406030204" pitchFamily="18" charset="0"/>
                </a:rPr>
                <a:t> 22-6, </a:t>
              </a:r>
              <a:r>
                <a:rPr lang="en-US" sz="1800" kern="1200" dirty="0" err="1" smtClean="0">
                  <a:solidFill>
                    <a:schemeClr val="tx1"/>
                  </a:solidFill>
                  <a:latin typeface="Cambria" panose="02040503050406030204" pitchFamily="18" charset="0"/>
                  <a:ea typeface="Cambria" panose="02040503050406030204" pitchFamily="18" charset="0"/>
                </a:rPr>
                <a:t>Mặt</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Trời</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chiếu</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thẳng</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góc</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vào</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mặt</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đất</a:t>
              </a:r>
              <a:r>
                <a:rPr lang="en-US" sz="1800" kern="1200" dirty="0" smtClean="0">
                  <a:solidFill>
                    <a:schemeClr val="tx1"/>
                  </a:solidFill>
                  <a:latin typeface="Cambria" panose="02040503050406030204" pitchFamily="18" charset="0"/>
                  <a:ea typeface="Cambria" panose="02040503050406030204" pitchFamily="18" charset="0"/>
                </a:rPr>
                <a:t> ở </a:t>
              </a:r>
              <a:r>
                <a:rPr lang="en-US" sz="1800" kern="1200" dirty="0" err="1" smtClean="0">
                  <a:solidFill>
                    <a:schemeClr val="tx1"/>
                  </a:solidFill>
                  <a:latin typeface="Cambria" panose="02040503050406030204" pitchFamily="18" charset="0"/>
                  <a:ea typeface="Cambria" panose="02040503050406030204" pitchFamily="18" charset="0"/>
                </a:rPr>
                <a:t>vĩ</a:t>
              </a:r>
              <a:r>
                <a:rPr lang="en-US" sz="1800" kern="1200" dirty="0" smtClean="0">
                  <a:solidFill>
                    <a:schemeClr val="tx1"/>
                  </a:solidFill>
                  <a:latin typeface="Cambria" panose="02040503050406030204" pitchFamily="18" charset="0"/>
                  <a:ea typeface="Cambria" panose="02040503050406030204" pitchFamily="18" charset="0"/>
                </a:rPr>
                <a:t> </a:t>
              </a:r>
              <a:r>
                <a:rPr lang="en-US" sz="1800" kern="1200" dirty="0" err="1" smtClean="0">
                  <a:solidFill>
                    <a:schemeClr val="tx1"/>
                  </a:solidFill>
                  <a:latin typeface="Cambria" panose="02040503050406030204" pitchFamily="18" charset="0"/>
                  <a:ea typeface="Cambria" panose="02040503050406030204" pitchFamily="18" charset="0"/>
                </a:rPr>
                <a:t>tuyến</a:t>
              </a:r>
              <a:r>
                <a:rPr lang="en-US" sz="1800" kern="1200" dirty="0" smtClean="0">
                  <a:solidFill>
                    <a:schemeClr val="tx1"/>
                  </a:solidFill>
                  <a:latin typeface="Cambria" panose="02040503050406030204" pitchFamily="18" charset="0"/>
                  <a:ea typeface="Cambria" panose="02040503050406030204" pitchFamily="18" charset="0"/>
                </a:rPr>
                <a:t> 23</a:t>
              </a:r>
              <a:r>
                <a:rPr lang="en-US" sz="1800" kern="1200" baseline="30000" dirty="0" smtClean="0">
                  <a:solidFill>
                    <a:schemeClr val="tx1"/>
                  </a:solidFill>
                  <a:latin typeface="Cambria" panose="02040503050406030204" pitchFamily="18" charset="0"/>
                  <a:ea typeface="Cambria" panose="02040503050406030204" pitchFamily="18" charset="0"/>
                </a:rPr>
                <a:t>0</a:t>
              </a:r>
              <a:r>
                <a:rPr lang="en-US" sz="1800" kern="1200" dirty="0" smtClean="0">
                  <a:solidFill>
                    <a:schemeClr val="tx1"/>
                  </a:solidFill>
                  <a:latin typeface="Cambria" panose="02040503050406030204" pitchFamily="18" charset="0"/>
                  <a:ea typeface="Cambria" panose="02040503050406030204" pitchFamily="18" charset="0"/>
                </a:rPr>
                <a:t>27’B.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13" name="Group 12"/>
          <p:cNvGrpSpPr/>
          <p:nvPr/>
        </p:nvGrpSpPr>
        <p:grpSpPr>
          <a:xfrm>
            <a:off x="7656495" y="3396101"/>
            <a:ext cx="1249579" cy="62478"/>
            <a:chOff x="4039933" y="1665874"/>
            <a:chExt cx="1249579" cy="62478"/>
          </a:xfrm>
        </p:grpSpPr>
        <p:sp>
          <p:nvSpPr>
            <p:cNvPr id="19" name="Straight Connector 9"/>
            <p:cNvSpPr/>
            <p:nvPr/>
          </p:nvSpPr>
          <p:spPr>
            <a:xfrm rot="1780956">
              <a:off x="4039933" y="1672328"/>
              <a:ext cx="1249579" cy="49570"/>
            </a:xfrm>
            <a:custGeom>
              <a:avLst/>
              <a:gdLst/>
              <a:ahLst/>
              <a:cxnLst/>
              <a:rect l="0" t="0" r="0" b="0"/>
              <a:pathLst>
                <a:path>
                  <a:moveTo>
                    <a:pt x="0" y="24785"/>
                  </a:moveTo>
                  <a:lnTo>
                    <a:pt x="1249579" y="24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10"/>
            <p:cNvSpPr/>
            <p:nvPr/>
          </p:nvSpPr>
          <p:spPr>
            <a:xfrm rot="1780956">
              <a:off x="4633483" y="1665874"/>
              <a:ext cx="62478" cy="624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5" name="Group 14"/>
          <p:cNvGrpSpPr/>
          <p:nvPr/>
        </p:nvGrpSpPr>
        <p:grpSpPr>
          <a:xfrm>
            <a:off x="8824090" y="3323393"/>
            <a:ext cx="2714029" cy="826679"/>
            <a:chOff x="5207528" y="1593166"/>
            <a:chExt cx="2714029" cy="826679"/>
          </a:xfrm>
        </p:grpSpPr>
        <p:sp>
          <p:nvSpPr>
            <p:cNvPr id="16" name="Rounded Rectangle 15"/>
            <p:cNvSpPr/>
            <p:nvPr/>
          </p:nvSpPr>
          <p:spPr>
            <a:xfrm>
              <a:off x="5207528" y="1593166"/>
              <a:ext cx="2714029" cy="826679"/>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12"/>
            <p:cNvSpPr/>
            <p:nvPr/>
          </p:nvSpPr>
          <p:spPr>
            <a:xfrm>
              <a:off x="5231741" y="1617379"/>
              <a:ext cx="2665603" cy="778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dài hơi đêm ở bán cầu Bắc.</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cxnSp>
        <p:nvCxnSpPr>
          <p:cNvPr id="27" name="Straight Connector 26"/>
          <p:cNvCxnSpPr/>
          <p:nvPr/>
        </p:nvCxnSpPr>
        <p:spPr>
          <a:xfrm>
            <a:off x="3736206" y="3586561"/>
            <a:ext cx="1452007" cy="566829"/>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3191584" y="3602863"/>
            <a:ext cx="47402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735852" y="5176640"/>
            <a:ext cx="1032905" cy="986834"/>
            <a:chOff x="3089038" y="3104283"/>
            <a:chExt cx="1032905" cy="986834"/>
          </a:xfrm>
        </p:grpSpPr>
        <p:sp>
          <p:nvSpPr>
            <p:cNvPr id="42" name="Rounded Rectangle 41"/>
            <p:cNvSpPr/>
            <p:nvPr/>
          </p:nvSpPr>
          <p:spPr>
            <a:xfrm>
              <a:off x="3089038" y="3104283"/>
              <a:ext cx="1032905" cy="986834"/>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4"/>
            <p:cNvSpPr/>
            <p:nvPr/>
          </p:nvSpPr>
          <p:spPr>
            <a:xfrm>
              <a:off x="3117941" y="3133186"/>
              <a:ext cx="975099" cy="929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30" name="Group 29"/>
          <p:cNvGrpSpPr/>
          <p:nvPr/>
        </p:nvGrpSpPr>
        <p:grpSpPr>
          <a:xfrm>
            <a:off x="7711288" y="5383738"/>
            <a:ext cx="1200551" cy="60027"/>
            <a:chOff x="4064474" y="3311381"/>
            <a:chExt cx="1200551" cy="60027"/>
          </a:xfrm>
        </p:grpSpPr>
        <p:sp>
          <p:nvSpPr>
            <p:cNvPr id="40" name="Straight Connector 5"/>
            <p:cNvSpPr/>
            <p:nvPr/>
          </p:nvSpPr>
          <p:spPr>
            <a:xfrm rot="20083434">
              <a:off x="4064474" y="3316609"/>
              <a:ext cx="1200551" cy="49570"/>
            </a:xfrm>
            <a:custGeom>
              <a:avLst/>
              <a:gdLst/>
              <a:ahLst/>
              <a:cxnLst/>
              <a:rect l="0" t="0" r="0" b="0"/>
              <a:pathLst>
                <a:path>
                  <a:moveTo>
                    <a:pt x="0" y="24785"/>
                  </a:moveTo>
                  <a:lnTo>
                    <a:pt x="1200551" y="24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6"/>
            <p:cNvSpPr/>
            <p:nvPr/>
          </p:nvSpPr>
          <p:spPr>
            <a:xfrm rot="20083434">
              <a:off x="4634736" y="3311381"/>
              <a:ext cx="60027" cy="60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1" name="Group 30"/>
          <p:cNvGrpSpPr/>
          <p:nvPr/>
        </p:nvGrpSpPr>
        <p:grpSpPr>
          <a:xfrm>
            <a:off x="8854370" y="4695755"/>
            <a:ext cx="2714029" cy="923380"/>
            <a:chOff x="5207556" y="2623398"/>
            <a:chExt cx="2714029" cy="923380"/>
          </a:xfrm>
        </p:grpSpPr>
        <p:sp>
          <p:nvSpPr>
            <p:cNvPr id="38" name="Rounded Rectangle 37"/>
            <p:cNvSpPr/>
            <p:nvPr/>
          </p:nvSpPr>
          <p:spPr>
            <a:xfrm>
              <a:off x="5207556" y="2623398"/>
              <a:ext cx="2714029" cy="923380"/>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8"/>
            <p:cNvSpPr/>
            <p:nvPr/>
          </p:nvSpPr>
          <p:spPr>
            <a:xfrm>
              <a:off x="5234601" y="2650443"/>
              <a:ext cx="2659939" cy="869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Ngày 22-12, Mặt Trời chiếu thẳng góc vào mặt đất ở vĩ tuyến: 23</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27’N.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32" name="Group 31"/>
          <p:cNvGrpSpPr/>
          <p:nvPr/>
        </p:nvGrpSpPr>
        <p:grpSpPr>
          <a:xfrm>
            <a:off x="7699999" y="5921213"/>
            <a:ext cx="1223130" cy="61156"/>
            <a:chOff x="4053185" y="3848856"/>
            <a:chExt cx="1223130" cy="61156"/>
          </a:xfrm>
        </p:grpSpPr>
        <p:sp>
          <p:nvSpPr>
            <p:cNvPr id="36" name="Straight Connector 9"/>
            <p:cNvSpPr/>
            <p:nvPr/>
          </p:nvSpPr>
          <p:spPr>
            <a:xfrm rot="1645843">
              <a:off x="4053185" y="3854649"/>
              <a:ext cx="1223130" cy="49570"/>
            </a:xfrm>
            <a:custGeom>
              <a:avLst/>
              <a:gdLst/>
              <a:ahLst/>
              <a:cxnLst/>
              <a:rect l="0" t="0" r="0" b="0"/>
              <a:pathLst>
                <a:path>
                  <a:moveTo>
                    <a:pt x="0" y="24785"/>
                  </a:moveTo>
                  <a:lnTo>
                    <a:pt x="1223130" y="247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Straight Connector 10"/>
            <p:cNvSpPr/>
            <p:nvPr/>
          </p:nvSpPr>
          <p:spPr>
            <a:xfrm rot="1645843">
              <a:off x="4634171" y="3848856"/>
              <a:ext cx="61156" cy="611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3" name="Group 32"/>
          <p:cNvGrpSpPr/>
          <p:nvPr/>
        </p:nvGrpSpPr>
        <p:grpSpPr>
          <a:xfrm>
            <a:off x="8854370" y="5822688"/>
            <a:ext cx="2714029" cy="821672"/>
            <a:chOff x="5207556" y="3750331"/>
            <a:chExt cx="2714029" cy="821672"/>
          </a:xfrm>
        </p:grpSpPr>
        <p:sp>
          <p:nvSpPr>
            <p:cNvPr id="34" name="Rounded Rectangle 33"/>
            <p:cNvSpPr/>
            <p:nvPr/>
          </p:nvSpPr>
          <p:spPr>
            <a:xfrm>
              <a:off x="5207556" y="3750331"/>
              <a:ext cx="2714029" cy="821672"/>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12"/>
            <p:cNvSpPr/>
            <p:nvPr/>
          </p:nvSpPr>
          <p:spPr>
            <a:xfrm>
              <a:off x="5231622" y="3774397"/>
              <a:ext cx="2665897" cy="773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dài hơn đêm ở bán cầu Nam.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cxnSp>
        <p:nvCxnSpPr>
          <p:cNvPr id="44" name="Straight Connector 43"/>
          <p:cNvCxnSpPr/>
          <p:nvPr/>
        </p:nvCxnSpPr>
        <p:spPr>
          <a:xfrm>
            <a:off x="1752810" y="3204902"/>
            <a:ext cx="893476" cy="359656"/>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47812" y="2975036"/>
            <a:ext cx="593985" cy="2298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68082" y="3633580"/>
            <a:ext cx="893476" cy="359656"/>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61558" y="3993236"/>
            <a:ext cx="593985" cy="2298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right)">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4"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par>
                                <p:cTn id="72" presetID="22" presetClass="entr" presetSubtype="8"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par>
                                <p:cTn id="75" presetID="22" presetClass="entr" presetSubtype="8"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8"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4" y="1661855"/>
            <a:ext cx="6473825"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ngày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đêm</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dài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ngắn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theo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078" y="2733084"/>
            <a:ext cx="5325210" cy="2819400"/>
          </a:xfrm>
          <a:prstGeom prst="rect">
            <a:avLst/>
          </a:prstGeom>
          <a:noFill/>
          <a:ln>
            <a:solidFill>
              <a:srgbClr val="00FF00"/>
            </a:solidFill>
          </a:ln>
        </p:spPr>
      </p:pic>
      <p:grpSp>
        <p:nvGrpSpPr>
          <p:cNvPr id="8" name="Group 7"/>
          <p:cNvGrpSpPr/>
          <p:nvPr/>
        </p:nvGrpSpPr>
        <p:grpSpPr>
          <a:xfrm>
            <a:off x="6073909" y="4859221"/>
            <a:ext cx="845277" cy="807575"/>
            <a:chOff x="2914510" y="3272668"/>
            <a:chExt cx="845277" cy="807575"/>
          </a:xfrm>
        </p:grpSpPr>
        <p:sp>
          <p:nvSpPr>
            <p:cNvPr id="29" name="Rounded Rectangle 28"/>
            <p:cNvSpPr/>
            <p:nvPr/>
          </p:nvSpPr>
          <p:spPr>
            <a:xfrm>
              <a:off x="2914510" y="3272668"/>
              <a:ext cx="845277" cy="807575"/>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4"/>
            <p:cNvSpPr/>
            <p:nvPr/>
          </p:nvSpPr>
          <p:spPr>
            <a:xfrm>
              <a:off x="2938163" y="3296321"/>
              <a:ext cx="797971" cy="760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9" name="Group 8"/>
          <p:cNvGrpSpPr/>
          <p:nvPr/>
        </p:nvGrpSpPr>
        <p:grpSpPr>
          <a:xfrm>
            <a:off x="6763458" y="4875995"/>
            <a:ext cx="1153693" cy="57684"/>
            <a:chOff x="3613352" y="3263560"/>
            <a:chExt cx="1153693" cy="57684"/>
          </a:xfrm>
        </p:grpSpPr>
        <p:sp>
          <p:nvSpPr>
            <p:cNvPr id="27" name="Straight Connector 5"/>
            <p:cNvSpPr/>
            <p:nvPr/>
          </p:nvSpPr>
          <p:spPr>
            <a:xfrm rot="19095461">
              <a:off x="3613352" y="3272119"/>
              <a:ext cx="1153693" cy="40565"/>
            </a:xfrm>
            <a:custGeom>
              <a:avLst/>
              <a:gdLst/>
              <a:ahLst/>
              <a:cxnLst/>
              <a:rect l="0" t="0" r="0" b="0"/>
              <a:pathLst>
                <a:path>
                  <a:moveTo>
                    <a:pt x="0" y="20282"/>
                  </a:moveTo>
                  <a:lnTo>
                    <a:pt x="1153693"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traight Connector 6"/>
            <p:cNvSpPr/>
            <p:nvPr/>
          </p:nvSpPr>
          <p:spPr>
            <a:xfrm rot="19095461">
              <a:off x="4161356" y="3263560"/>
              <a:ext cx="57684" cy="57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0" name="Group 9"/>
          <p:cNvGrpSpPr/>
          <p:nvPr/>
        </p:nvGrpSpPr>
        <p:grpSpPr>
          <a:xfrm>
            <a:off x="7811104" y="4027982"/>
            <a:ext cx="3298708" cy="755647"/>
            <a:chOff x="4620611" y="2530525"/>
            <a:chExt cx="3298708" cy="755647"/>
          </a:xfrm>
        </p:grpSpPr>
        <p:sp>
          <p:nvSpPr>
            <p:cNvPr id="25" name="Rounded Rectangle 24"/>
            <p:cNvSpPr/>
            <p:nvPr/>
          </p:nvSpPr>
          <p:spPr>
            <a:xfrm>
              <a:off x="4620611" y="2530525"/>
              <a:ext cx="3298708" cy="755647"/>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8"/>
            <p:cNvSpPr/>
            <p:nvPr/>
          </p:nvSpPr>
          <p:spPr>
            <a:xfrm>
              <a:off x="4642743" y="2552657"/>
              <a:ext cx="3254444" cy="7113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Điểm A có ngày và đêm dài bằng nhau.</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11" name="Group 10"/>
          <p:cNvGrpSpPr/>
          <p:nvPr/>
        </p:nvGrpSpPr>
        <p:grpSpPr>
          <a:xfrm rot="245168" flipV="1">
            <a:off x="6930365" y="5244759"/>
            <a:ext cx="983810" cy="45719"/>
            <a:chOff x="3756127" y="3711003"/>
            <a:chExt cx="868144" cy="43407"/>
          </a:xfrm>
        </p:grpSpPr>
        <p:sp>
          <p:nvSpPr>
            <p:cNvPr id="23" name="Straight Connector 9"/>
            <p:cNvSpPr/>
            <p:nvPr/>
          </p:nvSpPr>
          <p:spPr>
            <a:xfrm rot="446744">
              <a:off x="3756127" y="3712423"/>
              <a:ext cx="868144" cy="40565"/>
            </a:xfrm>
            <a:custGeom>
              <a:avLst/>
              <a:gdLst/>
              <a:ahLst/>
              <a:cxnLst/>
              <a:rect l="0" t="0" r="0" b="0"/>
              <a:pathLst>
                <a:path>
                  <a:moveTo>
                    <a:pt x="0" y="20282"/>
                  </a:moveTo>
                  <a:lnTo>
                    <a:pt x="868144"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10"/>
            <p:cNvSpPr/>
            <p:nvPr/>
          </p:nvSpPr>
          <p:spPr>
            <a:xfrm rot="446744">
              <a:off x="4168495" y="3711003"/>
              <a:ext cx="43407" cy="434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2" name="Group 11"/>
          <p:cNvGrpSpPr/>
          <p:nvPr/>
        </p:nvGrpSpPr>
        <p:grpSpPr>
          <a:xfrm>
            <a:off x="7795022" y="4776020"/>
            <a:ext cx="3344753" cy="728403"/>
            <a:chOff x="4620610" y="3893759"/>
            <a:chExt cx="3344753" cy="728403"/>
          </a:xfrm>
        </p:grpSpPr>
        <p:sp>
          <p:nvSpPr>
            <p:cNvPr id="21" name="Rounded Rectangle 20"/>
            <p:cNvSpPr/>
            <p:nvPr/>
          </p:nvSpPr>
          <p:spPr>
            <a:xfrm>
              <a:off x="4620610" y="3893759"/>
              <a:ext cx="3284827" cy="672414"/>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12"/>
            <p:cNvSpPr/>
            <p:nvPr/>
          </p:nvSpPr>
          <p:spPr>
            <a:xfrm>
              <a:off x="4719924" y="3989136"/>
              <a:ext cx="3245439" cy="633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Điểm B có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đêm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dài hơn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ngày</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13" name="Group 12"/>
          <p:cNvGrpSpPr/>
          <p:nvPr/>
        </p:nvGrpSpPr>
        <p:grpSpPr>
          <a:xfrm rot="20322856">
            <a:off x="6884132" y="4909687"/>
            <a:ext cx="803011" cy="415090"/>
            <a:chOff x="4168753" y="3590697"/>
            <a:chExt cx="62253" cy="1167784"/>
          </a:xfrm>
        </p:grpSpPr>
        <p:sp>
          <p:nvSpPr>
            <p:cNvPr id="19" name="Straight Connector 13"/>
            <p:cNvSpPr/>
            <p:nvPr/>
          </p:nvSpPr>
          <p:spPr>
            <a:xfrm rot="2700824" flipV="1">
              <a:off x="3612792" y="4151729"/>
              <a:ext cx="1167784" cy="45719"/>
            </a:xfrm>
            <a:custGeom>
              <a:avLst/>
              <a:gdLst/>
              <a:ahLst/>
              <a:cxnLst/>
              <a:rect l="0" t="0" r="0" b="0"/>
              <a:pathLst>
                <a:path>
                  <a:moveTo>
                    <a:pt x="0" y="20282"/>
                  </a:moveTo>
                  <a:lnTo>
                    <a:pt x="1245069"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14"/>
            <p:cNvSpPr/>
            <p:nvPr/>
          </p:nvSpPr>
          <p:spPr>
            <a:xfrm rot="2700824">
              <a:off x="4168753" y="4085633"/>
              <a:ext cx="62253" cy="622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5" name="Group 14"/>
          <p:cNvGrpSpPr/>
          <p:nvPr/>
        </p:nvGrpSpPr>
        <p:grpSpPr>
          <a:xfrm>
            <a:off x="7768110" y="5454459"/>
            <a:ext cx="3284827" cy="579731"/>
            <a:chOff x="4639972" y="4267198"/>
            <a:chExt cx="3284827" cy="579731"/>
          </a:xfrm>
        </p:grpSpPr>
        <p:sp>
          <p:nvSpPr>
            <p:cNvPr id="16" name="Rounded Rectangle 15"/>
            <p:cNvSpPr/>
            <p:nvPr/>
          </p:nvSpPr>
          <p:spPr>
            <a:xfrm>
              <a:off x="4639972" y="4267198"/>
              <a:ext cx="3284827" cy="579731"/>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16"/>
            <p:cNvSpPr/>
            <p:nvPr/>
          </p:nvSpPr>
          <p:spPr>
            <a:xfrm>
              <a:off x="4656952" y="4284178"/>
              <a:ext cx="3250867" cy="54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spcAft>
                  <a:spcPct val="35000"/>
                </a:spcAft>
              </a:pPr>
              <a:endParaRPr lang="pt-BR"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defTabSz="800100">
                <a:lnSpc>
                  <a:spcPct val="90000"/>
                </a:lnSpc>
                <a:spcBef>
                  <a:spcPct val="0"/>
                </a:spcBef>
                <a:spcAft>
                  <a:spcPct val="35000"/>
                </a:spcAft>
              </a:pPr>
              <a:r>
                <a:rPr lang="pt-BR"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Điểm C có đêm dài 24h.</a:t>
              </a: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sp>
        <p:nvSpPr>
          <p:cNvPr id="2" name="Rectangle 1"/>
          <p:cNvSpPr/>
          <p:nvPr/>
        </p:nvSpPr>
        <p:spPr>
          <a:xfrm>
            <a:off x="-152400" y="5970675"/>
            <a:ext cx="10972873" cy="954107"/>
          </a:xfrm>
          <a:prstGeom prst="rect">
            <a:avLst/>
          </a:prstGeom>
          <a:solidFill>
            <a:schemeClr val="accent2">
              <a:lumMod val="40000"/>
              <a:lumOff val="60000"/>
            </a:schemeClr>
          </a:solidFill>
        </p:spPr>
        <p:txBody>
          <a:bodyPr wrap="square">
            <a:spAutoFit/>
          </a:bodyPr>
          <a:lstStyle/>
          <a:p>
            <a:pPr algn="just"/>
            <a:r>
              <a:rPr lang="en-US" i="1" dirty="0">
                <a:solidFill>
                  <a:srgbClr val="002060"/>
                </a:solidFill>
                <a:latin typeface="Cambria" panose="02040503050406030204" pitchFamily="18" charset="0"/>
                <a:ea typeface="Cambria" panose="02040503050406030204" pitchFamily="18" charset="0"/>
              </a:rPr>
              <a:t>1</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So sánh độ dài giữa ngày và đêm ở các điểm A, B, C vào ngày</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22-6</a:t>
            </a:r>
            <a:r>
              <a:rPr lang="vi-VN"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a:t>
            </a:r>
            <a:r>
              <a:rPr lang="vi-VN"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So sánh độ dài giữa ngày và đêm ở các điểm A, B, C vào ngày 22-12.</a:t>
            </a:r>
          </a:p>
        </p:txBody>
      </p:sp>
      <p:grpSp>
        <p:nvGrpSpPr>
          <p:cNvPr id="31" name="Group 30"/>
          <p:cNvGrpSpPr/>
          <p:nvPr/>
        </p:nvGrpSpPr>
        <p:grpSpPr>
          <a:xfrm>
            <a:off x="6008895" y="2365609"/>
            <a:ext cx="845254" cy="854461"/>
            <a:chOff x="2886924" y="782807"/>
            <a:chExt cx="845254" cy="854461"/>
          </a:xfrm>
        </p:grpSpPr>
        <p:sp>
          <p:nvSpPr>
            <p:cNvPr id="50" name="Rounded Rectangle 49"/>
            <p:cNvSpPr/>
            <p:nvPr/>
          </p:nvSpPr>
          <p:spPr>
            <a:xfrm>
              <a:off x="2886924" y="782807"/>
              <a:ext cx="845254" cy="854461"/>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ounded Rectangle 4"/>
            <p:cNvSpPr/>
            <p:nvPr/>
          </p:nvSpPr>
          <p:spPr>
            <a:xfrm>
              <a:off x="2911681" y="807564"/>
              <a:ext cx="795740" cy="80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32" name="Group 31"/>
          <p:cNvGrpSpPr/>
          <p:nvPr/>
        </p:nvGrpSpPr>
        <p:grpSpPr>
          <a:xfrm>
            <a:off x="6698246" y="2359332"/>
            <a:ext cx="1200218" cy="60010"/>
            <a:chOff x="3576275" y="776530"/>
            <a:chExt cx="1200218" cy="60010"/>
          </a:xfrm>
        </p:grpSpPr>
        <p:sp>
          <p:nvSpPr>
            <p:cNvPr id="48" name="Straight Connector 5"/>
            <p:cNvSpPr/>
            <p:nvPr/>
          </p:nvSpPr>
          <p:spPr>
            <a:xfrm rot="19064938">
              <a:off x="3576275" y="786253"/>
              <a:ext cx="1200218" cy="40565"/>
            </a:xfrm>
            <a:custGeom>
              <a:avLst/>
              <a:gdLst/>
              <a:ahLst/>
              <a:cxnLst/>
              <a:rect l="0" t="0" r="0" b="0"/>
              <a:pathLst>
                <a:path>
                  <a:moveTo>
                    <a:pt x="0" y="20282"/>
                  </a:moveTo>
                  <a:lnTo>
                    <a:pt x="1200218"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6"/>
            <p:cNvSpPr/>
            <p:nvPr/>
          </p:nvSpPr>
          <p:spPr>
            <a:xfrm rot="19064938">
              <a:off x="4146379" y="776530"/>
              <a:ext cx="60010" cy="600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3" name="Group 32"/>
          <p:cNvGrpSpPr/>
          <p:nvPr/>
        </p:nvGrpSpPr>
        <p:grpSpPr>
          <a:xfrm>
            <a:off x="7742560" y="1638929"/>
            <a:ext cx="3284871" cy="693814"/>
            <a:chOff x="4620589" y="56127"/>
            <a:chExt cx="3284871" cy="693814"/>
          </a:xfrm>
        </p:grpSpPr>
        <p:sp>
          <p:nvSpPr>
            <p:cNvPr id="46" name="Rounded Rectangle 45"/>
            <p:cNvSpPr/>
            <p:nvPr/>
          </p:nvSpPr>
          <p:spPr>
            <a:xfrm>
              <a:off x="4620589" y="56127"/>
              <a:ext cx="3284871" cy="693814"/>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8"/>
            <p:cNvSpPr/>
            <p:nvPr/>
          </p:nvSpPr>
          <p:spPr>
            <a:xfrm>
              <a:off x="4640910" y="76448"/>
              <a:ext cx="3244229" cy="653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rPr>
                <a:t>Đ</a:t>
              </a:r>
              <a:r>
                <a:rPr lang="vi-VN" sz="1800" kern="1200" dirty="0" smtClean="0">
                  <a:solidFill>
                    <a:schemeClr val="tx1"/>
                  </a:solidFill>
                  <a:latin typeface="Cambria" panose="02040503050406030204" pitchFamily="18" charset="0"/>
                  <a:ea typeface="Cambria" panose="02040503050406030204" pitchFamily="18" charset="0"/>
                </a:rPr>
                <a:t>iểm A có ngày và đêm dài bằng nhau</a:t>
              </a:r>
              <a:r>
                <a:rPr lang="en-US" sz="1800" kern="1200" dirty="0" smtClean="0">
                  <a:solidFill>
                    <a:schemeClr val="tx1"/>
                  </a:solidFill>
                  <a:latin typeface="Cambria" panose="02040503050406030204" pitchFamily="18" charset="0"/>
                  <a:ea typeface="Cambria" panose="02040503050406030204" pitchFamily="18"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34" name="Group 33"/>
          <p:cNvGrpSpPr/>
          <p:nvPr/>
        </p:nvGrpSpPr>
        <p:grpSpPr>
          <a:xfrm>
            <a:off x="6854112" y="2776485"/>
            <a:ext cx="888486" cy="44424"/>
            <a:chOff x="3732141" y="1193683"/>
            <a:chExt cx="888486" cy="44424"/>
          </a:xfrm>
        </p:grpSpPr>
        <p:sp>
          <p:nvSpPr>
            <p:cNvPr id="44" name="Straight Connector 9"/>
            <p:cNvSpPr/>
            <p:nvPr/>
          </p:nvSpPr>
          <p:spPr>
            <a:xfrm rot="45333">
              <a:off x="3732141" y="1195612"/>
              <a:ext cx="888486" cy="40565"/>
            </a:xfrm>
            <a:custGeom>
              <a:avLst/>
              <a:gdLst/>
              <a:ahLst/>
              <a:cxnLst/>
              <a:rect l="0" t="0" r="0" b="0"/>
              <a:pathLst>
                <a:path>
                  <a:moveTo>
                    <a:pt x="0" y="20282"/>
                  </a:moveTo>
                  <a:lnTo>
                    <a:pt x="888486"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Straight Connector 10"/>
            <p:cNvSpPr/>
            <p:nvPr/>
          </p:nvSpPr>
          <p:spPr>
            <a:xfrm rot="45333">
              <a:off x="4154172" y="1193683"/>
              <a:ext cx="44424" cy="444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5" name="Group 34"/>
          <p:cNvGrpSpPr/>
          <p:nvPr/>
        </p:nvGrpSpPr>
        <p:grpSpPr>
          <a:xfrm>
            <a:off x="7742560" y="2499320"/>
            <a:ext cx="3271012" cy="610470"/>
            <a:chOff x="4620589" y="916518"/>
            <a:chExt cx="3271012" cy="610470"/>
          </a:xfrm>
        </p:grpSpPr>
        <p:sp>
          <p:nvSpPr>
            <p:cNvPr id="42" name="Rounded Rectangle 41"/>
            <p:cNvSpPr/>
            <p:nvPr/>
          </p:nvSpPr>
          <p:spPr>
            <a:xfrm>
              <a:off x="4620589" y="916518"/>
              <a:ext cx="3271012" cy="610470"/>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12"/>
            <p:cNvSpPr/>
            <p:nvPr/>
          </p:nvSpPr>
          <p:spPr>
            <a:xfrm>
              <a:off x="4638469" y="934398"/>
              <a:ext cx="3235252" cy="574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Điểm B có ngày dài hơn đêm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grpSp>
        <p:nvGrpSpPr>
          <p:cNvPr id="36" name="Group 35"/>
          <p:cNvGrpSpPr/>
          <p:nvPr/>
        </p:nvGrpSpPr>
        <p:grpSpPr>
          <a:xfrm>
            <a:off x="6694291" y="3171996"/>
            <a:ext cx="1208127" cy="60406"/>
            <a:chOff x="3572320" y="1589194"/>
            <a:chExt cx="1208127" cy="60406"/>
          </a:xfrm>
        </p:grpSpPr>
        <p:sp>
          <p:nvSpPr>
            <p:cNvPr id="40" name="Straight Connector 13"/>
            <p:cNvSpPr/>
            <p:nvPr/>
          </p:nvSpPr>
          <p:spPr>
            <a:xfrm rot="2559739">
              <a:off x="3572320" y="1599114"/>
              <a:ext cx="1208127" cy="40565"/>
            </a:xfrm>
            <a:custGeom>
              <a:avLst/>
              <a:gdLst/>
              <a:ahLst/>
              <a:cxnLst/>
              <a:rect l="0" t="0" r="0" b="0"/>
              <a:pathLst>
                <a:path>
                  <a:moveTo>
                    <a:pt x="0" y="20282"/>
                  </a:moveTo>
                  <a:lnTo>
                    <a:pt x="1208127" y="2028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14"/>
            <p:cNvSpPr/>
            <p:nvPr/>
          </p:nvSpPr>
          <p:spPr>
            <a:xfrm rot="2559739">
              <a:off x="4146181" y="1589194"/>
              <a:ext cx="60406" cy="60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37" name="Group 36"/>
          <p:cNvGrpSpPr/>
          <p:nvPr/>
        </p:nvGrpSpPr>
        <p:grpSpPr>
          <a:xfrm>
            <a:off x="7742560" y="3276367"/>
            <a:ext cx="3271012" cy="670382"/>
            <a:chOff x="4620589" y="1693565"/>
            <a:chExt cx="3271012" cy="670382"/>
          </a:xfrm>
        </p:grpSpPr>
        <p:sp>
          <p:nvSpPr>
            <p:cNvPr id="38" name="Rounded Rectangle 37"/>
            <p:cNvSpPr/>
            <p:nvPr/>
          </p:nvSpPr>
          <p:spPr>
            <a:xfrm>
              <a:off x="4620589" y="1693565"/>
              <a:ext cx="3271012" cy="670382"/>
            </a:xfrm>
            <a:prstGeom prst="roundRect">
              <a:avLst>
                <a:gd name="adj" fmla="val 10000"/>
              </a:avLst>
            </a:prstGeom>
            <a:solidFill>
              <a:srgbClr val="27E0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16"/>
            <p:cNvSpPr/>
            <p:nvPr/>
          </p:nvSpPr>
          <p:spPr>
            <a:xfrm>
              <a:off x="4640224" y="1713200"/>
              <a:ext cx="3231742" cy="63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Điểm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có ngày dài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24h.</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p:txBody>
        </p:sp>
      </p:grpSp>
      <p:cxnSp>
        <p:nvCxnSpPr>
          <p:cNvPr id="5" name="Straight Connector 4"/>
          <p:cNvCxnSpPr/>
          <p:nvPr/>
        </p:nvCxnSpPr>
        <p:spPr>
          <a:xfrm>
            <a:off x="1295400" y="3838635"/>
            <a:ext cx="762000" cy="304149"/>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3400" y="3534486"/>
            <a:ext cx="762000" cy="304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84421" y="3810150"/>
            <a:ext cx="762000" cy="304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2800" y="3506001"/>
            <a:ext cx="831621" cy="304149"/>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06413" y="3506001"/>
            <a:ext cx="893476" cy="359656"/>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1415" y="3276135"/>
            <a:ext cx="593985" cy="2298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095854" y="3484495"/>
            <a:ext cx="893476" cy="3596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583137" y="3276135"/>
            <a:ext cx="501704" cy="208360"/>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70613" y="3140218"/>
            <a:ext cx="368039" cy="135087"/>
          </a:xfrm>
          <a:prstGeom prst="line">
            <a:avLst/>
          </a:prstGeom>
          <a:ln w="57150">
            <a:solidFill>
              <a:srgbClr val="0D30D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27087" y="3129790"/>
            <a:ext cx="368039" cy="1350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8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circle(in)">
                                      <p:cBhvr>
                                        <p:cTn id="34" dur="2000"/>
                                        <p:tgtEl>
                                          <p:spTgt spid="32"/>
                                        </p:tgtEl>
                                      </p:cBhvr>
                                    </p:animEffect>
                                  </p:childTnLst>
                                </p:cTn>
                              </p:par>
                              <p:par>
                                <p:cTn id="35" presetID="6"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ircle(in)">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righ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in)">
                                      <p:cBhvr>
                                        <p:cTn id="52" dur="2000"/>
                                        <p:tgtEl>
                                          <p:spTgt spid="34"/>
                                        </p:tgtEl>
                                      </p:cBhvr>
                                    </p:animEffect>
                                  </p:childTnLst>
                                </p:cTn>
                              </p:par>
                              <p:par>
                                <p:cTn id="53" presetID="6" presetClass="entr" presetSubtype="16"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circle(in)">
                                      <p:cBhvr>
                                        <p:cTn id="55" dur="20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circle(in)">
                                      <p:cBhvr>
                                        <p:cTn id="70" dur="20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down)">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circle(in)">
                                      <p:cBhvr>
                                        <p:cTn id="80" dur="20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circle(in)">
                                      <p:cBhvr>
                                        <p:cTn id="85" dur="2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down)">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right)">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circle(in)">
                                      <p:cBhvr>
                                        <p:cTn id="108" dur="2000"/>
                                        <p:tgtEl>
                                          <p:spTgt spid="11"/>
                                        </p:tgtEl>
                                      </p:cBhvr>
                                    </p:animEffect>
                                  </p:childTnLst>
                                </p:cTn>
                              </p:par>
                              <p:par>
                                <p:cTn id="109" presetID="6" presetClass="entr" presetSubtype="16"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circle(in)">
                                      <p:cBhvr>
                                        <p:cTn id="111" dur="20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wipe(left)">
                                      <p:cBhvr>
                                        <p:cTn id="116" dur="500"/>
                                        <p:tgtEl>
                                          <p:spTgt spid="6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00"/>
                                        <p:tgtEl>
                                          <p:spTgt spid="15"/>
                                        </p:tgtEl>
                                      </p:cBhvr>
                                    </p:animEffect>
                                  </p:childTnLst>
                                </p:cTn>
                              </p:par>
                              <p:par>
                                <p:cTn id="127" presetID="22" presetClass="entr" presetSubtype="4" fill="hold" nodeType="with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ipe(down)">
                                      <p:cBhvr>
                                        <p:cTn id="129" dur="500"/>
                                        <p:tgtEl>
                                          <p:spTgt spid="1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wipe(down)">
                                      <p:cBhvr>
                                        <p:cTn id="1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5575" y="-16860"/>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p:cNvSpPr txBox="1">
            <a:spLocks/>
          </p:cNvSpPr>
          <p:nvPr/>
        </p:nvSpPr>
        <p:spPr>
          <a:xfrm>
            <a:off x="155575" y="1003762"/>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HỆ QUẢ CHUYỂN ĐỘNG CỦA TRÁI ĐẤT QUANH MẶT TRỜI</a:t>
            </a:r>
            <a:endParaRPr lang="en-US" sz="2400" b="1" dirty="0">
              <a:solidFill>
                <a:srgbClr val="0D30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60374" y="1661855"/>
            <a:ext cx="6473825" cy="461665"/>
          </a:xfrm>
          <a:prstGeom prst="rect">
            <a:avLst/>
          </a:prstGeom>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Hiện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tượng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ngày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đêm</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dài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ngắn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theo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mùa</a:t>
            </a:r>
            <a:endParaRPr lang="en-US" sz="2400" b="1" dirty="0">
              <a:solidFill>
                <a:srgbClr val="CC0000"/>
              </a:solidFill>
              <a:latin typeface="Times New Roman" pitchFamily="18" charset="0"/>
              <a:cs typeface="Times New Roman" pitchFamily="18" charset="0"/>
            </a:endParaRPr>
          </a:p>
        </p:txBody>
      </p:sp>
      <p:sp>
        <p:nvSpPr>
          <p:cNvPr id="3" name="Rectangle 2"/>
          <p:cNvSpPr/>
          <p:nvPr/>
        </p:nvSpPr>
        <p:spPr>
          <a:xfrm>
            <a:off x="460374" y="2418686"/>
            <a:ext cx="9677400" cy="3970318"/>
          </a:xfrm>
          <a:prstGeom prst="rect">
            <a:avLst/>
          </a:prstGeom>
          <a:solidFill>
            <a:schemeClr val="bg1">
              <a:lumMod val="95000"/>
            </a:schemeClr>
          </a:solidFill>
        </p:spPr>
        <p:txBody>
          <a:bodyPr wrap="square">
            <a:spAutoFit/>
          </a:bodyPr>
          <a:lstStyle/>
          <a:p>
            <a:pPr algn="just"/>
            <a:r>
              <a:rPr lang="vi-VN" sz="2800" dirty="0">
                <a:latin typeface="Times New Roman" panose="02020603050405020304" pitchFamily="18" charset="0"/>
                <a:ea typeface="Cambria" panose="02040503050406030204" pitchFamily="18" charset="0"/>
                <a:cs typeface="Times New Roman" panose="02020603050405020304" pitchFamily="18" charset="0"/>
              </a:rPr>
              <a:t>- Do đường phân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ch</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ia </a:t>
            </a:r>
            <a:r>
              <a:rPr lang="vi-VN" sz="2800" dirty="0">
                <a:latin typeface="Times New Roman" panose="02020603050405020304" pitchFamily="18" charset="0"/>
                <a:ea typeface="Cambria" panose="02040503050406030204" pitchFamily="18" charset="0"/>
                <a:cs typeface="Times New Roman" panose="02020603050405020304" pitchFamily="18" charset="0"/>
              </a:rPr>
              <a:t>Sáng tối không trùng với trụcTrái Đất nên các địa </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đi</a:t>
            </a:r>
            <a:r>
              <a:rPr lang="en-US" sz="2800" smtClean="0">
                <a:latin typeface="Times New Roman" panose="02020603050405020304" pitchFamily="18" charset="0"/>
                <a:ea typeface="Cambria" panose="02040503050406030204" pitchFamily="18" charset="0"/>
                <a:cs typeface="Times New Roman" panose="02020603050405020304" pitchFamily="18" charset="0"/>
              </a:rPr>
              <a:t>ể</a:t>
            </a:r>
            <a:r>
              <a:rPr lang="vi-VN" sz="2800" smtClean="0">
                <a:latin typeface="Times New Roman" panose="02020603050405020304" pitchFamily="18" charset="0"/>
                <a:ea typeface="Cambria" panose="02040503050406030204" pitchFamily="18" charset="0"/>
                <a:cs typeface="Times New Roman" panose="02020603050405020304" pitchFamily="18" charset="0"/>
              </a:rPr>
              <a:t>m </a:t>
            </a:r>
            <a:r>
              <a:rPr lang="vi-VN" sz="2800" dirty="0">
                <a:latin typeface="Times New Roman" panose="02020603050405020304" pitchFamily="18" charset="0"/>
                <a:ea typeface="Cambria" panose="02040503050406030204" pitchFamily="18" charset="0"/>
                <a:cs typeface="Times New Roman" panose="02020603050405020304" pitchFamily="18" charset="0"/>
              </a:rPr>
              <a:t>ở bán cầu Bắc và bán cầu Nam có hiện tượng ngày, đêm dài ngắn khác nhau. </a:t>
            </a:r>
          </a:p>
          <a:p>
            <a:pPr algn="just"/>
            <a:r>
              <a:rPr lang="vi-VN" sz="2800" dirty="0">
                <a:latin typeface="Times New Roman" panose="02020603050405020304" pitchFamily="18" charset="0"/>
                <a:ea typeface="Cambria" panose="02040503050406030204" pitchFamily="18" charset="0"/>
                <a:cs typeface="Times New Roman" panose="02020603050405020304" pitchFamily="18" charset="0"/>
              </a:rPr>
              <a:t>- Các địa điểm nằm trên đường Xích đạo quanh năm luôn có ngày, đêm dài bằng nhau. Càng xa Xích đạo về phía hai cực, sự chênh lệch độ dài ngày đêm càng biểu hiện rõ rệt.</a:t>
            </a:r>
          </a:p>
          <a:p>
            <a:pPr algn="just"/>
            <a:r>
              <a:rPr lang="vi-VN" sz="2800" dirty="0">
                <a:latin typeface="Times New Roman" panose="02020603050405020304" pitchFamily="18" charset="0"/>
                <a:ea typeface="Cambria" panose="02040503050406030204" pitchFamily="18" charset="0"/>
                <a:cs typeface="Times New Roman" panose="02020603050405020304" pitchFamily="18" charset="0"/>
              </a:rPr>
              <a:t>- Do mùa ở hai bán cầu diễn ra ngược nhau nên độ dài ngày, đêm ở hai bàn cầu cũng ngược nhau. Khi bán cầu Bắc có ngày dài, đêm ngắn thì ở bán </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c</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ầ</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u </a:t>
            </a:r>
            <a:r>
              <a:rPr lang="vi-VN" sz="2800" dirty="0">
                <a:latin typeface="Times New Roman" panose="02020603050405020304" pitchFamily="18" charset="0"/>
                <a:ea typeface="Cambria" panose="02040503050406030204" pitchFamily="18" charset="0"/>
                <a:cs typeface="Times New Roman" panose="02020603050405020304" pitchFamily="18" charset="0"/>
              </a:rPr>
              <a:t>Nam sẽ là ngày ngắn, đêm dài.</a:t>
            </a:r>
          </a:p>
        </p:txBody>
      </p:sp>
    </p:spTree>
    <p:extLst>
      <p:ext uri="{BB962C8B-B14F-4D97-AF65-F5344CB8AC3E}">
        <p14:creationId xmlns:p14="http://schemas.microsoft.com/office/powerpoint/2010/main" val="29032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600200"/>
            <a:ext cx="11201400" cy="5175484"/>
          </a:xfrm>
          <a:prstGeom prst="rect">
            <a:avLst/>
          </a:prstGeom>
        </p:spPr>
      </p:pic>
      <p:sp>
        <p:nvSpPr>
          <p:cNvPr id="5"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Tree>
    <p:extLst>
      <p:ext uri="{BB962C8B-B14F-4D97-AF65-F5344CB8AC3E}">
        <p14:creationId xmlns:p14="http://schemas.microsoft.com/office/powerpoint/2010/main" val="5507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600200"/>
            <a:ext cx="11201400" cy="5175484"/>
          </a:xfrm>
          <a:prstGeom prst="rect">
            <a:avLst/>
          </a:prstGeom>
        </p:spPr>
      </p:pic>
      <p:sp>
        <p:nvSpPr>
          <p:cNvPr id="5"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Tree>
    <p:extLst>
      <p:ext uri="{BB962C8B-B14F-4D97-AF65-F5344CB8AC3E}">
        <p14:creationId xmlns:p14="http://schemas.microsoft.com/office/powerpoint/2010/main" val="10919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22525" y="-14998"/>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Rounded Rectangular Callout 5"/>
          <p:cNvSpPr/>
          <p:nvPr/>
        </p:nvSpPr>
        <p:spPr>
          <a:xfrm>
            <a:off x="-10612" y="4432192"/>
            <a:ext cx="12126412" cy="2425808"/>
          </a:xfrm>
          <a:prstGeom prst="wedgeRoundRectCallout">
            <a:avLst>
              <a:gd name="adj1" fmla="val -49740"/>
              <a:gd name="adj2" fmla="val -788"/>
              <a:gd name="adj3" fmla="val 16667"/>
            </a:avLst>
          </a:prstGeom>
          <a:solidFill>
            <a:schemeClr val="accent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khoảng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5 </a:t>
            </a:r>
            <a:r>
              <a:rPr lang="en-US" sz="2400" dirty="0" err="1">
                <a:latin typeface="Times New Roman" panose="02020603050405020304" pitchFamily="18" charset="0"/>
                <a:ea typeface="Cambria" panose="02040503050406030204" pitchFamily="18" charset="0"/>
                <a:cs typeface="Times New Roman" panose="02020603050405020304" pitchFamily="18" charset="0"/>
              </a:rPr>
              <a:t>âm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lịch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nhằm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6 </a:t>
            </a:r>
            <a:r>
              <a:rPr lang="en-US" sz="2400" dirty="0" err="1">
                <a:latin typeface="Times New Roman" panose="02020603050405020304" pitchFamily="18" charset="0"/>
                <a:ea typeface="Cambria" panose="02040503050406030204" pitchFamily="18" charset="0"/>
                <a:cs typeface="Times New Roman" panose="02020603050405020304" pitchFamily="18" charset="0"/>
              </a:rPr>
              <a:t>dương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lịch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cầu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Bắc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ngả</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phía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Mặt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nhất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2400" dirty="0">
                <a:latin typeface="Times New Roman" panose="02020603050405020304" pitchFamily="18" charset="0"/>
                <a:ea typeface="Cambria" panose="02040503050406030204" pitchFamily="18" charset="0"/>
                <a:cs typeface="Times New Roman" panose="02020603050405020304" pitchFamily="18" charset="0"/>
              </a:rPr>
              <a:t> ở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Bắc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cầu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nhận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nhiệt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nhất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hạ</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2400" dirty="0">
                <a:latin typeface="Times New Roman" panose="02020603050405020304" pitchFamily="18" charset="0"/>
                <a:ea typeface="Cambria" panose="02040503050406030204" pitchFamily="18" charset="0"/>
                <a:cs typeface="Times New Roman" panose="02020603050405020304" pitchFamily="18" charset="0"/>
              </a:rPr>
              <a:t> ban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ngày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kéo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dài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đêm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ngắn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Đêm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5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chưa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nằm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2400" dirty="0">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khoảng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10 </a:t>
            </a:r>
            <a:r>
              <a:rPr lang="en-US" sz="2400" dirty="0" err="1">
                <a:latin typeface="Times New Roman" panose="02020603050405020304" pitchFamily="18" charset="0"/>
                <a:ea typeface="Cambria" panose="02040503050406030204" pitchFamily="18" charset="0"/>
                <a:cs typeface="Times New Roman" panose="02020603050405020304" pitchFamily="18" charset="0"/>
              </a:rPr>
              <a:t>âm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lịch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nhằm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11 </a:t>
            </a:r>
            <a:r>
              <a:rPr lang="en-US" sz="2400" dirty="0" err="1">
                <a:latin typeface="Times New Roman" panose="02020603050405020304" pitchFamily="18" charset="0"/>
                <a:ea typeface="Cambria" panose="02040503050406030204" pitchFamily="18" charset="0"/>
                <a:cs typeface="Times New Roman" panose="02020603050405020304" pitchFamily="18" charset="0"/>
              </a:rPr>
              <a:t>dương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lịch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cầu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Bắc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chếch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xa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Mặt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nhất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nhận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ít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nhiệt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Đông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lúc</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2400" dirty="0">
                <a:latin typeface="Times New Roman" panose="02020603050405020304" pitchFamily="18" charset="0"/>
                <a:ea typeface="Cambria" panose="02040503050406030204" pitchFamily="18" charset="0"/>
                <a:cs typeface="Times New Roman" panose="02020603050405020304" pitchFamily="18" charset="0"/>
              </a:rPr>
              <a:t> ban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ngày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ngắn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đêm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kéo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dài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Ngày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tháng</a:t>
            </a:r>
            <a:r>
              <a:rPr lang="en-US" sz="2400" dirty="0">
                <a:latin typeface="Times New Roman" panose="02020603050405020304" pitchFamily="18" charset="0"/>
                <a:ea typeface="Cambria" panose="02040503050406030204" pitchFamily="18" charset="0"/>
                <a:cs typeface="Times New Roman" panose="02020603050405020304" pitchFamily="18" charset="0"/>
              </a:rPr>
              <a:t> 10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chưa</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tối</a:t>
            </a:r>
            <a:r>
              <a:rPr lang="en-US" sz="2400"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914400"/>
            <a:ext cx="3669306" cy="31242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4441340" y="1524000"/>
            <a:ext cx="3852428" cy="1676400"/>
          </a:xfrm>
          <a:prstGeom prst="ellipse">
            <a:avLst/>
          </a:prstGeom>
          <a:solidFill>
            <a:srgbClr val="BCFC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rgbClr val="FF0000"/>
                </a:solidFill>
                <a:latin typeface="Cambria" panose="02040503050406030204" pitchFamily="18" charset="0"/>
                <a:ea typeface="Cambria" panose="02040503050406030204" pitchFamily="18" charset="0"/>
              </a:rPr>
              <a:t>“</a:t>
            </a:r>
            <a:r>
              <a:rPr lang="en-US" sz="2000" i="1" dirty="0" err="1">
                <a:solidFill>
                  <a:srgbClr val="FF0000"/>
                </a:solidFill>
                <a:latin typeface="Cambria" panose="02040503050406030204" pitchFamily="18" charset="0"/>
                <a:ea typeface="Cambria" panose="02040503050406030204" pitchFamily="18" charset="0"/>
              </a:rPr>
              <a:t>Đêm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năm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chưa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nằm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sáng</a:t>
            </a:r>
            <a:endParaRPr lang="en-US" sz="2000" i="1" dirty="0">
              <a:solidFill>
                <a:srgbClr val="FF0000"/>
              </a:solidFill>
              <a:latin typeface="Cambria" panose="02040503050406030204" pitchFamily="18" charset="0"/>
              <a:ea typeface="Cambria" panose="02040503050406030204" pitchFamily="18" charset="0"/>
            </a:endParaRPr>
          </a:p>
          <a:p>
            <a:pPr algn="ctr"/>
            <a:r>
              <a:rPr lang="en-US" sz="2000" i="1" dirty="0" err="1">
                <a:solidFill>
                  <a:srgbClr val="FF0000"/>
                </a:solidFill>
                <a:latin typeface="Cambria" panose="02040503050406030204" pitchFamily="18" charset="0"/>
                <a:ea typeface="Cambria" panose="02040503050406030204" pitchFamily="18" charset="0"/>
              </a:rPr>
              <a:t>Ngày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mười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chưa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cười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tối</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25" y="1096796"/>
            <a:ext cx="3782279" cy="3200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19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6" name="Rounded Rectangular Callout 5"/>
          <p:cNvSpPr/>
          <p:nvPr/>
        </p:nvSpPr>
        <p:spPr>
          <a:xfrm>
            <a:off x="629653" y="4936958"/>
            <a:ext cx="10723160" cy="1905000"/>
          </a:xfrm>
          <a:prstGeom prst="wedgeRoundRectCallout">
            <a:avLst>
              <a:gd name="adj1" fmla="val -49740"/>
              <a:gd name="adj2" fmla="val -788"/>
              <a:gd name="adj3" fmla="val 16667"/>
            </a:avLst>
          </a:prstGeom>
          <a:solidFill>
            <a:schemeClr val="accent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sz="2800" dirty="0" smtClean="0">
                <a:latin typeface="+mj-lt"/>
                <a:ea typeface="Cambria" panose="02040503050406030204" pitchFamily="18" charset="0"/>
              </a:rPr>
              <a:t>TPHCM có 2 mùa là mùa mưa và mùa khô. Mùa mùa mưa từ tháng 5 đến tháng 10 kéo dài 6 tháng, mùa khô từ tháng 11 đến tháng 4 năm sau, kéo dài 6 tháng.</a:t>
            </a:r>
            <a:endParaRPr lang="vi-VN" sz="2800" dirty="0">
              <a:latin typeface="+mj-lt"/>
              <a:ea typeface="Cambria" panose="02040503050406030204" pitchFamily="18"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3782279" cy="3200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371600"/>
            <a:ext cx="3669306" cy="31242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4453372" y="2118519"/>
            <a:ext cx="3075722" cy="1676400"/>
          </a:xfrm>
          <a:prstGeom prst="ellipse">
            <a:avLst/>
          </a:prstGeom>
          <a:solidFill>
            <a:srgbClr val="BCFC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Times New Roman" panose="02020603050405020304" pitchFamily="18" charset="0"/>
                <a:cs typeface="Times New Roman" panose="02020603050405020304" pitchFamily="18" charset="0"/>
              </a:rPr>
              <a:t>THÀNH PHỐ HỒ CHÍ MINH</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6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tự do: Hình 10">
            <a:extLst>
              <a:ext uri="{FF2B5EF4-FFF2-40B4-BE49-F238E27FC236}">
                <a16:creationId xmlns="" xmlns:a16="http://schemas.microsoft.com/office/drawing/2014/main" id="{C4E1A312-3AAC-417C-8DB5-BFC8791E925F}"/>
              </a:ext>
            </a:extLst>
          </p:cNvPr>
          <p:cNvSpPr/>
          <p:nvPr/>
        </p:nvSpPr>
        <p:spPr>
          <a:xfrm>
            <a:off x="0" y="0"/>
            <a:ext cx="12192000"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69AF6AFB-4D40-450C-83AE-77B406D08BDF}"/>
              </a:ext>
            </a:extLst>
          </p:cNvPr>
          <p:cNvSpPr txBox="1"/>
          <p:nvPr/>
        </p:nvSpPr>
        <p:spPr>
          <a:xfrm>
            <a:off x="838275" y="-24642"/>
            <a:ext cx="4061878" cy="1203150"/>
          </a:xfrm>
          <a:prstGeom prst="rect">
            <a:avLst/>
          </a:prstGeom>
          <a:noFill/>
        </p:spPr>
        <p:txBody>
          <a:bodyPr wrap="square">
            <a:spAutoFit/>
          </a:bodyPr>
          <a:lstStyle/>
          <a:p>
            <a:pPr marL="0" marR="0" lvl="0" indent="333375" algn="just" defTabSz="914400" rtl="0" eaLnBrk="1" fontAlgn="auto" latinLnBrk="0" hangingPunct="1">
              <a:lnSpc>
                <a:spcPct val="107000"/>
              </a:lnSpc>
              <a:spcBef>
                <a:spcPts val="600"/>
              </a:spcBef>
              <a:spcAft>
                <a:spcPts val="600"/>
              </a:spcAft>
              <a:buClrTx/>
              <a:buSzTx/>
              <a:buFontTx/>
              <a:buNone/>
              <a:tabLst/>
              <a:defRPr/>
            </a:pPr>
            <a:r>
              <a:rPr kumimoji="0" lang="en-US" sz="7200" b="1" i="0" u="none" strike="noStrike" kern="1200" cap="none" spc="0" normalizeH="0" baseline="0" noProof="0">
                <a:ln>
                  <a:noFill/>
                </a:ln>
                <a:solidFill>
                  <a:srgbClr val="FF0000"/>
                </a:solidFill>
                <a:effectLst/>
                <a:uLnTx/>
                <a:uFillTx/>
                <a:latin typeface="#9Slide05 Lobster (Body)"/>
                <a:ea typeface="#9Slide04 Abraham Lincoln" pitchFamily="2" charset="0"/>
                <a:cs typeface="Times New Roman" panose="02020603050405020304" pitchFamily="18" charset="0"/>
              </a:rPr>
              <a:t>E</a:t>
            </a:r>
            <a:r>
              <a:rPr kumimoji="0" lang="en-US" sz="4800" b="0" i="0" u="none" strike="noStrike" kern="1200" cap="none" spc="0" normalizeH="0" baseline="0" noProof="0">
                <a:ln>
                  <a:noFill/>
                </a:ln>
                <a:solidFill>
                  <a:srgbClr val="FF0000"/>
                </a:solidFill>
                <a:effectLst/>
                <a:uLnTx/>
                <a:uFillTx/>
                <a:latin typeface="#9Slide05 Lobster (Body)"/>
                <a:ea typeface="#9Slide04 Abraham Lincoln" pitchFamily="2" charset="0"/>
                <a:cs typeface="Times New Roman" panose="02020603050405020304" pitchFamily="18" charset="0"/>
              </a:rPr>
              <a:t>m có biết !</a:t>
            </a:r>
          </a:p>
        </p:txBody>
      </p:sp>
      <p:grpSp>
        <p:nvGrpSpPr>
          <p:cNvPr id="5" name="Group 4">
            <a:extLst>
              <a:ext uri="{FF2B5EF4-FFF2-40B4-BE49-F238E27FC236}">
                <a16:creationId xmlns="" xmlns:a16="http://schemas.microsoft.com/office/drawing/2014/main" id="{C228735A-C543-46E2-838A-78432C73C106}"/>
              </a:ext>
            </a:extLst>
          </p:cNvPr>
          <p:cNvGrpSpPr/>
          <p:nvPr/>
        </p:nvGrpSpPr>
        <p:grpSpPr>
          <a:xfrm>
            <a:off x="307042" y="326018"/>
            <a:ext cx="881549" cy="846272"/>
            <a:chOff x="288469" y="252786"/>
            <a:chExt cx="949528" cy="930837"/>
          </a:xfrm>
        </p:grpSpPr>
        <p:sp>
          <p:nvSpPr>
            <p:cNvPr id="6" name="Hình chữ nhật: Góc Tròn 5">
              <a:extLst>
                <a:ext uri="{FF2B5EF4-FFF2-40B4-BE49-F238E27FC236}">
                  <a16:creationId xmlns="" xmlns:a16="http://schemas.microsoft.com/office/drawing/2014/main" id="{37712ECB-2E9A-4D81-87AD-EA67A4EFC968}"/>
                </a:ext>
              </a:extLst>
            </p:cNvPr>
            <p:cNvSpPr/>
            <p:nvPr/>
          </p:nvSpPr>
          <p:spPr>
            <a:xfrm>
              <a:off x="288469" y="252786"/>
              <a:ext cx="949528" cy="930837"/>
            </a:xfrm>
            <a:prstGeom prst="roundRect">
              <a:avLst>
                <a:gd name="adj" fmla="val 50000"/>
              </a:avLst>
            </a:prstGeom>
            <a:solidFill>
              <a:srgbClr val="FF000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9Slide03 Bebas Neue Bold" panose="020B0606020202050201" pitchFamily="34" charset="0"/>
                <a:ea typeface="#9Slide04 Abraham Lincoln" pitchFamily="2" charset="0"/>
                <a:cs typeface="+mn-cs"/>
              </a:endParaRPr>
            </a:p>
          </p:txBody>
        </p:sp>
        <p:pic>
          <p:nvPicPr>
            <p:cNvPr id="8" name="Picture 7">
              <a:extLst>
                <a:ext uri="{FF2B5EF4-FFF2-40B4-BE49-F238E27FC236}">
                  <a16:creationId xmlns="" xmlns:a16="http://schemas.microsoft.com/office/drawing/2014/main" id="{37CAA974-DBCC-45A9-BEF3-8A0CA9FB8A0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ackgroundRemoval t="10000" b="93462" l="10000" r="90000">
                          <a14:foregroundMark x1="32308" y1="19231" x2="32308" y2="19231"/>
                          <a14:foregroundMark x1="18462" y1="29231" x2="18462" y2="29231"/>
                          <a14:foregroundMark x1="14615" y1="48846" x2="14615" y2="48846"/>
                          <a14:foregroundMark x1="18077" y1="65385" x2="18077" y2="65385"/>
                          <a14:foregroundMark x1="45769" y1="93462" x2="45769" y2="93462"/>
                          <a14:foregroundMark x1="68462" y1="15385" x2="68462" y2="15385"/>
                          <a14:foregroundMark x1="50000" y1="10385" x2="50000" y2="10385"/>
                          <a14:foregroundMark x1="83846" y1="28462" x2="83846" y2="28462"/>
                          <a14:foregroundMark x1="84231" y1="47692" x2="84231" y2="47692"/>
                          <a14:foregroundMark x1="80385" y1="65385" x2="80385" y2="65385"/>
                        </a14:backgroundRemoval>
                      </a14:imgEffect>
                    </a14:imgLayer>
                  </a14:imgProps>
                </a:ext>
              </a:extLst>
            </a:blip>
            <a:stretch>
              <a:fillRect/>
            </a:stretch>
          </p:blipFill>
          <p:spPr>
            <a:xfrm>
              <a:off x="426984" y="398958"/>
              <a:ext cx="704217" cy="704217"/>
            </a:xfrm>
            <a:prstGeom prst="rect">
              <a:avLst/>
            </a:prstGeom>
          </p:spPr>
        </p:pic>
      </p:grpSp>
      <p:pic>
        <p:nvPicPr>
          <p:cNvPr id="34" name="Picture 33">
            <a:extLst>
              <a:ext uri="{FF2B5EF4-FFF2-40B4-BE49-F238E27FC236}">
                <a16:creationId xmlns="" xmlns:a16="http://schemas.microsoft.com/office/drawing/2014/main" id="{77163B83-47DB-46D7-B66A-E75ACAA744B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3488" y1="40581" x2="23488" y2="40581"/>
                        <a14:foregroundMark x1="17674" y1="48023" x2="17674" y2="48023"/>
                        <a14:foregroundMark x1="32791" y1="39884" x2="32791" y2="39884"/>
                        <a14:foregroundMark x1="27093" y1="54767" x2="27093" y2="54767"/>
                        <a14:foregroundMark x1="23721" y1="58721" x2="23721" y2="58721"/>
                        <a14:foregroundMark x1="46279" y1="51163" x2="46279" y2="51163"/>
                        <a14:foregroundMark x1="50349" y1="48837" x2="50349" y2="48837"/>
                        <a14:foregroundMark x1="56628" y1="50698" x2="56628" y2="50698"/>
                        <a14:foregroundMark x1="56977" y1="56628" x2="56977" y2="56628"/>
                        <a14:foregroundMark x1="64651" y1="54535" x2="64651" y2="54535"/>
                        <a14:foregroundMark x1="62791" y1="51977" x2="62791" y2="51977"/>
                        <a14:foregroundMark x1="63721" y1="49535" x2="63721" y2="49535"/>
                        <a14:foregroundMark x1="52209" y1="56860" x2="52209" y2="56860"/>
                        <a14:foregroundMark x1="54419" y1="62674" x2="54419" y2="62674"/>
                        <a14:foregroundMark x1="54419" y1="67558" x2="54419" y2="67558"/>
                        <a14:foregroundMark x1="51628" y1="71395" x2="51628" y2="71395"/>
                        <a14:foregroundMark x1="51512" y1="60465" x2="51512" y2="60465"/>
                        <a14:foregroundMark x1="51512" y1="59651" x2="51512" y2="59651"/>
                        <a14:foregroundMark x1="59070" y1="43721" x2="59070" y2="43721"/>
                        <a14:foregroundMark x1="55465" y1="34767" x2="55465" y2="34767"/>
                        <a14:foregroundMark x1="46279" y1="38837" x2="46279" y2="38837"/>
                        <a14:foregroundMark x1="63488" y1="39070" x2="63488" y2="39070"/>
                        <a14:foregroundMark x1="46744" y1="48256" x2="46744" y2="48256"/>
                        <a14:foregroundMark x1="48953" y1="45233" x2="48953" y2="45233"/>
                        <a14:foregroundMark x1="51163" y1="49302" x2="51163" y2="49302"/>
                        <a14:foregroundMark x1="26860" y1="54186" x2="26860" y2="54186"/>
                        <a14:foregroundMark x1="52209" y1="48837" x2="52209" y2="48837"/>
                        <a14:foregroundMark x1="50581" y1="79884" x2="50581" y2="79884"/>
                        <a14:foregroundMark x1="27791" y1="79535" x2="27791" y2="79535"/>
                        <a14:foregroundMark x1="37674" y1="79651" x2="37674" y2="79651"/>
                        <a14:foregroundMark x1="58605" y1="79419" x2="58605" y2="79419"/>
                        <a14:foregroundMark x1="65233" y1="80000" x2="65233" y2="80000"/>
                        <a14:foregroundMark x1="69884" y1="80000" x2="69884" y2="80000"/>
                      </a14:backgroundRemoval>
                    </a14:imgEffect>
                  </a14:imgLayer>
                </a14:imgProps>
              </a:ext>
            </a:extLst>
          </a:blip>
          <a:srcRect l="13704" t="31389" r="30271" b="16592"/>
          <a:stretch/>
        </p:blipFill>
        <p:spPr>
          <a:xfrm>
            <a:off x="10566400" y="5534109"/>
            <a:ext cx="1453835" cy="1349849"/>
          </a:xfrm>
          <a:prstGeom prst="rect">
            <a:avLst/>
          </a:prstGeom>
        </p:spPr>
      </p:pic>
      <p:pic>
        <p:nvPicPr>
          <p:cNvPr id="10" name="Picture 9">
            <a:extLst>
              <a:ext uri="{FF2B5EF4-FFF2-40B4-BE49-F238E27FC236}">
                <a16:creationId xmlns="" xmlns:a16="http://schemas.microsoft.com/office/drawing/2014/main" id="{BB226B3F-934E-47CA-8ACA-8CF8EC3E9531}"/>
              </a:ext>
            </a:extLst>
          </p:cNvPr>
          <p:cNvPicPr>
            <a:picLocks noChangeAspect="1"/>
          </p:cNvPicPr>
          <p:nvPr/>
        </p:nvPicPr>
        <p:blipFill>
          <a:blip r:embed="rId6"/>
          <a:stretch>
            <a:fillRect/>
          </a:stretch>
        </p:blipFill>
        <p:spPr>
          <a:xfrm>
            <a:off x="7550522" y="2180221"/>
            <a:ext cx="4327314" cy="2658570"/>
          </a:xfrm>
          <a:prstGeom prst="rect">
            <a:avLst/>
          </a:prstGeom>
          <a:ln>
            <a:noFill/>
          </a:ln>
          <a:effectLst>
            <a:softEdge rad="112500"/>
          </a:effectLst>
        </p:spPr>
      </p:pic>
      <p:sp>
        <p:nvSpPr>
          <p:cNvPr id="23" name="TextBox 22">
            <a:extLst>
              <a:ext uri="{FF2B5EF4-FFF2-40B4-BE49-F238E27FC236}">
                <a16:creationId xmlns="" xmlns:a16="http://schemas.microsoft.com/office/drawing/2014/main" id="{C1786044-20F3-4DA6-8FA2-9D2E85E174AC}"/>
              </a:ext>
            </a:extLst>
          </p:cNvPr>
          <p:cNvSpPr txBox="1"/>
          <p:nvPr/>
        </p:nvSpPr>
        <p:spPr>
          <a:xfrm>
            <a:off x="369644" y="1860279"/>
            <a:ext cx="7005918" cy="2614370"/>
          </a:xfrm>
          <a:prstGeom prst="rect">
            <a:avLst/>
          </a:prstGeom>
          <a:noFill/>
        </p:spPr>
        <p:txBody>
          <a:bodyPr wrap="square">
            <a:spAutoFit/>
          </a:bodyPr>
          <a:lstStyle/>
          <a:p>
            <a:pPr marL="0" marR="0" algn="just">
              <a:lnSpc>
                <a:spcPct val="115000"/>
              </a:lnSpc>
              <a:spcBef>
                <a:spcPts val="0"/>
              </a:spcBef>
              <a:spcAft>
                <a:spcPts val="1000"/>
              </a:spcAft>
              <a:tabLst>
                <a:tab pos="514350" algn="l"/>
                <a:tab pos="685800" algn="l"/>
                <a:tab pos="914400" algn="l"/>
              </a:tabLst>
            </a:pPr>
            <a:r>
              <a:rPr lang="en-US" sz="24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Đêm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trắng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là</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hiện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tượng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hoàng</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hôn</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kéo</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dài</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suốt</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đêm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vào</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những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đêm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trắng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mặt</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trời</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chỉ</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biến</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mất</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sau</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11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giờ</a:t>
            </a:r>
            <a:r>
              <a:rPr lang="en-US" sz="2000" dirty="0">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C00000"/>
                </a:solidFill>
                <a:effectLst/>
                <a:latin typeface="#9Slide03 Cabin Condensed Bold" panose="00000806000000000000" pitchFamily="2" charset="0"/>
                <a:ea typeface="Calibri" panose="020F0502020204030204" pitchFamily="34" charset="0"/>
                <a:cs typeface="Times New Roman" panose="02020603050405020304" pitchFamily="18" charset="0"/>
              </a:rPr>
              <a:t>đêm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sau</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đó</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3- 4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tiếng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trời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lại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hửng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sáng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không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gian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chiều</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tà</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cứ</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lởn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vởn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nhởn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nhơ</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cuối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đường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chân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trời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khiến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ta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mất</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dần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khái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niệm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đêm</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khuya</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Hiện</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tượng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kỳ</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lạ</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này</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thường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kéo</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dài</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khoảng</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 50 </a:t>
            </a:r>
            <a:r>
              <a:rPr lang="en-US" sz="2000" dirty="0" err="1">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ngày</a:t>
            </a:r>
            <a:r>
              <a:rPr lang="en-US" sz="2000" dirty="0">
                <a:solidFill>
                  <a:srgbClr val="002060"/>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p:txBody>
      </p:sp>
      <p:sp>
        <p:nvSpPr>
          <p:cNvPr id="24" name="TextBox 23">
            <a:extLst>
              <a:ext uri="{FF2B5EF4-FFF2-40B4-BE49-F238E27FC236}">
                <a16:creationId xmlns="" xmlns:a16="http://schemas.microsoft.com/office/drawing/2014/main" id="{A2E13C49-A342-4B9E-864A-8C34D23F61EB}"/>
              </a:ext>
            </a:extLst>
          </p:cNvPr>
          <p:cNvSpPr txBox="1"/>
          <p:nvPr/>
        </p:nvSpPr>
        <p:spPr>
          <a:xfrm>
            <a:off x="419075" y="5007655"/>
            <a:ext cx="11275358" cy="1569660"/>
          </a:xfrm>
          <a:prstGeom prst="rect">
            <a:avLst/>
          </a:prstGeom>
          <a:noFill/>
        </p:spPr>
        <p:txBody>
          <a:bodyPr wrap="square">
            <a:spAutoFit/>
          </a:bodyPr>
          <a:lstStyle/>
          <a:p>
            <a:pPr algn="just"/>
            <a:r>
              <a:rPr lang="en-US" sz="2400" dirty="0" err="1">
                <a:solidFill>
                  <a:srgbClr val="002060"/>
                </a:solidFill>
                <a:effectLst/>
                <a:latin typeface="#9Slide03 Cabin Condensed Bold" panose="00000806000000000000" pitchFamily="2" charset="0"/>
                <a:ea typeface="Calibri" panose="020F0502020204030204" pitchFamily="34" charset="0"/>
              </a:rPr>
              <a:t>Tại</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Nga</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hiện</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tượng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đêm</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trắng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diễn</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ra</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trong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vòng</a:t>
            </a:r>
            <a:r>
              <a:rPr lang="en-US" sz="2400" dirty="0">
                <a:solidFill>
                  <a:srgbClr val="002060"/>
                </a:solidFill>
                <a:effectLst/>
                <a:latin typeface="#9Slide03 Cabin Condensed Bold" panose="00000806000000000000" pitchFamily="2" charset="0"/>
                <a:ea typeface="Calibri" panose="020F0502020204030204" pitchFamily="34" charset="0"/>
              </a:rPr>
              <a:t> 2 </a:t>
            </a:r>
            <a:r>
              <a:rPr lang="en-US" sz="2400" dirty="0" err="1">
                <a:solidFill>
                  <a:srgbClr val="002060"/>
                </a:solidFill>
                <a:effectLst/>
                <a:latin typeface="#9Slide03 Cabin Condensed Bold" panose="00000806000000000000" pitchFamily="2" charset="0"/>
                <a:ea typeface="Calibri" panose="020F0502020204030204" pitchFamily="34" charset="0"/>
              </a:rPr>
              <a:t>tháng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hè</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từ</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giữa</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tháng</a:t>
            </a:r>
            <a:r>
              <a:rPr lang="en-US" sz="2400" dirty="0">
                <a:solidFill>
                  <a:srgbClr val="002060"/>
                </a:solidFill>
                <a:effectLst/>
                <a:latin typeface="#9Slide03 Cabin Condensed Bold" panose="00000806000000000000" pitchFamily="2" charset="0"/>
                <a:ea typeface="Calibri" panose="020F0502020204030204" pitchFamily="34" charset="0"/>
              </a:rPr>
              <a:t> 5 </a:t>
            </a:r>
            <a:r>
              <a:rPr lang="en-US" sz="2400" dirty="0" err="1">
                <a:solidFill>
                  <a:srgbClr val="002060"/>
                </a:solidFill>
                <a:effectLst/>
                <a:latin typeface="#9Slide03 Cabin Condensed Bold" panose="00000806000000000000" pitchFamily="2" charset="0"/>
                <a:ea typeface="Calibri" panose="020F0502020204030204" pitchFamily="34" charset="0"/>
              </a:rPr>
              <a:t>đến</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giữa</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tháng</a:t>
            </a:r>
            <a:r>
              <a:rPr lang="en-US" sz="2400" dirty="0">
                <a:solidFill>
                  <a:srgbClr val="002060"/>
                </a:solidFill>
                <a:effectLst/>
                <a:latin typeface="#9Slide03 Cabin Condensed Bold" panose="00000806000000000000" pitchFamily="2" charset="0"/>
                <a:ea typeface="Calibri" panose="020F0502020204030204" pitchFamily="34" charset="0"/>
              </a:rPr>
              <a:t> 7 - </a:t>
            </a:r>
            <a:r>
              <a:rPr lang="en-US" sz="2400" dirty="0" err="1">
                <a:solidFill>
                  <a:srgbClr val="002060"/>
                </a:solidFill>
                <a:effectLst/>
                <a:latin typeface="#9Slide03 Cabin Condensed Bold" panose="00000806000000000000" pitchFamily="2" charset="0"/>
                <a:ea typeface="Calibri" panose="020F0502020204030204" pitchFamily="34" charset="0"/>
              </a:rPr>
              <a:t>khoảng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thời</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gian</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ấm</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nhất</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trong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năm</a:t>
            </a:r>
            <a:r>
              <a:rPr lang="en-US" sz="2400" dirty="0">
                <a:solidFill>
                  <a:srgbClr val="002060"/>
                </a:solidFill>
                <a:effectLst/>
                <a:latin typeface="#9Slide03 Cabin Condensed Bold" panose="00000806000000000000" pitchFamily="2" charset="0"/>
                <a:ea typeface="Calibri" panose="020F0502020204030204" pitchFamily="34" charset="0"/>
              </a:rPr>
              <a:t> ở </a:t>
            </a:r>
            <a:r>
              <a:rPr lang="en-US" sz="2400" dirty="0" err="1">
                <a:solidFill>
                  <a:srgbClr val="002060"/>
                </a:solidFill>
                <a:effectLst/>
                <a:latin typeface="#9Slide03 Cabin Condensed Bold" panose="00000806000000000000" pitchFamily="2" charset="0"/>
                <a:ea typeface="Calibri" panose="020F0502020204030204" pitchFamily="34" charset="0"/>
              </a:rPr>
              <a:t>xứ</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sở</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bạch</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dương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Thời</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điểm</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này</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nước</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Nga</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có</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những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ngày</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mặt</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trời</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dường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như</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không</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bao</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giờ</a:t>
            </a:r>
            <a:r>
              <a:rPr lang="en-US" sz="2400" dirty="0">
                <a:solidFill>
                  <a:srgbClr val="002060"/>
                </a:solidFill>
                <a:effectLst/>
                <a:latin typeface="#9Slide03 Cabin Condensed Bold" panose="00000806000000000000" pitchFamily="2" charset="0"/>
                <a:ea typeface="Calibri" panose="020F0502020204030204" pitchFamily="34" charset="0"/>
              </a:rPr>
              <a:t> </a:t>
            </a:r>
            <a:r>
              <a:rPr lang="en-US" sz="2400" dirty="0" err="1">
                <a:solidFill>
                  <a:srgbClr val="002060"/>
                </a:solidFill>
                <a:effectLst/>
                <a:latin typeface="#9Slide03 Cabin Condensed Bold" panose="00000806000000000000" pitchFamily="2" charset="0"/>
                <a:ea typeface="Calibri" panose="020F0502020204030204" pitchFamily="34" charset="0"/>
              </a:rPr>
              <a:t>lặn</a:t>
            </a:r>
            <a:r>
              <a:rPr lang="en-US" sz="2400" dirty="0">
                <a:solidFill>
                  <a:srgbClr val="002060"/>
                </a:solidFill>
                <a:effectLst/>
                <a:latin typeface="#9Slide03 Cabin Condensed Bold" panose="00000806000000000000" pitchFamily="2" charset="0"/>
                <a:ea typeface="Calibri" panose="020F0502020204030204" pitchFamily="34" charset="0"/>
              </a:rPr>
              <a:t>. </a:t>
            </a:r>
            <a:endParaRPr lang="en-US" sz="2400" dirty="0">
              <a:solidFill>
                <a:srgbClr val="002060"/>
              </a:solidFill>
              <a:latin typeface="#9Slide03 Cabin Condensed Bold" panose="00000806000000000000" pitchFamily="2" charset="0"/>
            </a:endParaRPr>
          </a:p>
        </p:txBody>
      </p:sp>
      <p:sp>
        <p:nvSpPr>
          <p:cNvPr id="17" name="Rectangle: Rounded Corners 16">
            <a:extLst>
              <a:ext uri="{FF2B5EF4-FFF2-40B4-BE49-F238E27FC236}">
                <a16:creationId xmlns="" xmlns:a16="http://schemas.microsoft.com/office/drawing/2014/main" id="{379E3B76-07E3-4B04-8536-BF6F57F659BF}"/>
              </a:ext>
            </a:extLst>
          </p:cNvPr>
          <p:cNvSpPr/>
          <p:nvPr/>
        </p:nvSpPr>
        <p:spPr>
          <a:xfrm>
            <a:off x="307042" y="1512882"/>
            <a:ext cx="7180878" cy="3099758"/>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64B189F2-CFE1-4576-8A43-8F1360A5039E}"/>
              </a:ext>
            </a:extLst>
          </p:cNvPr>
          <p:cNvGrpSpPr/>
          <p:nvPr/>
        </p:nvGrpSpPr>
        <p:grpSpPr>
          <a:xfrm>
            <a:off x="-533400" y="799579"/>
            <a:ext cx="10571816" cy="830997"/>
            <a:chOff x="-997794" y="727489"/>
            <a:chExt cx="10571816" cy="830997"/>
          </a:xfrm>
        </p:grpSpPr>
        <p:sp>
          <p:nvSpPr>
            <p:cNvPr id="14" name="Rectangle: Rounded Corners 13">
              <a:extLst>
                <a:ext uri="{FF2B5EF4-FFF2-40B4-BE49-F238E27FC236}">
                  <a16:creationId xmlns="" xmlns:a16="http://schemas.microsoft.com/office/drawing/2014/main" id="{160BAA8F-311B-4CB5-B0AD-840BCA1C83CE}"/>
                </a:ext>
              </a:extLst>
            </p:cNvPr>
            <p:cNvSpPr/>
            <p:nvPr/>
          </p:nvSpPr>
          <p:spPr>
            <a:xfrm>
              <a:off x="283422" y="930150"/>
              <a:ext cx="9290600" cy="537004"/>
            </a:xfrm>
            <a:prstGeom prst="roundRect">
              <a:avLst>
                <a:gd name="adj" fmla="val 40163"/>
              </a:avLst>
            </a:prstGeom>
            <a:solidFill>
              <a:srgbClr val="FFFF00"/>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rgbClr val="0000FF"/>
                </a:solidFill>
                <a:latin typeface="#9Slide05 Shaqila" pitchFamily="2" charset="0"/>
              </a:endParaRPr>
            </a:p>
          </p:txBody>
        </p:sp>
        <p:sp>
          <p:nvSpPr>
            <p:cNvPr id="27" name="TextBox 26">
              <a:extLst>
                <a:ext uri="{FF2B5EF4-FFF2-40B4-BE49-F238E27FC236}">
                  <a16:creationId xmlns="" xmlns:a16="http://schemas.microsoft.com/office/drawing/2014/main" id="{F1A4E477-3C28-4391-B6E6-B48ADABF4F46}"/>
                </a:ext>
              </a:extLst>
            </p:cNvPr>
            <p:cNvSpPr txBox="1"/>
            <p:nvPr/>
          </p:nvSpPr>
          <p:spPr>
            <a:xfrm>
              <a:off x="-997794" y="727489"/>
              <a:ext cx="984828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00FF"/>
                  </a:solidFill>
                  <a:effectLst/>
                  <a:uLnTx/>
                  <a:uFillTx/>
                  <a:latin typeface="#9Slide05 Shaqila" pitchFamily="2" charset="0"/>
                  <a:ea typeface="+mn-ea"/>
                  <a:cs typeface="+mn-cs"/>
                </a:rPr>
                <a:t>Hiện</a:t>
              </a:r>
              <a:r>
                <a:rPr kumimoji="0" lang="en-US" sz="4800" b="0" i="0" u="none" strike="noStrike" kern="1200" cap="none" spc="0" normalizeH="0" baseline="0" noProof="0" dirty="0">
                  <a:ln>
                    <a:noFill/>
                  </a:ln>
                  <a:solidFill>
                    <a:srgbClr val="0000FF"/>
                  </a:solidFill>
                  <a:effectLst/>
                  <a:uLnTx/>
                  <a:uFillTx/>
                  <a:latin typeface="#9Slide05 Shaqila" pitchFamily="2" charset="0"/>
                  <a:ea typeface="+mn-ea"/>
                  <a:cs typeface="+mn-cs"/>
                </a:rPr>
                <a:t> </a:t>
              </a:r>
              <a:r>
                <a:rPr kumimoji="0" lang="en-US" sz="4800" b="0" i="0" u="none" strike="noStrike" kern="1200" cap="none" spc="0" normalizeH="0" baseline="0" noProof="0" dirty="0" err="1">
                  <a:ln>
                    <a:noFill/>
                  </a:ln>
                  <a:solidFill>
                    <a:srgbClr val="0000FF"/>
                  </a:solidFill>
                  <a:effectLst/>
                  <a:uLnTx/>
                  <a:uFillTx/>
                  <a:latin typeface="#9Slide05 Shaqila" pitchFamily="2" charset="0"/>
                  <a:ea typeface="+mn-ea"/>
                  <a:cs typeface="+mn-cs"/>
                </a:rPr>
                <a:t>tượng</a:t>
              </a:r>
              <a:r>
                <a:rPr kumimoji="0" lang="en-US" sz="4800" b="0" i="0" u="none" strike="noStrike" kern="1200" cap="none" spc="0" normalizeH="0" baseline="0" noProof="0" dirty="0">
                  <a:ln>
                    <a:noFill/>
                  </a:ln>
                  <a:solidFill>
                    <a:srgbClr val="0000FF"/>
                  </a:solidFill>
                  <a:effectLst/>
                  <a:uLnTx/>
                  <a:uFillTx/>
                  <a:latin typeface="#9Slide05 Shaqila" pitchFamily="2" charset="0"/>
                  <a:ea typeface="+mn-ea"/>
                  <a:cs typeface="+mn-cs"/>
                </a:rPr>
                <a:t> </a:t>
              </a:r>
              <a:r>
                <a:rPr kumimoji="0" lang="en-US" sz="4800" b="0" i="0" u="none" strike="noStrike" kern="1200" cap="none" spc="0" normalizeH="0" baseline="0" noProof="0" dirty="0" err="1">
                  <a:ln>
                    <a:noFill/>
                  </a:ln>
                  <a:solidFill>
                    <a:srgbClr val="0000FF"/>
                  </a:solidFill>
                  <a:effectLst/>
                  <a:uLnTx/>
                  <a:uFillTx/>
                  <a:latin typeface="#9Slide05 Shaqila" pitchFamily="2" charset="0"/>
                  <a:ea typeface="+mn-ea"/>
                  <a:cs typeface="+mn-cs"/>
                </a:rPr>
                <a:t>Đêm</a:t>
              </a:r>
              <a:r>
                <a:rPr kumimoji="0" lang="en-US" sz="4800" b="0" i="0" u="none" strike="noStrike" kern="1200" cap="none" spc="0" normalizeH="0" baseline="0" noProof="0" dirty="0">
                  <a:ln>
                    <a:noFill/>
                  </a:ln>
                  <a:solidFill>
                    <a:srgbClr val="0000FF"/>
                  </a:solidFill>
                  <a:effectLst/>
                  <a:uLnTx/>
                  <a:uFillTx/>
                  <a:latin typeface="#9Slide05 Shaqila" pitchFamily="2" charset="0"/>
                  <a:ea typeface="+mn-ea"/>
                  <a:cs typeface="+mn-cs"/>
                </a:rPr>
                <a:t> </a:t>
              </a:r>
              <a:r>
                <a:rPr kumimoji="0" lang="en-US" sz="4800" b="0" i="0" u="none" strike="noStrike" kern="1200" cap="none" spc="0" normalizeH="0" baseline="0" noProof="0" dirty="0" err="1">
                  <a:ln>
                    <a:noFill/>
                  </a:ln>
                  <a:solidFill>
                    <a:srgbClr val="0000FF"/>
                  </a:solidFill>
                  <a:effectLst/>
                  <a:uLnTx/>
                  <a:uFillTx/>
                  <a:latin typeface="#9Slide05 Shaqila" pitchFamily="2" charset="0"/>
                  <a:ea typeface="+mn-ea"/>
                  <a:cs typeface="+mn-cs"/>
                </a:rPr>
                <a:t>trắng</a:t>
              </a:r>
              <a:endParaRPr kumimoji="0" lang="en-US" sz="4800" b="0" i="0" u="none" strike="noStrike" kern="1200" cap="none" spc="0" normalizeH="0" baseline="0" noProof="0" dirty="0">
                <a:ln>
                  <a:noFill/>
                </a:ln>
                <a:solidFill>
                  <a:srgbClr val="0000FF"/>
                </a:solidFill>
                <a:effectLst/>
                <a:uLnTx/>
                <a:uFillTx/>
                <a:latin typeface="#9Slide05 Shaqila" pitchFamily="2" charset="0"/>
                <a:ea typeface="+mn-ea"/>
                <a:cs typeface="+mn-cs"/>
              </a:endParaRPr>
            </a:p>
          </p:txBody>
        </p:sp>
      </p:grpSp>
      <p:sp>
        <p:nvSpPr>
          <p:cNvPr id="33" name="TextBox 32">
            <a:extLst>
              <a:ext uri="{FF2B5EF4-FFF2-40B4-BE49-F238E27FC236}">
                <a16:creationId xmlns="" xmlns:a16="http://schemas.microsoft.com/office/drawing/2014/main" id="{ADC21BB0-AD4C-4898-85B6-486F3883B86E}"/>
              </a:ext>
            </a:extLst>
          </p:cNvPr>
          <p:cNvSpPr txBox="1"/>
          <p:nvPr/>
        </p:nvSpPr>
        <p:spPr>
          <a:xfrm>
            <a:off x="7693138" y="1511924"/>
            <a:ext cx="4410799" cy="400110"/>
          </a:xfrm>
          <a:prstGeom prst="rect">
            <a:avLst/>
          </a:prstGeom>
          <a:noFill/>
        </p:spPr>
        <p:txBody>
          <a:bodyPr wrap="square">
            <a:spAutoFit/>
          </a:bodyPr>
          <a:lstStyle/>
          <a:p>
            <a:r>
              <a:rPr lang="en-US" sz="2000" dirty="0" err="1">
                <a:solidFill>
                  <a:srgbClr val="333333"/>
                </a:solidFill>
                <a:effectLst/>
                <a:latin typeface="#9Slide03 Cabin Condensed Bold" panose="00000806000000000000" pitchFamily="2" charset="0"/>
                <a:ea typeface="Calibri" panose="020F0502020204030204" pitchFamily="34" charset="0"/>
              </a:rPr>
              <a:t>Hiện</a:t>
            </a:r>
            <a:r>
              <a:rPr lang="en-US" sz="2000" dirty="0">
                <a:solidFill>
                  <a:srgbClr val="333333"/>
                </a:solidFill>
                <a:effectLst/>
                <a:latin typeface="#9Slide03 Cabin Condensed Bold" panose="00000806000000000000" pitchFamily="2" charset="0"/>
                <a:ea typeface="Calibri" panose="020F0502020204030204" pitchFamily="34" charset="0"/>
              </a:rPr>
              <a:t> </a:t>
            </a:r>
            <a:r>
              <a:rPr lang="en-US" sz="2000" dirty="0" err="1">
                <a:solidFill>
                  <a:srgbClr val="333333"/>
                </a:solidFill>
                <a:effectLst/>
                <a:latin typeface="#9Slide03 Cabin Condensed Bold" panose="00000806000000000000" pitchFamily="2" charset="0"/>
                <a:ea typeface="Calibri" panose="020F0502020204030204" pitchFamily="34" charset="0"/>
              </a:rPr>
              <a:t>tượng</a:t>
            </a:r>
            <a:r>
              <a:rPr lang="en-US" sz="2000" dirty="0">
                <a:solidFill>
                  <a:srgbClr val="333333"/>
                </a:solidFill>
                <a:effectLst/>
                <a:latin typeface="#9Slide03 Cabin Condensed Bold" panose="00000806000000000000" pitchFamily="2" charset="0"/>
                <a:ea typeface="Calibri" panose="020F0502020204030204" pitchFamily="34" charset="0"/>
              </a:rPr>
              <a:t> </a:t>
            </a:r>
            <a:r>
              <a:rPr lang="en-US" sz="2000" dirty="0" err="1">
                <a:solidFill>
                  <a:srgbClr val="333333"/>
                </a:solidFill>
                <a:effectLst/>
                <a:latin typeface="#9Slide03 Cabin Condensed Bold" panose="00000806000000000000" pitchFamily="2" charset="0"/>
                <a:ea typeface="Calibri" panose="020F0502020204030204" pitchFamily="34" charset="0"/>
              </a:rPr>
              <a:t>đêm</a:t>
            </a:r>
            <a:r>
              <a:rPr lang="en-US" sz="2000" dirty="0">
                <a:solidFill>
                  <a:srgbClr val="333333"/>
                </a:solidFill>
                <a:effectLst/>
                <a:latin typeface="#9Slide03 Cabin Condensed Bold" panose="00000806000000000000" pitchFamily="2" charset="0"/>
                <a:ea typeface="Calibri" panose="020F0502020204030204" pitchFamily="34" charset="0"/>
              </a:rPr>
              <a:t> </a:t>
            </a:r>
            <a:r>
              <a:rPr lang="en-US" sz="2000" dirty="0" err="1">
                <a:solidFill>
                  <a:srgbClr val="333333"/>
                </a:solidFill>
                <a:effectLst/>
                <a:latin typeface="#9Slide03 Cabin Condensed Bold" panose="00000806000000000000" pitchFamily="2" charset="0"/>
                <a:ea typeface="Calibri" panose="020F0502020204030204" pitchFamily="34" charset="0"/>
              </a:rPr>
              <a:t>trắng</a:t>
            </a:r>
            <a:r>
              <a:rPr lang="en-US" sz="2000" dirty="0">
                <a:solidFill>
                  <a:srgbClr val="333333"/>
                </a:solidFill>
                <a:effectLst/>
                <a:latin typeface="#9Slide03 Cabin Condensed Bold" panose="00000806000000000000" pitchFamily="2" charset="0"/>
                <a:ea typeface="Calibri" panose="020F0502020204030204" pitchFamily="34" charset="0"/>
              </a:rPr>
              <a:t> </a:t>
            </a:r>
            <a:r>
              <a:rPr lang="en-US" sz="2000" dirty="0" err="1">
                <a:solidFill>
                  <a:srgbClr val="333333"/>
                </a:solidFill>
                <a:effectLst/>
                <a:latin typeface="#9Slide03 Cabin Condensed Bold" panose="00000806000000000000" pitchFamily="2" charset="0"/>
                <a:ea typeface="Calibri" panose="020F0502020204030204" pitchFamily="34" charset="0"/>
              </a:rPr>
              <a:t>tại</a:t>
            </a:r>
            <a:r>
              <a:rPr lang="en-US" sz="2000" dirty="0">
                <a:solidFill>
                  <a:srgbClr val="333333"/>
                </a:solidFill>
                <a:effectLst/>
                <a:latin typeface="#9Slide03 Cabin Condensed Bold" panose="00000806000000000000" pitchFamily="2" charset="0"/>
                <a:ea typeface="Calibri" panose="020F0502020204030204" pitchFamily="34" charset="0"/>
              </a:rPr>
              <a:t> Saint Petersburg </a:t>
            </a:r>
            <a:endParaRPr lang="en-US" sz="3200" dirty="0">
              <a:latin typeface="#9Slide03 Cabin Condensed Bold" panose="00000806000000000000" pitchFamily="2" charset="0"/>
            </a:endParaRPr>
          </a:p>
        </p:txBody>
      </p:sp>
    </p:spTree>
    <p:extLst>
      <p:ext uri="{BB962C8B-B14F-4D97-AF65-F5344CB8AC3E}">
        <p14:creationId xmlns:p14="http://schemas.microsoft.com/office/powerpoint/2010/main" val="298343984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76" y="0"/>
            <a:ext cx="12131246" cy="6705600"/>
          </a:xfrm>
          <a:prstGeom prst="rect">
            <a:avLst/>
          </a:prstGeom>
        </p:spPr>
      </p:pic>
      <p:sp>
        <p:nvSpPr>
          <p:cNvPr id="5" name="Rounded Rectangular Callout 4"/>
          <p:cNvSpPr/>
          <p:nvPr/>
        </p:nvSpPr>
        <p:spPr>
          <a:xfrm>
            <a:off x="152400" y="15551"/>
            <a:ext cx="10134600" cy="17370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Times New Roman" panose="02020603050405020304" pitchFamily="18" charset="0"/>
                <a:cs typeface="Times New Roman" panose="02020603050405020304" pitchFamily="18" charset="0"/>
              </a:rPr>
              <a:t>Em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hãy</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cho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biết</a:t>
            </a:r>
            <a:r>
              <a:rPr lang="en-US" sz="4800" dirty="0" smtClean="0">
                <a:latin typeface="Times New Roman" panose="02020603050405020304" pitchFamily="18" charset="0"/>
                <a:cs typeface="Times New Roman" panose="02020603050405020304" pitchFamily="18" charset="0"/>
              </a:rPr>
              <a:t> 1 </a:t>
            </a:r>
            <a:r>
              <a:rPr lang="en-US" sz="4800" dirty="0" err="1" smtClean="0">
                <a:latin typeface="Times New Roman" panose="02020603050405020304" pitchFamily="18" charset="0"/>
                <a:cs typeface="Times New Roman" panose="02020603050405020304" pitchFamily="18" charset="0"/>
              </a:rPr>
              <a:t>năm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được</a:t>
            </a:r>
            <a:r>
              <a:rPr lang="en-US" sz="4800" dirty="0" smtClean="0">
                <a:latin typeface="Times New Roman" panose="02020603050405020304" pitchFamily="18" charset="0"/>
                <a:cs typeface="Times New Roman" panose="02020603050405020304" pitchFamily="18" charset="0"/>
              </a:rPr>
              <a:t> chia </a:t>
            </a:r>
            <a:r>
              <a:rPr lang="en-US" sz="4800" dirty="0" err="1" smtClean="0">
                <a:latin typeface="Times New Roman" panose="02020603050405020304" pitchFamily="18" charset="0"/>
                <a:cs typeface="Times New Roman" panose="02020603050405020304" pitchFamily="18" charset="0"/>
              </a:rPr>
              <a:t>thành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bao</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nhiêu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mùa</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6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71746" y="3716588"/>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85684" y="2844055"/>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140644" y="1816302"/>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200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3315" y="228600"/>
            <a:ext cx="1218868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ĐỘNG CỦA TRÁI ĐẤT QUANH MẶT TRỜI </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vi-VN"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HỆ QUẢ</a:t>
            </a:r>
          </a:p>
        </p:txBody>
      </p:sp>
      <p:sp>
        <p:nvSpPr>
          <p:cNvPr id="26" name="Title 1"/>
          <p:cNvSpPr txBox="1">
            <a:spLocks/>
          </p:cNvSpPr>
          <p:nvPr/>
        </p:nvSpPr>
        <p:spPr>
          <a:xfrm>
            <a:off x="1992318" y="1956339"/>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CHUYỂN 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992318" y="2926010"/>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HỆ QUẢ CHUYỂN ĐỘNG CỦA TRÁI ĐẤT QUANH MẶT TRỜI</a:t>
            </a:r>
          </a:p>
        </p:txBody>
      </p:sp>
      <p:sp>
        <p:nvSpPr>
          <p:cNvPr id="21" name="Title 1"/>
          <p:cNvSpPr txBox="1">
            <a:spLocks/>
          </p:cNvSpPr>
          <p:nvPr/>
        </p:nvSpPr>
        <p:spPr>
          <a:xfrm>
            <a:off x="2006722" y="3866134"/>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42" name="Round Same Side Corner Rectangle 41"/>
          <p:cNvSpPr/>
          <p:nvPr/>
        </p:nvSpPr>
        <p:spPr>
          <a:xfrm rot="5400000">
            <a:off x="1251336" y="18610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1310373" y="2929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1016980" y="1967256"/>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1063188" y="3013784"/>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1284852" y="3801055"/>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1037667" y="3866134"/>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pic>
        <p:nvPicPr>
          <p:cNvPr id="2" name="Picture 1"/>
          <p:cNvPicPr>
            <a:picLocks noChangeAspect="1"/>
          </p:cNvPicPr>
          <p:nvPr/>
        </p:nvPicPr>
        <p:blipFill>
          <a:blip r:embed="rId2"/>
          <a:stretch>
            <a:fillRect/>
          </a:stretch>
        </p:blipFill>
        <p:spPr>
          <a:xfrm>
            <a:off x="7010400" y="3497510"/>
            <a:ext cx="4953000" cy="3176209"/>
          </a:xfrm>
          <a:prstGeom prst="rect">
            <a:avLst/>
          </a:prstGeom>
        </p:spPr>
      </p:pic>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100"/>
                                        <p:tgtEl>
                                          <p:spTgt spid="30"/>
                                        </p:tgtEl>
                                      </p:cBhvr>
                                    </p:animEffect>
                                  </p:childTnLst>
                                </p:cTn>
                              </p:par>
                            </p:childTnLst>
                          </p:cTn>
                        </p:par>
                        <p:par>
                          <p:cTn id="18" fill="hold">
                            <p:stCondLst>
                              <p:cond delay="1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600"/>
                            </p:stCondLst>
                            <p:childTnLst>
                              <p:par>
                                <p:cTn id="23" presetID="22" presetClass="entr" presetSubtype="8"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250"/>
                                        <p:tgtEl>
                                          <p:spTgt spid="4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25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100"/>
                                        <p:tgtEl>
                                          <p:spTgt spid="32"/>
                                        </p:tgtEl>
                                      </p:cBhvr>
                                    </p:animEffect>
                                  </p:childTnLst>
                                </p:cTn>
                              </p:par>
                            </p:childTnLst>
                          </p:cTn>
                        </p:par>
                        <p:par>
                          <p:cTn id="34" fill="hold">
                            <p:stCondLst>
                              <p:cond delay="1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6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250"/>
                                        <p:tgtEl>
                                          <p:spTgt spid="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25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00"/>
                                        <p:tgtEl>
                                          <p:spTgt spid="19"/>
                                        </p:tgtEl>
                                      </p:cBhvr>
                                    </p:animEffect>
                                  </p:childTnLst>
                                </p:cTn>
                              </p:par>
                            </p:childTnLst>
                          </p:cTn>
                        </p:par>
                        <p:par>
                          <p:cTn id="50" fill="hold">
                            <p:stCondLst>
                              <p:cond delay="1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600"/>
                            </p:stCondLst>
                            <p:childTnLst>
                              <p:par>
                                <p:cTn id="55" presetID="22" presetClass="entr" presetSubtype="8"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25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42" grpId="0" animBg="1"/>
      <p:bldP spid="43" grpId="0" animBg="1"/>
      <p:bldP spid="44" grpId="0"/>
      <p:bldP spid="45"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381000" y="1439409"/>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p:cNvPicPr>
            <a:picLocks noChangeAspect="1"/>
          </p:cNvPicPr>
          <p:nvPr/>
        </p:nvPicPr>
        <p:blipFill>
          <a:blip r:embed="rId2"/>
          <a:stretch>
            <a:fillRect/>
          </a:stretch>
        </p:blipFill>
        <p:spPr>
          <a:xfrm>
            <a:off x="2667000" y="2209800"/>
            <a:ext cx="7514579" cy="4251176"/>
          </a:xfrm>
          <a:prstGeom prst="rect">
            <a:avLst/>
          </a:prstGeom>
        </p:spPr>
      </p:pic>
    </p:spTree>
    <p:extLst>
      <p:ext uri="{BB962C8B-B14F-4D97-AF65-F5344CB8AC3E}">
        <p14:creationId xmlns:p14="http://schemas.microsoft.com/office/powerpoint/2010/main" val="35480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130693" y="4343400"/>
            <a:ext cx="5755433" cy="2640723"/>
          </a:xfrm>
          <a:prstGeom prst="rect">
            <a:avLst/>
          </a:prstGeom>
          <a:solidFill>
            <a:schemeClr val="accent2">
              <a:lumMod val="40000"/>
              <a:lumOff val="60000"/>
            </a:schemeClr>
          </a:solidFill>
        </p:spPr>
        <p:txBody>
          <a:bodyPr wrap="square">
            <a:spAutoFit/>
          </a:bodyPr>
          <a:lstStyle/>
          <a:p>
            <a:pPr marL="342900" marR="0" lvl="0" indent="-342900" algn="just">
              <a:lnSpc>
                <a:spcPct val="115000"/>
              </a:lnSpc>
              <a:spcBef>
                <a:spcPts val="0"/>
              </a:spcBef>
              <a:spcAft>
                <a:spcPts val="0"/>
              </a:spcAft>
              <a:buFont typeface="+mj-lt"/>
              <a:buAutoNum type="arabicPeriod"/>
              <a:tabLst>
                <a:tab pos="171450" algn="l"/>
                <a:tab pos="514350" algn="l"/>
                <a:tab pos="571500" algn="l"/>
              </a:tabLst>
            </a:pPr>
            <a:r>
              <a:rPr lang="en-US" sz="2400" dirty="0" err="1">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Chuyển</a:t>
            </a:r>
            <a:r>
              <a:rPr lang="en-US" sz="2400" dirty="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động</a:t>
            </a:r>
            <a:r>
              <a:rPr lang="en-US" sz="2400" dirty="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t</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heo</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quỹ</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đạo</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hình</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gì</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mj-lt"/>
              <a:buAutoNum type="arabicPeriod"/>
              <a:tabLst>
                <a:tab pos="171450" algn="l"/>
                <a:tab pos="514350" algn="l"/>
                <a:tab pos="571500" algn="l"/>
              </a:tabLst>
            </a:pP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Chuyển</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động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cùng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chiều</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hay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ngược</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chiều</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kim</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đồng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hồ</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mj-lt"/>
              <a:buAutoNum type="arabicPeriod"/>
              <a:tabLst>
                <a:tab pos="171450" algn="l"/>
                <a:tab pos="514350" algn="l"/>
                <a:tab pos="571500" algn="l"/>
              </a:tabLst>
            </a:pP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Thời</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gian</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là</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bao</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lâu</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1000"/>
              </a:spcAft>
              <a:buFont typeface="+mj-lt"/>
              <a:buAutoNum type="arabicPeriod"/>
              <a:tabLst>
                <a:tab pos="171450" algn="l"/>
                <a:tab pos="514350" algn="l"/>
                <a:tab pos="571500" algn="l"/>
              </a:tabLst>
            </a:pPr>
            <a:r>
              <a:rPr lang="en-US" sz="2400" dirty="0" err="1">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T</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rục</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nghiêng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của</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TĐ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trong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4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vị</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trí</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trên</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hình</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có</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thay</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đổi</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không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p>
        </p:txBody>
      </p:sp>
      <p:pic>
        <p:nvPicPr>
          <p:cNvPr id="9" name="chuyen dong cua TD quanh MT (1)">
            <a:hlinkClick r:id="" action="ppaction://media"/>
            <a:extLst>
              <a:ext uri="{FF2B5EF4-FFF2-40B4-BE49-F238E27FC236}">
                <a16:creationId xmlns="" xmlns:a16="http://schemas.microsoft.com/office/drawing/2014/main" id="{F56E6DD1-BE33-4013-B4C0-C698B355045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77000" y="1726714"/>
            <a:ext cx="5465013" cy="3138595"/>
          </a:xfrm>
          <a:prstGeom prst="rect">
            <a:avLst/>
          </a:prstGeom>
        </p:spPr>
      </p:pic>
      <p:pic>
        <p:nvPicPr>
          <p:cNvPr id="2" name="Picture 1"/>
          <p:cNvPicPr>
            <a:picLocks noChangeAspect="1"/>
          </p:cNvPicPr>
          <p:nvPr/>
        </p:nvPicPr>
        <p:blipFill>
          <a:blip r:embed="rId5"/>
          <a:stretch>
            <a:fillRect/>
          </a:stretch>
        </p:blipFill>
        <p:spPr>
          <a:xfrm>
            <a:off x="9684505" y="4876195"/>
            <a:ext cx="2257508" cy="2028825"/>
          </a:xfrm>
          <a:prstGeom prst="rect">
            <a:avLst/>
          </a:prstGeom>
        </p:spPr>
      </p:pic>
      <p:pic>
        <p:nvPicPr>
          <p:cNvPr id="3" name="Picture 2"/>
          <p:cNvPicPr>
            <a:picLocks noChangeAspect="1"/>
          </p:cNvPicPr>
          <p:nvPr/>
        </p:nvPicPr>
        <p:blipFill>
          <a:blip r:embed="rId6"/>
          <a:stretch>
            <a:fillRect/>
          </a:stretch>
        </p:blipFill>
        <p:spPr>
          <a:xfrm>
            <a:off x="155575" y="1726714"/>
            <a:ext cx="5788025" cy="2608251"/>
          </a:xfrm>
          <a:prstGeom prst="rect">
            <a:avLst/>
          </a:prstGeom>
        </p:spPr>
      </p:pic>
      <p:pic>
        <p:nvPicPr>
          <p:cNvPr id="10" name="Picture 9"/>
          <p:cNvPicPr>
            <a:picLocks noChangeAspect="1"/>
          </p:cNvPicPr>
          <p:nvPr/>
        </p:nvPicPr>
        <p:blipFill>
          <a:blip r:embed="rId7"/>
          <a:stretch>
            <a:fillRect/>
          </a:stretch>
        </p:blipFill>
        <p:spPr>
          <a:xfrm>
            <a:off x="6934200" y="4891746"/>
            <a:ext cx="1966254" cy="1966254"/>
          </a:xfrm>
          <a:prstGeom prst="rect">
            <a:avLst/>
          </a:prstGeom>
        </p:spPr>
      </p:pic>
    </p:spTree>
    <p:extLst>
      <p:ext uri="{BB962C8B-B14F-4D97-AF65-F5344CB8AC3E}">
        <p14:creationId xmlns:p14="http://schemas.microsoft.com/office/powerpoint/2010/main" val="35922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7562" fill="hold"/>
                                        <p:tgtEl>
                                          <p:spTgt spid="9"/>
                                        </p:tgtEl>
                                      </p:cBhvr>
                                    </p:cmd>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withEffect">
                                  <p:stCondLst>
                                    <p:cond delay="0"/>
                                  </p:stCondLst>
                                  <p:childTnLst>
                                    <p:cmd type="call" cmd="togglePause">
                                      <p:cBhvr>
                                        <p:cTn id="38" dur="1" fill="hold"/>
                                        <p:tgtEl>
                                          <p:spTgt spid="9"/>
                                        </p:tgtEl>
                                      </p:cBhvr>
                                    </p:cmd>
                                  </p:childTnLst>
                                </p:cTn>
                              </p:par>
                            </p:childTnLst>
                          </p:cTn>
                        </p:par>
                      </p:childTnLst>
                    </p:cTn>
                  </p:par>
                </p:childTnLst>
              </p:cTn>
              <p:nextCondLst>
                <p:cond evt="onClick" delay="0">
                  <p:tgtEl>
                    <p:spTgt spid="9"/>
                  </p:tgtEl>
                </p:cond>
              </p:nextCondLst>
            </p:seq>
            <p:video>
              <p:cMediaNode vol="80000" showWhenStopped="0">
                <p:cTn id="39" fill="hold" display="0">
                  <p:stCondLst>
                    <p:cond delay="indefinite"/>
                  </p:stCondLst>
                </p:cTn>
                <p:tgtEl>
                  <p:spTgt spid="9"/>
                </p:tgtEl>
              </p:cMediaNode>
            </p:video>
          </p:childTnLst>
        </p:cTn>
      </p:par>
    </p:tnLst>
    <p:bldLst>
      <p:bldP spid="4" grpId="0"/>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0" y="4343400"/>
            <a:ext cx="6248399" cy="587853"/>
          </a:xfrm>
          <a:prstGeom prst="rect">
            <a:avLst/>
          </a:prstGeom>
          <a:solidFill>
            <a:schemeClr val="accent2">
              <a:lumMod val="40000"/>
              <a:lumOff val="60000"/>
            </a:schemeClr>
          </a:solidFill>
        </p:spPr>
        <p:txBody>
          <a:bodyPr wrap="square">
            <a:spAutoFit/>
          </a:bodyPr>
          <a:lstStyle/>
          <a:p>
            <a:pPr lvl="1" algn="just">
              <a:lnSpc>
                <a:spcPct val="115000"/>
              </a:lnSpc>
              <a:tabLst>
                <a:tab pos="171450" algn="l"/>
                <a:tab pos="514350" algn="l"/>
                <a:tab pos="571500" algn="l"/>
              </a:tabLst>
            </a:pP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heo</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chuyen dong cua TD quanh MT (1)">
            <a:hlinkClick r:id="" action="ppaction://media"/>
            <a:extLst>
              <a:ext uri="{FF2B5EF4-FFF2-40B4-BE49-F238E27FC236}">
                <a16:creationId xmlns="" xmlns:a16="http://schemas.microsoft.com/office/drawing/2014/main" id="{F56E6DD1-BE33-4013-B4C0-C698B355045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77000" y="1726714"/>
            <a:ext cx="5465013" cy="3138595"/>
          </a:xfrm>
          <a:prstGeom prst="rect">
            <a:avLst/>
          </a:prstGeom>
        </p:spPr>
      </p:pic>
      <p:pic>
        <p:nvPicPr>
          <p:cNvPr id="2" name="Picture 1"/>
          <p:cNvPicPr>
            <a:picLocks noChangeAspect="1"/>
          </p:cNvPicPr>
          <p:nvPr/>
        </p:nvPicPr>
        <p:blipFill>
          <a:blip r:embed="rId6"/>
          <a:stretch>
            <a:fillRect/>
          </a:stretch>
        </p:blipFill>
        <p:spPr>
          <a:xfrm>
            <a:off x="9684505" y="4876195"/>
            <a:ext cx="2257508" cy="2028825"/>
          </a:xfrm>
          <a:prstGeom prst="rect">
            <a:avLst/>
          </a:prstGeom>
        </p:spPr>
      </p:pic>
      <p:pic>
        <p:nvPicPr>
          <p:cNvPr id="3" name="Picture 2"/>
          <p:cNvPicPr>
            <a:picLocks noChangeAspect="1"/>
          </p:cNvPicPr>
          <p:nvPr/>
        </p:nvPicPr>
        <p:blipFill>
          <a:blip r:embed="rId7"/>
          <a:stretch>
            <a:fillRect/>
          </a:stretch>
        </p:blipFill>
        <p:spPr>
          <a:xfrm>
            <a:off x="155575" y="1726714"/>
            <a:ext cx="5788025" cy="2608251"/>
          </a:xfrm>
          <a:prstGeom prst="rect">
            <a:avLst/>
          </a:prstGeom>
        </p:spPr>
      </p:pic>
      <p:sp>
        <p:nvSpPr>
          <p:cNvPr id="12" name="TextBox 11">
            <a:extLst>
              <a:ext uri="{FF2B5EF4-FFF2-40B4-BE49-F238E27FC236}">
                <a16:creationId xmlns:a16="http://schemas.microsoft.com/office/drawing/2014/main" xmlns="" id="{A8CB74D7-FC4F-4939-801E-6537187A0750}"/>
              </a:ext>
            </a:extLst>
          </p:cNvPr>
          <p:cNvSpPr txBox="1"/>
          <p:nvPr/>
        </p:nvSpPr>
        <p:spPr>
          <a:xfrm>
            <a:off x="487647" y="5317372"/>
            <a:ext cx="5989353" cy="699102"/>
          </a:xfrm>
          <a:prstGeom prst="rect">
            <a:avLst/>
          </a:prstGeom>
          <a:solidFill>
            <a:schemeClr val="bg1">
              <a:lumMod val="75000"/>
            </a:schemeClr>
          </a:solidFill>
        </p:spPr>
        <p:txBody>
          <a:bodyPr wrap="square">
            <a:spAutoFit/>
          </a:bodyPr>
          <a:lstStyle/>
          <a:p>
            <a:pPr marL="0" marR="0" indent="0" algn="just">
              <a:lnSpc>
                <a:spcPct val="120000"/>
              </a:lnSpc>
              <a:spcBef>
                <a:spcPts val="0"/>
              </a:spcBef>
              <a:spcAft>
                <a:spcPts val="600"/>
              </a:spcAft>
            </a:pPr>
            <a:r>
              <a:rPr lang="en-US" sz="2800" dirty="0">
                <a:solidFill>
                  <a:srgbClr val="002060"/>
                </a:solidFill>
                <a:latin typeface="#9Slide03 Cabin Condensed Bold" panose="00000806000000000000" pitchFamily="2"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uỹ</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 elip gần tròn.</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2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7562" fill="hold"/>
                                        <p:tgtEl>
                                          <p:spTgt spid="9"/>
                                        </p:tgtEl>
                                      </p:cBhvr>
                                    </p:cmd>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withEffect">
                                  <p:stCondLst>
                                    <p:cond delay="0"/>
                                  </p:stCondLst>
                                  <p:childTnLst>
                                    <p:cmd type="call" cmd="togglePause">
                                      <p:cBhvr>
                                        <p:cTn id="38" dur="1" fill="hold"/>
                                        <p:tgtEl>
                                          <p:spTgt spid="9"/>
                                        </p:tgtEl>
                                      </p:cBhvr>
                                    </p:cmd>
                                  </p:childTnLst>
                                </p:cTn>
                              </p:par>
                            </p:childTnLst>
                          </p:cTn>
                        </p:par>
                      </p:childTnLst>
                    </p:cTn>
                  </p:par>
                </p:childTnLst>
              </p:cTn>
              <p:nextCondLst>
                <p:cond evt="onClick" delay="0">
                  <p:tgtEl>
                    <p:spTgt spid="9"/>
                  </p:tgtEl>
                </p:cond>
              </p:nextCondLst>
            </p:seq>
            <p:video>
              <p:cMediaNode vol="80000" showWhenStopped="0">
                <p:cTn id="39" fill="hold" display="0">
                  <p:stCondLst>
                    <p:cond delay="indefinite"/>
                  </p:stCondLst>
                </p:cTn>
                <p:tgtEl>
                  <p:spTgt spid="9"/>
                </p:tgtEl>
              </p:cMediaNode>
            </p:video>
          </p:childTnLst>
        </p:cTn>
      </p:par>
    </p:tnLst>
    <p:bldLst>
      <p:bldP spid="4" grpId="0"/>
      <p:bldP spid="5" grpId="0"/>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274638"/>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1155214"/>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130693" y="4343400"/>
            <a:ext cx="5755433" cy="941796"/>
          </a:xfrm>
          <a:prstGeom prst="rect">
            <a:avLst/>
          </a:prstGeom>
          <a:solidFill>
            <a:schemeClr val="accent2">
              <a:lumMod val="40000"/>
              <a:lumOff val="60000"/>
            </a:schemeClr>
          </a:solidFill>
        </p:spPr>
        <p:txBody>
          <a:bodyPr wrap="square">
            <a:spAutoFit/>
          </a:bodyPr>
          <a:lstStyle/>
          <a:p>
            <a:pPr marR="0" lvl="0" algn="just">
              <a:lnSpc>
                <a:spcPct val="115000"/>
              </a:lnSpc>
              <a:spcBef>
                <a:spcPts val="0"/>
              </a:spcBef>
              <a:spcAft>
                <a:spcPts val="0"/>
              </a:spcAft>
              <a:tabLst>
                <a:tab pos="171450" algn="l"/>
                <a:tab pos="514350" algn="l"/>
                <a:tab pos="571500" algn="l"/>
              </a:tabLst>
            </a:pPr>
            <a:r>
              <a:rPr lang="en-US" sz="2400" dirty="0" smtClean="0">
                <a:solidFill>
                  <a:srgbClr val="0000FF"/>
                </a:solidFill>
                <a:latin typeface="#9Slide03 Cabin Condensed Bold" panose="00000806000000000000" pitchFamily="2" charset="0"/>
                <a:ea typeface="Calibri" panose="020F0502020204030204" pitchFamily="34" charset="0"/>
                <a:cs typeface="Times New Roman" panose="02020603050405020304" pitchFamily="18" charset="0"/>
              </a:rPr>
              <a:t>2. </a:t>
            </a:r>
            <a:r>
              <a:rPr lang="en-US" sz="2400" dirty="0" err="1"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Chuyển</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động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cùng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chiều</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hay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ngược</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chiều</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kim</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đồng</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hồ</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pic>
        <p:nvPicPr>
          <p:cNvPr id="9" name="chuyen dong cua TD quanh MT (1)">
            <a:hlinkClick r:id="" action="ppaction://media"/>
            <a:extLst>
              <a:ext uri="{FF2B5EF4-FFF2-40B4-BE49-F238E27FC236}">
                <a16:creationId xmlns="" xmlns:a16="http://schemas.microsoft.com/office/drawing/2014/main" id="{F56E6DD1-BE33-4013-B4C0-C698B355045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086600" y="1664475"/>
            <a:ext cx="5146119" cy="2955452"/>
          </a:xfrm>
          <a:prstGeom prst="rect">
            <a:avLst/>
          </a:prstGeom>
        </p:spPr>
      </p:pic>
      <p:pic>
        <p:nvPicPr>
          <p:cNvPr id="3" name="Picture 2"/>
          <p:cNvPicPr>
            <a:picLocks noChangeAspect="1"/>
          </p:cNvPicPr>
          <p:nvPr/>
        </p:nvPicPr>
        <p:blipFill>
          <a:blip r:embed="rId5"/>
          <a:stretch>
            <a:fillRect/>
          </a:stretch>
        </p:blipFill>
        <p:spPr>
          <a:xfrm>
            <a:off x="155576" y="1726715"/>
            <a:ext cx="5120866" cy="2307610"/>
          </a:xfrm>
          <a:prstGeom prst="rect">
            <a:avLst/>
          </a:prstGeom>
        </p:spPr>
      </p:pic>
      <p:pic>
        <p:nvPicPr>
          <p:cNvPr id="10" name="Picture 9"/>
          <p:cNvPicPr>
            <a:picLocks noChangeAspect="1"/>
          </p:cNvPicPr>
          <p:nvPr/>
        </p:nvPicPr>
        <p:blipFill>
          <a:blip r:embed="rId6"/>
          <a:stretch>
            <a:fillRect/>
          </a:stretch>
        </p:blipFill>
        <p:spPr>
          <a:xfrm>
            <a:off x="5198394" y="1642818"/>
            <a:ext cx="1966254" cy="1966254"/>
          </a:xfrm>
          <a:prstGeom prst="rect">
            <a:avLst/>
          </a:prstGeom>
        </p:spPr>
      </p:pic>
      <p:sp>
        <p:nvSpPr>
          <p:cNvPr id="11" name="TextBox 10">
            <a:extLst>
              <a:ext uri="{FF2B5EF4-FFF2-40B4-BE49-F238E27FC236}">
                <a16:creationId xmlns:a16="http://schemas.microsoft.com/office/drawing/2014/main" xmlns="" id="{A8CB74D7-FC4F-4939-801E-6537187A0750}"/>
              </a:ext>
            </a:extLst>
          </p:cNvPr>
          <p:cNvSpPr txBox="1"/>
          <p:nvPr/>
        </p:nvSpPr>
        <p:spPr>
          <a:xfrm>
            <a:off x="192168" y="5594271"/>
            <a:ext cx="10856832" cy="646331"/>
          </a:xfrm>
          <a:prstGeom prst="rect">
            <a:avLst/>
          </a:prstGeom>
          <a:solidFill>
            <a:schemeClr val="bg1">
              <a:lumMod val="75000"/>
            </a:schemeClr>
          </a:solidFill>
        </p:spPr>
        <p:txBody>
          <a:bodyPr wrap="square">
            <a:spAutoFit/>
          </a:bodyPr>
          <a:lstStyle/>
          <a:p>
            <a:r>
              <a:rPr lang="en-US" sz="2800" dirty="0" smtClean="0">
                <a:solidFill>
                  <a:srgbClr val="002060"/>
                </a:solidFill>
                <a:latin typeface="#9Slide03 Cabin Condensed Bold" panose="00000806000000000000" pitchFamily="2"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 Tây sang </a:t>
            </a:r>
            <a:r>
              <a:rPr lang="vi-VN"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hồ</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8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7562" fill="hold"/>
                                        <p:tgtEl>
                                          <p:spTgt spid="9"/>
                                        </p:tgtEl>
                                      </p:cBhvr>
                                    </p:cmd>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9"/>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withEffect">
                                  <p:stCondLst>
                                    <p:cond delay="0"/>
                                  </p:stCondLst>
                                  <p:childTnLst>
                                    <p:cmd type="call" cmd="togglePause">
                                      <p:cBhvr>
                                        <p:cTn id="40" dur="1" fill="hold"/>
                                        <p:tgtEl>
                                          <p:spTgt spid="9"/>
                                        </p:tgtEl>
                                      </p:cBhvr>
                                    </p:cmd>
                                  </p:childTnLst>
                                </p:cTn>
                              </p:par>
                            </p:childTnLst>
                          </p:cTn>
                        </p:par>
                      </p:childTnLst>
                    </p:cTn>
                  </p:par>
                </p:childTnLst>
              </p:cTn>
              <p:nextCondLst>
                <p:cond evt="onClick" delay="0">
                  <p:tgtEl>
                    <p:spTgt spid="9"/>
                  </p:tgtEl>
                </p:cond>
              </p:nextCondLst>
            </p:seq>
            <p:video>
              <p:cMediaNode vol="80000" showWhenStopped="0">
                <p:cTn id="41" fill="hold" display="0">
                  <p:stCondLst>
                    <p:cond delay="indefinite"/>
                  </p:stCondLst>
                </p:cTn>
                <p:tgtEl>
                  <p:spTgt spid="9"/>
                </p:tgtEl>
              </p:cMediaNode>
            </p:video>
          </p:childTnLst>
        </p:cTn>
      </p:par>
    </p:tnLst>
    <p:bldLst>
      <p:bldP spid="4" grpId="0"/>
      <p:bldP spid="5" grpId="0"/>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23261"/>
            <a:ext cx="11963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7: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 CỦA TRÁI ĐẤT QUANH MẶT TRỜI </a:t>
            </a: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QUẢ</a:t>
            </a:r>
          </a:p>
        </p:txBody>
      </p:sp>
      <p:sp>
        <p:nvSpPr>
          <p:cNvPr id="5" name="Title 1"/>
          <p:cNvSpPr txBox="1">
            <a:spLocks/>
          </p:cNvSpPr>
          <p:nvPr/>
        </p:nvSpPr>
        <p:spPr>
          <a:xfrm>
            <a:off x="155575" y="892983"/>
            <a:ext cx="9361481"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I. </a:t>
            </a:r>
            <a:r>
              <a:rPr lang="vi-VN" sz="2400" b="1" dirty="0" smtClean="0">
                <a:solidFill>
                  <a:srgbClr val="0D30DD"/>
                </a:solidFill>
                <a:effectLst>
                  <a:outerShdw blurRad="38100" dist="38100" dir="2700000" algn="tl">
                    <a:srgbClr val="000000">
                      <a:alpha val="43137"/>
                    </a:srgbClr>
                  </a:outerShdw>
                </a:effectLst>
                <a:latin typeface="Cambria" pitchFamily="18" charset="0"/>
              </a:rPr>
              <a:t>CHUYỂN </a:t>
            </a:r>
            <a:r>
              <a:rPr lang="vi-VN" sz="2400" b="1" dirty="0">
                <a:solidFill>
                  <a:srgbClr val="0D30DD"/>
                </a:solidFill>
                <a:effectLst>
                  <a:outerShdw blurRad="38100" dist="38100" dir="2700000" algn="tl">
                    <a:srgbClr val="000000">
                      <a:alpha val="43137"/>
                    </a:srgbClr>
                  </a:outerShdw>
                </a:effectLst>
                <a:latin typeface="Cambria" pitchFamily="18" charset="0"/>
              </a:rPr>
              <a:t>ĐỘNG QUAY QUANH MẶT TRỜI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6" name="AutoShape 2" descr="Tập tin:Trái đất quay quanh mặt trời.gif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E68B27A0-D75A-493D-9AD3-83861D1D9D7C}"/>
              </a:ext>
            </a:extLst>
          </p:cNvPr>
          <p:cNvSpPr txBox="1"/>
          <p:nvPr/>
        </p:nvSpPr>
        <p:spPr>
          <a:xfrm>
            <a:off x="130693" y="4343400"/>
            <a:ext cx="5755433" cy="481029"/>
          </a:xfrm>
          <a:prstGeom prst="rect">
            <a:avLst/>
          </a:prstGeom>
          <a:solidFill>
            <a:schemeClr val="accent2">
              <a:lumMod val="40000"/>
              <a:lumOff val="60000"/>
            </a:schemeClr>
          </a:solidFill>
        </p:spPr>
        <p:txBody>
          <a:bodyPr wrap="square">
            <a:spAutoFit/>
          </a:bodyPr>
          <a:lstStyle/>
          <a:p>
            <a:pPr marR="0" lvl="0" algn="just">
              <a:lnSpc>
                <a:spcPct val="115000"/>
              </a:lnSpc>
              <a:spcBef>
                <a:spcPts val="0"/>
              </a:spcBef>
              <a:spcAft>
                <a:spcPts val="0"/>
              </a:spcAft>
              <a:tabLst>
                <a:tab pos="171450" algn="l"/>
                <a:tab pos="514350" algn="l"/>
                <a:tab pos="571500" algn="l"/>
              </a:tabLst>
            </a:pP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3. </a:t>
            </a:r>
            <a:r>
              <a:rPr lang="en-US" sz="2400" dirty="0" err="1"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Thời</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gian</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là</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bao</a:t>
            </a:r>
            <a:r>
              <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 </a:t>
            </a:r>
            <a:r>
              <a:rPr lang="en-US" sz="2400" dirty="0" err="1">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lâu</a:t>
            </a:r>
            <a:r>
              <a:rPr lang="en-US" sz="2400" dirty="0" smtClean="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rPr>
              <a:t>?</a:t>
            </a:r>
            <a:endParaRPr lang="en-US" sz="2400" dirty="0">
              <a:solidFill>
                <a:srgbClr val="0000FF"/>
              </a:solidFill>
              <a:effectLst/>
              <a:latin typeface="#9Slide03 Cabin Condensed Bold" panose="00000806000000000000" pitchFamily="2"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5575" y="1726714"/>
            <a:ext cx="5788025" cy="2608251"/>
          </a:xfrm>
          <a:prstGeom prst="rect">
            <a:avLst/>
          </a:prstGeom>
        </p:spPr>
      </p:pic>
      <p:pic>
        <p:nvPicPr>
          <p:cNvPr id="8" name="Picture 7"/>
          <p:cNvPicPr>
            <a:picLocks noChangeAspect="1"/>
          </p:cNvPicPr>
          <p:nvPr/>
        </p:nvPicPr>
        <p:blipFill>
          <a:blip r:embed="rId3"/>
          <a:stretch>
            <a:fillRect/>
          </a:stretch>
        </p:blipFill>
        <p:spPr>
          <a:xfrm>
            <a:off x="20053" y="1446520"/>
            <a:ext cx="10287000" cy="5838825"/>
          </a:xfrm>
          <a:prstGeom prst="rect">
            <a:avLst/>
          </a:prstGeom>
        </p:spPr>
      </p:pic>
      <p:pic>
        <p:nvPicPr>
          <p:cNvPr id="11" name="Picture 10"/>
          <p:cNvPicPr>
            <a:picLocks noChangeAspect="1"/>
          </p:cNvPicPr>
          <p:nvPr/>
        </p:nvPicPr>
        <p:blipFill>
          <a:blip r:embed="rId4"/>
          <a:stretch>
            <a:fillRect/>
          </a:stretch>
        </p:blipFill>
        <p:spPr>
          <a:xfrm>
            <a:off x="155575" y="6096000"/>
            <a:ext cx="990600" cy="990600"/>
          </a:xfrm>
          <a:prstGeom prst="rect">
            <a:avLst/>
          </a:prstGeom>
        </p:spPr>
      </p:pic>
      <p:sp>
        <p:nvSpPr>
          <p:cNvPr id="12" name="TextBox 11">
            <a:extLst>
              <a:ext uri="{FF2B5EF4-FFF2-40B4-BE49-F238E27FC236}">
                <a16:creationId xmlns:a16="http://schemas.microsoft.com/office/drawing/2014/main" xmlns="" id="{A8CB74D7-FC4F-4939-801E-6537187A0750}"/>
              </a:ext>
            </a:extLst>
          </p:cNvPr>
          <p:cNvSpPr txBox="1"/>
          <p:nvPr/>
        </p:nvSpPr>
        <p:spPr>
          <a:xfrm>
            <a:off x="10307053" y="1415238"/>
            <a:ext cx="1884947" cy="3416320"/>
          </a:xfrm>
          <a:prstGeom prst="rect">
            <a:avLst/>
          </a:prstGeom>
          <a:solidFill>
            <a:schemeClr val="bg1">
              <a:lumMod val="75000"/>
            </a:schemeClr>
          </a:solidFill>
        </p:spPr>
        <p:txBody>
          <a:bodyPr wrap="square">
            <a:spAutoFit/>
          </a:bodyPr>
          <a:lstStyle/>
          <a:p>
            <a:pPr algn="ctr"/>
            <a:r>
              <a:rPr lang="en-US" sz="2800" dirty="0" smtClean="0">
                <a:solidFill>
                  <a:srgbClr val="002060"/>
                </a:solidFill>
                <a:latin typeface="#9Slide03 Cabin Condensed Bold" panose="00000806000000000000" pitchFamily="2"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365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36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giờ</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0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2188</Words>
  <Application>Microsoft Office PowerPoint</Application>
  <PresentationFormat>Widescreen</PresentationFormat>
  <Paragraphs>146</Paragraphs>
  <Slides>28</Slides>
  <Notes>4</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#9Slide03 Bebas Neue Bold</vt:lpstr>
      <vt:lpstr>#9Slide03 Cabin Condensed Bold</vt:lpstr>
      <vt:lpstr>#9Slide04 Abraham Lincoln</vt:lpstr>
      <vt:lpstr>#9Slide05 Lobster (Body)</vt:lpstr>
      <vt:lpstr>#9Slide05 Shaqila</vt:lpstr>
      <vt:lpstr>Arial</vt:lpstr>
      <vt:lpstr>Calibri</vt:lpstr>
      <vt:lpstr>Cambria</vt:lpstr>
      <vt:lpstr>KaiTi</vt:lpstr>
      <vt:lpstr>Tahoma</vt:lpstr>
      <vt:lpstr>Times New Roman</vt:lpstr>
      <vt:lpstr>Office Theme</vt:lpstr>
      <vt:lpstr>PowerPoint Presentation</vt:lpstr>
      <vt:lpstr>CHUYỂN ĐỘNG CỦA TRÁI ĐẤT  QUANH MẶT TRỜI VÀ HỆ QUẢ</vt:lpstr>
      <vt:lpstr>PowerPoint Presentation</vt:lpstr>
      <vt:lpstr>PowerPoint Presentation</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PowerPoint Presentation</vt:lpstr>
      <vt:lpstr>PowerPoint Presentation</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BÀI 7: CHUYỂN ĐỘNG CỦA TRÁI ĐẤT QUANH MẶT TRỜI VÀ HỆ QUẢ</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135</cp:revision>
  <dcterms:created xsi:type="dcterms:W3CDTF">2016-02-15T14:28:12Z</dcterms:created>
  <dcterms:modified xsi:type="dcterms:W3CDTF">2022-07-22T12:55:25Z</dcterms:modified>
</cp:coreProperties>
</file>