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379" r:id="rId2"/>
    <p:sldId id="357" r:id="rId3"/>
    <p:sldId id="332" r:id="rId4"/>
    <p:sldId id="365" r:id="rId5"/>
    <p:sldId id="366" r:id="rId6"/>
    <p:sldId id="367" r:id="rId7"/>
    <p:sldId id="372" r:id="rId8"/>
    <p:sldId id="371" r:id="rId9"/>
    <p:sldId id="373" r:id="rId10"/>
    <p:sldId id="374" r:id="rId11"/>
    <p:sldId id="375" r:id="rId12"/>
    <p:sldId id="358" r:id="rId13"/>
    <p:sldId id="369" r:id="rId14"/>
    <p:sldId id="370" r:id="rId15"/>
    <p:sldId id="376" r:id="rId16"/>
    <p:sldId id="377" r:id="rId17"/>
    <p:sldId id="378" r:id="rId18"/>
    <p:sldId id="363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AA8F"/>
    <a:srgbClr val="009900"/>
    <a:srgbClr val="00FFCC"/>
    <a:srgbClr val="EBFC6C"/>
    <a:srgbClr val="4EE2C9"/>
    <a:srgbClr val="DA4C0C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8" d="100"/>
          <a:sy n="88" d="100"/>
        </p:scale>
        <p:origin x="588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989B7-F18C-45A8-9180-EE43259675B3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D75C0-EB5E-4AEF-84D8-A96C4C2A9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8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2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8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6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8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4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68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70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2CBB1-B6AF-405D-909C-FCF3CC5712F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9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57150"/>
            <a:ext cx="9372599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99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ảng xanh PPt có ô 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3350"/>
            <a:ext cx="9296401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457200"/>
            <a:ext cx="4966424" cy="553998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LƯỠNG HÀ CỔ ĐẠI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073" y="-16934"/>
            <a:ext cx="948268" cy="94826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85800" y="1194473"/>
            <a:ext cx="7010400" cy="4628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THÀNH LẬP NHÀ NƯỚC LƯỠNG HÀ CỔ ĐẠI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499" y="1788083"/>
            <a:ext cx="8497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   </a:t>
            </a:r>
            <a:r>
              <a:rPr lang="vi-VN" dirty="0" smtClean="0">
                <a:solidFill>
                  <a:schemeClr val="bg1"/>
                </a:solidFill>
                <a:latin typeface="+mj-lt"/>
              </a:rPr>
              <a:t>Khoảng </a:t>
            </a:r>
            <a:r>
              <a:rPr lang="vi-VN" dirty="0">
                <a:solidFill>
                  <a:schemeClr val="bg1"/>
                </a:solidFill>
                <a:latin typeface="+mj-lt"/>
              </a:rPr>
              <a:t>3500 năm TCN, người Xu-me là nhóm người đến cư trú sớm nhất ở Lưỡng Hà, họ xây dựng những quốc gia thành thị=&gt;đó là nhà nước đầu tiên của Lưỡng Hà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49" y="2434414"/>
            <a:ext cx="83835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  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Sau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người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Xu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-me,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nhiều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tộc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người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khác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thay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nhau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làm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chủ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khu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vực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này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và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lập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nên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các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vương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quốc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hung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mạnh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, n</a:t>
            </a:r>
            <a:r>
              <a:rPr lang="vi-VN" dirty="0" smtClean="0">
                <a:solidFill>
                  <a:schemeClr val="bg1"/>
                </a:solidFill>
                <a:latin typeface="+mj-lt"/>
              </a:rPr>
              <a:t>ổi </a:t>
            </a:r>
            <a:r>
              <a:rPr lang="vi-VN" dirty="0">
                <a:solidFill>
                  <a:schemeClr val="bg1"/>
                </a:solidFill>
                <a:latin typeface="+mj-lt"/>
              </a:rPr>
              <a:t>tiếng nhất là Ba-bi-lon. </a:t>
            </a:r>
          </a:p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    </a:t>
            </a:r>
            <a:r>
              <a:rPr lang="vi-VN" dirty="0" smtClean="0">
                <a:solidFill>
                  <a:schemeClr val="bg1"/>
                </a:solidFill>
                <a:latin typeface="+mj-lt"/>
              </a:rPr>
              <a:t>Năm </a:t>
            </a:r>
            <a:r>
              <a:rPr lang="vi-VN" dirty="0">
                <a:solidFill>
                  <a:schemeClr val="bg1"/>
                </a:solidFill>
                <a:latin typeface="+mj-lt"/>
              </a:rPr>
              <a:t>539TCN, người Ba Tư xâm lược Lưỡng Hà. Vương quốc cổ đại kết thúc</a:t>
            </a:r>
          </a:p>
        </p:txBody>
      </p:sp>
    </p:spTree>
    <p:extLst>
      <p:ext uri="{BB962C8B-B14F-4D97-AF65-F5344CB8AC3E}">
        <p14:creationId xmlns:p14="http://schemas.microsoft.com/office/powerpoint/2010/main" val="144907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-15506"/>
            <a:ext cx="7924800" cy="579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0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8100"/>
            <a:ext cx="3818387" cy="518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3659264" cy="5105400"/>
          </a:xfrm>
          <a:prstGeom prst="rect">
            <a:avLst/>
          </a:prstGeom>
        </p:spPr>
      </p:pic>
      <p:sp>
        <p:nvSpPr>
          <p:cNvPr id="5" name="Title 8"/>
          <p:cNvSpPr txBox="1">
            <a:spLocks/>
          </p:cNvSpPr>
          <p:nvPr/>
        </p:nvSpPr>
        <p:spPr>
          <a:xfrm>
            <a:off x="7153381" y="1276350"/>
            <a:ext cx="1828800" cy="3482578"/>
          </a:xfrm>
          <a:prstGeom prst="wedgeRoundRectCallout">
            <a:avLst>
              <a:gd name="adj1" fmla="val -64317"/>
              <a:gd name="adj2" fmla="val -744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9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MConnector"/>
          <p:cNvSpPr/>
          <p:nvPr/>
        </p:nvSpPr>
        <p:spPr>
          <a:xfrm>
            <a:off x="3327256" y="1011336"/>
            <a:ext cx="713514" cy="541499"/>
          </a:xfrm>
          <a:custGeom>
            <a:avLst/>
            <a:gdLst/>
            <a:ahLst/>
            <a:cxnLst/>
            <a:rect l="0" t="0" r="0" b="0"/>
            <a:pathLst>
              <a:path w="210000" h="144600" fill="none">
                <a:moveTo>
                  <a:pt x="-105000" y="-72300"/>
                </a:moveTo>
                <a:cubicBezTo>
                  <a:pt x="-105000" y="14460"/>
                  <a:pt x="-21000" y="72300"/>
                  <a:pt x="105000" y="72300"/>
                </a:cubicBezTo>
              </a:path>
            </a:pathLst>
          </a:custGeom>
          <a:noFill/>
          <a:ln w="38100" cap="rnd">
            <a:solidFill>
              <a:srgbClr val="00FFCC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MMConnector"/>
          <p:cNvSpPr/>
          <p:nvPr/>
        </p:nvSpPr>
        <p:spPr>
          <a:xfrm>
            <a:off x="3256544" y="424731"/>
            <a:ext cx="504204" cy="593122"/>
          </a:xfrm>
          <a:custGeom>
            <a:avLst/>
            <a:gdLst/>
            <a:ahLst/>
            <a:cxnLst/>
            <a:rect l="0" t="0" r="0" b="0"/>
            <a:pathLst>
              <a:path w="210000" h="144600" fill="none">
                <a:moveTo>
                  <a:pt x="-105000" y="72300"/>
                </a:moveTo>
                <a:cubicBezTo>
                  <a:pt x="-105000" y="-14460"/>
                  <a:pt x="-21000" y="-72300"/>
                  <a:pt x="105000" y="-72300"/>
                </a:cubicBezTo>
              </a:path>
            </a:pathLst>
          </a:custGeom>
          <a:noFill/>
          <a:ln w="38100" cap="rnd">
            <a:solidFill>
              <a:srgbClr val="00FFCC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7" name="MMConnector"/>
          <p:cNvSpPr/>
          <p:nvPr/>
        </p:nvSpPr>
        <p:spPr>
          <a:xfrm>
            <a:off x="3207005" y="2180137"/>
            <a:ext cx="477008" cy="197230"/>
          </a:xfrm>
          <a:custGeom>
            <a:avLst/>
            <a:gdLst/>
            <a:ahLst/>
            <a:cxnLst/>
            <a:rect l="0" t="0" r="0" b="0"/>
            <a:pathLst>
              <a:path w="210000" h="99600" fill="none">
                <a:moveTo>
                  <a:pt x="-105000" y="49800"/>
                </a:moveTo>
                <a:cubicBezTo>
                  <a:pt x="-105000" y="-9960"/>
                  <a:pt x="-21000" y="-49800"/>
                  <a:pt x="105000" y="-49800"/>
                </a:cubicBezTo>
              </a:path>
            </a:pathLst>
          </a:custGeom>
          <a:noFill/>
          <a:ln w="38100" cap="rnd">
            <a:solidFill>
              <a:srgbClr val="EBFC6C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2" name="MMConnector"/>
          <p:cNvSpPr/>
          <p:nvPr/>
        </p:nvSpPr>
        <p:spPr>
          <a:xfrm>
            <a:off x="3266228" y="2970515"/>
            <a:ext cx="1967249" cy="310589"/>
          </a:xfrm>
          <a:custGeom>
            <a:avLst/>
            <a:gdLst/>
            <a:ahLst/>
            <a:cxnLst/>
            <a:rect l="0" t="0" r="0" b="0"/>
            <a:pathLst>
              <a:path w="210000" h="6000" fill="none">
                <a:moveTo>
                  <a:pt x="-105000" y="0"/>
                </a:moveTo>
                <a:cubicBezTo>
                  <a:pt x="-21000" y="0"/>
                  <a:pt x="42000" y="0"/>
                  <a:pt x="105000" y="0"/>
                </a:cubicBezTo>
              </a:path>
            </a:pathLst>
          </a:custGeom>
          <a:solidFill>
            <a:srgbClr val="FFFF00"/>
          </a:solidFill>
          <a:ln w="38100" cap="rnd">
            <a:solidFill>
              <a:srgbClr val="0099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4" name="MMConnector"/>
          <p:cNvSpPr/>
          <p:nvPr/>
        </p:nvSpPr>
        <p:spPr>
          <a:xfrm>
            <a:off x="1981603" y="2492296"/>
            <a:ext cx="846116" cy="974886"/>
          </a:xfrm>
          <a:custGeom>
            <a:avLst/>
            <a:gdLst/>
            <a:ahLst/>
            <a:cxnLst/>
            <a:rect l="0" t="0" r="0" b="0"/>
            <a:pathLst>
              <a:path w="1505352" h="1022400" fill="none">
                <a:moveTo>
                  <a:pt x="-740427" y="-382200"/>
                </a:moveTo>
                <a:cubicBezTo>
                  <a:pt x="-617987" y="240564"/>
                  <a:pt x="-45905" y="640200"/>
                  <a:pt x="764925" y="640200"/>
                </a:cubicBezTo>
              </a:path>
            </a:pathLst>
          </a:custGeom>
          <a:solidFill>
            <a:srgbClr val="00B050"/>
          </a:solidFill>
          <a:ln w="18000" cap="rnd">
            <a:solidFill>
              <a:srgbClr val="00B05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7" name="MMConnector"/>
          <p:cNvSpPr/>
          <p:nvPr/>
        </p:nvSpPr>
        <p:spPr>
          <a:xfrm>
            <a:off x="1586586" y="1228877"/>
            <a:ext cx="1303004" cy="999975"/>
          </a:xfrm>
          <a:custGeom>
            <a:avLst/>
            <a:gdLst/>
            <a:ahLst/>
            <a:cxnLst/>
            <a:rect l="0" t="0" r="0" b="0"/>
            <a:pathLst>
              <a:path w="210000" h="144600" fill="none">
                <a:moveTo>
                  <a:pt x="-105000" y="72300"/>
                </a:moveTo>
                <a:cubicBezTo>
                  <a:pt x="-105000" y="-14460"/>
                  <a:pt x="-21000" y="-72300"/>
                  <a:pt x="105000" y="-72300"/>
                </a:cubicBezTo>
              </a:path>
            </a:pathLst>
          </a:custGeom>
          <a:noFill/>
          <a:ln w="38100" cap="rnd">
            <a:solidFill>
              <a:srgbClr val="00FFCC"/>
            </a:solidFill>
            <a:round/>
          </a:ln>
        </p:spPr>
        <p:txBody>
          <a:bodyPr/>
          <a:lstStyle/>
          <a:p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524000" y="2142127"/>
            <a:ext cx="714088" cy="0"/>
          </a:xfrm>
          <a:prstGeom prst="line">
            <a:avLst/>
          </a:prstGeom>
          <a:ln w="38100">
            <a:solidFill>
              <a:srgbClr val="EBFC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6200" y="1750782"/>
            <a:ext cx="1600200" cy="820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406895" y="44202"/>
            <a:ext cx="1850904" cy="623653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32099" y="854566"/>
            <a:ext cx="1825699" cy="633404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Gin-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74524" y="1762748"/>
            <a:ext cx="1850904" cy="6236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Ha-mu-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-bi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Flowchart: Terminator 49"/>
          <p:cNvSpPr/>
          <p:nvPr/>
        </p:nvSpPr>
        <p:spPr>
          <a:xfrm>
            <a:off x="1793401" y="2603814"/>
            <a:ext cx="1472827" cy="570000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519924" y="2470834"/>
            <a:ext cx="1850904" cy="62365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3576446" y="3192014"/>
            <a:ext cx="1794382" cy="1029746"/>
          </a:xfrm>
          <a:prstGeom prst="roundRect">
            <a:avLst/>
          </a:prstGeom>
          <a:solidFill>
            <a:srgbClr val="D9AA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984933" y="-152345"/>
            <a:ext cx="1084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Flowchart: Terminator 33"/>
          <p:cNvSpPr/>
          <p:nvPr/>
        </p:nvSpPr>
        <p:spPr>
          <a:xfrm>
            <a:off x="1731295" y="445845"/>
            <a:ext cx="1472827" cy="570000"/>
          </a:xfrm>
          <a:prstGeom prst="flowChartTerminator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793" y="104708"/>
            <a:ext cx="1480755" cy="1615823"/>
          </a:xfrm>
          <a:prstGeom prst="rect">
            <a:avLst/>
          </a:prstGeom>
        </p:spPr>
      </p:pic>
      <p:sp>
        <p:nvSpPr>
          <p:cNvPr id="36" name="Flowchart: Terminator 35"/>
          <p:cNvSpPr/>
          <p:nvPr/>
        </p:nvSpPr>
        <p:spPr>
          <a:xfrm>
            <a:off x="1850060" y="1844927"/>
            <a:ext cx="1472827" cy="5700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016" y="1703205"/>
            <a:ext cx="2163245" cy="17370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34199" y="177980"/>
            <a:ext cx="2187061" cy="1359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050" y="3502725"/>
            <a:ext cx="1956810" cy="1438069"/>
          </a:xfrm>
          <a:prstGeom prst="rect">
            <a:avLst/>
          </a:prstGeom>
        </p:spPr>
      </p:pic>
      <p:sp>
        <p:nvSpPr>
          <p:cNvPr id="41" name="MMConnector"/>
          <p:cNvSpPr/>
          <p:nvPr/>
        </p:nvSpPr>
        <p:spPr>
          <a:xfrm>
            <a:off x="3210499" y="4762056"/>
            <a:ext cx="712383" cy="588461"/>
          </a:xfrm>
          <a:custGeom>
            <a:avLst/>
            <a:gdLst/>
            <a:ahLst/>
            <a:cxnLst/>
            <a:rect l="0" t="0" r="0" b="0"/>
            <a:pathLst>
              <a:path w="210000" h="199200" fill="none">
                <a:moveTo>
                  <a:pt x="-105000" y="-99600"/>
                </a:moveTo>
                <a:cubicBezTo>
                  <a:pt x="-105000" y="19920"/>
                  <a:pt x="-21000" y="99600"/>
                  <a:pt x="105000" y="99600"/>
                </a:cubicBezTo>
              </a:path>
            </a:pathLst>
          </a:custGeom>
          <a:noFill/>
          <a:ln w="6000" cap="rnd">
            <a:solidFill>
              <a:srgbClr val="6B74B7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9" name="Flowchart: Terminator 48"/>
          <p:cNvSpPr/>
          <p:nvPr/>
        </p:nvSpPr>
        <p:spPr>
          <a:xfrm>
            <a:off x="1593324" y="4032374"/>
            <a:ext cx="1472827" cy="570000"/>
          </a:xfrm>
          <a:prstGeom prst="flowChartTerminator">
            <a:avLst/>
          </a:prstGeom>
          <a:solidFill>
            <a:srgbClr val="D9AA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519924" y="4503754"/>
            <a:ext cx="1774219" cy="568194"/>
          </a:xfrm>
          <a:prstGeom prst="roundRect">
            <a:avLst/>
          </a:prstGeom>
          <a:solidFill>
            <a:srgbClr val="D9AA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Ba-bi-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MMConnector"/>
          <p:cNvSpPr/>
          <p:nvPr/>
        </p:nvSpPr>
        <p:spPr>
          <a:xfrm>
            <a:off x="3210499" y="3733427"/>
            <a:ext cx="777450" cy="610006"/>
          </a:xfrm>
          <a:custGeom>
            <a:avLst/>
            <a:gdLst/>
            <a:ahLst/>
            <a:cxnLst/>
            <a:rect l="0" t="0" r="0" b="0"/>
            <a:pathLst>
              <a:path w="210000" h="244200" fill="none">
                <a:moveTo>
                  <a:pt x="-105000" y="122100"/>
                </a:moveTo>
                <a:cubicBezTo>
                  <a:pt x="-105000" y="-24420"/>
                  <a:pt x="-21000" y="-122100"/>
                  <a:pt x="105000" y="-12210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6000" cap="rnd">
            <a:solidFill>
              <a:srgbClr val="6B74B7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67" name="MMConnector"/>
          <p:cNvSpPr/>
          <p:nvPr/>
        </p:nvSpPr>
        <p:spPr>
          <a:xfrm rot="16200000">
            <a:off x="1130388" y="2124656"/>
            <a:ext cx="1573957" cy="854200"/>
          </a:xfrm>
          <a:custGeom>
            <a:avLst/>
            <a:gdLst/>
            <a:ahLst/>
            <a:cxnLst/>
            <a:rect l="0" t="0" r="0" b="0"/>
            <a:pathLst>
              <a:path w="1499411" h="895200" fill="none">
                <a:moveTo>
                  <a:pt x="-734486" y="318600"/>
                </a:moveTo>
                <a:cubicBezTo>
                  <a:pt x="-600407" y="-227607"/>
                  <a:pt x="-33486" y="-576600"/>
                  <a:pt x="764925" y="-57660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8000" cap="rnd">
            <a:solidFill>
              <a:srgbClr val="6B74B7"/>
            </a:solidFill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70" name="Picture 69" descr="C:\Users\HP\OneDrive\Desktop\Screenshot_59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275" y="3192014"/>
            <a:ext cx="1567092" cy="1818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59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  <p:bldP spid="22" grpId="0" animBg="1"/>
      <p:bldP spid="24" grpId="0" animBg="1"/>
      <p:bldP spid="27" grpId="0" animBg="1"/>
      <p:bldP spid="43" grpId="0" animBg="1"/>
      <p:bldP spid="44" grpId="0" animBg="1"/>
      <p:bldP spid="47" grpId="0" animBg="1"/>
      <p:bldP spid="50" grpId="0" animBg="1"/>
      <p:bldP spid="51" grpId="0" animBg="1"/>
      <p:bldP spid="56" grpId="0" animBg="1"/>
      <p:bldP spid="34" grpId="0" animBg="1"/>
      <p:bldP spid="36" grpId="0" animBg="1"/>
      <p:bldP spid="2" grpId="0" animBg="1"/>
      <p:bldP spid="41" grpId="0" animBg="1"/>
      <p:bldP spid="49" grpId="0" animBg="1"/>
      <p:bldP spid="53" grpId="0" animBg="1"/>
      <p:bldP spid="66" grpId="0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ảng xanh PPt có ô 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6341"/>
            <a:ext cx="9296401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457200"/>
            <a:ext cx="4966424" cy="553998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LƯỠNG HÀ CỔ ĐẠI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073" y="-16934"/>
            <a:ext cx="948268" cy="94826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85800" y="1194473"/>
            <a:ext cx="6366932" cy="5418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VĂN HÓA TIÊU BIỂU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2932" y="1736340"/>
            <a:ext cx="78824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chemeClr val="bg1"/>
                </a:solidFill>
                <a:latin typeface="+mj-lt"/>
              </a:rPr>
              <a:t>Chữ Viết, văn học: </a:t>
            </a:r>
          </a:p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lang="vi-VN" dirty="0" smtClean="0">
                <a:solidFill>
                  <a:schemeClr val="bg1"/>
                </a:solidFill>
                <a:latin typeface="+mj-lt"/>
              </a:rPr>
              <a:t>Chữ </a:t>
            </a:r>
            <a:r>
              <a:rPr lang="vi-VN" dirty="0">
                <a:solidFill>
                  <a:schemeClr val="bg1"/>
                </a:solidFill>
                <a:latin typeface="+mj-lt"/>
              </a:rPr>
              <a:t>Viết: Có hình dạng giống chiếc đinh hay góc nhọn gọi là chữ hình nêm hay hình góc.</a:t>
            </a:r>
          </a:p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lang="vi-VN" dirty="0" smtClean="0">
                <a:solidFill>
                  <a:schemeClr val="bg1"/>
                </a:solidFill>
                <a:latin typeface="+mj-lt"/>
              </a:rPr>
              <a:t>Văn </a:t>
            </a:r>
            <a:r>
              <a:rPr lang="vi-VN" dirty="0">
                <a:solidFill>
                  <a:schemeClr val="bg1"/>
                </a:solidFill>
                <a:latin typeface="+mj-lt"/>
              </a:rPr>
              <a:t>học: nổi bậc là bộ sử thi </a:t>
            </a:r>
            <a:r>
              <a:rPr lang="vi-VN" dirty="0" smtClean="0">
                <a:solidFill>
                  <a:schemeClr val="bg1"/>
                </a:solidFill>
                <a:latin typeface="+mj-lt"/>
              </a:rPr>
              <a:t>Gi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n</a:t>
            </a:r>
            <a:r>
              <a:rPr lang="vi-VN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dirty="0">
                <a:solidFill>
                  <a:schemeClr val="bg1"/>
                </a:solidFill>
                <a:latin typeface="+mj-lt"/>
              </a:rPr>
              <a:t>ga- mét.</a:t>
            </a:r>
          </a:p>
          <a:p>
            <a:r>
              <a:rPr lang="vi-VN" b="1" dirty="0">
                <a:solidFill>
                  <a:schemeClr val="bg1"/>
                </a:solidFill>
                <a:latin typeface="+mj-lt"/>
              </a:rPr>
              <a:t>Luật pháp: </a:t>
            </a:r>
            <a:r>
              <a:rPr lang="vi-VN" dirty="0">
                <a:solidFill>
                  <a:schemeClr val="bg1"/>
                </a:solidFill>
                <a:latin typeface="+mj-lt"/>
              </a:rPr>
              <a:t>Năm 1750 TCN bộ luật thành văn Ha-mu-ra-bi ra đời.</a:t>
            </a:r>
          </a:p>
          <a:p>
            <a:r>
              <a:rPr lang="vi-VN" b="1" dirty="0">
                <a:solidFill>
                  <a:schemeClr val="bg1"/>
                </a:solidFill>
                <a:latin typeface="+mj-lt"/>
              </a:rPr>
              <a:t>Toán học: </a:t>
            </a:r>
            <a:r>
              <a:rPr lang="vi-VN" dirty="0">
                <a:solidFill>
                  <a:schemeClr val="bg1"/>
                </a:solidFill>
                <a:latin typeface="+mj-lt"/>
              </a:rPr>
              <a:t>Họ giỏi về số học nên có nhiều phương pháp đếm khác nhau (lấy số 60 làm cơ sở).</a:t>
            </a:r>
          </a:p>
          <a:p>
            <a:r>
              <a:rPr lang="vi-VN" b="1" dirty="0">
                <a:solidFill>
                  <a:schemeClr val="bg1"/>
                </a:solidFill>
                <a:latin typeface="+mj-lt"/>
              </a:rPr>
              <a:t>Kiến trúc và điêu khắc: </a:t>
            </a:r>
            <a:r>
              <a:rPr lang="vi-VN" dirty="0">
                <a:solidFill>
                  <a:schemeClr val="bg1"/>
                </a:solidFill>
                <a:latin typeface="+mj-lt"/>
              </a:rPr>
              <a:t>Họ sử dụng gạch làm vật liệu xây dựng, công trình nổi tiếng như </a:t>
            </a:r>
            <a:r>
              <a:rPr lang="vi-VN" dirty="0" smtClean="0">
                <a:solidFill>
                  <a:schemeClr val="bg1"/>
                </a:solidFill>
                <a:latin typeface="+mj-lt"/>
              </a:rPr>
              <a:t>v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ườn</a:t>
            </a:r>
            <a:r>
              <a:rPr lang="vi-VN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dirty="0">
                <a:solidFill>
                  <a:schemeClr val="bg1"/>
                </a:solidFill>
                <a:latin typeface="+mj-lt"/>
              </a:rPr>
              <a:t>treo Pa-pi-lon xây dựng vào thế kỉ thứ VI TCN. </a:t>
            </a:r>
          </a:p>
        </p:txBody>
      </p:sp>
    </p:spTree>
    <p:extLst>
      <p:ext uri="{BB962C8B-B14F-4D97-AF65-F5344CB8AC3E}">
        <p14:creationId xmlns:p14="http://schemas.microsoft.com/office/powerpoint/2010/main" val="1945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54" y="2198577"/>
            <a:ext cx="1066800" cy="967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866" y="29465"/>
            <a:ext cx="1154038" cy="7194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282" y="55977"/>
            <a:ext cx="2209800" cy="458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803" y="1052160"/>
            <a:ext cx="2209800" cy="455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606" y="1585818"/>
            <a:ext cx="2227997" cy="463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2079438"/>
            <a:ext cx="3048000" cy="6430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3600" y="2722484"/>
            <a:ext cx="3037764" cy="702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5323" y="3427539"/>
            <a:ext cx="3036277" cy="644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7188" y="4058746"/>
            <a:ext cx="3004412" cy="6905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6768" y="3034399"/>
            <a:ext cx="2385396" cy="4924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3781" y="3612277"/>
            <a:ext cx="2394215" cy="446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0463" y="4094978"/>
            <a:ext cx="2377534" cy="4858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02594" y="4595700"/>
            <a:ext cx="2435402" cy="51779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1383198" y="2715836"/>
            <a:ext cx="366226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88075" y="3193880"/>
            <a:ext cx="851297" cy="10223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4763" y="537548"/>
            <a:ext cx="2181665" cy="46620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32996" y="2323747"/>
            <a:ext cx="23390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2971182">
            <a:off x="-79218" y="3642265"/>
            <a:ext cx="120219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953000" y="2689049"/>
            <a:ext cx="1034188" cy="1020867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953000" y="2763844"/>
            <a:ext cx="1056854" cy="1592642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953000" y="2443928"/>
            <a:ext cx="1023699" cy="28902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004351" y="2691593"/>
            <a:ext cx="951273" cy="39125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052568" y="4171950"/>
            <a:ext cx="724200" cy="16447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143000" y="4171950"/>
            <a:ext cx="552485" cy="68264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143000" y="3272976"/>
            <a:ext cx="662813" cy="822002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1052568" y="3777763"/>
            <a:ext cx="705074" cy="394187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3" idx="3"/>
          </p:cNvCxnSpPr>
          <p:nvPr/>
        </p:nvCxnSpPr>
        <p:spPr>
          <a:xfrm>
            <a:off x="3132904" y="389199"/>
            <a:ext cx="557818" cy="89749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059542" y="307072"/>
            <a:ext cx="562556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3" idx="3"/>
            <a:endCxn id="23" idx="1"/>
          </p:cNvCxnSpPr>
          <p:nvPr/>
        </p:nvCxnSpPr>
        <p:spPr>
          <a:xfrm>
            <a:off x="3132904" y="389199"/>
            <a:ext cx="511859" cy="38145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3" idx="3"/>
            <a:endCxn id="7" idx="1"/>
          </p:cNvCxnSpPr>
          <p:nvPr/>
        </p:nvCxnSpPr>
        <p:spPr>
          <a:xfrm>
            <a:off x="3132904" y="389199"/>
            <a:ext cx="548702" cy="142829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763042" y="429303"/>
            <a:ext cx="1217224" cy="16767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 rot="18478562">
            <a:off x="131456" y="1011587"/>
            <a:ext cx="1905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54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8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08255"/>
            <a:ext cx="647700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50"/>
              </a:lnSpc>
              <a:spcAft>
                <a:spcPts val="900"/>
              </a:spcAft>
            </a:pP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IV TCN,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  <a:spcAft>
                <a:spcPts val="90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                                              C.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  <a:spcAft>
                <a:spcPts val="90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                                               D.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</a:pP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  <a:spcAft>
                <a:spcPts val="90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                               C.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Gin-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  <a:spcAft>
                <a:spcPts val="90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Héc-quyn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(Hercules).             D.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  <a:spcAft>
                <a:spcPts val="90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Ha-mu-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-bi.                              C.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                                       D.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Ha-la-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  <a:spcAft>
                <a:spcPts val="900"/>
              </a:spcAft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39 SGK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381000" y="361950"/>
            <a:ext cx="364848" cy="3636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4343400" y="1276350"/>
            <a:ext cx="364848" cy="3636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369397" y="2571750"/>
            <a:ext cx="364848" cy="3636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23031"/>
            <a:ext cx="8957481" cy="284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5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  <a:spcAft>
                <a:spcPts val="90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40.                                                        C.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60.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  <a:spcAft>
                <a:spcPts val="90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50.                                                        D.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70.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</a:pP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  <a:spcAft>
                <a:spcPts val="90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Ba-bi-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                             C.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  <a:spcAft>
                <a:spcPts val="90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Ba-bi-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                               D.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Um-ma.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</a:pP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  <a:spcAft>
                <a:spcPts val="90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pa-pi-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                                              C.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  <a:spcAft>
                <a:spcPts val="90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                                                        D.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3200400" y="209550"/>
            <a:ext cx="364848" cy="3636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76200" y="1447780"/>
            <a:ext cx="364848" cy="3636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3505200" y="2190750"/>
            <a:ext cx="364848" cy="3636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66750"/>
            <a:ext cx="877252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9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6" y="57150"/>
            <a:ext cx="3733800" cy="526126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296676" y="630383"/>
            <a:ext cx="4343400" cy="2057399"/>
          </a:xfrm>
          <a:prstGeom prst="wedgeRoundRectCallout">
            <a:avLst>
              <a:gd name="adj1" fmla="val -106220"/>
              <a:gd name="adj2" fmla="val -454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/>
              <a:t>Lưỡng Hà là vùng đất nằm trên lưu vực hai con sông Ơ-phơ-rát và Ti-gơ-rơ, người Hy Lạp cổ đại gọi là Mê-dô-pô-ta-mi, có nghĩa là “vùng đất giữa hai con sông” (Lưỡng Hà).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473" y="0"/>
            <a:ext cx="5315806" cy="37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3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ảng xanh PPt có ô 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6341"/>
            <a:ext cx="9296401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457200"/>
            <a:ext cx="4966424" cy="553998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LƯỠNG HÀ CỔ ĐẠI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073" y="-16934"/>
            <a:ext cx="948268" cy="9482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73165" y="1183051"/>
            <a:ext cx="6366932" cy="5418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TỰ NHIÊN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14400" y="2851643"/>
            <a:ext cx="6366932" cy="5418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VĂN HÓA TIÊU BIỂU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14400" y="1961821"/>
            <a:ext cx="7010400" cy="4628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THÀNH LẬP NHÀ NƯỚC LƯỠNG HÀ CỔ ĐẠI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5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6" y="57150"/>
            <a:ext cx="3733800" cy="5261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6" y="57150"/>
            <a:ext cx="3733800" cy="285764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876800" y="407637"/>
            <a:ext cx="3657600" cy="2156669"/>
          </a:xfrm>
          <a:prstGeom prst="wedgeRoundRectCallout">
            <a:avLst>
              <a:gd name="adj1" fmla="val -81343"/>
              <a:gd name="adj2" fmla="val -344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7.1 và Hình 7.2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SHS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37, 38 và trả lời câu hỏi: Em hãy chỉ ra điểm khác nhau về điều kiện tự nhiên giữa Ai Cập cổ đại và Lưỡng Hà cổ đại?</a:t>
            </a:r>
          </a:p>
        </p:txBody>
      </p:sp>
      <p:sp>
        <p:nvSpPr>
          <p:cNvPr id="6" name="Vertical Scroll 5"/>
          <p:cNvSpPr/>
          <p:nvPr/>
        </p:nvSpPr>
        <p:spPr>
          <a:xfrm>
            <a:off x="3212805" y="57150"/>
            <a:ext cx="5943600" cy="4933950"/>
          </a:xfrm>
          <a:prstGeom prst="verticalScroll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Điểm khác nhau về điều kiện tự nhiên giữa Ai Cập cổ đại và Lưỡng Hà cổ đại:</a:t>
            </a:r>
          </a:p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Ai Cập cổ đại có sự cô lập khá nhiều về địa hình với sa mạc bao quanh tạo thành các ranh giới tự nhiên.</a:t>
            </a:r>
          </a:p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Lưỡng Hà là vùng bình nguyên rộng mở, bằng phẳng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con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25905"/>
            <a:ext cx="3505200" cy="25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2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943600" y="22444"/>
            <a:ext cx="3124200" cy="2930305"/>
          </a:xfrm>
          <a:prstGeom prst="wedgeRoundRectCallout">
            <a:avLst>
              <a:gd name="adj1" fmla="val -74916"/>
              <a:gd name="adj2" fmla="val -97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/>
              <a:t>+ Điều kiện tự nhiên đó đã mang lại những thuận lợi gì cho cư dân Lưỡng Hà cổ </a:t>
            </a:r>
            <a:r>
              <a:rPr lang="vi-VN" sz="2000" dirty="0" smtClean="0"/>
              <a:t>đại</a:t>
            </a:r>
            <a:r>
              <a:rPr lang="en-US" sz="2000" dirty="0" smtClean="0"/>
              <a:t>?</a:t>
            </a:r>
            <a:endParaRPr lang="vi-VN" sz="2000" dirty="0"/>
          </a:p>
        </p:txBody>
      </p:sp>
      <p:sp>
        <p:nvSpPr>
          <p:cNvPr id="6" name="Vertical Scroll 5"/>
          <p:cNvSpPr/>
          <p:nvPr/>
        </p:nvSpPr>
        <p:spPr>
          <a:xfrm>
            <a:off x="152400" y="0"/>
            <a:ext cx="4876800" cy="1809750"/>
          </a:xfrm>
          <a:prstGeom prst="verticalScroll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 là, ngũ cốc, rau củ, thuần dưỡng động vật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881047" y="0"/>
            <a:ext cx="3443177" cy="2930305"/>
          </a:xfrm>
          <a:prstGeom prst="wedgeRoundRectCallout">
            <a:avLst>
              <a:gd name="adj1" fmla="val -74916"/>
              <a:gd name="adj2" fmla="val -97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Vertical Scroll 8"/>
          <p:cNvSpPr/>
          <p:nvPr/>
        </p:nvSpPr>
        <p:spPr>
          <a:xfrm>
            <a:off x="-336698" y="0"/>
            <a:ext cx="5854995" cy="3200400"/>
          </a:xfrm>
          <a:prstGeom prst="verticalScroll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người Lưỡng Hà trở thành thương nhân do việc đi lại dễ dàng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khắp Tây Á với những đàn lạc đà chất đầy hàng hóa trên lưng. </a:t>
            </a:r>
          </a:p>
          <a:p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2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ảng xanh PPt có ô 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6341"/>
            <a:ext cx="9296401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457200"/>
            <a:ext cx="4966424" cy="553998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LƯỠNG HÀ CỔ ĐẠI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073" y="-16934"/>
            <a:ext cx="948268" cy="9482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73165" y="1183051"/>
            <a:ext cx="6366932" cy="5418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TỰ NHIÊN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400" y="1725361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+ Lưỡng Hà là vùng bình nguyên rộng mở, bằng phẳng nhận phù sa hằng năm khi nước lũ dâng lên từ 2 con </a:t>
            </a:r>
            <a:r>
              <a:rPr lang="vi-VN" sz="2400" dirty="0" smtClean="0">
                <a:solidFill>
                  <a:schemeClr val="bg1"/>
                </a:solidFill>
                <a:latin typeface="+mj-lt"/>
              </a:rPr>
              <a:t>sông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Ơ-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phơ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-rat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Ti-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gơ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-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rơ</a:t>
            </a:r>
            <a:r>
              <a:rPr lang="vi-VN" sz="2400" dirty="0" smtClean="0">
                <a:solidFill>
                  <a:schemeClr val="bg1"/>
                </a:solidFill>
                <a:latin typeface="+mj-lt"/>
              </a:rPr>
              <a:t> </a:t>
            </a:r>
            <a:endParaRPr lang="vi-VN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2260" y="2556358"/>
            <a:ext cx="8601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+ </a:t>
            </a:r>
            <a:r>
              <a:rPr lang="vi-VN" sz="2400" dirty="0" smtClean="0">
                <a:solidFill>
                  <a:schemeClr val="bg1"/>
                </a:solidFill>
                <a:latin typeface="+mj-lt"/>
              </a:rPr>
              <a:t>Họ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làm nông nghiệp từ rất sớm: trồng chà là, ngũ cốc, rau củ, thuần dưỡng động vật.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3387355"/>
            <a:ext cx="8601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+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Do không có biên giới thiên nhiên hiển trở, nên hoạt động buôn bán, trao đổi hang hóa rất phát </a:t>
            </a:r>
            <a:r>
              <a:rPr lang="vi-VN" sz="2400" dirty="0" smtClean="0">
                <a:solidFill>
                  <a:schemeClr val="bg1"/>
                </a:solidFill>
                <a:latin typeface="+mj-lt"/>
              </a:rPr>
              <a:t>triển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.</a:t>
            </a:r>
            <a:endParaRPr lang="vi-VN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67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ảng xanh PPt có ô 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6341"/>
            <a:ext cx="9296401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457200"/>
            <a:ext cx="4966424" cy="553998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LƯỠNG HÀ CỔ ĐẠI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073" y="-16934"/>
            <a:ext cx="948268" cy="94826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85800" y="1194473"/>
            <a:ext cx="7010400" cy="4628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THÀNH LẬP NHÀ NƯỚC LƯỠNG HÀ CỔ ĐẠI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6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400" y="742950"/>
            <a:ext cx="3435310" cy="464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6" y="57151"/>
            <a:ext cx="3170274" cy="2617378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953000" y="209550"/>
            <a:ext cx="3443177" cy="3567885"/>
          </a:xfrm>
          <a:prstGeom prst="wedgeRoundRectCallout">
            <a:avLst>
              <a:gd name="adj1" fmla="val -103108"/>
              <a:gd name="adj2" fmla="val 549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mục II, quan sát Hình 7.2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nl-NL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nl-NL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 bày quá trình thành lập nhà nước Lưỡng Hà cổ đại?</a:t>
            </a:r>
            <a:endParaRPr 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Vertical Scroll 10"/>
          <p:cNvSpPr/>
          <p:nvPr/>
        </p:nvSpPr>
        <p:spPr>
          <a:xfrm>
            <a:off x="3048000" y="178777"/>
            <a:ext cx="6096000" cy="4602773"/>
          </a:xfrm>
          <a:prstGeom prst="verticalScroll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3500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TCN,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2" y="158590"/>
            <a:ext cx="3051748" cy="221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5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6" y="57150"/>
            <a:ext cx="4694274" cy="4753083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998256" y="1047750"/>
            <a:ext cx="3443177" cy="2424885"/>
          </a:xfrm>
          <a:prstGeom prst="wedgeRoundRectCallout">
            <a:avLst>
              <a:gd name="adj1" fmla="val -71853"/>
              <a:gd name="adj2" fmla="val 131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Kể tên những thành thị gắn với những nhà nước ra đời sau giai đoạn Xu-me. </a:t>
            </a:r>
          </a:p>
        </p:txBody>
      </p:sp>
      <p:sp>
        <p:nvSpPr>
          <p:cNvPr id="5" name="Oval 4"/>
          <p:cNvSpPr/>
          <p:nvPr/>
        </p:nvSpPr>
        <p:spPr>
          <a:xfrm>
            <a:off x="2407832" y="1993509"/>
            <a:ext cx="152400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025571" y="2227971"/>
            <a:ext cx="152400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743200" y="2647950"/>
            <a:ext cx="152400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895600" y="2810314"/>
            <a:ext cx="152400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993986" y="2962714"/>
            <a:ext cx="152400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185116" y="3105150"/>
            <a:ext cx="152400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Vertical Scroll 17"/>
          <p:cNvSpPr/>
          <p:nvPr/>
        </p:nvSpPr>
        <p:spPr>
          <a:xfrm>
            <a:off x="4267199" y="133350"/>
            <a:ext cx="5028381" cy="4759716"/>
          </a:xfrm>
          <a:prstGeom prst="verticalScroll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Ba-bi-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539TCN,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58395" y="263798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95600" y="2800350"/>
            <a:ext cx="152400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7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1492</TotalTime>
  <Words>811</Words>
  <Application>Microsoft Office PowerPoint</Application>
  <PresentationFormat>On-screen Show (16:9)</PresentationFormat>
  <Paragraphs>80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Huy</dc:creator>
  <cp:lastModifiedBy>acer</cp:lastModifiedBy>
  <cp:revision>168</cp:revision>
  <dcterms:created xsi:type="dcterms:W3CDTF">2018-10-18T02:19:58Z</dcterms:created>
  <dcterms:modified xsi:type="dcterms:W3CDTF">2022-07-24T23:52:05Z</dcterms:modified>
</cp:coreProperties>
</file>