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414" r:id="rId2"/>
    <p:sldId id="381" r:id="rId3"/>
    <p:sldId id="382" r:id="rId4"/>
    <p:sldId id="376" r:id="rId5"/>
    <p:sldId id="383" r:id="rId6"/>
    <p:sldId id="384" r:id="rId7"/>
    <p:sldId id="377" r:id="rId8"/>
    <p:sldId id="386" r:id="rId9"/>
    <p:sldId id="387" r:id="rId10"/>
    <p:sldId id="388" r:id="rId11"/>
    <p:sldId id="390" r:id="rId12"/>
    <p:sldId id="391" r:id="rId13"/>
    <p:sldId id="393" r:id="rId14"/>
    <p:sldId id="399" r:id="rId15"/>
    <p:sldId id="395" r:id="rId16"/>
    <p:sldId id="396" r:id="rId17"/>
    <p:sldId id="398" r:id="rId18"/>
    <p:sldId id="394" r:id="rId19"/>
    <p:sldId id="400" r:id="rId20"/>
    <p:sldId id="402" r:id="rId21"/>
    <p:sldId id="369" r:id="rId22"/>
    <p:sldId id="411" r:id="rId23"/>
    <p:sldId id="412" r:id="rId24"/>
    <p:sldId id="406" r:id="rId25"/>
    <p:sldId id="413" r:id="rId26"/>
    <p:sldId id="407" r:id="rId27"/>
    <p:sldId id="410" r:id="rId28"/>
    <p:sldId id="409" r:id="rId29"/>
    <p:sldId id="401"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0FFCC"/>
    <a:srgbClr val="66FF33"/>
    <a:srgbClr val="8F6F61"/>
    <a:srgbClr val="D9AA8F"/>
    <a:srgbClr val="009900"/>
    <a:srgbClr val="1713CB"/>
    <a:srgbClr val="EBFC6C"/>
    <a:srgbClr val="4EE2C9"/>
    <a:srgbClr val="DA4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8" d="100"/>
          <a:sy n="88" d="100"/>
        </p:scale>
        <p:origin x="588" y="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8989B7-F18C-45A8-9180-EE43259675B3}" type="datetimeFigureOut">
              <a:rPr lang="en-US" smtClean="0"/>
              <a:t>25/07/2022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9D75C0-EB5E-4AEF-84D8-A96C4C2A98D4}" type="slidenum">
              <a:rPr lang="en-US" smtClean="0"/>
              <a:t>‹#›</a:t>
            </a:fld>
            <a:endParaRPr lang="en-US"/>
          </a:p>
        </p:txBody>
      </p:sp>
    </p:spTree>
    <p:extLst>
      <p:ext uri="{BB962C8B-B14F-4D97-AF65-F5344CB8AC3E}">
        <p14:creationId xmlns:p14="http://schemas.microsoft.com/office/powerpoint/2010/main" val="99408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28822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6248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7986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911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29938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8874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A2CBB1-B6AF-405D-909C-FCF3CC5712FC}" type="datetimeFigureOut">
              <a:rPr lang="en-US" smtClean="0"/>
              <a:t>25/07/2022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86136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A2CBB1-B6AF-405D-909C-FCF3CC5712FC}" type="datetimeFigureOut">
              <a:rPr lang="en-US" smtClean="0"/>
              <a:t>25/07/2022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820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2CBB1-B6AF-405D-909C-FCF3CC5712FC}" type="datetimeFigureOut">
              <a:rPr lang="en-US" smtClean="0"/>
              <a:t>25/07/2022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711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5509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12127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A2CBB1-B6AF-405D-909C-FCF3CC5712FC}" type="datetimeFigureOut">
              <a:rPr lang="en-US" smtClean="0"/>
              <a:t>25/07/2022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1F0E2A-B7D5-4AB8-8422-172A24BC3D7B}" type="slidenum">
              <a:rPr lang="en-US" smtClean="0"/>
              <a:t>‹#›</a:t>
            </a:fld>
            <a:endParaRPr lang="en-US"/>
          </a:p>
        </p:txBody>
      </p:sp>
    </p:spTree>
    <p:extLst>
      <p:ext uri="{BB962C8B-B14F-4D97-AF65-F5344CB8AC3E}">
        <p14:creationId xmlns:p14="http://schemas.microsoft.com/office/powerpoint/2010/main" val="34212980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57150"/>
            <a:ext cx="9372599" cy="4972050"/>
          </a:xfrm>
          <a:prstGeom prst="rect">
            <a:avLst/>
          </a:prstGeom>
        </p:spPr>
      </p:pic>
    </p:spTree>
    <p:extLst>
      <p:ext uri="{BB962C8B-B14F-4D97-AF65-F5344CB8AC3E}">
        <p14:creationId xmlns:p14="http://schemas.microsoft.com/office/powerpoint/2010/main" val="219975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5244" y="-171450"/>
            <a:ext cx="4388112" cy="4800600"/>
          </a:xfrm>
          <a:prstGeom prst="rect">
            <a:avLst/>
          </a:prstGeom>
          <a:ln>
            <a:solidFill>
              <a:schemeClr val="tx1">
                <a:lumMod val="95000"/>
                <a:lumOff val="5000"/>
              </a:schemeClr>
            </a:solidFill>
          </a:ln>
        </p:spPr>
      </p:pic>
      <p:sp>
        <p:nvSpPr>
          <p:cNvPr id="7" name="Rectangle 6"/>
          <p:cNvSpPr/>
          <p:nvPr/>
        </p:nvSpPr>
        <p:spPr>
          <a:xfrm>
            <a:off x="4038600" y="3333750"/>
            <a:ext cx="4572000" cy="369332"/>
          </a:xfrm>
          <a:prstGeom prst="rect">
            <a:avLst/>
          </a:prstGeom>
        </p:spPr>
        <p:txBody>
          <a:bodyPr>
            <a:spAutoFit/>
          </a:bodyPr>
          <a:lstStyle/>
          <a:p>
            <a:r>
              <a:rPr lang="vi-VN" dirty="0" smtClean="0"/>
              <a:t>.</a:t>
            </a:r>
            <a:endParaRPr lang="en-US" dirty="0"/>
          </a:p>
        </p:txBody>
      </p:sp>
      <p:sp>
        <p:nvSpPr>
          <p:cNvPr id="9" name="Vertical Scroll 8"/>
          <p:cNvSpPr/>
          <p:nvPr/>
        </p:nvSpPr>
        <p:spPr>
          <a:xfrm>
            <a:off x="3806221" y="0"/>
            <a:ext cx="5337779" cy="494232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Times New Roman" panose="02020603050405020304" pitchFamily="18" charset="0"/>
                <a:cs typeface="Times New Roman" panose="02020603050405020304" pitchFamily="18" charset="0"/>
              </a:rPr>
              <a:t>+ C</a:t>
            </a:r>
            <a:r>
              <a:rPr lang="vi-VN" sz="2400" b="1" dirty="0" smtClean="0">
                <a:solidFill>
                  <a:schemeClr val="tx1"/>
                </a:solidFill>
                <a:latin typeface="Times New Roman" panose="02020603050405020304" pitchFamily="18" charset="0"/>
                <a:cs typeface="Times New Roman" panose="02020603050405020304" pitchFamily="18" charset="0"/>
              </a:rPr>
              <a:t>ư </a:t>
            </a:r>
            <a:r>
              <a:rPr lang="vi-VN" sz="2400" b="1" dirty="0">
                <a:solidFill>
                  <a:schemeClr val="tx1"/>
                </a:solidFill>
                <a:latin typeface="Times New Roman" panose="02020603050405020304" pitchFamily="18" charset="0"/>
                <a:cs typeface="Times New Roman" panose="02020603050405020304" pitchFamily="18" charset="0"/>
              </a:rPr>
              <a:t>dân cổ đại chủ yếu sinh sống ở lưu vực hai con sống, sản xuất nông nghiệp với hai ngành chính là trồng trọt và chăn nuôi. </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 name="Smiley Face 1"/>
          <p:cNvSpPr/>
          <p:nvPr/>
        </p:nvSpPr>
        <p:spPr>
          <a:xfrm>
            <a:off x="838200" y="971550"/>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990600" y="868763"/>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1143000" y="716363"/>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1219200" y="563963"/>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1926412" y="967364"/>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2048332" y="1115578"/>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p:cNvSpPr/>
          <p:nvPr/>
        </p:nvSpPr>
        <p:spPr>
          <a:xfrm>
            <a:off x="2200732" y="1221340"/>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p:cNvSpPr/>
          <p:nvPr/>
        </p:nvSpPr>
        <p:spPr>
          <a:xfrm>
            <a:off x="2368517" y="1277860"/>
            <a:ext cx="150055" cy="14402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p:cNvSpPr/>
          <p:nvPr/>
        </p:nvSpPr>
        <p:spPr>
          <a:xfrm>
            <a:off x="2590800" y="1299426"/>
            <a:ext cx="152400" cy="152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97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fltVal val="0"/>
                                          </p:val>
                                        </p:tav>
                                        <p:tav tm="100000">
                                          <p:val>
                                            <p:strVal val="#ppt_w"/>
                                          </p:val>
                                        </p:tav>
                                      </p:tavLst>
                                    </p:anim>
                                    <p:anim calcmode="lin" valueType="num">
                                      <p:cBhvr>
                                        <p:cTn id="31" dur="1000" fill="hold"/>
                                        <p:tgtEl>
                                          <p:spTgt spid="15"/>
                                        </p:tgtEl>
                                        <p:attrNameLst>
                                          <p:attrName>ppt_h</p:attrName>
                                        </p:attrNameLst>
                                      </p:cBhvr>
                                      <p:tavLst>
                                        <p:tav tm="0">
                                          <p:val>
                                            <p:fltVal val="0"/>
                                          </p:val>
                                        </p:tav>
                                        <p:tav tm="100000">
                                          <p:val>
                                            <p:strVal val="#ppt_h"/>
                                          </p:val>
                                        </p:tav>
                                      </p:tavLst>
                                    </p:anim>
                                    <p:anim calcmode="lin" valueType="num">
                                      <p:cBhvr>
                                        <p:cTn id="32" dur="1000" fill="hold"/>
                                        <p:tgtEl>
                                          <p:spTgt spid="15"/>
                                        </p:tgtEl>
                                        <p:attrNameLst>
                                          <p:attrName>style.rotation</p:attrName>
                                        </p:attrNameLst>
                                      </p:cBhvr>
                                      <p:tavLst>
                                        <p:tav tm="0">
                                          <p:val>
                                            <p:fltVal val="90"/>
                                          </p:val>
                                        </p:tav>
                                        <p:tav tm="100000">
                                          <p:val>
                                            <p:fltVal val="0"/>
                                          </p:val>
                                        </p:tav>
                                      </p:tavLst>
                                    </p:anim>
                                    <p:animEffect transition="in" filter="fade">
                                      <p:cBhvr>
                                        <p:cTn id="33" dur="1000"/>
                                        <p:tgtEl>
                                          <p:spTgt spid="15"/>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style.rotation</p:attrName>
                                        </p:attrNameLst>
                                      </p:cBhvr>
                                      <p:tavLst>
                                        <p:tav tm="0">
                                          <p:val>
                                            <p:fltVal val="90"/>
                                          </p:val>
                                        </p:tav>
                                        <p:tav tm="100000">
                                          <p:val>
                                            <p:fltVal val="0"/>
                                          </p:val>
                                        </p:tav>
                                      </p:tavLst>
                                    </p:anim>
                                    <p:animEffect transition="in" filter="fade">
                                      <p:cBhvr>
                                        <p:cTn id="45" dur="1000"/>
                                        <p:tgtEl>
                                          <p:spTgt spid="17"/>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 calcmode="lin" valueType="num">
                                      <p:cBhvr>
                                        <p:cTn id="62" dur="1000" fill="hold"/>
                                        <p:tgtEl>
                                          <p:spTgt spid="20"/>
                                        </p:tgtEl>
                                        <p:attrNameLst>
                                          <p:attrName>style.rotation</p:attrName>
                                        </p:attrNameLst>
                                      </p:cBhvr>
                                      <p:tavLst>
                                        <p:tav tm="0">
                                          <p:val>
                                            <p:fltVal val="90"/>
                                          </p:val>
                                        </p:tav>
                                        <p:tav tm="100000">
                                          <p:val>
                                            <p:fltVal val="0"/>
                                          </p:val>
                                        </p:tav>
                                      </p:tavLst>
                                    </p:anim>
                                    <p:animEffect transition="in" filter="fade">
                                      <p:cBhvr>
                                        <p:cTn id="6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0" grpId="0" animBg="1"/>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 y="0"/>
            <a:ext cx="4388112" cy="4800600"/>
          </a:xfrm>
          <a:prstGeom prst="rect">
            <a:avLst/>
          </a:prstGeom>
          <a:ln>
            <a:solidFill>
              <a:schemeClr val="tx1">
                <a:lumMod val="95000"/>
                <a:lumOff val="5000"/>
              </a:schemeClr>
            </a:solidFill>
          </a:ln>
        </p:spPr>
      </p:pic>
      <p:sp>
        <p:nvSpPr>
          <p:cNvPr id="7" name="Rectangle 6"/>
          <p:cNvSpPr/>
          <p:nvPr/>
        </p:nvSpPr>
        <p:spPr>
          <a:xfrm>
            <a:off x="4038600" y="3333750"/>
            <a:ext cx="4572000" cy="369332"/>
          </a:xfrm>
          <a:prstGeom prst="rect">
            <a:avLst/>
          </a:prstGeom>
        </p:spPr>
        <p:txBody>
          <a:bodyPr>
            <a:spAutoFit/>
          </a:bodyPr>
          <a:lstStyle/>
          <a:p>
            <a:r>
              <a:rPr lang="vi-VN" dirty="0" smtClean="0"/>
              <a:t>.</a:t>
            </a:r>
            <a:endParaRPr lang="en-US" dirty="0"/>
          </a:p>
        </p:txBody>
      </p:sp>
      <p:sp>
        <p:nvSpPr>
          <p:cNvPr id="8" name="Title 7"/>
          <p:cNvSpPr>
            <a:spLocks noGrp="1"/>
          </p:cNvSpPr>
          <p:nvPr>
            <p:ph type="title"/>
          </p:nvPr>
        </p:nvSpPr>
        <p:spPr>
          <a:xfrm>
            <a:off x="5562600" y="0"/>
            <a:ext cx="3429000" cy="2266950"/>
          </a:xfrm>
          <a:prstGeom prst="wedgeRoundRectCallout">
            <a:avLst>
              <a:gd name="adj1" fmla="val -86389"/>
              <a:gd name="adj2" fmla="val -1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   </a:t>
            </a:r>
            <a:r>
              <a:rPr lang="vi-VN" sz="2400" dirty="0" smtClean="0"/>
              <a:t>HS </a:t>
            </a:r>
            <a:r>
              <a:rPr lang="vi-VN" sz="2400" dirty="0"/>
              <a:t>quan sát Lược đồ Hình 8,1 và </a:t>
            </a:r>
            <a:r>
              <a:rPr lang="vi-VN" sz="2400" dirty="0" smtClean="0"/>
              <a:t>: </a:t>
            </a:r>
            <a:r>
              <a:rPr lang="en-US" sz="2400" dirty="0" err="1" smtClean="0"/>
              <a:t>cho</a:t>
            </a:r>
            <a:r>
              <a:rPr lang="en-US" sz="2400" dirty="0" smtClean="0"/>
              <a:t> </a:t>
            </a:r>
            <a:r>
              <a:rPr lang="en-US" sz="2400" dirty="0" err="1" smtClean="0"/>
              <a:t>biết</a:t>
            </a:r>
            <a:r>
              <a:rPr lang="en-US" sz="2400" dirty="0" smtClean="0"/>
              <a:t> </a:t>
            </a:r>
            <a:r>
              <a:rPr lang="en-US" sz="2400" dirty="0" err="1" smtClean="0"/>
              <a:t>Sông</a:t>
            </a:r>
            <a:r>
              <a:rPr lang="en-US" sz="2400" dirty="0" smtClean="0"/>
              <a:t> </a:t>
            </a:r>
            <a:r>
              <a:rPr lang="en-US" sz="2400" dirty="0" err="1" smtClean="0"/>
              <a:t>Ấn</a:t>
            </a:r>
            <a:r>
              <a:rPr lang="en-US" sz="2400" dirty="0" smtClean="0"/>
              <a:t> </a:t>
            </a:r>
            <a:r>
              <a:rPr lang="en-US" sz="2400" dirty="0" err="1" smtClean="0"/>
              <a:t>và</a:t>
            </a:r>
            <a:r>
              <a:rPr lang="en-US" sz="2400" dirty="0" smtClean="0"/>
              <a:t> </a:t>
            </a:r>
            <a:r>
              <a:rPr lang="en-US" sz="2400" dirty="0" err="1" smtClean="0"/>
              <a:t>sông</a:t>
            </a:r>
            <a:r>
              <a:rPr lang="en-US" sz="2400" dirty="0" smtClean="0"/>
              <a:t> </a:t>
            </a:r>
            <a:r>
              <a:rPr lang="en-US" sz="2400" dirty="0" err="1" smtClean="0"/>
              <a:t>Hằng</a:t>
            </a:r>
            <a:r>
              <a:rPr lang="en-US" sz="2400" dirty="0" smtClean="0"/>
              <a:t> </a:t>
            </a:r>
            <a:r>
              <a:rPr lang="en-US" sz="2400" dirty="0" err="1" smtClean="0"/>
              <a:t>chảy</a:t>
            </a:r>
            <a:r>
              <a:rPr lang="en-US" sz="2400" dirty="0" smtClean="0"/>
              <a:t> qua </a:t>
            </a:r>
            <a:r>
              <a:rPr lang="en-US" sz="2400" dirty="0" err="1" smtClean="0"/>
              <a:t>các</a:t>
            </a:r>
            <a:r>
              <a:rPr lang="en-US" sz="2400" dirty="0" smtClean="0"/>
              <a:t> </a:t>
            </a:r>
            <a:r>
              <a:rPr lang="en-US" sz="2400" dirty="0" err="1" smtClean="0"/>
              <a:t>quốc</a:t>
            </a:r>
            <a:r>
              <a:rPr lang="en-US" sz="2400" dirty="0" smtClean="0"/>
              <a:t> </a:t>
            </a:r>
            <a:r>
              <a:rPr lang="en-US" sz="2400" dirty="0" err="1" smtClean="0"/>
              <a:t>gia</a:t>
            </a:r>
            <a:r>
              <a:rPr lang="en-US" sz="2400" dirty="0" smtClean="0"/>
              <a:t> </a:t>
            </a:r>
            <a:r>
              <a:rPr lang="en-US" sz="2400" dirty="0" err="1" smtClean="0"/>
              <a:t>nào</a:t>
            </a:r>
            <a:r>
              <a:rPr lang="en-US" sz="2400" dirty="0" smtClean="0"/>
              <a:t>?.</a:t>
            </a:r>
            <a:endParaRPr lang="vi-VN" sz="2400" dirty="0">
              <a:latin typeface="Times New Roman" panose="02020603050405020304" pitchFamily="18" charset="0"/>
              <a:cs typeface="Times New Roman" panose="02020603050405020304" pitchFamily="18" charset="0"/>
            </a:endParaRPr>
          </a:p>
        </p:txBody>
      </p:sp>
      <p:sp>
        <p:nvSpPr>
          <p:cNvPr id="9" name="Oval 8"/>
          <p:cNvSpPr/>
          <p:nvPr/>
        </p:nvSpPr>
        <p:spPr>
          <a:xfrm>
            <a:off x="2971800" y="1361143"/>
            <a:ext cx="152400" cy="164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46410" y="1164597"/>
            <a:ext cx="152400" cy="164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609600" y="133350"/>
            <a:ext cx="8077200" cy="494232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1"/>
                </a:solidFill>
                <a:latin typeface="Times New Roman" panose="02020603050405020304" pitchFamily="18" charset="0"/>
                <a:cs typeface="Times New Roman" panose="02020603050405020304" pitchFamily="18" charset="0"/>
              </a:rPr>
              <a:t>- Điều kiện tự nhiên của Ấn Độ cổ đại có </a:t>
            </a:r>
            <a:r>
              <a:rPr lang="en-US" dirty="0" err="1" smtClean="0">
                <a:solidFill>
                  <a:schemeClr val="tx1"/>
                </a:solidFill>
                <a:latin typeface="Times New Roman" panose="02020603050405020304" pitchFamily="18" charset="0"/>
                <a:cs typeface="Times New Roman" panose="02020603050405020304" pitchFamily="18" charset="0"/>
              </a:rPr>
              <a:t>những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điểm</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giống </a:t>
            </a:r>
            <a:r>
              <a:rPr lang="vi-VN" dirty="0">
                <a:solidFill>
                  <a:schemeClr val="tx1"/>
                </a:solidFill>
                <a:latin typeface="Times New Roman" panose="02020603050405020304" pitchFamily="18" charset="0"/>
                <a:cs typeface="Times New Roman" panose="02020603050405020304" pitchFamily="18" charset="0"/>
              </a:rPr>
              <a:t>và khác nhau so với Ai Cập và Lưỡng Hà cổ đại:</a:t>
            </a:r>
          </a:p>
          <a:p>
            <a:r>
              <a:rPr lang="vi-VN" b="1" dirty="0">
                <a:solidFill>
                  <a:schemeClr val="tx1"/>
                </a:solidFill>
                <a:latin typeface="Times New Roman" panose="02020603050405020304" pitchFamily="18" charset="0"/>
                <a:cs typeface="Times New Roman" panose="02020603050405020304" pitchFamily="18" charset="0"/>
              </a:rPr>
              <a:t>+ Giống nhau: </a:t>
            </a:r>
            <a:r>
              <a:rPr lang="vi-VN" dirty="0">
                <a:solidFill>
                  <a:schemeClr val="tx1"/>
                </a:solidFill>
                <a:latin typeface="Times New Roman" panose="02020603050405020304" pitchFamily="18" charset="0"/>
                <a:cs typeface="Times New Roman" panose="02020603050405020304" pitchFamily="18" charset="0"/>
              </a:rPr>
              <a:t>Đều có những dòng sông lớn (sông Nin, sông Ti-gơ-rơ, sông Ơ-phơ-rát, sông Ấn, sông Hằng) bồi tụ nên các đồng bằng rộng lớn.</a:t>
            </a:r>
          </a:p>
          <a:p>
            <a:r>
              <a:rPr lang="vi-VN" b="1" dirty="0">
                <a:solidFill>
                  <a:schemeClr val="tx1"/>
                </a:solidFill>
                <a:latin typeface="Times New Roman" panose="02020603050405020304" pitchFamily="18" charset="0"/>
                <a:cs typeface="Times New Roman" panose="02020603050405020304" pitchFamily="18" charset="0"/>
              </a:rPr>
              <a:t>+ Khác nhau: </a:t>
            </a:r>
          </a:p>
          <a:p>
            <a:r>
              <a:rPr lang="vi-VN" dirty="0" smtClean="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Lãnh </a:t>
            </a:r>
            <a:r>
              <a:rPr lang="vi-VN" dirty="0">
                <a:solidFill>
                  <a:schemeClr val="tx1"/>
                </a:solidFill>
                <a:latin typeface="Times New Roman" panose="02020603050405020304" pitchFamily="18" charset="0"/>
                <a:cs typeface="Times New Roman" panose="02020603050405020304" pitchFamily="18" charset="0"/>
              </a:rPr>
              <a:t>thổ Ấn Độ thời cổ đại là một vùng rộng lớn.</a:t>
            </a:r>
          </a:p>
          <a:p>
            <a:r>
              <a:rPr lang="vi-VN" dirty="0" smtClean="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Ấn </a:t>
            </a:r>
            <a:r>
              <a:rPr lang="vi-VN" dirty="0">
                <a:solidFill>
                  <a:schemeClr val="tx1"/>
                </a:solidFill>
                <a:latin typeface="Times New Roman" panose="02020603050405020304" pitchFamily="18" charset="0"/>
                <a:cs typeface="Times New Roman" panose="02020603050405020304" pitchFamily="18" charset="0"/>
              </a:rPr>
              <a:t>Độ có địa hình và khí hậu khác nhau ở mỗi miền.</a:t>
            </a:r>
          </a:p>
          <a:p>
            <a:r>
              <a:rPr lang="vi-VN" dirty="0" smtClean="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Ấn </a:t>
            </a:r>
            <a:r>
              <a:rPr lang="vi-VN" dirty="0">
                <a:solidFill>
                  <a:schemeClr val="tx1"/>
                </a:solidFill>
                <a:latin typeface="Times New Roman" panose="02020603050405020304" pitchFamily="18" charset="0"/>
                <a:cs typeface="Times New Roman" panose="02020603050405020304" pitchFamily="18" charset="0"/>
              </a:rPr>
              <a:t>Độ có ba mặt giáp biển, nằm trên trục đường biển từ Tây sang Đông.</a:t>
            </a:r>
          </a:p>
          <a:p>
            <a:r>
              <a:rPr lang="vi-VN" dirty="0">
                <a:solidFill>
                  <a:schemeClr val="tx1"/>
                </a:solidFill>
                <a:latin typeface="Times New Roman" panose="02020603050405020304" pitchFamily="18" charset="0"/>
                <a:cs typeface="Times New Roman" panose="02020603050405020304" pitchFamily="18" charset="0"/>
              </a:rPr>
              <a:t>- Điều kiện tự nhiên của sông Ấn, sông Hằng đã đem lại thuận lợi cho Ấn Độ: cư dân cổ đại chủ yếu sinh sống ở lưu vực hai con sống, sản xuất nông nghiệp với hai ngành chính là trồng trọt và chăn nuôi. </a:t>
            </a:r>
          </a:p>
        </p:txBody>
      </p:sp>
    </p:spTree>
    <p:extLst>
      <p:ext uri="{BB962C8B-B14F-4D97-AF65-F5344CB8AC3E}">
        <p14:creationId xmlns:p14="http://schemas.microsoft.com/office/powerpoint/2010/main" val="26074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71" y="7400"/>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62200" y="180201"/>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457200" y="917952"/>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2" name="Rectangle 1"/>
          <p:cNvSpPr/>
          <p:nvPr/>
        </p:nvSpPr>
        <p:spPr>
          <a:xfrm>
            <a:off x="533400" y="1514853"/>
            <a:ext cx="8001000" cy="3139321"/>
          </a:xfrm>
          <a:prstGeom prst="rect">
            <a:avLst/>
          </a:prstGeom>
        </p:spPr>
        <p:txBody>
          <a:bodyPr wrap="square">
            <a:spAutoFit/>
          </a:bodyPr>
          <a:lstStyle/>
          <a:p>
            <a:r>
              <a:rPr lang="vi-VN" sz="2000" dirty="0">
                <a:solidFill>
                  <a:schemeClr val="bg1"/>
                </a:solidFill>
                <a:latin typeface="Times New Roman" panose="02020603050405020304" pitchFamily="18" charset="0"/>
                <a:cs typeface="Times New Roman" panose="02020603050405020304" pitchFamily="18" charset="0"/>
              </a:rPr>
              <a:t>-  Ấn Độ nằm ở khu vực Nam Á, có ba mặt giáp với biển, nằm trên trục đường biển từ tây sang Đông</a:t>
            </a:r>
            <a:r>
              <a:rPr lang="vi-VN" sz="2000" dirty="0" smtClean="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Phía Bắc được bao bọc bởi dãy Hi-ma-lay-a. </a:t>
            </a:r>
          </a:p>
          <a:p>
            <a:r>
              <a:rPr lang="en-US" sz="2000" dirty="0" smtClean="0">
                <a:solidFill>
                  <a:schemeClr val="bg1"/>
                </a:solidFill>
                <a:latin typeface="Times New Roman" panose="02020603050405020304" pitchFamily="18" charset="0"/>
                <a:cs typeface="Times New Roman" panose="02020603050405020304" pitchFamily="18" charset="0"/>
              </a:rPr>
              <a:t> - </a:t>
            </a:r>
            <a:r>
              <a:rPr lang="vi-VN" sz="2000" dirty="0" smtClean="0">
                <a:solidFill>
                  <a:schemeClr val="bg1"/>
                </a:solidFill>
                <a:latin typeface="Times New Roman" panose="02020603050405020304" pitchFamily="18" charset="0"/>
                <a:cs typeface="Times New Roman" panose="02020603050405020304" pitchFamily="18" charset="0"/>
              </a:rPr>
              <a:t>Dãy </a:t>
            </a:r>
            <a:r>
              <a:rPr lang="vi-VN" sz="2000" dirty="0">
                <a:solidFill>
                  <a:schemeClr val="bg1"/>
                </a:solidFill>
                <a:latin typeface="Times New Roman" panose="02020603050405020304" pitchFamily="18" charset="0"/>
                <a:cs typeface="Times New Roman" panose="02020603050405020304" pitchFamily="18" charset="0"/>
              </a:rPr>
              <a:t>Vin-di-a, vùng trung Ấn chia Ấn Độ thành hai khu vực Bắc Ấn và Nam Ấn</a:t>
            </a:r>
          </a:p>
          <a:p>
            <a:r>
              <a:rPr lang="en-US" sz="2000" dirty="0" smtClean="0">
                <a:solidFill>
                  <a:schemeClr val="bg1"/>
                </a:solidFill>
                <a:latin typeface="Times New Roman" panose="02020603050405020304" pitchFamily="18" charset="0"/>
                <a:cs typeface="Times New Roman" panose="02020603050405020304" pitchFamily="18" charset="0"/>
              </a:rPr>
              <a:t> 	</a:t>
            </a:r>
            <a:r>
              <a:rPr lang="vi-VN" sz="2000" b="1" dirty="0" smtClean="0">
                <a:solidFill>
                  <a:schemeClr val="bg1"/>
                </a:solidFill>
                <a:latin typeface="Times New Roman" panose="02020603050405020304" pitchFamily="18" charset="0"/>
                <a:cs typeface="Times New Roman" panose="02020603050405020304" pitchFamily="18" charset="0"/>
              </a:rPr>
              <a:t>Bắc </a:t>
            </a:r>
            <a:r>
              <a:rPr lang="vi-VN" sz="2000" b="1" dirty="0">
                <a:solidFill>
                  <a:schemeClr val="bg1"/>
                </a:solidFill>
                <a:latin typeface="Times New Roman" panose="02020603050405020304" pitchFamily="18" charset="0"/>
                <a:cs typeface="Times New Roman" panose="02020603050405020304" pitchFamily="18" charset="0"/>
              </a:rPr>
              <a:t>Ấn là </a:t>
            </a:r>
            <a:r>
              <a:rPr lang="vi-VN" sz="2000" dirty="0">
                <a:solidFill>
                  <a:schemeClr val="bg1"/>
                </a:solidFill>
                <a:latin typeface="Times New Roman" panose="02020603050405020304" pitchFamily="18" charset="0"/>
                <a:cs typeface="Times New Roman" panose="02020603050405020304" pitchFamily="18" charset="0"/>
              </a:rPr>
              <a:t>đồng bằng sông Ấn (có khí hậu khô nóng, mưa ít )và sông Hằng  đất đai màu mỡ, mưa nhiều. </a:t>
            </a:r>
          </a:p>
          <a:p>
            <a:r>
              <a:rPr lang="en-US" sz="2000" dirty="0" smtClean="0">
                <a:solidFill>
                  <a:schemeClr val="bg1"/>
                </a:solidFill>
                <a:latin typeface="Times New Roman" panose="02020603050405020304" pitchFamily="18" charset="0"/>
                <a:cs typeface="Times New Roman" panose="02020603050405020304" pitchFamily="18" charset="0"/>
              </a:rPr>
              <a:t>	</a:t>
            </a:r>
            <a:r>
              <a:rPr lang="vi-VN" sz="2000" b="1" dirty="0" smtClean="0">
                <a:solidFill>
                  <a:schemeClr val="bg1"/>
                </a:solidFill>
                <a:latin typeface="Times New Roman" panose="02020603050405020304" pitchFamily="18" charset="0"/>
                <a:cs typeface="Times New Roman" panose="02020603050405020304" pitchFamily="18" charset="0"/>
              </a:rPr>
              <a:t>Phía </a:t>
            </a:r>
            <a:r>
              <a:rPr lang="vi-VN" sz="2000" b="1" dirty="0">
                <a:solidFill>
                  <a:schemeClr val="bg1"/>
                </a:solidFill>
                <a:latin typeface="Times New Roman" panose="02020603050405020304" pitchFamily="18" charset="0"/>
                <a:cs typeface="Times New Roman" panose="02020603050405020304" pitchFamily="18" charset="0"/>
              </a:rPr>
              <a:t>Nam: </a:t>
            </a:r>
            <a:r>
              <a:rPr lang="vi-VN" sz="2000" dirty="0">
                <a:solidFill>
                  <a:schemeClr val="bg1"/>
                </a:solidFill>
                <a:latin typeface="Times New Roman" panose="02020603050405020304" pitchFamily="18" charset="0"/>
                <a:cs typeface="Times New Roman" panose="02020603050405020304" pitchFamily="18" charset="0"/>
              </a:rPr>
              <a:t>Sơn nguyên Đê-can nhiều núi đá hiểm trở.</a:t>
            </a:r>
          </a:p>
          <a:p>
            <a:r>
              <a:rPr lang="vi-VN" sz="2000" dirty="0">
                <a:solidFill>
                  <a:schemeClr val="bg1"/>
                </a:solidFill>
                <a:latin typeface="Times New Roman" panose="02020603050405020304" pitchFamily="18" charset="0"/>
                <a:cs typeface="Times New Roman" panose="02020603050405020304" pitchFamily="18" charset="0"/>
              </a:rPr>
              <a:t>- Cư dân sống chủ yếu ở lưu vực hai con sống lớn, Họ sản xuấ nông nghiệp với hai ngành trồng trọt, chăn nuôi.</a:t>
            </a:r>
          </a:p>
          <a:p>
            <a:endParaRPr lang="vi-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9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14600" y="285750"/>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533400" y="1142432"/>
            <a:ext cx="3352800" cy="46287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smtClean="0">
                <a:solidFill>
                  <a:schemeClr val="tx1"/>
                </a:solidFill>
                <a:latin typeface="Times New Roman" panose="02020603050405020304" pitchFamily="18" charset="0"/>
                <a:cs typeface="Times New Roman" panose="02020603050405020304" pitchFamily="18" charset="0"/>
              </a:rPr>
              <a:t>II. XẪ HỘI ẤN ĐỘ CỔ ĐẠI</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8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114" y="-95251"/>
            <a:ext cx="3596514" cy="5105827"/>
          </a:xfrm>
          <a:prstGeom prst="rect">
            <a:avLst/>
          </a:prstGeom>
        </p:spPr>
      </p:pic>
      <p:pic>
        <p:nvPicPr>
          <p:cNvPr id="5" name="Content Placeholder 3"/>
          <p:cNvPicPr>
            <a:picLocks noChangeAspect="1"/>
          </p:cNvPicPr>
          <p:nvPr/>
        </p:nvPicPr>
        <p:blipFill>
          <a:blip r:embed="rId3"/>
          <a:stretch>
            <a:fillRect/>
          </a:stretch>
        </p:blipFill>
        <p:spPr>
          <a:xfrm>
            <a:off x="3746961" y="-194797"/>
            <a:ext cx="5320776" cy="5154031"/>
          </a:xfrm>
          <a:prstGeom prst="rect">
            <a:avLst/>
          </a:prstGeom>
          <a:ln>
            <a:solidFill>
              <a:schemeClr val="tx1">
                <a:lumMod val="95000"/>
                <a:lumOff val="5000"/>
              </a:schemeClr>
            </a:solidFill>
          </a:ln>
        </p:spPr>
      </p:pic>
      <p:sp>
        <p:nvSpPr>
          <p:cNvPr id="6" name="TextBox 5"/>
          <p:cNvSpPr txBox="1"/>
          <p:nvPr/>
        </p:nvSpPr>
        <p:spPr>
          <a:xfrm>
            <a:off x="3810000" y="23143"/>
            <a:ext cx="2514600" cy="646331"/>
          </a:xfrm>
          <a:prstGeom prst="rect">
            <a:avLst/>
          </a:prstGeom>
          <a:noFill/>
          <a:ln w="57150">
            <a:solidFill>
              <a:srgbClr val="1713CB"/>
            </a:solidFill>
          </a:ln>
        </p:spPr>
        <p:txBody>
          <a:bodyPr wrap="square" rtlCol="0">
            <a:spAutoFit/>
          </a:bodyPr>
          <a:lstStyle/>
          <a:p>
            <a:pPr algn="ctr"/>
            <a:r>
              <a:rPr lang="en-US" b="1" dirty="0" err="1" smtClean="0">
                <a:solidFill>
                  <a:srgbClr val="C00000"/>
                </a:solidFill>
                <a:latin typeface="Times New Roman" panose="02020603050405020304" pitchFamily="18" charset="0"/>
                <a:cs typeface="Times New Roman" panose="02020603050405020304" pitchFamily="18" charset="0"/>
              </a:rPr>
              <a:t>Khoảng</a:t>
            </a:r>
            <a:r>
              <a:rPr lang="en-US" b="1" dirty="0" smtClean="0">
                <a:solidFill>
                  <a:srgbClr val="C00000"/>
                </a:solidFill>
                <a:latin typeface="Times New Roman" panose="02020603050405020304" pitchFamily="18" charset="0"/>
                <a:cs typeface="Times New Roman" panose="02020603050405020304" pitchFamily="18" charset="0"/>
              </a:rPr>
              <a:t> 2500 </a:t>
            </a:r>
            <a:r>
              <a:rPr lang="en-US" b="1" dirty="0" err="1" smtClean="0">
                <a:solidFill>
                  <a:srgbClr val="C00000"/>
                </a:solidFill>
                <a:latin typeface="Times New Roman" panose="02020603050405020304" pitchFamily="18" charset="0"/>
                <a:cs typeface="Times New Roman" panose="02020603050405020304" pitchFamily="18" charset="0"/>
              </a:rPr>
              <a:t>năm</a:t>
            </a:r>
            <a:r>
              <a:rPr lang="en-US" b="1" dirty="0" smtClean="0">
                <a:solidFill>
                  <a:srgbClr val="C00000"/>
                </a:solidFill>
                <a:latin typeface="Times New Roman" panose="02020603050405020304" pitchFamily="18" charset="0"/>
                <a:cs typeface="Times New Roman" panose="02020603050405020304" pitchFamily="18" charset="0"/>
              </a:rPr>
              <a:t> TCN </a:t>
            </a:r>
            <a:r>
              <a:rPr lang="en-US" b="1" dirty="0" err="1" smtClean="0">
                <a:solidFill>
                  <a:srgbClr val="C00000"/>
                </a:solidFill>
                <a:latin typeface="Times New Roman" panose="02020603050405020304" pitchFamily="18" charset="0"/>
                <a:cs typeface="Times New Roman" panose="02020603050405020304" pitchFamily="18" charset="0"/>
              </a:rPr>
              <a:t>Đra</a:t>
            </a:r>
            <a:r>
              <a:rPr lang="en-US" b="1" dirty="0" smtClean="0">
                <a:solidFill>
                  <a:srgbClr val="C00000"/>
                </a:solidFill>
                <a:latin typeface="Times New Roman" panose="02020603050405020304" pitchFamily="18" charset="0"/>
                <a:cs typeface="Times New Roman" panose="02020603050405020304" pitchFamily="18" charset="0"/>
              </a:rPr>
              <a:t>-vi-</a:t>
            </a:r>
            <a:r>
              <a:rPr lang="en-US" b="1" dirty="0" err="1" smtClean="0">
                <a:solidFill>
                  <a:srgbClr val="C00000"/>
                </a:solidFill>
                <a:latin typeface="Times New Roman" panose="02020603050405020304" pitchFamily="18" charset="0"/>
                <a:cs typeface="Times New Roman" panose="02020603050405020304" pitchFamily="18" charset="0"/>
              </a:rPr>
              <a:t>đa</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3" name="Freeform 12"/>
          <p:cNvSpPr/>
          <p:nvPr/>
        </p:nvSpPr>
        <p:spPr>
          <a:xfrm>
            <a:off x="4724400" y="704746"/>
            <a:ext cx="559723" cy="952186"/>
          </a:xfrm>
          <a:custGeom>
            <a:avLst/>
            <a:gdLst>
              <a:gd name="connsiteX0" fmla="*/ 559723 w 559723"/>
              <a:gd name="connsiteY0" fmla="*/ 0 h 952186"/>
              <a:gd name="connsiteX1" fmla="*/ 537052 w 559723"/>
              <a:gd name="connsiteY1" fmla="*/ 128470 h 952186"/>
              <a:gd name="connsiteX2" fmla="*/ 529495 w 559723"/>
              <a:gd name="connsiteY2" fmla="*/ 151141 h 952186"/>
              <a:gd name="connsiteX3" fmla="*/ 506824 w 559723"/>
              <a:gd name="connsiteY3" fmla="*/ 166255 h 952186"/>
              <a:gd name="connsiteX4" fmla="*/ 491710 w 559723"/>
              <a:gd name="connsiteY4" fmla="*/ 188926 h 952186"/>
              <a:gd name="connsiteX5" fmla="*/ 446368 w 559723"/>
              <a:gd name="connsiteY5" fmla="*/ 234268 h 952186"/>
              <a:gd name="connsiteX6" fmla="*/ 408583 w 559723"/>
              <a:gd name="connsiteY6" fmla="*/ 272053 h 952186"/>
              <a:gd name="connsiteX7" fmla="*/ 385912 w 559723"/>
              <a:gd name="connsiteY7" fmla="*/ 317395 h 952186"/>
              <a:gd name="connsiteX8" fmla="*/ 355683 w 559723"/>
              <a:gd name="connsiteY8" fmla="*/ 347624 h 952186"/>
              <a:gd name="connsiteX9" fmla="*/ 325455 w 559723"/>
              <a:gd name="connsiteY9" fmla="*/ 392966 h 952186"/>
              <a:gd name="connsiteX10" fmla="*/ 272556 w 559723"/>
              <a:gd name="connsiteY10" fmla="*/ 445865 h 952186"/>
              <a:gd name="connsiteX11" fmla="*/ 257442 w 559723"/>
              <a:gd name="connsiteY11" fmla="*/ 468536 h 952186"/>
              <a:gd name="connsiteX12" fmla="*/ 234771 w 559723"/>
              <a:gd name="connsiteY12" fmla="*/ 476093 h 952186"/>
              <a:gd name="connsiteX13" fmla="*/ 212100 w 559723"/>
              <a:gd name="connsiteY13" fmla="*/ 491207 h 952186"/>
              <a:gd name="connsiteX14" fmla="*/ 166758 w 559723"/>
              <a:gd name="connsiteY14" fmla="*/ 528992 h 952186"/>
              <a:gd name="connsiteX15" fmla="*/ 151644 w 559723"/>
              <a:gd name="connsiteY15" fmla="*/ 551663 h 952186"/>
              <a:gd name="connsiteX16" fmla="*/ 128973 w 559723"/>
              <a:gd name="connsiteY16" fmla="*/ 566777 h 952186"/>
              <a:gd name="connsiteX17" fmla="*/ 121416 w 559723"/>
              <a:gd name="connsiteY17" fmla="*/ 589448 h 952186"/>
              <a:gd name="connsiteX18" fmla="*/ 91188 w 559723"/>
              <a:gd name="connsiteY18" fmla="*/ 634790 h 952186"/>
              <a:gd name="connsiteX19" fmla="*/ 68516 w 559723"/>
              <a:gd name="connsiteY19" fmla="*/ 702804 h 952186"/>
              <a:gd name="connsiteX20" fmla="*/ 60959 w 559723"/>
              <a:gd name="connsiteY20" fmla="*/ 725475 h 952186"/>
              <a:gd name="connsiteX21" fmla="*/ 53402 w 559723"/>
              <a:gd name="connsiteY21" fmla="*/ 748146 h 952186"/>
              <a:gd name="connsiteX22" fmla="*/ 45845 w 559723"/>
              <a:gd name="connsiteY22" fmla="*/ 778374 h 952186"/>
              <a:gd name="connsiteX23" fmla="*/ 38288 w 559723"/>
              <a:gd name="connsiteY23" fmla="*/ 816159 h 952186"/>
              <a:gd name="connsiteX24" fmla="*/ 15617 w 559723"/>
              <a:gd name="connsiteY24" fmla="*/ 861501 h 952186"/>
              <a:gd name="connsiteX25" fmla="*/ 503 w 559723"/>
              <a:gd name="connsiteY25" fmla="*/ 952186 h 9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9723" h="952186">
                <a:moveTo>
                  <a:pt x="559723" y="0"/>
                </a:moveTo>
                <a:cubicBezTo>
                  <a:pt x="545886" y="193715"/>
                  <a:pt x="573225" y="56124"/>
                  <a:pt x="537052" y="128470"/>
                </a:cubicBezTo>
                <a:cubicBezTo>
                  <a:pt x="533490" y="135595"/>
                  <a:pt x="534471" y="144921"/>
                  <a:pt x="529495" y="151141"/>
                </a:cubicBezTo>
                <a:cubicBezTo>
                  <a:pt x="523821" y="158233"/>
                  <a:pt x="514381" y="161217"/>
                  <a:pt x="506824" y="166255"/>
                </a:cubicBezTo>
                <a:cubicBezTo>
                  <a:pt x="501786" y="173812"/>
                  <a:pt x="497744" y="182138"/>
                  <a:pt x="491710" y="188926"/>
                </a:cubicBezTo>
                <a:cubicBezTo>
                  <a:pt x="477510" y="204901"/>
                  <a:pt x="458224" y="216483"/>
                  <a:pt x="446368" y="234268"/>
                </a:cubicBezTo>
                <a:cubicBezTo>
                  <a:pt x="426216" y="264496"/>
                  <a:pt x="438811" y="251901"/>
                  <a:pt x="408583" y="272053"/>
                </a:cubicBezTo>
                <a:cubicBezTo>
                  <a:pt x="401269" y="293996"/>
                  <a:pt x="401893" y="298750"/>
                  <a:pt x="385912" y="317395"/>
                </a:cubicBezTo>
                <a:cubicBezTo>
                  <a:pt x="376638" y="328214"/>
                  <a:pt x="355683" y="347624"/>
                  <a:pt x="355683" y="347624"/>
                </a:cubicBezTo>
                <a:cubicBezTo>
                  <a:pt x="341230" y="390982"/>
                  <a:pt x="358476" y="350511"/>
                  <a:pt x="325455" y="392966"/>
                </a:cubicBezTo>
                <a:cubicBezTo>
                  <a:pt x="283013" y="447534"/>
                  <a:pt x="315878" y="431424"/>
                  <a:pt x="272556" y="445865"/>
                </a:cubicBezTo>
                <a:cubicBezTo>
                  <a:pt x="267518" y="453422"/>
                  <a:pt x="264534" y="462862"/>
                  <a:pt x="257442" y="468536"/>
                </a:cubicBezTo>
                <a:cubicBezTo>
                  <a:pt x="251222" y="473512"/>
                  <a:pt x="241896" y="472531"/>
                  <a:pt x="234771" y="476093"/>
                </a:cubicBezTo>
                <a:cubicBezTo>
                  <a:pt x="226647" y="480155"/>
                  <a:pt x="219077" y="485393"/>
                  <a:pt x="212100" y="491207"/>
                </a:cubicBezTo>
                <a:cubicBezTo>
                  <a:pt x="153914" y="539696"/>
                  <a:pt x="223046" y="491467"/>
                  <a:pt x="166758" y="528992"/>
                </a:cubicBezTo>
                <a:cubicBezTo>
                  <a:pt x="161720" y="536549"/>
                  <a:pt x="158066" y="545241"/>
                  <a:pt x="151644" y="551663"/>
                </a:cubicBezTo>
                <a:cubicBezTo>
                  <a:pt x="145222" y="558085"/>
                  <a:pt x="134647" y="559685"/>
                  <a:pt x="128973" y="566777"/>
                </a:cubicBezTo>
                <a:cubicBezTo>
                  <a:pt x="123997" y="572997"/>
                  <a:pt x="125285" y="582485"/>
                  <a:pt x="121416" y="589448"/>
                </a:cubicBezTo>
                <a:cubicBezTo>
                  <a:pt x="112594" y="605327"/>
                  <a:pt x="91188" y="634790"/>
                  <a:pt x="91188" y="634790"/>
                </a:cubicBezTo>
                <a:lnTo>
                  <a:pt x="68516" y="702804"/>
                </a:lnTo>
                <a:lnTo>
                  <a:pt x="60959" y="725475"/>
                </a:lnTo>
                <a:cubicBezTo>
                  <a:pt x="58440" y="733032"/>
                  <a:pt x="55334" y="740418"/>
                  <a:pt x="53402" y="748146"/>
                </a:cubicBezTo>
                <a:cubicBezTo>
                  <a:pt x="50883" y="758222"/>
                  <a:pt x="48098" y="768235"/>
                  <a:pt x="45845" y="778374"/>
                </a:cubicBezTo>
                <a:cubicBezTo>
                  <a:pt x="43059" y="790913"/>
                  <a:pt x="41403" y="803698"/>
                  <a:pt x="38288" y="816159"/>
                </a:cubicBezTo>
                <a:cubicBezTo>
                  <a:pt x="26476" y="863405"/>
                  <a:pt x="36726" y="814006"/>
                  <a:pt x="15617" y="861501"/>
                </a:cubicBezTo>
                <a:cubicBezTo>
                  <a:pt x="-4277" y="906262"/>
                  <a:pt x="503" y="905066"/>
                  <a:pt x="503" y="952186"/>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29400" y="-35617"/>
            <a:ext cx="2514600" cy="646331"/>
          </a:xfrm>
          <a:prstGeom prst="rect">
            <a:avLst/>
          </a:prstGeom>
          <a:noFill/>
          <a:ln w="57150">
            <a:solidFill>
              <a:srgbClr val="1713CB"/>
            </a:solidFill>
          </a:ln>
        </p:spPr>
        <p:txBody>
          <a:bodyPr wrap="square" rtlCol="0">
            <a:spAutoFit/>
          </a:bodyPr>
          <a:lstStyle/>
          <a:p>
            <a:pPr algn="ctr"/>
            <a:r>
              <a:rPr lang="en-US" b="1" dirty="0" err="1" smtClean="0">
                <a:solidFill>
                  <a:schemeClr val="bg2">
                    <a:lumMod val="10000"/>
                  </a:schemeClr>
                </a:solidFill>
                <a:latin typeface="Times New Roman" panose="02020603050405020304" pitchFamily="18" charset="0"/>
                <a:cs typeface="Times New Roman" panose="02020603050405020304" pitchFamily="18" charset="0"/>
              </a:rPr>
              <a:t>Khoảng</a:t>
            </a:r>
            <a:r>
              <a:rPr lang="en-US" b="1" dirty="0" smtClean="0">
                <a:solidFill>
                  <a:schemeClr val="bg2">
                    <a:lumMod val="10000"/>
                  </a:schemeClr>
                </a:solidFill>
                <a:latin typeface="Times New Roman" panose="02020603050405020304" pitchFamily="18" charset="0"/>
                <a:cs typeface="Times New Roman" panose="02020603050405020304" pitchFamily="18" charset="0"/>
              </a:rPr>
              <a:t> 1500 </a:t>
            </a:r>
            <a:r>
              <a:rPr lang="en-US" b="1" dirty="0" err="1" smtClean="0">
                <a:solidFill>
                  <a:schemeClr val="bg2">
                    <a:lumMod val="10000"/>
                  </a:schemeClr>
                </a:solidFill>
                <a:latin typeface="Times New Roman" panose="02020603050405020304" pitchFamily="18" charset="0"/>
                <a:cs typeface="Times New Roman" panose="02020603050405020304" pitchFamily="18" charset="0"/>
              </a:rPr>
              <a:t>năm</a:t>
            </a:r>
            <a:r>
              <a:rPr lang="en-US" b="1" dirty="0" smtClean="0">
                <a:solidFill>
                  <a:schemeClr val="bg2">
                    <a:lumMod val="10000"/>
                  </a:schemeClr>
                </a:solidFill>
                <a:latin typeface="Times New Roman" panose="02020603050405020304" pitchFamily="18" charset="0"/>
                <a:cs typeface="Times New Roman" panose="02020603050405020304" pitchFamily="18" charset="0"/>
              </a:rPr>
              <a:t> TCN A-</a:t>
            </a:r>
            <a:r>
              <a:rPr lang="en-US" b="1" dirty="0" err="1" smtClean="0">
                <a:solidFill>
                  <a:schemeClr val="bg2">
                    <a:lumMod val="10000"/>
                  </a:schemeClr>
                </a:solidFill>
                <a:latin typeface="Times New Roman" panose="02020603050405020304" pitchFamily="18" charset="0"/>
                <a:cs typeface="Times New Roman" panose="02020603050405020304" pitchFamily="18" charset="0"/>
              </a:rPr>
              <a:t>ri</a:t>
            </a:r>
            <a:r>
              <a:rPr lang="en-US" b="1" dirty="0" smtClean="0">
                <a:solidFill>
                  <a:schemeClr val="bg2">
                    <a:lumMod val="10000"/>
                  </a:schemeClr>
                </a:solidFill>
                <a:latin typeface="Times New Roman" panose="02020603050405020304" pitchFamily="18" charset="0"/>
                <a:cs typeface="Times New Roman" panose="02020603050405020304" pitchFamily="18" charset="0"/>
              </a:rPr>
              <a:t>-a</a:t>
            </a:r>
            <a:endParaRPr lang="en-US"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Right Arrow 14"/>
          <p:cNvSpPr/>
          <p:nvPr/>
        </p:nvSpPr>
        <p:spPr>
          <a:xfrm rot="8026578" flipV="1">
            <a:off x="7327085" y="750455"/>
            <a:ext cx="722718" cy="377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23356" y="2123413"/>
            <a:ext cx="2139077" cy="1047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bg1"/>
                </a:solidFill>
                <a:latin typeface="Times New Roman" panose="02020603050405020304" pitchFamily="18" charset="0"/>
                <a:cs typeface="Times New Roman" panose="02020603050405020304" pitchFamily="18" charset="0"/>
              </a:rPr>
              <a:t>Thiết</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lập</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nên</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chế</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độ</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đẳng</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cấp</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phân</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biệt</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chủng</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smtClean="0">
                <a:solidFill>
                  <a:schemeClr val="bg1"/>
                </a:solidFill>
                <a:latin typeface="Times New Roman" panose="02020603050405020304" pitchFamily="18" charset="0"/>
                <a:cs typeface="Times New Roman" panose="02020603050405020304" pitchFamily="18" charset="0"/>
              </a:rPr>
              <a:t>tộc</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21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HP\OneDrive\Desktop\Screenshot_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514"/>
            <a:ext cx="5410200" cy="5152474"/>
          </a:xfrm>
          <a:prstGeom prst="rect">
            <a:avLst/>
          </a:prstGeom>
          <a:noFill/>
          <a:ln>
            <a:noFill/>
          </a:ln>
        </p:spPr>
      </p:pic>
      <p:sp>
        <p:nvSpPr>
          <p:cNvPr id="7" name="TextBox 6"/>
          <p:cNvSpPr txBox="1"/>
          <p:nvPr/>
        </p:nvSpPr>
        <p:spPr>
          <a:xfrm>
            <a:off x="990600" y="4629150"/>
            <a:ext cx="1905000" cy="369332"/>
          </a:xfrm>
          <a:prstGeom prst="rect">
            <a:avLst/>
          </a:prstGeom>
          <a:noFill/>
        </p:spPr>
        <p:txBody>
          <a:bodyPr wrap="square" rtlCol="0">
            <a:spAutoFit/>
          </a:bodyPr>
          <a:lstStyle/>
          <a:p>
            <a:r>
              <a:rPr lang="en-US" dirty="0" err="1" smtClean="0"/>
              <a:t>Hình</a:t>
            </a:r>
            <a:r>
              <a:rPr lang="en-US" dirty="0" smtClean="0"/>
              <a:t> 82</a:t>
            </a:r>
            <a:endParaRPr lang="en-US" dirty="0"/>
          </a:p>
        </p:txBody>
      </p:sp>
      <p:sp>
        <p:nvSpPr>
          <p:cNvPr id="9" name="Title 7"/>
          <p:cNvSpPr>
            <a:spLocks noGrp="1"/>
          </p:cNvSpPr>
          <p:nvPr>
            <p:ph type="title"/>
          </p:nvPr>
        </p:nvSpPr>
        <p:spPr>
          <a:xfrm>
            <a:off x="5486400" y="1123950"/>
            <a:ext cx="3429000" cy="3840368"/>
          </a:xfrm>
          <a:prstGeom prst="wedgeRoundRectCallout">
            <a:avLst>
              <a:gd name="adj1" fmla="val -86389"/>
              <a:gd name="adj2" fmla="val -1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nl-NL"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HS </a:t>
            </a: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sát Sơ đồ 8.2 SHS trang 42 và trả lời câu hỏi: </a:t>
            </a:r>
            <a:r>
              <a:rPr lang="nl-NL"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r>
            <a:br>
              <a:rPr lang="nl-NL"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nl-NL"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a:t>
            </a: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hãy cho biết đẳng cấp nào có vị thế cao nhất, đẳng cấp nào có vị thế thấp nhất? Tại sao tăng lữ lại </a:t>
            </a:r>
            <a:r>
              <a:rPr lang="nl-NL"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 vị thế cao nhất? </a:t>
            </a:r>
            <a:r>
              <a:rPr lang="nl-NL" sz="4900" dirty="0">
                <a:solidFill>
                  <a:schemeClr val="bg1"/>
                </a:solidFill>
                <a:latin typeface="Times New Roman" panose="02020603050405020304" pitchFamily="18" charset="0"/>
                <a:cs typeface="Times New Roman" panose="02020603050405020304" pitchFamily="18" charset="0"/>
              </a:rPr>
              <a:t/>
            </a:r>
            <a:br>
              <a:rPr lang="nl-NL" sz="4900" dirty="0">
                <a:solidFill>
                  <a:schemeClr val="bg1"/>
                </a:solidFill>
                <a:latin typeface="Times New Roman" panose="02020603050405020304" pitchFamily="18" charset="0"/>
                <a:cs typeface="Times New Roman" panose="02020603050405020304" pitchFamily="18" charset="0"/>
              </a:rPr>
            </a:br>
            <a:r>
              <a:rPr lang="nl-NL" sz="4000" dirty="0">
                <a:solidFill>
                  <a:schemeClr val="bg1"/>
                </a:solidFill>
                <a:latin typeface="Times New Roman" panose="02020603050405020304" pitchFamily="18" charset="0"/>
                <a:cs typeface="Times New Roman" panose="02020603050405020304" pitchFamily="18" charset="0"/>
              </a:rPr>
              <a:t/>
            </a:r>
            <a:br>
              <a:rPr lang="nl-NL" sz="4000" dirty="0">
                <a:solidFill>
                  <a:schemeClr val="bg1"/>
                </a:solidFill>
                <a:latin typeface="Times New Roman" panose="02020603050405020304" pitchFamily="18" charset="0"/>
                <a:cs typeface="Times New Roman" panose="02020603050405020304" pitchFamily="18" charset="0"/>
              </a:rPr>
            </a:br>
            <a:endParaRPr lang="vi-VN"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4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76200" y="133350"/>
            <a:ext cx="9067800" cy="494232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Times New Roman" panose="02020603050405020304" pitchFamily="18" charset="0"/>
                <a:cs typeface="Times New Roman" panose="02020603050405020304" pitchFamily="18" charset="0"/>
              </a:rPr>
              <a:t>+ Tăng lữ lại có vị thế cao nhất vì: trong xã hội cổ đại, con người rất sợ các thần linh vì họ cho rằng thần linh quyết định hết các hiện tượng xã hội như mưa lớn, lũ lụt, hạn hán, thiên tai. Brahman được xem là những người đại diện cho thần linh, truyền lời của thần linh đến với loài người, nên được tôn trọng và có quyền lực. </a:t>
            </a:r>
          </a:p>
        </p:txBody>
      </p:sp>
    </p:spTree>
    <p:extLst>
      <p:ext uri="{BB962C8B-B14F-4D97-AF65-F5344CB8AC3E}">
        <p14:creationId xmlns:p14="http://schemas.microsoft.com/office/powerpoint/2010/main" val="24070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8181"/>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14600" y="285750"/>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533400" y="865878"/>
            <a:ext cx="7010400" cy="46287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a:t>
            </a:r>
            <a:r>
              <a:rPr lang="en-US" b="1" dirty="0" smtClean="0">
                <a:solidFill>
                  <a:schemeClr val="tx1"/>
                </a:solidFill>
                <a:latin typeface="Times New Roman" panose="02020603050405020304" pitchFamily="18" charset="0"/>
                <a:cs typeface="Times New Roman" panose="02020603050405020304" pitchFamily="18" charset="0"/>
              </a:rPr>
              <a:t>XẪ HỘI ẤN ĐỘ CỔ ĐẠI</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685800" y="1504950"/>
            <a:ext cx="8229600" cy="2677656"/>
          </a:xfrm>
          <a:prstGeom prst="rect">
            <a:avLst/>
          </a:prstGeom>
        </p:spPr>
        <p:txBody>
          <a:bodyPr wrap="square">
            <a:spAutoFit/>
          </a:bodyPr>
          <a:lstStyle/>
          <a:p>
            <a:r>
              <a:rPr lang="vi-VN" dirty="0"/>
              <a:t>	</a:t>
            </a:r>
            <a:r>
              <a:rPr lang="vi-VN" sz="2400" dirty="0">
                <a:solidFill>
                  <a:schemeClr val="bg1"/>
                </a:solidFill>
                <a:latin typeface="+mj-lt"/>
              </a:rPr>
              <a:t>Khoảng 2500 năm TCN người bản đại Đra-vi-đa đã xây dựng thành thị dọc hai bên bờ sông Ấn</a:t>
            </a:r>
          </a:p>
          <a:p>
            <a:r>
              <a:rPr lang="vi-VN" sz="2400" dirty="0">
                <a:solidFill>
                  <a:schemeClr val="bg1"/>
                </a:solidFill>
                <a:latin typeface="+mj-lt"/>
              </a:rPr>
              <a:t>	Khoảng 1500 năm TCN người A-ri-a từ vùng trung Ấn tràn ra Bắc Ấn thống tri người Đra-vi-đa thiết lập chế độ đẳng cấp dựa trên phân biệt chủng tộc</a:t>
            </a:r>
          </a:p>
          <a:p>
            <a:r>
              <a:rPr lang="vi-VN" sz="2400" dirty="0">
                <a:solidFill>
                  <a:schemeClr val="bg1"/>
                </a:solidFill>
                <a:latin typeface="+mj-lt"/>
              </a:rPr>
              <a:t>+ Đẳng cấp dưới phải phục tùng đẳng cấp trên</a:t>
            </a:r>
          </a:p>
          <a:p>
            <a:r>
              <a:rPr lang="vi-VN" sz="2400" dirty="0">
                <a:solidFill>
                  <a:schemeClr val="bg1"/>
                </a:solidFill>
                <a:latin typeface="+mj-lt"/>
              </a:rPr>
              <a:t>+Những người không cùng đẳng cấp không được kết hôn.</a:t>
            </a:r>
          </a:p>
        </p:txBody>
      </p:sp>
    </p:spTree>
    <p:extLst>
      <p:ext uri="{BB962C8B-B14F-4D97-AF65-F5344CB8AC3E}">
        <p14:creationId xmlns:p14="http://schemas.microsoft.com/office/powerpoint/2010/main" val="36408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14600" y="285750"/>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381000" y="910993"/>
            <a:ext cx="7010400" cy="46287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a:t>
            </a:r>
            <a:r>
              <a:rPr lang="en-US" b="1" dirty="0">
                <a:solidFill>
                  <a:schemeClr val="tx1"/>
                </a:solidFill>
                <a:latin typeface="Times New Roman" panose="02020603050405020304" pitchFamily="18" charset="0"/>
                <a:cs typeface="Times New Roman" panose="02020603050405020304" pitchFamily="18" charset="0"/>
              </a:rPr>
              <a:t>. NHỮNG THÀNH TỰU VĂN HÓA TIÊU BIỂU</a:t>
            </a:r>
          </a:p>
        </p:txBody>
      </p:sp>
    </p:spTree>
    <p:extLst>
      <p:ext uri="{BB962C8B-B14F-4D97-AF65-F5344CB8AC3E}">
        <p14:creationId xmlns:p14="http://schemas.microsoft.com/office/powerpoint/2010/main" val="22992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155864"/>
            <a:ext cx="4267200" cy="3746897"/>
          </a:xfrm>
        </p:spPr>
        <p:txBody>
          <a:bodyPr>
            <a:noAutofit/>
          </a:bodyPr>
          <a:lstStyle/>
          <a:p>
            <a:pPr algn="l"/>
            <a:r>
              <a:rPr lang="en-US" sz="2000" dirty="0" smtClean="0">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C:\Users\HP\OneDrive\Desktop\Screenshot_65.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5010150"/>
          </a:xfrm>
          <a:prstGeom prst="rect">
            <a:avLst/>
          </a:prstGeom>
          <a:noFill/>
          <a:ln>
            <a:noFill/>
          </a:ln>
        </p:spPr>
      </p:pic>
      <p:sp>
        <p:nvSpPr>
          <p:cNvPr id="5" name="Rounded Rectangular Callout 4"/>
          <p:cNvSpPr/>
          <p:nvPr/>
        </p:nvSpPr>
        <p:spPr>
          <a:xfrm>
            <a:off x="4273650" y="-99658"/>
            <a:ext cx="5022749" cy="5243158"/>
          </a:xfrm>
          <a:prstGeom prst="wedgeRoundRectCallout">
            <a:avLst>
              <a:gd name="adj1" fmla="val -57959"/>
              <a:gd name="adj2" fmla="val -180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Đây</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buổi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lễ</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tắm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Hằng</a:t>
            </a:r>
            <a:r>
              <a:rPr lang="en-US" sz="2400" dirty="0">
                <a:solidFill>
                  <a:schemeClr val="bg1"/>
                </a:solidFill>
                <a:latin typeface="Times New Roman" panose="02020603050405020304" pitchFamily="18" charset="0"/>
                <a:cs typeface="Times New Roman" panose="02020603050405020304" pitchFamily="18" charset="0"/>
              </a:rPr>
              <a:t> (Cum </a:t>
            </a:r>
            <a:r>
              <a:rPr lang="en-US" sz="2000" dirty="0">
                <a:solidFill>
                  <a:schemeClr val="bg1"/>
                </a:solidFill>
                <a:latin typeface="Times New Roman" panose="02020603050405020304" pitchFamily="18" charset="0"/>
                <a:cs typeface="Times New Roman" panose="02020603050405020304" pitchFamily="18" charset="0"/>
              </a:rPr>
              <a:t>Me-la)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a:t>
            </a:r>
            <a:r>
              <a:rPr lang="en-US" sz="20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tưởng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Mẹ</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thiêng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rửa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lỗi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a:t>
            </a:r>
            <a:r>
              <a:rPr lang="en-US" sz="2400" dirty="0">
                <a:solidFill>
                  <a:schemeClr val="bg1"/>
                </a:solidFill>
                <a:latin typeface="Times New Roman" panose="02020603050405020304" pitchFamily="18" charset="0"/>
                <a:cs typeface="Times New Roman" panose="02020603050405020304" pitchFamily="18" charset="0"/>
              </a:rPr>
              <a:t>.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1. </a:t>
            </a:r>
            <a:r>
              <a:rPr lang="en-US" sz="2400" dirty="0" err="1">
                <a:solidFill>
                  <a:schemeClr val="bg1"/>
                </a:solidFill>
                <a:latin typeface="Times New Roman" panose="02020603050405020304" pitchFamily="18" charset="0"/>
                <a:cs typeface="Times New Roman" panose="02020603050405020304" pitchFamily="18" charset="0"/>
              </a:rPr>
              <a:t>Vì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sao</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nay </a:t>
            </a:r>
            <a:r>
              <a:rPr lang="en-US" sz="2400" dirty="0" err="1">
                <a:solidFill>
                  <a:schemeClr val="bg1"/>
                </a:solidFill>
                <a:latin typeface="Times New Roman" panose="02020603050405020304" pitchFamily="18" charset="0"/>
                <a:cs typeface="Times New Roman" panose="02020603050405020304" pitchFamily="18" charset="0"/>
              </a:rPr>
              <a:t>mà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vẫn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còn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duy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cổ</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xưa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2.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trò</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cổ</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br>
              <a:rPr lang="en-US" sz="2400" dirty="0">
                <a:solidFill>
                  <a:schemeClr val="bg1"/>
                </a:solidFill>
                <a:latin typeface="Times New Roman" panose="02020603050405020304" pitchFamily="18" charset="0"/>
                <a:cs typeface="Times New Roman" panose="02020603050405020304" pitchFamily="18" charset="0"/>
              </a:rPr>
            </a:b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3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0400" y="69097"/>
            <a:ext cx="3582124" cy="5086350"/>
          </a:xfrm>
          <a:prstGeom prst="rect">
            <a:avLst/>
          </a:prstGeom>
        </p:spPr>
      </p:pic>
      <p:pic>
        <p:nvPicPr>
          <p:cNvPr id="4" name="Content Placeholder 3"/>
          <p:cNvPicPr>
            <a:picLocks noGrp="1" noChangeAspect="1"/>
          </p:cNvPicPr>
          <p:nvPr>
            <p:ph idx="1"/>
          </p:nvPr>
        </p:nvPicPr>
        <p:blipFill>
          <a:blip r:embed="rId3"/>
          <a:stretch>
            <a:fillRect/>
          </a:stretch>
        </p:blipFill>
        <p:spPr>
          <a:xfrm>
            <a:off x="0" y="133350"/>
            <a:ext cx="3581400" cy="4881946"/>
          </a:xfrm>
          <a:prstGeom prst="rect">
            <a:avLst/>
          </a:prstGeom>
        </p:spPr>
      </p:pic>
      <p:sp>
        <p:nvSpPr>
          <p:cNvPr id="6" name="Title 7"/>
          <p:cNvSpPr>
            <a:spLocks noGrp="1"/>
          </p:cNvSpPr>
          <p:nvPr>
            <p:ph type="title"/>
          </p:nvPr>
        </p:nvSpPr>
        <p:spPr>
          <a:xfrm>
            <a:off x="6858000" y="69097"/>
            <a:ext cx="2057400" cy="4026653"/>
          </a:xfrm>
          <a:prstGeom prst="wedgeRoundRectCallout">
            <a:avLst>
              <a:gd name="adj1" fmla="val -86389"/>
              <a:gd name="adj2" fmla="val -1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vi-VN" sz="2400" dirty="0" smtClean="0">
                <a:solidFill>
                  <a:schemeClr val="bg1"/>
                </a:solidFill>
                <a:latin typeface="Times New Roman" panose="02020603050405020304" pitchFamily="18" charset="0"/>
                <a:cs typeface="Times New Roman" panose="02020603050405020304" pitchFamily="18" charset="0"/>
              </a:rPr>
              <a:t>HS </a:t>
            </a:r>
            <a:r>
              <a:rPr lang="vi-VN" sz="2400" dirty="0">
                <a:solidFill>
                  <a:schemeClr val="bg1"/>
                </a:solidFill>
                <a:latin typeface="Times New Roman" panose="02020603050405020304" pitchFamily="18" charset="0"/>
                <a:cs typeface="Times New Roman" panose="02020603050405020304" pitchFamily="18" charset="0"/>
              </a:rPr>
              <a:t>đọc thông tin mục III và quan sát các hình từ Hình 8.3 đến Hình 8.5 SHS trang </a:t>
            </a:r>
            <a:r>
              <a:rPr lang="vi-VN" sz="2400" dirty="0" smtClean="0">
                <a:solidFill>
                  <a:schemeClr val="bg1"/>
                </a:solidFill>
                <a:latin typeface="Times New Roman" panose="02020603050405020304" pitchFamily="18" charset="0"/>
                <a:cs typeface="Times New Roman" panose="02020603050405020304" pitchFamily="18" charset="0"/>
              </a:rPr>
              <a:t>43-45</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Ấn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Độ</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những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thành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tựu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văn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hóa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tiêu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biểu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nào</a:t>
            </a:r>
            <a:r>
              <a:rPr lang="en-US" sz="2400" dirty="0" smtClean="0">
                <a:solidFill>
                  <a:schemeClr val="bg1"/>
                </a:solidFill>
                <a:latin typeface="Times New Roman" panose="02020603050405020304" pitchFamily="18" charset="0"/>
                <a:cs typeface="Times New Roman" panose="02020603050405020304" pitchFamily="18" charset="0"/>
              </a:rPr>
              <a:t>?</a:t>
            </a:r>
            <a:endParaRPr lang="vi-VN"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9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22239" y="224326"/>
            <a:ext cx="2009775" cy="4457700"/>
          </a:xfrm>
          <a:prstGeom prst="rect">
            <a:avLst/>
          </a:prstGeom>
        </p:spPr>
      </p:pic>
      <p:sp>
        <p:nvSpPr>
          <p:cNvPr id="45" name="Rectangle 44"/>
          <p:cNvSpPr/>
          <p:nvPr/>
        </p:nvSpPr>
        <p:spPr>
          <a:xfrm>
            <a:off x="5489317" y="64961"/>
            <a:ext cx="3699683" cy="501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500" dirty="0">
                <a:latin typeface="+mj-lt"/>
              </a:rPr>
              <a:t>Ấn Độ cổ đại là quê hương của các</a:t>
            </a:r>
            <a:r>
              <a:rPr lang="vi-VN" sz="1500" dirty="0">
                <a:solidFill>
                  <a:srgbClr val="FF0000"/>
                </a:solidFill>
                <a:latin typeface="+mj-lt"/>
              </a:rPr>
              <a:t> tôn giáo </a:t>
            </a:r>
            <a:r>
              <a:rPr lang="vi-VN" sz="1500" dirty="0">
                <a:latin typeface="+mj-lt"/>
              </a:rPr>
              <a:t>lớn trên thế giới.</a:t>
            </a:r>
          </a:p>
          <a:p>
            <a:r>
              <a:rPr lang="vi-VN" sz="1500" dirty="0">
                <a:latin typeface="+mj-lt"/>
              </a:rPr>
              <a:t>Bà-la-môn là tôn giáo cổ xưa nhất của người Ấn Độ, sau được </a:t>
            </a:r>
            <a:r>
              <a:rPr lang="vi-VN" sz="1500" dirty="0" smtClean="0">
                <a:latin typeface="+mj-lt"/>
              </a:rPr>
              <a:t>cải</a:t>
            </a:r>
            <a:r>
              <a:rPr lang="en-US" sz="1500" dirty="0" smtClean="0">
                <a:latin typeface="+mj-lt"/>
              </a:rPr>
              <a:t> </a:t>
            </a:r>
            <a:r>
              <a:rPr lang="vi-VN" sz="1500" dirty="0" smtClean="0">
                <a:latin typeface="+mj-lt"/>
              </a:rPr>
              <a:t>biến </a:t>
            </a:r>
            <a:r>
              <a:rPr lang="vi-VN" sz="1500" dirty="0">
                <a:latin typeface="+mj-lt"/>
              </a:rPr>
              <a:t>thành đạo Hin-đu (Ấn Độ giáo), đề cao sức mạnh của các vị </a:t>
            </a:r>
            <a:r>
              <a:rPr lang="vi-VN" sz="1500" dirty="0" smtClean="0">
                <a:latin typeface="+mj-lt"/>
              </a:rPr>
              <a:t>thần:</a:t>
            </a:r>
            <a:r>
              <a:rPr lang="en-US" sz="1500" dirty="0" smtClean="0">
                <a:latin typeface="+mj-lt"/>
              </a:rPr>
              <a:t> </a:t>
            </a:r>
            <a:r>
              <a:rPr lang="vi-VN" sz="1500" dirty="0" smtClean="0">
                <a:latin typeface="+mj-lt"/>
              </a:rPr>
              <a:t>Sáng </a:t>
            </a:r>
            <a:r>
              <a:rPr lang="vi-VN" sz="1500" dirty="0">
                <a:latin typeface="+mj-lt"/>
              </a:rPr>
              <a:t>tạo, Huỷ diệt và Bảo </a:t>
            </a:r>
            <a:r>
              <a:rPr lang="vi-VN" sz="1500" dirty="0" smtClean="0">
                <a:latin typeface="+mj-lt"/>
              </a:rPr>
              <a:t>t</a:t>
            </a:r>
            <a:r>
              <a:rPr lang="en-US" sz="1500" dirty="0" smtClean="0">
                <a:latin typeface="+mj-lt"/>
              </a:rPr>
              <a:t>ồ</a:t>
            </a:r>
            <a:r>
              <a:rPr lang="vi-VN" sz="1500" dirty="0" smtClean="0">
                <a:latin typeface="+mj-lt"/>
              </a:rPr>
              <a:t>n</a:t>
            </a:r>
            <a:r>
              <a:rPr lang="vi-VN" sz="1500" dirty="0">
                <a:latin typeface="+mj-lt"/>
              </a:rPr>
              <a:t>. Hin-đu giáo quan niệm thần Sáng </a:t>
            </a:r>
            <a:r>
              <a:rPr lang="vi-VN" sz="1500" dirty="0" smtClean="0">
                <a:latin typeface="+mj-lt"/>
              </a:rPr>
              <a:t>tạo</a:t>
            </a:r>
            <a:r>
              <a:rPr lang="en-US" sz="1500" dirty="0" smtClean="0">
                <a:latin typeface="+mj-lt"/>
              </a:rPr>
              <a:t> </a:t>
            </a:r>
            <a:r>
              <a:rPr lang="vi-VN" sz="1500" dirty="0" smtClean="0">
                <a:latin typeface="+mj-lt"/>
              </a:rPr>
              <a:t>sinh </a:t>
            </a:r>
            <a:r>
              <a:rPr lang="vi-VN" sz="1500" dirty="0">
                <a:latin typeface="+mj-lt"/>
              </a:rPr>
              <a:t>ra các đẳng cấp và con người phải tuân theo sự sắp đặt này.</a:t>
            </a:r>
          </a:p>
          <a:p>
            <a:r>
              <a:rPr lang="vi-VN" sz="1500" dirty="0">
                <a:latin typeface="+mj-lt"/>
              </a:rPr>
              <a:t>Phật giáo do Sít-đác-ta Gô-ta-ma (Siddharta Gautama)-Thích </a:t>
            </a:r>
            <a:r>
              <a:rPr lang="vi-VN" sz="1500" dirty="0" smtClean="0">
                <a:latin typeface="+mj-lt"/>
              </a:rPr>
              <a:t>Ca</a:t>
            </a:r>
            <a:r>
              <a:rPr lang="en-US" sz="1500" dirty="0" smtClean="0">
                <a:latin typeface="+mj-lt"/>
              </a:rPr>
              <a:t> </a:t>
            </a:r>
            <a:r>
              <a:rPr lang="vi-VN" sz="1500" dirty="0" smtClean="0">
                <a:latin typeface="+mj-lt"/>
              </a:rPr>
              <a:t>Mâu </a:t>
            </a:r>
            <a:r>
              <a:rPr lang="vi-VN" sz="1500" dirty="0">
                <a:latin typeface="+mj-lt"/>
              </a:rPr>
              <a:t>Ni (563TCN -483TCN) sáng lập. Nội dung căn bản của Phật giáo </a:t>
            </a:r>
            <a:r>
              <a:rPr lang="vi-VN" sz="1500" dirty="0" smtClean="0">
                <a:latin typeface="+mj-lt"/>
              </a:rPr>
              <a:t>là</a:t>
            </a:r>
            <a:r>
              <a:rPr lang="en-US" sz="1500" dirty="0" smtClean="0">
                <a:latin typeface="+mj-lt"/>
              </a:rPr>
              <a:t> </a:t>
            </a:r>
            <a:r>
              <a:rPr lang="vi-VN" sz="1500" dirty="0" smtClean="0">
                <a:latin typeface="+mj-lt"/>
              </a:rPr>
              <a:t>quy </a:t>
            </a:r>
            <a:r>
              <a:rPr lang="vi-VN" sz="1500" dirty="0">
                <a:latin typeface="+mj-lt"/>
              </a:rPr>
              <a:t>luật nhân quả. Theo đó, con người sẽ phải chịu tác động từ những</a:t>
            </a:r>
          </a:p>
          <a:p>
            <a:r>
              <a:rPr lang="vi-VN" sz="1500" dirty="0">
                <a:latin typeface="+mj-lt"/>
              </a:rPr>
              <a:t>việc làm tốt hay xấu của mình. Phật giáo chủ trương tất cả mọi người</a:t>
            </a:r>
          </a:p>
          <a:p>
            <a:r>
              <a:rPr lang="vi-VN" sz="1500" dirty="0">
                <a:latin typeface="+mj-lt"/>
              </a:rPr>
              <a:t>đều bình đẳng.</a:t>
            </a:r>
          </a:p>
        </p:txBody>
      </p:sp>
      <p:sp>
        <p:nvSpPr>
          <p:cNvPr id="10" name="MMConnector"/>
          <p:cNvSpPr/>
          <p:nvPr/>
        </p:nvSpPr>
        <p:spPr>
          <a:xfrm>
            <a:off x="3212606" y="3155686"/>
            <a:ext cx="713514" cy="541499"/>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09900"/>
            </a:solidFill>
            <a:round/>
          </a:ln>
        </p:spPr>
        <p:txBody>
          <a:bodyPr/>
          <a:lstStyle/>
          <a:p>
            <a:endParaRPr lang="en-US"/>
          </a:p>
        </p:txBody>
      </p:sp>
      <p:sp>
        <p:nvSpPr>
          <p:cNvPr id="11" name="MMConnector"/>
          <p:cNvSpPr/>
          <p:nvPr/>
        </p:nvSpPr>
        <p:spPr>
          <a:xfrm>
            <a:off x="3256544" y="424731"/>
            <a:ext cx="504204" cy="593122"/>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0FFCC"/>
            </a:solidFill>
            <a:round/>
          </a:ln>
        </p:spPr>
        <p:txBody>
          <a:bodyPr/>
          <a:lstStyle/>
          <a:p>
            <a:endParaRPr lang="en-US"/>
          </a:p>
        </p:txBody>
      </p:sp>
      <p:sp>
        <p:nvSpPr>
          <p:cNvPr id="17" name="MMConnector"/>
          <p:cNvSpPr/>
          <p:nvPr/>
        </p:nvSpPr>
        <p:spPr>
          <a:xfrm>
            <a:off x="3279145" y="2021361"/>
            <a:ext cx="477008" cy="197230"/>
          </a:xfrm>
          <a:custGeom>
            <a:avLst/>
            <a:gdLst/>
            <a:ahLst/>
            <a:cxnLst/>
            <a:rect l="0" t="0" r="0" b="0"/>
            <a:pathLst>
              <a:path w="210000" h="99600" fill="none">
                <a:moveTo>
                  <a:pt x="-105000" y="49800"/>
                </a:moveTo>
                <a:cubicBezTo>
                  <a:pt x="-105000" y="-9960"/>
                  <a:pt x="-21000" y="-49800"/>
                  <a:pt x="105000" y="-49800"/>
                </a:cubicBezTo>
              </a:path>
            </a:pathLst>
          </a:custGeom>
          <a:noFill/>
          <a:ln w="38100" cap="rnd">
            <a:solidFill>
              <a:srgbClr val="EBFC6C"/>
            </a:solidFill>
            <a:round/>
          </a:ln>
        </p:spPr>
        <p:txBody>
          <a:bodyPr/>
          <a:lstStyle/>
          <a:p>
            <a:endParaRPr lang="en-US"/>
          </a:p>
        </p:txBody>
      </p:sp>
      <p:sp>
        <p:nvSpPr>
          <p:cNvPr id="22" name="MMConnector"/>
          <p:cNvSpPr/>
          <p:nvPr/>
        </p:nvSpPr>
        <p:spPr>
          <a:xfrm>
            <a:off x="3266228" y="2970515"/>
            <a:ext cx="1967249" cy="310589"/>
          </a:xfrm>
          <a:custGeom>
            <a:avLst/>
            <a:gdLst/>
            <a:ahLst/>
            <a:cxnLst/>
            <a:rect l="0" t="0" r="0" b="0"/>
            <a:pathLst>
              <a:path w="210000" h="6000" fill="none">
                <a:moveTo>
                  <a:pt x="-105000" y="0"/>
                </a:moveTo>
                <a:cubicBezTo>
                  <a:pt x="-21000" y="0"/>
                  <a:pt x="42000" y="0"/>
                  <a:pt x="105000" y="0"/>
                </a:cubicBezTo>
              </a:path>
            </a:pathLst>
          </a:custGeom>
          <a:solidFill>
            <a:srgbClr val="FFFF00"/>
          </a:solidFill>
          <a:ln w="38100" cap="rnd">
            <a:solidFill>
              <a:srgbClr val="009900"/>
            </a:solidFill>
            <a:round/>
          </a:ln>
        </p:spPr>
        <p:txBody>
          <a:bodyPr/>
          <a:lstStyle/>
          <a:p>
            <a:endParaRPr lang="en-US"/>
          </a:p>
        </p:txBody>
      </p:sp>
      <p:sp>
        <p:nvSpPr>
          <p:cNvPr id="24" name="MMConnector"/>
          <p:cNvSpPr/>
          <p:nvPr/>
        </p:nvSpPr>
        <p:spPr>
          <a:xfrm>
            <a:off x="1981603" y="2492296"/>
            <a:ext cx="846116" cy="974886"/>
          </a:xfrm>
          <a:custGeom>
            <a:avLst/>
            <a:gdLst/>
            <a:ahLst/>
            <a:cxnLst/>
            <a:rect l="0" t="0" r="0" b="0"/>
            <a:pathLst>
              <a:path w="1505352" h="1022400" fill="none">
                <a:moveTo>
                  <a:pt x="-740427" y="-382200"/>
                </a:moveTo>
                <a:cubicBezTo>
                  <a:pt x="-617987" y="240564"/>
                  <a:pt x="-45905" y="640200"/>
                  <a:pt x="764925" y="640200"/>
                </a:cubicBezTo>
              </a:path>
            </a:pathLst>
          </a:custGeom>
          <a:solidFill>
            <a:srgbClr val="00B050"/>
          </a:solidFill>
          <a:ln w="18000" cap="rnd">
            <a:solidFill>
              <a:srgbClr val="00B050"/>
            </a:solidFill>
            <a:round/>
          </a:ln>
        </p:spPr>
        <p:txBody>
          <a:bodyPr/>
          <a:lstStyle/>
          <a:p>
            <a:endParaRPr lang="en-US"/>
          </a:p>
        </p:txBody>
      </p:sp>
      <p:sp>
        <p:nvSpPr>
          <p:cNvPr id="27" name="MMConnector"/>
          <p:cNvSpPr/>
          <p:nvPr/>
        </p:nvSpPr>
        <p:spPr>
          <a:xfrm>
            <a:off x="1586586" y="1228877"/>
            <a:ext cx="1303004" cy="999975"/>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0FFCC"/>
            </a:solidFill>
            <a:round/>
          </a:ln>
        </p:spPr>
        <p:txBody>
          <a:bodyPr/>
          <a:lstStyle/>
          <a:p>
            <a:endParaRPr lang="en-US"/>
          </a:p>
        </p:txBody>
      </p:sp>
      <p:cxnSp>
        <p:nvCxnSpPr>
          <p:cNvPr id="29" name="Straight Connector 28"/>
          <p:cNvCxnSpPr/>
          <p:nvPr/>
        </p:nvCxnSpPr>
        <p:spPr>
          <a:xfrm>
            <a:off x="1490266" y="1938659"/>
            <a:ext cx="714088" cy="0"/>
          </a:xfrm>
          <a:prstGeom prst="line">
            <a:avLst/>
          </a:prstGeom>
          <a:ln w="38100">
            <a:solidFill>
              <a:srgbClr val="EBFC6C"/>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6200" y="1750782"/>
            <a:ext cx="1600200" cy="820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latin typeface="Times New Roman" panose="02020603050405020304" pitchFamily="18" charset="0"/>
                <a:cs typeface="Times New Roman" panose="02020603050405020304" pitchFamily="18" charset="0"/>
              </a:rPr>
              <a:t>Thành</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tựu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tiêu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biểu</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3266228" y="44202"/>
            <a:ext cx="2104600" cy="623653"/>
          </a:xfrm>
          <a:prstGeom prst="round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00"/>
                </a:solidFill>
                <a:latin typeface="Times New Roman" panose="02020603050405020304" pitchFamily="18" charset="0"/>
                <a:cs typeface="Times New Roman" panose="02020603050405020304" pitchFamily="18" charset="0"/>
              </a:rPr>
              <a:t>Bà</a:t>
            </a:r>
            <a:r>
              <a:rPr lang="en-US" sz="1600" dirty="0" smtClean="0">
                <a:solidFill>
                  <a:srgbClr val="FF0000"/>
                </a:solidFill>
                <a:latin typeface="Times New Roman" panose="02020603050405020304" pitchFamily="18" charset="0"/>
                <a:cs typeface="Times New Roman" panose="02020603050405020304" pitchFamily="18" charset="0"/>
              </a:rPr>
              <a:t>-la-</a:t>
            </a:r>
            <a:r>
              <a:rPr lang="en-US" sz="1600" dirty="0" err="1" smtClean="0">
                <a:solidFill>
                  <a:srgbClr val="FF0000"/>
                </a:solidFill>
                <a:latin typeface="Times New Roman" panose="02020603050405020304" pitchFamily="18" charset="0"/>
                <a:cs typeface="Times New Roman" panose="02020603050405020304" pitchFamily="18" charset="0"/>
              </a:rPr>
              <a:t>môn</a:t>
            </a:r>
            <a:r>
              <a:rPr lang="en-US" sz="1600" dirty="0" smtClean="0">
                <a:solidFill>
                  <a:srgbClr val="FF0000"/>
                </a:solidFill>
                <a:latin typeface="Times New Roman" panose="02020603050405020304" pitchFamily="18" charset="0"/>
                <a:cs typeface="Times New Roman" panose="02020603050405020304" pitchFamily="18" charset="0"/>
              </a:rPr>
              <a:t> =&gt; </a:t>
            </a:r>
            <a:r>
              <a:rPr lang="en-US" sz="1600" dirty="0" err="1" smtClean="0">
                <a:solidFill>
                  <a:srgbClr val="FF0000"/>
                </a:solidFill>
                <a:latin typeface="Times New Roman" panose="02020603050405020304" pitchFamily="18" charset="0"/>
                <a:cs typeface="Times New Roman" panose="02020603050405020304" pitchFamily="18" charset="0"/>
              </a:rPr>
              <a:t>Hin-đu</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Ấn</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Độ</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giáo</a:t>
            </a:r>
            <a:r>
              <a:rPr lang="en-US" sz="1600" dirty="0" smtClean="0">
                <a:solidFill>
                  <a:srgbClr val="FF0000"/>
                </a:solidFill>
                <a:latin typeface="Times New Roman" panose="02020603050405020304" pitchFamily="18" charset="0"/>
                <a:cs typeface="Times New Roman" panose="02020603050405020304" pitchFamily="18" charset="0"/>
              </a:rPr>
              <a: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4" name="Rounded Rectangle 43"/>
          <p:cNvSpPr/>
          <p:nvPr/>
        </p:nvSpPr>
        <p:spPr>
          <a:xfrm>
            <a:off x="3432099" y="854566"/>
            <a:ext cx="1825699" cy="633404"/>
          </a:xfrm>
          <a:prstGeom prst="round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Phật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giáo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3487993" y="1555111"/>
            <a:ext cx="1850904" cy="6236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Chữ</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phạn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0" name="Flowchart: Terminator 49"/>
          <p:cNvSpPr/>
          <p:nvPr/>
        </p:nvSpPr>
        <p:spPr>
          <a:xfrm>
            <a:off x="1793401" y="2603814"/>
            <a:ext cx="1472827" cy="57000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s New Roman" panose="02020603050405020304" pitchFamily="18" charset="0"/>
                <a:cs typeface="Times New Roman" panose="02020603050405020304" pitchFamily="18" charset="0"/>
              </a:rPr>
              <a:t>KHTN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3454430" y="2245906"/>
            <a:ext cx="2082652" cy="8485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s New Roman" panose="02020603050405020304" pitchFamily="18" charset="0"/>
                <a:cs typeface="Times New Roman" panose="02020603050405020304" pitchFamily="18" charset="0"/>
              </a:rPr>
              <a:t>TOÁN </a:t>
            </a:r>
            <a:r>
              <a:rPr lang="en-US" dirty="0" err="1" smtClean="0">
                <a:solidFill>
                  <a:srgbClr val="FF0000"/>
                </a:solidFill>
                <a:latin typeface="Times New Roman" panose="02020603050405020304" pitchFamily="18" charset="0"/>
                <a:cs typeface="Times New Roman" panose="02020603050405020304" pitchFamily="18" charset="0"/>
              </a:rPr>
              <a:t>Giỏi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về</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số</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học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các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số</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từ</a:t>
            </a:r>
            <a:r>
              <a:rPr lang="en-US" dirty="0" smtClean="0">
                <a:solidFill>
                  <a:srgbClr val="FF0000"/>
                </a:solidFill>
                <a:latin typeface="Times New Roman" panose="02020603050405020304" pitchFamily="18" charset="0"/>
                <a:cs typeface="Times New Roman" panose="02020603050405020304" pitchFamily="18" charset="0"/>
              </a:rPr>
              <a:t> 0 -9)</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3210499" y="3955417"/>
            <a:ext cx="2275901" cy="293639"/>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chùa hang</a:t>
            </a:r>
          </a:p>
          <a:p>
            <a:pPr algn="ctr"/>
            <a:r>
              <a:rPr lang="en-US" dirty="0" err="1" smtClean="0">
                <a:solidFill>
                  <a:schemeClr val="tx1"/>
                </a:solidFill>
              </a:rPr>
              <a:t>Chùa</a:t>
            </a:r>
            <a:r>
              <a:rPr lang="en-US" dirty="0" smtClean="0">
                <a:solidFill>
                  <a:schemeClr val="tx1"/>
                </a:solidFill>
              </a:rPr>
              <a:t> hang </a:t>
            </a:r>
            <a:r>
              <a:rPr lang="vi-VN" dirty="0" smtClean="0">
                <a:solidFill>
                  <a:schemeClr val="tx1"/>
                </a:solidFill>
              </a:rPr>
              <a:t>A-gian-ta</a:t>
            </a:r>
            <a:r>
              <a:rPr lang="vi-VN" dirty="0" smtClean="0"/>
              <a:t> </a:t>
            </a:r>
            <a:r>
              <a:rPr lang="vi-VN" dirty="0"/>
              <a:t>(Ajanta)</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6984933" y="-152345"/>
            <a:ext cx="1084389" cy="369332"/>
          </a:xfrm>
          <a:prstGeom prst="rect">
            <a:avLst/>
          </a:prstGeom>
        </p:spPr>
        <p:txBody>
          <a:bodyPr wrap="square">
            <a:spAutoFit/>
          </a:bodyPr>
          <a:lstStyle/>
          <a:p>
            <a:endParaRPr lang="en-US" dirty="0">
              <a:solidFill>
                <a:schemeClr val="bg1"/>
              </a:solidFill>
              <a:latin typeface="+mj-lt"/>
            </a:endParaRPr>
          </a:p>
        </p:txBody>
      </p:sp>
      <p:sp>
        <p:nvSpPr>
          <p:cNvPr id="34" name="Flowchart: Terminator 33"/>
          <p:cNvSpPr/>
          <p:nvPr/>
        </p:nvSpPr>
        <p:spPr>
          <a:xfrm>
            <a:off x="1731295" y="445845"/>
            <a:ext cx="1472827" cy="570000"/>
          </a:xfrm>
          <a:prstGeom prst="flowChartTerminator">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Tôn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giáo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Flowchart: Terminator 35"/>
          <p:cNvSpPr/>
          <p:nvPr/>
        </p:nvSpPr>
        <p:spPr>
          <a:xfrm>
            <a:off x="1871273" y="1653659"/>
            <a:ext cx="1472827" cy="570000"/>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Chữ</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viết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1" name="MMConnector"/>
          <p:cNvSpPr/>
          <p:nvPr/>
        </p:nvSpPr>
        <p:spPr>
          <a:xfrm>
            <a:off x="3101058" y="4650349"/>
            <a:ext cx="712383" cy="588461"/>
          </a:xfrm>
          <a:custGeom>
            <a:avLst/>
            <a:gdLst/>
            <a:ahLst/>
            <a:cxnLst/>
            <a:rect l="0" t="0" r="0" b="0"/>
            <a:pathLst>
              <a:path w="210000" h="199200" fill="none">
                <a:moveTo>
                  <a:pt x="-105000" y="-99600"/>
                </a:moveTo>
                <a:cubicBezTo>
                  <a:pt x="-105000" y="19920"/>
                  <a:pt x="-21000" y="99600"/>
                  <a:pt x="105000" y="99600"/>
                </a:cubicBezTo>
              </a:path>
            </a:pathLst>
          </a:custGeom>
          <a:noFill/>
          <a:ln w="38100" cap="rnd">
            <a:solidFill>
              <a:srgbClr val="6B74B7"/>
            </a:solidFill>
            <a:round/>
          </a:ln>
        </p:spPr>
        <p:txBody>
          <a:bodyPr/>
          <a:lstStyle/>
          <a:p>
            <a:endParaRPr lang="en-US"/>
          </a:p>
        </p:txBody>
      </p:sp>
      <p:sp>
        <p:nvSpPr>
          <p:cNvPr id="49" name="Flowchart: Terminator 48"/>
          <p:cNvSpPr/>
          <p:nvPr/>
        </p:nvSpPr>
        <p:spPr>
          <a:xfrm>
            <a:off x="1352617" y="3933754"/>
            <a:ext cx="1472827" cy="570000"/>
          </a:xfrm>
          <a:prstGeom prst="flowChartTerminator">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Kiến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trúc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điêu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khắc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3" name="Rounded Rectangle 52"/>
          <p:cNvSpPr/>
          <p:nvPr/>
        </p:nvSpPr>
        <p:spPr>
          <a:xfrm>
            <a:off x="3519924" y="4503754"/>
            <a:ext cx="1774219" cy="568194"/>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tháp San-chi (Sanchi).</a:t>
            </a:r>
          </a:p>
        </p:txBody>
      </p:sp>
      <p:sp>
        <p:nvSpPr>
          <p:cNvPr id="66" name="MMConnector"/>
          <p:cNvSpPr/>
          <p:nvPr/>
        </p:nvSpPr>
        <p:spPr>
          <a:xfrm>
            <a:off x="3113696" y="4142033"/>
            <a:ext cx="712383" cy="121673"/>
          </a:xfrm>
          <a:custGeom>
            <a:avLst/>
            <a:gdLst/>
            <a:ahLst/>
            <a:cxnLst/>
            <a:rect l="0" t="0" r="0" b="0"/>
            <a:pathLst>
              <a:path w="210000" h="244200" fill="none">
                <a:moveTo>
                  <a:pt x="-105000" y="122100"/>
                </a:moveTo>
                <a:cubicBezTo>
                  <a:pt x="-105000" y="-24420"/>
                  <a:pt x="-21000" y="-122100"/>
                  <a:pt x="105000" y="-122100"/>
                </a:cubicBezTo>
              </a:path>
            </a:pathLst>
          </a:custGeom>
          <a:solidFill>
            <a:schemeClr val="accent6">
              <a:lumMod val="20000"/>
              <a:lumOff val="80000"/>
            </a:schemeClr>
          </a:solidFill>
          <a:ln w="38100" cap="rnd">
            <a:solidFill>
              <a:srgbClr val="6B74B7"/>
            </a:solidFill>
            <a:round/>
          </a:ln>
        </p:spPr>
        <p:txBody>
          <a:bodyPr/>
          <a:lstStyle/>
          <a:p>
            <a:endParaRPr lang="en-US"/>
          </a:p>
        </p:txBody>
      </p:sp>
      <p:sp>
        <p:nvSpPr>
          <p:cNvPr id="67" name="MMConnector"/>
          <p:cNvSpPr/>
          <p:nvPr/>
        </p:nvSpPr>
        <p:spPr>
          <a:xfrm rot="16200000">
            <a:off x="1130388" y="2124656"/>
            <a:ext cx="1573957" cy="854200"/>
          </a:xfrm>
          <a:custGeom>
            <a:avLst/>
            <a:gdLst/>
            <a:ahLst/>
            <a:cxnLst/>
            <a:rect l="0" t="0" r="0" b="0"/>
            <a:pathLst>
              <a:path w="1499411" h="895200" fill="none">
                <a:moveTo>
                  <a:pt x="-734486" y="318600"/>
                </a:moveTo>
                <a:cubicBezTo>
                  <a:pt x="-600407" y="-227607"/>
                  <a:pt x="-33486" y="-576600"/>
                  <a:pt x="764925" y="-576600"/>
                </a:cubicBezTo>
              </a:path>
            </a:pathLst>
          </a:custGeom>
          <a:solidFill>
            <a:schemeClr val="accent6">
              <a:lumMod val="20000"/>
              <a:lumOff val="80000"/>
            </a:schemeClr>
          </a:solidFill>
          <a:ln w="38100" cap="rnd">
            <a:solidFill>
              <a:srgbClr val="6B74B7"/>
            </a:solidFill>
            <a:round/>
          </a:ln>
        </p:spPr>
        <p:txBody>
          <a:bodyPr/>
          <a:lstStyle/>
          <a:p>
            <a:endParaRPr lang="en-US"/>
          </a:p>
        </p:txBody>
      </p:sp>
      <p:sp>
        <p:nvSpPr>
          <p:cNvPr id="33" name="MMConnector"/>
          <p:cNvSpPr/>
          <p:nvPr/>
        </p:nvSpPr>
        <p:spPr>
          <a:xfrm>
            <a:off x="3479656" y="1163736"/>
            <a:ext cx="713514" cy="541499"/>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0FFCC"/>
            </a:solidFill>
            <a:round/>
          </a:ln>
        </p:spPr>
        <p:txBody>
          <a:bodyPr/>
          <a:lstStyle/>
          <a:p>
            <a:endParaRPr lang="en-US"/>
          </a:p>
        </p:txBody>
      </p:sp>
      <p:sp>
        <p:nvSpPr>
          <p:cNvPr id="38" name="Rounded Rectangle 37"/>
          <p:cNvSpPr/>
          <p:nvPr/>
        </p:nvSpPr>
        <p:spPr>
          <a:xfrm>
            <a:off x="3538137" y="3173814"/>
            <a:ext cx="1871000" cy="5723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Dùng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thuốc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chữa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bệnh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506384" y="381499"/>
            <a:ext cx="3860928" cy="2585323"/>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p:spPr>
        <p:txBody>
          <a:bodyPr wrap="square">
            <a:spAutoFit/>
          </a:bodyPr>
          <a:lstStyle/>
          <a:p>
            <a:r>
              <a:rPr lang="vi-VN" dirty="0">
                <a:latin typeface="+mj-lt"/>
              </a:rPr>
              <a:t>Từ xa xưa, các nhà Ấn Độ đã đến Việt </a:t>
            </a:r>
            <a:r>
              <a:rPr lang="vi-VN" sz="1600" dirty="0">
                <a:latin typeface="+mj-lt"/>
              </a:rPr>
              <a:t>Nam bằng con đường biển vào đầu Công nguyên và thành lập trung tâm Phật giáo lớn nhất thời bấy giờ là Luy Lâu (nay thuộc huyện Thuận Thành, tỉnh Bắc Ninh).</a:t>
            </a:r>
          </a:p>
          <a:p>
            <a:r>
              <a:rPr lang="vi-VN" sz="1600" dirty="0" smtClean="0">
                <a:latin typeface="+mj-lt"/>
              </a:rPr>
              <a:t>Ở </a:t>
            </a:r>
            <a:r>
              <a:rPr lang="vi-VN" sz="1600" dirty="0">
                <a:latin typeface="+mj-lt"/>
              </a:rPr>
              <a:t>Việt Nam có những di tích cho thấy rõ ràng nhất về sự tồn tại của Ấn Độ giáo là thánh địa Mỹ Sơn của quốc gia Champa cổ, một công trình kiến trúc vĩ đại còn tồn tại đến ngày nay.</a:t>
            </a:r>
            <a:endParaRPr lang="en-US" sz="1600" dirty="0">
              <a:latin typeface="+mj-lt"/>
            </a:endParaRPr>
          </a:p>
        </p:txBody>
      </p:sp>
      <p:pic>
        <p:nvPicPr>
          <p:cNvPr id="3" name="Picture 2"/>
          <p:cNvPicPr>
            <a:picLocks noChangeAspect="1"/>
          </p:cNvPicPr>
          <p:nvPr/>
        </p:nvPicPr>
        <p:blipFill>
          <a:blip r:embed="rId3"/>
          <a:stretch>
            <a:fillRect/>
          </a:stretch>
        </p:blipFill>
        <p:spPr>
          <a:xfrm>
            <a:off x="5527626" y="2913030"/>
            <a:ext cx="3687008" cy="2458005"/>
          </a:xfrm>
          <a:prstGeom prst="rect">
            <a:avLst/>
          </a:prstGeom>
        </p:spPr>
      </p:pic>
      <p:pic>
        <p:nvPicPr>
          <p:cNvPr id="6" name="Picture 5"/>
          <p:cNvPicPr>
            <a:picLocks noChangeAspect="1"/>
          </p:cNvPicPr>
          <p:nvPr/>
        </p:nvPicPr>
        <p:blipFill>
          <a:blip r:embed="rId4"/>
          <a:stretch>
            <a:fillRect/>
          </a:stretch>
        </p:blipFill>
        <p:spPr>
          <a:xfrm>
            <a:off x="5474361" y="345117"/>
            <a:ext cx="3987130" cy="2658086"/>
          </a:xfrm>
          <a:prstGeom prst="rect">
            <a:avLst/>
          </a:prstGeom>
        </p:spPr>
      </p:pic>
      <p:sp>
        <p:nvSpPr>
          <p:cNvPr id="35" name="Rectangle 34"/>
          <p:cNvSpPr/>
          <p:nvPr/>
        </p:nvSpPr>
        <p:spPr>
          <a:xfrm>
            <a:off x="5482116" y="335573"/>
            <a:ext cx="3697053" cy="501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latin typeface="+mj-lt"/>
              </a:rPr>
              <a:t>Người Ấn Độ đã có </a:t>
            </a:r>
            <a:r>
              <a:rPr lang="vi-VN" sz="2000" dirty="0">
                <a:solidFill>
                  <a:srgbClr val="FF0000"/>
                </a:solidFill>
                <a:latin typeface="+mj-lt"/>
              </a:rPr>
              <a:t>chữ viết </a:t>
            </a:r>
            <a:r>
              <a:rPr lang="vi-VN" sz="2000" dirty="0">
                <a:latin typeface="+mj-lt"/>
              </a:rPr>
              <a:t>từ sớm. Đó là chữ Phạn. Chữ Phạn dùng để viết các tác </a:t>
            </a:r>
            <a:r>
              <a:rPr lang="vi-VN" sz="2000" dirty="0" smtClean="0">
                <a:latin typeface="+mj-lt"/>
              </a:rPr>
              <a:t>phẩm</a:t>
            </a:r>
            <a:r>
              <a:rPr lang="en-US" sz="2000" dirty="0" smtClean="0">
                <a:latin typeface="+mj-lt"/>
              </a:rPr>
              <a:t> </a:t>
            </a:r>
            <a:r>
              <a:rPr lang="vi-VN" sz="2000" dirty="0" smtClean="0">
                <a:latin typeface="+mj-lt"/>
              </a:rPr>
              <a:t>tôn </a:t>
            </a:r>
            <a:r>
              <a:rPr lang="vi-VN" sz="2000" dirty="0">
                <a:latin typeface="+mj-lt"/>
              </a:rPr>
              <a:t>giáo lớn như kinh Vê-đa (Veda) và các tác phẩm văn học, tiêu biểu là hai bộ sử thi Ra-maya-na (Ramayana) và Ma-ha-bha-ra-ta (Mahabharata). Ngoài ra, trẻ em trên thế giới còn </a:t>
            </a:r>
            <a:r>
              <a:rPr lang="vi-VN" sz="2000" dirty="0" smtClean="0">
                <a:latin typeface="+mj-lt"/>
              </a:rPr>
              <a:t>biết</a:t>
            </a:r>
            <a:r>
              <a:rPr lang="en-US" sz="2000" dirty="0" smtClean="0">
                <a:latin typeface="+mj-lt"/>
              </a:rPr>
              <a:t> </a:t>
            </a:r>
            <a:r>
              <a:rPr lang="vi-VN" sz="2000" dirty="0" smtClean="0">
                <a:latin typeface="+mj-lt"/>
              </a:rPr>
              <a:t>đến </a:t>
            </a:r>
            <a:r>
              <a:rPr lang="vi-VN" sz="2000" dirty="0">
                <a:latin typeface="+mj-lt"/>
              </a:rPr>
              <a:t>văn học Ấn Độ cổ đại qua truyện ngụ ngôn về các loài vật Pan-cha-tan-tra (Panchatantra),...</a:t>
            </a:r>
            <a:endParaRPr lang="en-US" sz="2000" dirty="0">
              <a:latin typeface="+mj-lt"/>
            </a:endParaRPr>
          </a:p>
          <a:p>
            <a:pPr algn="ctr"/>
            <a:endParaRPr lang="en-US" sz="2800" dirty="0"/>
          </a:p>
        </p:txBody>
      </p:sp>
      <p:sp>
        <p:nvSpPr>
          <p:cNvPr id="37" name="Rectangle 36"/>
          <p:cNvSpPr/>
          <p:nvPr/>
        </p:nvSpPr>
        <p:spPr>
          <a:xfrm>
            <a:off x="5433353" y="64961"/>
            <a:ext cx="3752400" cy="5014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mj-lt"/>
              </a:rPr>
              <a:t> </a:t>
            </a:r>
            <a:r>
              <a:rPr lang="en-US" sz="2000" dirty="0" smtClean="0">
                <a:solidFill>
                  <a:schemeClr val="bg1"/>
                </a:solidFill>
                <a:latin typeface="Times New Roman" panose="02020603050405020304" pitchFamily="18" charset="0"/>
                <a:cs typeface="Times New Roman" panose="02020603050405020304" pitchFamily="18" charset="0"/>
              </a:rPr>
              <a:t>KHTN </a:t>
            </a:r>
            <a:r>
              <a:rPr lang="vi-VN" sz="2000" dirty="0" smtClean="0">
                <a:solidFill>
                  <a:schemeClr val="bg1"/>
                </a:solidFill>
                <a:latin typeface="Times New Roman" panose="02020603050405020304" pitchFamily="18" charset="0"/>
                <a:cs typeface="Times New Roman" panose="02020603050405020304" pitchFamily="18" charset="0"/>
              </a:rPr>
              <a:t>Toán </a:t>
            </a:r>
            <a:r>
              <a:rPr lang="vi-VN" sz="2000" dirty="0">
                <a:solidFill>
                  <a:schemeClr val="bg1"/>
                </a:solidFill>
                <a:latin typeface="Times New Roman" panose="02020603050405020304" pitchFamily="18" charset="0"/>
                <a:cs typeface="Times New Roman" panose="02020603050405020304" pitchFamily="18" charset="0"/>
              </a:rPr>
              <a:t>học </a:t>
            </a:r>
            <a:r>
              <a:rPr lang="vi-VN" sz="2000" dirty="0">
                <a:latin typeface="Times New Roman" panose="02020603050405020304" pitchFamily="18" charset="0"/>
                <a:cs typeface="Times New Roman" panose="02020603050405020304" pitchFamily="18" charset="0"/>
              </a:rPr>
              <a:t>là thành tựu nổi bật</a:t>
            </a:r>
          </a:p>
          <a:p>
            <a:pPr algn="ctr"/>
            <a:r>
              <a:rPr lang="vi-VN" sz="2000" dirty="0">
                <a:latin typeface="Times New Roman" panose="02020603050405020304" pitchFamily="18" charset="0"/>
                <a:cs typeface="Times New Roman" panose="02020603050405020304" pitchFamily="18" charset="0"/>
              </a:rPr>
              <a:t>của người Ấn Độ cổ đại. Các số</a:t>
            </a:r>
          </a:p>
          <a:p>
            <a:pPr algn="ctr"/>
            <a:r>
              <a:rPr lang="vi-VN" sz="2000" dirty="0">
                <a:latin typeface="Times New Roman" panose="02020603050405020304" pitchFamily="18" charset="0"/>
                <a:cs typeface="Times New Roman" panose="02020603050405020304" pitchFamily="18" charset="0"/>
              </a:rPr>
              <a:t>từ 0 đến 9 đã được người Ấn Độ</a:t>
            </a:r>
          </a:p>
          <a:p>
            <a:pPr algn="ctr"/>
            <a:r>
              <a:rPr lang="vi-VN" sz="2000" dirty="0">
                <a:latin typeface="Times New Roman" panose="02020603050405020304" pitchFamily="18" charset="0"/>
                <a:cs typeface="Times New Roman" panose="02020603050405020304" pitchFamily="18" charset="0"/>
              </a:rPr>
              <a:t>phát minh và sử dụng từ sớm, sau</a:t>
            </a:r>
          </a:p>
          <a:p>
            <a:pPr algn="ctr"/>
            <a:r>
              <a:rPr lang="vi-VN" sz="2000" dirty="0">
                <a:latin typeface="Times New Roman" panose="02020603050405020304" pitchFamily="18" charset="0"/>
                <a:cs typeface="Times New Roman" panose="02020603050405020304" pitchFamily="18" charset="0"/>
              </a:rPr>
              <a:t>này được người Ả Rập tiếp thu và</a:t>
            </a:r>
          </a:p>
          <a:p>
            <a:pPr algn="ctr"/>
            <a:r>
              <a:rPr lang="vi-VN" sz="2000" dirty="0">
                <a:latin typeface="Times New Roman" panose="02020603050405020304" pitchFamily="18" charset="0"/>
                <a:cs typeface="Times New Roman" panose="02020603050405020304" pitchFamily="18" charset="0"/>
              </a:rPr>
              <a:t>truyền vào châu Âu. Người Ấn Độ</a:t>
            </a:r>
          </a:p>
          <a:p>
            <a:pPr algn="ctr"/>
            <a:r>
              <a:rPr lang="vi-VN" sz="2000" dirty="0">
                <a:latin typeface="Times New Roman" panose="02020603050405020304" pitchFamily="18" charset="0"/>
                <a:cs typeface="Times New Roman" panose="02020603050405020304" pitchFamily="18" charset="0"/>
              </a:rPr>
              <a:t>còn biết sử dụng thuốc tê, thuốc</a:t>
            </a:r>
          </a:p>
          <a:p>
            <a:pPr algn="ctr"/>
            <a:r>
              <a:rPr lang="vi-VN" sz="2000" dirty="0">
                <a:latin typeface="Times New Roman" panose="02020603050405020304" pitchFamily="18" charset="0"/>
                <a:cs typeface="Times New Roman" panose="02020603050405020304" pitchFamily="18" charset="0"/>
              </a:rPr>
              <a:t>mê khi phẫu thuật, biết sử dụng</a:t>
            </a:r>
          </a:p>
          <a:p>
            <a:pPr algn="ctr"/>
            <a:r>
              <a:rPr lang="vi-VN" sz="2000" dirty="0">
                <a:latin typeface="Times New Roman" panose="02020603050405020304" pitchFamily="18" charset="0"/>
                <a:cs typeface="Times New Roman" panose="02020603050405020304" pitchFamily="18" charset="0"/>
              </a:rPr>
              <a:t>thảo mộc trong chữa bệnh</a:t>
            </a:r>
            <a:r>
              <a:rPr lang="vi-VN" sz="1600" dirty="0">
                <a:latin typeface="+mj-lt"/>
              </a:rPr>
              <a:t>.</a:t>
            </a:r>
          </a:p>
        </p:txBody>
      </p:sp>
      <p:sp>
        <p:nvSpPr>
          <p:cNvPr id="40" name="Rectangle 39"/>
          <p:cNvSpPr/>
          <p:nvPr/>
        </p:nvSpPr>
        <p:spPr>
          <a:xfrm>
            <a:off x="5480619" y="307234"/>
            <a:ext cx="3746142" cy="5041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FF0000"/>
                </a:solidFill>
                <a:latin typeface="Times New Roman" panose="02020603050405020304" pitchFamily="18" charset="0"/>
                <a:cs typeface="Times New Roman" panose="02020603050405020304" pitchFamily="18" charset="0"/>
              </a:rPr>
              <a:t>KIẾT TRÚC </a:t>
            </a:r>
            <a:r>
              <a:rPr lang="vi-VN" sz="2400" dirty="0" smtClean="0">
                <a:latin typeface="Times New Roman" panose="02020603050405020304" pitchFamily="18" charset="0"/>
                <a:cs typeface="Times New Roman" panose="02020603050405020304" pitchFamily="18" charset="0"/>
              </a:rPr>
              <a:t>Ngay </a:t>
            </a:r>
            <a:r>
              <a:rPr lang="vi-VN" sz="2400" dirty="0">
                <a:latin typeface="Times New Roman" panose="02020603050405020304" pitchFamily="18" charset="0"/>
                <a:cs typeface="Times New Roman" panose="02020603050405020304" pitchFamily="18" charset="0"/>
              </a:rPr>
              <a:t>từ thời cổ đại, Ấn Độ đã có những công trình kiến trúc kì vĩ, chủ yếu là kiến trúc</a:t>
            </a:r>
          </a:p>
          <a:p>
            <a:r>
              <a:rPr lang="vi-VN" sz="2400" dirty="0">
                <a:latin typeface="Times New Roman" panose="02020603050405020304" pitchFamily="18" charset="0"/>
                <a:cs typeface="Times New Roman" panose="02020603050405020304" pitchFamily="18" charset="0"/>
              </a:rPr>
              <a:t>tôn giáo. Hai trong số những công trình bằng đá cổ nhất, còn lại đến ngày nay là chùa </a:t>
            </a:r>
            <a:r>
              <a:rPr lang="vi-VN" sz="2400" dirty="0" smtClean="0">
                <a:latin typeface="Times New Roman" panose="02020603050405020304" pitchFamily="18" charset="0"/>
                <a:cs typeface="Times New Roman" panose="02020603050405020304" pitchFamily="18" charset="0"/>
              </a:rPr>
              <a:t>hang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A-gian-ta </a:t>
            </a:r>
            <a:r>
              <a:rPr lang="vi-VN" sz="2400" dirty="0">
                <a:latin typeface="Times New Roman" panose="02020603050405020304" pitchFamily="18" charset="0"/>
                <a:cs typeface="Times New Roman" panose="02020603050405020304" pitchFamily="18" charset="0"/>
              </a:rPr>
              <a:t>(Ajanta) và đại bảo tháp San-chi (Sanchi</a:t>
            </a:r>
            <a:r>
              <a:rPr lang="vi-VN" sz="1600" dirty="0">
                <a:latin typeface="+mj-lt"/>
              </a:rPr>
              <a:t>).</a:t>
            </a:r>
          </a:p>
        </p:txBody>
      </p:sp>
    </p:spTree>
    <p:extLst>
      <p:ext uri="{BB962C8B-B14F-4D97-AF65-F5344CB8AC3E}">
        <p14:creationId xmlns:p14="http://schemas.microsoft.com/office/powerpoint/2010/main" val="33605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down)">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down)">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down)">
                                      <p:cBhvr>
                                        <p:cTn id="96" dur="500"/>
                                        <p:tgtEl>
                                          <p:spTgt spid="67"/>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wipe(down)">
                                      <p:cBhvr>
                                        <p:cTn id="99" dur="500"/>
                                        <p:tgtEl>
                                          <p:spTgt spid="4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down)">
                                      <p:cBhvr>
                                        <p:cTn id="102" dur="500"/>
                                        <p:tgtEl>
                                          <p:spTgt spid="6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down)">
                                      <p:cBhvr>
                                        <p:cTn id="105" dur="500"/>
                                        <p:tgtEl>
                                          <p:spTgt spid="41"/>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wipe(down)">
                                      <p:cBhvr>
                                        <p:cTn id="108" dur="500"/>
                                        <p:tgtEl>
                                          <p:spTgt spid="56"/>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wipe(down)">
                                      <p:cBhvr>
                                        <p:cTn id="111" dur="500"/>
                                        <p:tgtEl>
                                          <p:spTgt spid="5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wipe(down)">
                                      <p:cBhvr>
                                        <p:cTn id="1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 grpId="0" animBg="1"/>
      <p:bldP spid="11" grpId="0" animBg="1"/>
      <p:bldP spid="17" grpId="0" animBg="1"/>
      <p:bldP spid="22" grpId="0" animBg="1"/>
      <p:bldP spid="24" grpId="0" animBg="1"/>
      <p:bldP spid="27" grpId="0" animBg="1"/>
      <p:bldP spid="43" grpId="0" animBg="1"/>
      <p:bldP spid="44" grpId="0" animBg="1"/>
      <p:bldP spid="47" grpId="0" animBg="1"/>
      <p:bldP spid="50" grpId="0" animBg="1"/>
      <p:bldP spid="51" grpId="0" animBg="1"/>
      <p:bldP spid="56" grpId="0" animBg="1"/>
      <p:bldP spid="34" grpId="0" animBg="1"/>
      <p:bldP spid="36" grpId="0" animBg="1"/>
      <p:bldP spid="41" grpId="0" animBg="1"/>
      <p:bldP spid="49" grpId="0" animBg="1"/>
      <p:bldP spid="53" grpId="0" animBg="1"/>
      <p:bldP spid="66" grpId="0" animBg="1"/>
      <p:bldP spid="67" grpId="0" animBg="1"/>
      <p:bldP spid="33" grpId="0" animBg="1"/>
      <p:bldP spid="38" grpId="0" animBg="1"/>
      <p:bldP spid="2" grpId="0" animBg="1"/>
      <p:bldP spid="35" grpId="0" animBg="1"/>
      <p:bldP spid="37"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HP\OneDrive\Desktop\Screenshot_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958"/>
            <a:ext cx="3048000" cy="2009392"/>
          </a:xfrm>
          <a:prstGeom prst="rect">
            <a:avLst/>
          </a:prstGeom>
          <a:noFill/>
          <a:ln>
            <a:noFill/>
          </a:ln>
        </p:spPr>
      </p:pic>
      <p:sp>
        <p:nvSpPr>
          <p:cNvPr id="3" name="Rectangle 2"/>
          <p:cNvSpPr/>
          <p:nvPr/>
        </p:nvSpPr>
        <p:spPr>
          <a:xfrm>
            <a:off x="0" y="2190750"/>
            <a:ext cx="8915400" cy="2862322"/>
          </a:xfrm>
          <a:prstGeom prst="rect">
            <a:avLst/>
          </a:prstGeom>
        </p:spPr>
        <p:txBody>
          <a:bodyPr wrap="square">
            <a:spAutoFit/>
          </a:bodyPr>
          <a:lstStyle/>
          <a:p>
            <a:r>
              <a:rPr lang="en-US" dirty="0" smtClean="0">
                <a:latin typeface="+mj-lt"/>
              </a:rPr>
              <a:t>	</a:t>
            </a:r>
            <a:r>
              <a:rPr lang="vi-VN" dirty="0" smtClean="0">
                <a:latin typeface="+mj-lt"/>
              </a:rPr>
              <a:t>Chùa </a:t>
            </a:r>
            <a:r>
              <a:rPr lang="vi-VN" dirty="0">
                <a:latin typeface="+mj-lt"/>
              </a:rPr>
              <a:t>hang Ajanta là một trong những di sản lớn nhất về đạo Phật còn lưu giữ được đến ngày nay. Chùa hang nằm ẩn sâu trong khu rừng rậm hoang vu của cao nguyên Deccan ở Ấn Độ. </a:t>
            </a:r>
            <a:endParaRPr lang="en-US" dirty="0" smtClean="0">
              <a:latin typeface="+mj-lt"/>
            </a:endParaRPr>
          </a:p>
          <a:p>
            <a:r>
              <a:rPr lang="en-US" dirty="0" smtClean="0">
                <a:latin typeface="+mj-lt"/>
              </a:rPr>
              <a:t>	</a:t>
            </a:r>
            <a:r>
              <a:rPr lang="vi-VN" dirty="0" smtClean="0">
                <a:latin typeface="+mj-lt"/>
              </a:rPr>
              <a:t>Hệ </a:t>
            </a:r>
            <a:r>
              <a:rPr lang="vi-VN" dirty="0">
                <a:latin typeface="+mj-lt"/>
              </a:rPr>
              <a:t>thống hang động Ajanta là một quần thể các hang động cắt đá Phật giáo có lịch sử từ thế kỷ thứ 2 trước Công </a:t>
            </a:r>
            <a:r>
              <a:rPr lang="vi-VN" dirty="0" smtClean="0">
                <a:latin typeface="+mj-lt"/>
              </a:rPr>
              <a:t>nguyên</a:t>
            </a:r>
            <a:endParaRPr lang="en-US" dirty="0" smtClean="0">
              <a:latin typeface="+mj-lt"/>
            </a:endParaRPr>
          </a:p>
          <a:p>
            <a:r>
              <a:rPr lang="en-US" dirty="0" smtClean="0">
                <a:latin typeface="+mj-lt"/>
              </a:rPr>
              <a:t>	</a:t>
            </a:r>
            <a:r>
              <a:rPr lang="vi-VN" dirty="0" smtClean="0">
                <a:latin typeface="+mj-lt"/>
              </a:rPr>
              <a:t>Quần </a:t>
            </a:r>
            <a:r>
              <a:rPr lang="vi-VN" dirty="0">
                <a:latin typeface="+mj-lt"/>
              </a:rPr>
              <a:t>thể các hang động này bao gồm các bức tranh tường và những tác phẩm điêu khắc </a:t>
            </a:r>
            <a:r>
              <a:rPr lang="vi-VN" dirty="0" smtClean="0">
                <a:latin typeface="+mj-lt"/>
              </a:rPr>
              <a:t>đá</a:t>
            </a:r>
            <a:r>
              <a:rPr lang="en-US" dirty="0" smtClean="0">
                <a:latin typeface="+mj-lt"/>
              </a:rPr>
              <a:t>. </a:t>
            </a:r>
            <a:r>
              <a:rPr lang="vi-VN" dirty="0" smtClean="0">
                <a:latin typeface="+mj-lt"/>
              </a:rPr>
              <a:t>Theo </a:t>
            </a:r>
            <a:r>
              <a:rPr lang="vi-VN" dirty="0">
                <a:latin typeface="+mj-lt"/>
              </a:rPr>
              <a:t>UNESCO, đây là những kiệt tác của Nghệ thuật kiến trúc Phật giáo có ảnh hưởng đến nghệ thuật Ấn Độ sau </a:t>
            </a:r>
            <a:r>
              <a:rPr lang="vi-VN" dirty="0" smtClean="0">
                <a:latin typeface="+mj-lt"/>
              </a:rPr>
              <a:t>này</a:t>
            </a:r>
            <a:endParaRPr lang="en-US" dirty="0" smtClean="0">
              <a:latin typeface="+mj-lt"/>
            </a:endParaRPr>
          </a:p>
          <a:p>
            <a:r>
              <a:rPr lang="en-US" dirty="0" smtClean="0">
                <a:latin typeface="+mj-lt"/>
              </a:rPr>
              <a:t>	</a:t>
            </a:r>
            <a:r>
              <a:rPr lang="vi-VN" dirty="0" smtClean="0">
                <a:latin typeface="+mj-lt"/>
              </a:rPr>
              <a:t>Hang </a:t>
            </a:r>
            <a:r>
              <a:rPr lang="vi-VN" dirty="0">
                <a:latin typeface="+mj-lt"/>
              </a:rPr>
              <a:t>động Ajanta tạo thành quần các tu viện và phòng thờ cổ truyền thống Phật giáo trên một bức tường đá dài 75 mét</a:t>
            </a:r>
            <a:endParaRPr lang="en-US" dirty="0">
              <a:latin typeface="+mj-lt"/>
            </a:endParaRPr>
          </a:p>
        </p:txBody>
      </p:sp>
      <p:pic>
        <p:nvPicPr>
          <p:cNvPr id="10" name="Picture 9"/>
          <p:cNvPicPr>
            <a:picLocks noChangeAspect="1"/>
          </p:cNvPicPr>
          <p:nvPr/>
        </p:nvPicPr>
        <p:blipFill>
          <a:blip r:embed="rId3"/>
          <a:stretch>
            <a:fillRect/>
          </a:stretch>
        </p:blipFill>
        <p:spPr>
          <a:xfrm>
            <a:off x="6050507" y="28958"/>
            <a:ext cx="2846696" cy="1940133"/>
          </a:xfrm>
          <a:prstGeom prst="rect">
            <a:avLst/>
          </a:prstGeom>
        </p:spPr>
      </p:pic>
      <p:pic>
        <p:nvPicPr>
          <p:cNvPr id="1026" name="Picture 2" descr="Chùa hang Ajanta - Ấn Đ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158" y="21946"/>
            <a:ext cx="2816225" cy="19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72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41"/>
            <a:ext cx="2819400" cy="1958010"/>
          </a:xfrm>
          <a:prstGeom prst="rect">
            <a:avLst/>
          </a:prstGeom>
          <a:noFill/>
          <a:ln>
            <a:noFill/>
          </a:ln>
        </p:spPr>
      </p:pic>
      <p:sp>
        <p:nvSpPr>
          <p:cNvPr id="7" name="Rectangle 6"/>
          <p:cNvSpPr/>
          <p:nvPr/>
        </p:nvSpPr>
        <p:spPr>
          <a:xfrm>
            <a:off x="15922" y="1954474"/>
            <a:ext cx="2803478" cy="923330"/>
          </a:xfrm>
          <a:prstGeom prst="rect">
            <a:avLst/>
          </a:prstGeom>
        </p:spPr>
        <p:txBody>
          <a:bodyPr wrap="square">
            <a:spAutoFit/>
          </a:bodyPr>
          <a:lstStyle/>
          <a:p>
            <a:r>
              <a:rPr lang="en-US" b="1" dirty="0" err="1"/>
              <a:t>Đại</a:t>
            </a:r>
            <a:r>
              <a:rPr lang="en-US" b="1" dirty="0"/>
              <a:t> </a:t>
            </a:r>
            <a:r>
              <a:rPr lang="en-US" b="1" dirty="0" err="1"/>
              <a:t>bảo</a:t>
            </a:r>
            <a:r>
              <a:rPr lang="en-US" b="1" dirty="0"/>
              <a:t> </a:t>
            </a:r>
            <a:r>
              <a:rPr lang="en-US" b="1" dirty="0" err="1"/>
              <a:t>tháp</a:t>
            </a:r>
            <a:r>
              <a:rPr lang="en-US" b="1" dirty="0"/>
              <a:t> San-chi, </a:t>
            </a:r>
            <a:r>
              <a:rPr lang="en-US" b="1" dirty="0" err="1"/>
              <a:t>kiến</a:t>
            </a:r>
            <a:r>
              <a:rPr lang="en-US" b="1" dirty="0"/>
              <a:t> </a:t>
            </a:r>
            <a:r>
              <a:rPr lang="en-US" b="1" dirty="0" err="1"/>
              <a:t>trúc</a:t>
            </a:r>
            <a:r>
              <a:rPr lang="en-US" b="1" dirty="0"/>
              <a:t> </a:t>
            </a:r>
            <a:r>
              <a:rPr lang="en-US" b="1" dirty="0" err="1"/>
              <a:t>Phật</a:t>
            </a:r>
            <a:r>
              <a:rPr lang="en-US" b="1" dirty="0"/>
              <a:t> </a:t>
            </a:r>
            <a:r>
              <a:rPr lang="en-US" b="1" dirty="0" err="1"/>
              <a:t>giáo</a:t>
            </a:r>
            <a:r>
              <a:rPr lang="en-US" b="1" dirty="0"/>
              <a:t> </a:t>
            </a:r>
            <a:r>
              <a:rPr lang="en-US" b="1" dirty="0" err="1"/>
              <a:t>bằng</a:t>
            </a:r>
            <a:r>
              <a:rPr lang="en-US" b="1" dirty="0"/>
              <a:t> </a:t>
            </a:r>
            <a:r>
              <a:rPr lang="en-US" b="1" dirty="0" err="1"/>
              <a:t>đá</a:t>
            </a:r>
            <a:r>
              <a:rPr lang="en-US" b="1" dirty="0"/>
              <a:t>, </a:t>
            </a:r>
            <a:r>
              <a:rPr lang="en-US" b="1" dirty="0" err="1"/>
              <a:t>thờ</a:t>
            </a:r>
            <a:r>
              <a:rPr lang="en-US" b="1" dirty="0"/>
              <a:t> </a:t>
            </a:r>
            <a:r>
              <a:rPr lang="en-US" b="1" dirty="0" err="1"/>
              <a:t>Đức</a:t>
            </a:r>
            <a:r>
              <a:rPr lang="en-US" b="1" dirty="0"/>
              <a:t> </a:t>
            </a:r>
            <a:r>
              <a:rPr lang="en-US" b="1" dirty="0" err="1"/>
              <a:t>Phật</a:t>
            </a:r>
            <a:r>
              <a:rPr lang="en-US" b="1" dirty="0"/>
              <a:t>, </a:t>
            </a:r>
            <a:r>
              <a:rPr lang="en-US" b="1" dirty="0" err="1"/>
              <a:t>thế</a:t>
            </a:r>
            <a:r>
              <a:rPr lang="en-US" b="1" dirty="0"/>
              <a:t> </a:t>
            </a:r>
            <a:r>
              <a:rPr lang="en-US" b="1" dirty="0" err="1"/>
              <a:t>kỉ</a:t>
            </a:r>
            <a:r>
              <a:rPr lang="en-US" b="1" dirty="0"/>
              <a:t> IIITCN</a:t>
            </a:r>
          </a:p>
        </p:txBody>
      </p:sp>
      <p:sp>
        <p:nvSpPr>
          <p:cNvPr id="3" name="Rectangle 2"/>
          <p:cNvSpPr/>
          <p:nvPr/>
        </p:nvSpPr>
        <p:spPr>
          <a:xfrm>
            <a:off x="3810000" y="133350"/>
            <a:ext cx="4572000" cy="4801314"/>
          </a:xfrm>
          <a:prstGeom prst="rect">
            <a:avLst/>
          </a:prstGeom>
        </p:spPr>
        <p:txBody>
          <a:bodyPr>
            <a:spAutoFit/>
          </a:bodyPr>
          <a:lstStyle/>
          <a:p>
            <a:r>
              <a:rPr lang="vi-VN" dirty="0"/>
              <a:t>Đại bảo tháp ở Sanchi được xây dựng vào thế kỷ 3 TCN, dưới thời kỳ trị vì của Đại đế Ashoka. Hạt nhân của nó là một cấu trúc vòm bằng gạch được xây dựng theo kiểu mẫu vũ trụ Phật giáo. Xuyên qua tâm vòng tròn là một cột trụ vươn lên, qua đỉnh vòm, tượng trưng cho cột đỡ vũ trụ. Trên cùng của nó là 3 đĩa tròn, biểu thị Tam bảo.</a:t>
            </a:r>
          </a:p>
          <a:p>
            <a:endParaRPr lang="vi-VN" dirty="0"/>
          </a:p>
          <a:p>
            <a:r>
              <a:rPr lang="vi-VN" dirty="0"/>
              <a:t>Bảo tháp được vây quanh bởi một hàng rào đá và có 4 cổng đá ở 4 phương chính, mỗi cổng có 3 xà ngang. Các hình cây bồ đề, hoa sen, bảo tháp, pháp luân... được chạm khắc tỉ mỉ ở các xà ngang này. Các trụ vuông được khắc những hình ảnh minh họa bản sinh kinh, những câu chuyện về tiền kiếp của Phật.</a:t>
            </a:r>
            <a:endParaRPr lang="en-US" dirty="0"/>
          </a:p>
        </p:txBody>
      </p:sp>
    </p:spTree>
    <p:extLst>
      <p:ext uri="{BB962C8B-B14F-4D97-AF65-F5344CB8AC3E}">
        <p14:creationId xmlns:p14="http://schemas.microsoft.com/office/powerpoint/2010/main" val="4020030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HP\OneDrive\Desktop\Screenshot_4.png"/>
          <p:cNvPicPr/>
          <p:nvPr/>
        </p:nvPicPr>
        <p:blipFill>
          <a:blip r:embed="rId2">
            <a:extLst>
              <a:ext uri="{28A0092B-C50C-407E-A947-70E740481C1C}">
                <a14:useLocalDpi xmlns:a14="http://schemas.microsoft.com/office/drawing/2010/main" val="0"/>
              </a:ext>
            </a:extLst>
          </a:blip>
          <a:srcRect/>
          <a:stretch>
            <a:fillRect/>
          </a:stretch>
        </p:blipFill>
        <p:spPr bwMode="auto">
          <a:xfrm>
            <a:off x="15922" y="0"/>
            <a:ext cx="2782957" cy="2413397"/>
          </a:xfrm>
          <a:prstGeom prst="rect">
            <a:avLst/>
          </a:prstGeom>
          <a:noFill/>
          <a:ln>
            <a:noFill/>
          </a:ln>
        </p:spPr>
      </p:pic>
      <p:sp>
        <p:nvSpPr>
          <p:cNvPr id="9" name="Rectangle 8"/>
          <p:cNvSpPr/>
          <p:nvPr/>
        </p:nvSpPr>
        <p:spPr>
          <a:xfrm>
            <a:off x="607300" y="2495550"/>
            <a:ext cx="1600200" cy="646331"/>
          </a:xfrm>
          <a:prstGeom prst="rect">
            <a:avLst/>
          </a:prstGeom>
        </p:spPr>
        <p:txBody>
          <a:bodyPr wrap="square">
            <a:spAutoFit/>
          </a:bodyPr>
          <a:lstStyle/>
          <a:p>
            <a:r>
              <a:rPr lang="en-US" dirty="0" err="1"/>
              <a:t>C</a:t>
            </a:r>
            <a:r>
              <a:rPr lang="en-US" dirty="0" err="1" smtClean="0"/>
              <a:t>ột</a:t>
            </a:r>
            <a:r>
              <a:rPr lang="en-US" dirty="0" smtClean="0"/>
              <a:t> </a:t>
            </a:r>
            <a:r>
              <a:rPr lang="en-US" dirty="0" err="1"/>
              <a:t>đá</a:t>
            </a:r>
            <a:r>
              <a:rPr lang="en-US" dirty="0"/>
              <a:t> A-</a:t>
            </a:r>
            <a:r>
              <a:rPr lang="en-US" dirty="0" err="1"/>
              <a:t>sô</a:t>
            </a:r>
            <a:r>
              <a:rPr lang="en-US" dirty="0"/>
              <a:t>-</a:t>
            </a:r>
            <a:r>
              <a:rPr lang="en-US" dirty="0" err="1"/>
              <a:t>ca</a:t>
            </a:r>
            <a:r>
              <a:rPr lang="en-US" dirty="0"/>
              <a:t>,</a:t>
            </a:r>
          </a:p>
          <a:p>
            <a:r>
              <a:rPr lang="en-US" dirty="0" err="1"/>
              <a:t>thếkỉ</a:t>
            </a:r>
            <a:r>
              <a:rPr lang="en-US" dirty="0"/>
              <a:t> IIITCN.</a:t>
            </a:r>
          </a:p>
        </p:txBody>
      </p:sp>
      <p:sp>
        <p:nvSpPr>
          <p:cNvPr id="3" name="Rectangle 2"/>
          <p:cNvSpPr/>
          <p:nvPr/>
        </p:nvSpPr>
        <p:spPr>
          <a:xfrm>
            <a:off x="165998" y="3028950"/>
            <a:ext cx="2667000" cy="2031325"/>
          </a:xfrm>
          <a:prstGeom prst="rect">
            <a:avLst/>
          </a:prstGeom>
        </p:spPr>
        <p:txBody>
          <a:bodyPr wrap="square">
            <a:spAutoFit/>
          </a:bodyPr>
          <a:lstStyle/>
          <a:p>
            <a:r>
              <a:rPr lang="vi-VN" dirty="0"/>
              <a:t>Biểu tượng bốn đầu sư tử của trụ đá Asoka tại Sarnath được chọn làm quốc huy của đất nước Ấn Độ vào ngày Ấn Độ tuyên bố dân chủ, ngày 26 tháng 1 năm 1950. </a:t>
            </a:r>
            <a:endParaRPr lang="en-US" dirty="0"/>
          </a:p>
        </p:txBody>
      </p:sp>
      <p:sp>
        <p:nvSpPr>
          <p:cNvPr id="10" name="Rectangle 9"/>
          <p:cNvSpPr/>
          <p:nvPr/>
        </p:nvSpPr>
        <p:spPr>
          <a:xfrm>
            <a:off x="2971800" y="209550"/>
            <a:ext cx="5882234" cy="4247317"/>
          </a:xfrm>
          <a:prstGeom prst="rect">
            <a:avLst/>
          </a:prstGeom>
        </p:spPr>
        <p:txBody>
          <a:bodyPr wrap="square">
            <a:spAutoFit/>
          </a:bodyPr>
          <a:lstStyle/>
          <a:p>
            <a:r>
              <a:rPr lang="en-US" dirty="0" smtClean="0"/>
              <a:t>	</a:t>
            </a:r>
            <a:r>
              <a:rPr lang="vi-VN" dirty="0" smtClean="0"/>
              <a:t>Bốn </a:t>
            </a:r>
            <a:r>
              <a:rPr lang="vi-VN" dirty="0"/>
              <a:t>đầu sư tử quay về bốn hướng chỉ cho chánh pháp của Đức </a:t>
            </a:r>
            <a:r>
              <a:rPr lang="vi-VN" dirty="0" smtClean="0"/>
              <a:t>Phật</a:t>
            </a:r>
            <a:r>
              <a:rPr lang="en-US" dirty="0" smtClean="0"/>
              <a:t>. </a:t>
            </a:r>
            <a:r>
              <a:rPr lang="en-US" dirty="0" err="1" smtClean="0"/>
              <a:t>Chân</a:t>
            </a:r>
            <a:r>
              <a:rPr lang="en-US" dirty="0" smtClean="0"/>
              <a:t> </a:t>
            </a:r>
            <a:r>
              <a:rPr lang="en-US" dirty="0" err="1" smtClean="0"/>
              <a:t>lí</a:t>
            </a:r>
            <a:r>
              <a:rPr lang="en-US" dirty="0" smtClean="0"/>
              <a:t>, </a:t>
            </a:r>
            <a:r>
              <a:rPr lang="en-US" dirty="0" err="1" smtClean="0"/>
              <a:t>trí</a:t>
            </a:r>
            <a:r>
              <a:rPr lang="en-US" dirty="0" smtClean="0"/>
              <a:t> </a:t>
            </a:r>
            <a:r>
              <a:rPr lang="en-US" dirty="0" err="1" smtClean="0"/>
              <a:t>tuệ</a:t>
            </a:r>
            <a:r>
              <a:rPr lang="en-US" dirty="0" smtClean="0"/>
              <a:t>, </a:t>
            </a:r>
            <a:r>
              <a:rPr lang="en-US" dirty="0" err="1" smtClean="0"/>
              <a:t>hòa</a:t>
            </a:r>
            <a:r>
              <a:rPr lang="en-US" dirty="0" smtClean="0"/>
              <a:t> </a:t>
            </a:r>
            <a:r>
              <a:rPr lang="en-US" dirty="0" err="1" smtClean="0"/>
              <a:t>bình</a:t>
            </a:r>
            <a:r>
              <a:rPr lang="en-US" dirty="0" smtClean="0"/>
              <a:t> </a:t>
            </a:r>
            <a:r>
              <a:rPr lang="en-US" dirty="0" err="1" smtClean="0"/>
              <a:t>và</a:t>
            </a:r>
            <a:r>
              <a:rPr lang="en-US" dirty="0" smtClean="0"/>
              <a:t> long </a:t>
            </a:r>
            <a:r>
              <a:rPr lang="en-US" dirty="0" err="1" smtClean="0"/>
              <a:t>khoan</a:t>
            </a:r>
            <a:r>
              <a:rPr lang="en-US" dirty="0" smtClean="0"/>
              <a:t> dung, </a:t>
            </a:r>
            <a:r>
              <a:rPr lang="en-US" dirty="0" err="1" smtClean="0"/>
              <a:t>từ</a:t>
            </a:r>
            <a:r>
              <a:rPr lang="en-US" dirty="0" smtClean="0"/>
              <a:t> bi </a:t>
            </a:r>
            <a:r>
              <a:rPr lang="en-US" dirty="0" err="1" smtClean="0"/>
              <a:t>lan</a:t>
            </a:r>
            <a:r>
              <a:rPr lang="en-US" dirty="0" smtClean="0"/>
              <a:t> </a:t>
            </a:r>
            <a:r>
              <a:rPr lang="en-US" dirty="0" err="1" smtClean="0"/>
              <a:t>tỏa</a:t>
            </a:r>
            <a:r>
              <a:rPr lang="en-US" dirty="0" smtClean="0"/>
              <a:t> </a:t>
            </a:r>
            <a:r>
              <a:rPr lang="en-US" dirty="0" err="1" smtClean="0"/>
              <a:t>bốn</a:t>
            </a:r>
            <a:r>
              <a:rPr lang="en-US" dirty="0" smtClean="0"/>
              <a:t> </a:t>
            </a:r>
            <a:r>
              <a:rPr lang="en-US" dirty="0" err="1" smtClean="0"/>
              <a:t>phương</a:t>
            </a:r>
            <a:endParaRPr lang="en-US" dirty="0"/>
          </a:p>
          <a:p>
            <a:r>
              <a:rPr lang="en-US" dirty="0" smtClean="0"/>
              <a:t>	</a:t>
            </a:r>
            <a:r>
              <a:rPr lang="vi-VN" dirty="0" smtClean="0"/>
              <a:t>Bánh </a:t>
            </a:r>
            <a:r>
              <a:rPr lang="vi-VN" dirty="0"/>
              <a:t>xe tượng trưng cho Phật pháp luân chuyển khắp mọi nơi mọi chốn. </a:t>
            </a:r>
          </a:p>
          <a:p>
            <a:r>
              <a:rPr lang="en-US" dirty="0" smtClean="0"/>
              <a:t>	</a:t>
            </a:r>
            <a:r>
              <a:rPr lang="vi-VN" dirty="0" smtClean="0"/>
              <a:t>Voi </a:t>
            </a:r>
            <a:r>
              <a:rPr lang="vi-VN" dirty="0"/>
              <a:t>tượng trưng cho ý niệm về giấc mơ của hoàng hậu Maya, mẹ của thái tử Sĩ Đạt Ta (sau này là Đức Phật), Bà nằm mộng thấy coi voi trắng chui vào bên hông phải, rồi Bà thọ thai thái tử</a:t>
            </a:r>
            <a:r>
              <a:rPr lang="vi-VN" dirty="0" smtClean="0"/>
              <a:t>.</a:t>
            </a:r>
            <a:endParaRPr lang="en-US" dirty="0" smtClean="0"/>
          </a:p>
          <a:p>
            <a:r>
              <a:rPr lang="en-US" dirty="0" smtClean="0"/>
              <a:t>	</a:t>
            </a:r>
            <a:r>
              <a:rPr lang="vi-VN" dirty="0" smtClean="0"/>
              <a:t>Con </a:t>
            </a:r>
            <a:r>
              <a:rPr lang="vi-VN" dirty="0"/>
              <a:t>bò đực là tượng trưng cho sự sung mãn hạnh phúc trần gian khi Đức Phật còn là một thái tử sống trong hoàng cung. </a:t>
            </a:r>
            <a:endParaRPr lang="en-US" dirty="0" smtClean="0"/>
          </a:p>
          <a:p>
            <a:r>
              <a:rPr lang="en-US" dirty="0" smtClean="0"/>
              <a:t>	</a:t>
            </a:r>
            <a:r>
              <a:rPr lang="vi-VN" dirty="0" smtClean="0"/>
              <a:t>Con </a:t>
            </a:r>
            <a:r>
              <a:rPr lang="vi-VN" dirty="0"/>
              <a:t>ngựa tượng trưng cho sự ra đi tìm đường giải thoát khỏi khổ đau cho nhân loại. Đêm vượt thành xuất gia, thái tử ra đi trên một con ngựa. </a:t>
            </a:r>
            <a:endParaRPr lang="en-US" dirty="0"/>
          </a:p>
        </p:txBody>
      </p:sp>
      <p:cxnSp>
        <p:nvCxnSpPr>
          <p:cNvPr id="14" name="Straight Arrow Connector 13"/>
          <p:cNvCxnSpPr/>
          <p:nvPr/>
        </p:nvCxnSpPr>
        <p:spPr>
          <a:xfrm>
            <a:off x="1636561" y="349921"/>
            <a:ext cx="1906178" cy="408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371600" y="1206698"/>
            <a:ext cx="2438400" cy="2095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736731" y="1416424"/>
            <a:ext cx="2149469" cy="3936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22331" y="1457500"/>
            <a:ext cx="2835269" cy="14190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nodeType="clickEffect">
                                  <p:stCondLst>
                                    <p:cond delay="0"/>
                                  </p:stCondLst>
                                  <p:childTnLst>
                                    <p:animEffect transition="out" filter="wedge">
                                      <p:cBhvr>
                                        <p:cTn id="31" dur="2000"/>
                                        <p:tgtEl>
                                          <p:spTgt spid="18"/>
                                        </p:tgtEl>
                                      </p:cBhvr>
                                    </p:animEffect>
                                    <p:set>
                                      <p:cBhvr>
                                        <p:cTn id="32" dur="1" fill="hold">
                                          <p:stCondLst>
                                            <p:cond delay="19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barn(inVertical)">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xit" presetSubtype="0" fill="hold" nodeType="clickEffect">
                                  <p:stCondLst>
                                    <p:cond delay="0"/>
                                  </p:stCondLst>
                                  <p:childTnLst>
                                    <p:animEffect transition="out" filter="wedge">
                                      <p:cBhvr>
                                        <p:cTn id="46" dur="2000"/>
                                        <p:tgtEl>
                                          <p:spTgt spid="20"/>
                                        </p:tgtEl>
                                      </p:cBhvr>
                                    </p:animEffect>
                                    <p:set>
                                      <p:cBhvr>
                                        <p:cTn id="47" dur="1" fill="hold">
                                          <p:stCondLst>
                                            <p:cond delay="19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nodeType="clickEffect">
                                  <p:stCondLst>
                                    <p:cond delay="0"/>
                                  </p:stCondLst>
                                  <p:childTnLst>
                                    <p:animEffect transition="out" filter="wedge">
                                      <p:cBhvr>
                                        <p:cTn id="61" dur="2000"/>
                                        <p:tgtEl>
                                          <p:spTgt spid="22"/>
                                        </p:tgtEl>
                                      </p:cBhvr>
                                    </p:animEffect>
                                    <p:set>
                                      <p:cBhvr>
                                        <p:cTn id="62" dur="1" fill="hold">
                                          <p:stCondLst>
                                            <p:cond delay="19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0">
                                            <p:txEl>
                                              <p:pRg st="4" end="4"/>
                                            </p:txEl>
                                          </p:spTgt>
                                        </p:tgtEl>
                                        <p:attrNameLst>
                                          <p:attrName>style.visibility</p:attrName>
                                        </p:attrNameLst>
                                      </p:cBhvr>
                                      <p:to>
                                        <p:strVal val="visible"/>
                                      </p:to>
                                    </p:set>
                                    <p:animEffect transition="in" filter="wipe(down)">
                                      <p:cBhvr>
                                        <p:cTn id="6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5403"/>
            <a:ext cx="7886700" cy="539753"/>
          </a:xfrm>
        </p:spPr>
        <p:txBody>
          <a:bodyPr>
            <a:normAutofit lnSpcReduction="10000"/>
          </a:bodyPr>
          <a:lstStyle/>
          <a:p>
            <a:r>
              <a:rPr lang="vi-VN" sz="1800" dirty="0">
                <a:latin typeface="+mj-lt"/>
              </a:rPr>
              <a:t> Nền kiến trúc Ấn Độ đã dung hòa, biến đổi cho phù hợp với nền văn hóa của từng nước khác nhau và trở thành điểm nổi bật của chính nước đó như</a:t>
            </a:r>
            <a:r>
              <a:rPr lang="vi-VN" sz="1800" dirty="0" smtClean="0">
                <a:latin typeface="+mj-lt"/>
              </a:rPr>
              <a:t>:</a:t>
            </a:r>
            <a:endParaRPr lang="en-US" sz="1800" dirty="0">
              <a:latin typeface="+mj-lt"/>
            </a:endParaRPr>
          </a:p>
        </p:txBody>
      </p:sp>
      <p:pic>
        <p:nvPicPr>
          <p:cNvPr id="4" name="Picture 3"/>
          <p:cNvPicPr>
            <a:picLocks noChangeAspect="1"/>
          </p:cNvPicPr>
          <p:nvPr/>
        </p:nvPicPr>
        <p:blipFill>
          <a:blip r:embed="rId2"/>
          <a:stretch>
            <a:fillRect/>
          </a:stretch>
        </p:blipFill>
        <p:spPr>
          <a:xfrm>
            <a:off x="3243246" y="666750"/>
            <a:ext cx="2626007" cy="1728788"/>
          </a:xfrm>
          <a:prstGeom prst="rect">
            <a:avLst/>
          </a:prstGeom>
        </p:spPr>
      </p:pic>
      <p:pic>
        <p:nvPicPr>
          <p:cNvPr id="5" name="Picture 4"/>
          <p:cNvPicPr>
            <a:picLocks noChangeAspect="1"/>
          </p:cNvPicPr>
          <p:nvPr/>
        </p:nvPicPr>
        <p:blipFill>
          <a:blip r:embed="rId3"/>
          <a:stretch>
            <a:fillRect/>
          </a:stretch>
        </p:blipFill>
        <p:spPr>
          <a:xfrm>
            <a:off x="64750" y="1733550"/>
            <a:ext cx="2971800" cy="1981200"/>
          </a:xfrm>
          <a:prstGeom prst="rect">
            <a:avLst/>
          </a:prstGeom>
        </p:spPr>
      </p:pic>
      <p:pic>
        <p:nvPicPr>
          <p:cNvPr id="6" name="Picture 5"/>
          <p:cNvPicPr>
            <a:picLocks noChangeAspect="1"/>
          </p:cNvPicPr>
          <p:nvPr/>
        </p:nvPicPr>
        <p:blipFill>
          <a:blip r:embed="rId4"/>
          <a:stretch>
            <a:fillRect/>
          </a:stretch>
        </p:blipFill>
        <p:spPr>
          <a:xfrm>
            <a:off x="5981700" y="1809750"/>
            <a:ext cx="3086100" cy="1981200"/>
          </a:xfrm>
          <a:prstGeom prst="rect">
            <a:avLst/>
          </a:prstGeom>
        </p:spPr>
      </p:pic>
      <p:sp>
        <p:nvSpPr>
          <p:cNvPr id="7" name="Rectangle 6"/>
          <p:cNvSpPr/>
          <p:nvPr/>
        </p:nvSpPr>
        <p:spPr>
          <a:xfrm>
            <a:off x="3653890" y="3257550"/>
            <a:ext cx="2102917" cy="646331"/>
          </a:xfrm>
          <a:prstGeom prst="rect">
            <a:avLst/>
          </a:prstGeom>
        </p:spPr>
        <p:txBody>
          <a:bodyPr wrap="square">
            <a:spAutoFit/>
          </a:bodyPr>
          <a:lstStyle/>
          <a:p>
            <a:pPr algn="ctr"/>
            <a:r>
              <a:rPr lang="vi-VN" dirty="0">
                <a:latin typeface="+mj-lt"/>
              </a:rPr>
              <a:t>Việt Nam </a:t>
            </a:r>
            <a:r>
              <a:rPr lang="en-US" dirty="0" smtClean="0">
                <a:latin typeface="+mj-lt"/>
              </a:rPr>
              <a:t>: </a:t>
            </a:r>
          </a:p>
          <a:p>
            <a:pPr algn="ctr"/>
            <a:r>
              <a:rPr lang="en-US" dirty="0" smtClean="0">
                <a:latin typeface="+mj-lt"/>
              </a:rPr>
              <a:t>T</a:t>
            </a:r>
            <a:r>
              <a:rPr lang="vi-VN" dirty="0" smtClean="0">
                <a:latin typeface="+mj-lt"/>
              </a:rPr>
              <a:t>hánh </a:t>
            </a:r>
            <a:r>
              <a:rPr lang="vi-VN" dirty="0">
                <a:latin typeface="+mj-lt"/>
              </a:rPr>
              <a:t>địa Mỹ Sơn. </a:t>
            </a:r>
            <a:endParaRPr lang="en-US" dirty="0"/>
          </a:p>
        </p:txBody>
      </p:sp>
      <p:sp>
        <p:nvSpPr>
          <p:cNvPr id="8" name="Rectangle 7"/>
          <p:cNvSpPr/>
          <p:nvPr/>
        </p:nvSpPr>
        <p:spPr>
          <a:xfrm>
            <a:off x="82936" y="3866002"/>
            <a:ext cx="3200400" cy="1200329"/>
          </a:xfrm>
          <a:prstGeom prst="rect">
            <a:avLst/>
          </a:prstGeom>
        </p:spPr>
        <p:txBody>
          <a:bodyPr wrap="square">
            <a:spAutoFit/>
          </a:bodyPr>
          <a:lstStyle/>
          <a:p>
            <a:pPr algn="ctr"/>
            <a:r>
              <a:rPr lang="vi-VN" dirty="0">
                <a:latin typeface="+mj-lt"/>
              </a:rPr>
              <a:t>Đền Angkor Wat ngự trị tại Campuchia được ví như cung điện - nơi linh hồn quốc vương thường ngao du</a:t>
            </a:r>
            <a:endParaRPr lang="en-US" dirty="0"/>
          </a:p>
        </p:txBody>
      </p:sp>
      <p:sp>
        <p:nvSpPr>
          <p:cNvPr id="9" name="Rectangle 8"/>
          <p:cNvSpPr/>
          <p:nvPr/>
        </p:nvSpPr>
        <p:spPr>
          <a:xfrm>
            <a:off x="5886450" y="3866003"/>
            <a:ext cx="3276600" cy="1200329"/>
          </a:xfrm>
          <a:prstGeom prst="rect">
            <a:avLst/>
          </a:prstGeom>
        </p:spPr>
        <p:txBody>
          <a:bodyPr wrap="square">
            <a:spAutoFit/>
          </a:bodyPr>
          <a:lstStyle/>
          <a:p>
            <a:r>
              <a:rPr lang="vi-VN" dirty="0"/>
              <a:t>Văn hóa Myanmar chịu ảnh hưởng rõ nét nhất bởi Phật giáo Ấn Độ khi có đến 55 triệu người với 89% theo đạo Phật</a:t>
            </a:r>
          </a:p>
        </p:txBody>
      </p:sp>
    </p:spTree>
    <p:extLst>
      <p:ext uri="{BB962C8B-B14F-4D97-AF65-F5344CB8AC3E}">
        <p14:creationId xmlns:p14="http://schemas.microsoft.com/office/powerpoint/2010/main" val="2238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14600" y="285750"/>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381000" y="910993"/>
            <a:ext cx="5410200" cy="46287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a:t>
            </a:r>
            <a:r>
              <a:rPr lang="en-US" b="1" dirty="0">
                <a:solidFill>
                  <a:schemeClr val="tx1"/>
                </a:solidFill>
                <a:latin typeface="Times New Roman" panose="02020603050405020304" pitchFamily="18" charset="0"/>
                <a:cs typeface="Times New Roman" panose="02020603050405020304" pitchFamily="18" charset="0"/>
              </a:rPr>
              <a:t>. NHỮNG THÀNH TỰU VĂN HÓA TIÊU BIỂU</a:t>
            </a:r>
          </a:p>
        </p:txBody>
      </p:sp>
      <p:sp>
        <p:nvSpPr>
          <p:cNvPr id="2" name="Rectangle 1"/>
          <p:cNvSpPr/>
          <p:nvPr/>
        </p:nvSpPr>
        <p:spPr>
          <a:xfrm>
            <a:off x="381000" y="1542058"/>
            <a:ext cx="8458200" cy="2585323"/>
          </a:xfrm>
          <a:prstGeom prst="rect">
            <a:avLst/>
          </a:prstGeom>
        </p:spPr>
        <p:txBody>
          <a:bodyPr wrap="square">
            <a:spAutoFit/>
          </a:bodyPr>
          <a:lstStyle/>
          <a:p>
            <a:r>
              <a:rPr lang="vi-VN" dirty="0">
                <a:solidFill>
                  <a:schemeClr val="bg1"/>
                </a:solidFill>
                <a:latin typeface="+mj-lt"/>
              </a:rPr>
              <a:t>Những thành tựu văn hóa chủ yếu của người Ấn Độ cổ đại:</a:t>
            </a:r>
          </a:p>
          <a:p>
            <a:r>
              <a:rPr lang="vi-VN" dirty="0">
                <a:solidFill>
                  <a:schemeClr val="bg1"/>
                </a:solidFill>
                <a:latin typeface="+mj-lt"/>
              </a:rPr>
              <a:t>+ Tôn giáo: Đạo Bà La Môn (sau cải biến thành Hin-đu), Phật giáo là các tôn giáo lớn trên thế giới. </a:t>
            </a:r>
          </a:p>
          <a:p>
            <a:r>
              <a:rPr lang="vi-VN" dirty="0">
                <a:solidFill>
                  <a:schemeClr val="bg1"/>
                </a:solidFill>
                <a:latin typeface="+mj-lt"/>
              </a:rPr>
              <a:t>+ Chữ viết và văn học: Người Ấn Độ đã có chữ viết từ sớm. Đó là chữ Phạn. </a:t>
            </a:r>
          </a:p>
          <a:p>
            <a:r>
              <a:rPr lang="vi-VN" dirty="0">
                <a:solidFill>
                  <a:schemeClr val="bg1"/>
                </a:solidFill>
                <a:latin typeface="+mj-lt"/>
              </a:rPr>
              <a:t>( Dùng để viết các tác phẩm tôn giáo lớn như kinh Vê-đa (Veda) và các tác phẩm văn học, tiêu biểu là hai bộ sử thi Ra-ma-y-a-na và Ma-ha-bha-ra-ta. )</a:t>
            </a:r>
          </a:p>
          <a:p>
            <a:r>
              <a:rPr lang="vi-VN" dirty="0">
                <a:solidFill>
                  <a:schemeClr val="bg1"/>
                </a:solidFill>
                <a:latin typeface="+mj-lt"/>
              </a:rPr>
              <a:t>+ Khoa học tự nhiên: Phát minh ra các số từ 0 đến 9; sử dụng thuốc tê, thuốc mê khi phẫu thuật, thảo mộc trong chữa bệnh.</a:t>
            </a:r>
          </a:p>
          <a:p>
            <a:r>
              <a:rPr lang="vi-VN" dirty="0">
                <a:solidFill>
                  <a:schemeClr val="bg1"/>
                </a:solidFill>
                <a:latin typeface="+mj-lt"/>
              </a:rPr>
              <a:t>+ Kiến trúc và điều khắc: Chủ yếu là kiến trúc tôn giáo với những công trình kì </a:t>
            </a:r>
            <a:r>
              <a:rPr lang="vi-VN" dirty="0" smtClean="0">
                <a:solidFill>
                  <a:schemeClr val="bg1"/>
                </a:solidFill>
                <a:latin typeface="+mj-lt"/>
              </a:rPr>
              <a:t>vĩ</a:t>
            </a:r>
            <a:endParaRPr lang="vi-VN" dirty="0">
              <a:solidFill>
                <a:schemeClr val="bg1"/>
              </a:solidFill>
            </a:endParaRPr>
          </a:p>
        </p:txBody>
      </p:sp>
    </p:spTree>
    <p:extLst>
      <p:ext uri="{BB962C8B-B14F-4D97-AF65-F5344CB8AC3E}">
        <p14:creationId xmlns:p14="http://schemas.microsoft.com/office/powerpoint/2010/main" val="19307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499" y="2186829"/>
            <a:ext cx="2819400" cy="3091037"/>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696" y="2303598"/>
            <a:ext cx="2772762" cy="1645556"/>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362" y="2303598"/>
            <a:ext cx="2787556" cy="2298976"/>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968" y="1580017"/>
            <a:ext cx="2667631" cy="8364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361" y="2355780"/>
            <a:ext cx="2766639" cy="86760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145768">
            <a:off x="4649119" y="1863429"/>
            <a:ext cx="1993325" cy="1918634"/>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4880" y="390679"/>
            <a:ext cx="3565320" cy="119345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2831" y="119409"/>
            <a:ext cx="3547369" cy="844399"/>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04034">
            <a:off x="3799489" y="491789"/>
            <a:ext cx="2739183" cy="29494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3" y="813525"/>
            <a:ext cx="3660801" cy="312198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26" y="902307"/>
            <a:ext cx="3579660" cy="215320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5" y="902307"/>
            <a:ext cx="3610392" cy="1415626"/>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 y="-45738"/>
            <a:ext cx="3674269" cy="99942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91" y="567741"/>
            <a:ext cx="3571007" cy="99443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743373">
            <a:off x="2477337" y="1332922"/>
            <a:ext cx="3084264" cy="18309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08829" y="3218396"/>
            <a:ext cx="2664002" cy="15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876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5963"/>
            <a:ext cx="7467600" cy="5055230"/>
          </a:xfrm>
          <a:prstGeom prst="rect">
            <a:avLst/>
          </a:prstGeom>
        </p:spPr>
        <p:txBody>
          <a:bodyPr wrap="square">
            <a:spAutoFit/>
          </a:bodyPr>
          <a:lstStyle/>
          <a:p>
            <a:pPr>
              <a:lnSpc>
                <a:spcPts val="1650"/>
              </a:lnSpc>
            </a:pPr>
            <a:r>
              <a:rPr lang="en-US" sz="2000" b="1" dirty="0" err="1" smtClean="0">
                <a:solidFill>
                  <a:srgbClr val="000000"/>
                </a:solidFill>
                <a:latin typeface="Times New Roman" panose="02020603050405020304" pitchFamily="18" charset="0"/>
                <a:ea typeface="Times New Roman" panose="02020603050405020304" pitchFamily="18" charset="0"/>
              </a:rPr>
              <a:t>Câu</a:t>
            </a:r>
            <a:r>
              <a:rPr lang="en-US" sz="2000" b="1" dirty="0" smtClean="0">
                <a:solidFill>
                  <a:srgbClr val="000000"/>
                </a:solidFill>
                <a:latin typeface="Times New Roman" panose="02020603050405020304" pitchFamily="18" charset="0"/>
                <a:ea typeface="Times New Roman" panose="02020603050405020304" pitchFamily="18" charset="0"/>
              </a:rPr>
              <a:t> 1: </a:t>
            </a:r>
            <a:r>
              <a:rPr lang="en-US" sz="2000" b="1" dirty="0" err="1">
                <a:solidFill>
                  <a:srgbClr val="000000"/>
                </a:solidFill>
                <a:latin typeface="Times New Roman" panose="02020603050405020304" pitchFamily="18" charset="0"/>
                <a:ea typeface="Times New Roman" panose="02020603050405020304" pitchFamily="18" charset="0"/>
              </a:rPr>
              <a:t>Tôn</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giáo</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cổ</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xưa</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nhất</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của</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người</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Ấn</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Độ</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rPr>
              <a:t>là</a:t>
            </a:r>
            <a:endParaRPr lang="en-US" sz="2000" b="1" dirty="0" smtClean="0">
              <a:solidFill>
                <a:srgbClr val="000000"/>
              </a:solidFill>
              <a:latin typeface="Times New Roman" panose="02020603050405020304" pitchFamily="18" charset="0"/>
              <a:ea typeface="Times New Roman" panose="02020603050405020304" pitchFamily="18" charset="0"/>
            </a:endParaRPr>
          </a:p>
          <a:p>
            <a:pPr>
              <a:lnSpc>
                <a:spcPts val="1650"/>
              </a:lnSpc>
            </a:pPr>
            <a:endParaRPr lang="en-US" dirty="0">
              <a:latin typeface="Times New Roman" panose="02020603050405020304" pitchFamily="18" charset="0"/>
              <a:ea typeface="Times New Roman" panose="02020603050405020304" pitchFamily="18" charset="0"/>
            </a:endParaRPr>
          </a:p>
          <a:p>
            <a:pPr marL="457200" indent="-457200">
              <a:lnSpc>
                <a:spcPts val="1650"/>
              </a:lnSpc>
              <a:spcAft>
                <a:spcPts val="900"/>
              </a:spcAft>
              <a:buAutoNum type="alphaUcPeriod"/>
            </a:pP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Phật</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ts val="1650"/>
              </a:lnSpc>
              <a:spcAft>
                <a:spcPts val="900"/>
              </a:spcAft>
              <a:buAutoNum type="alphaU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2:Chữ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50"/>
              </a:lnSpc>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1650"/>
              </a:lnSpc>
              <a:spcAft>
                <a:spcPts val="900"/>
              </a:spcAft>
              <a:buAutoNum type="alphaUcPeriod"/>
            </a:pP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Phạn</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ts val="1650"/>
              </a:lnSpc>
              <a:spcAft>
                <a:spcPts val="900"/>
              </a:spcAft>
              <a:buAutoNum type="alphaU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đỉnh</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1650"/>
              </a:lnSpc>
              <a:spcAft>
                <a:spcPts val="9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pP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Ra-ma-y-a-</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Ma-ha-</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bha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1650"/>
              </a:lnSpc>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1650"/>
              </a:lnSpc>
              <a:spcAft>
                <a:spcPts val="900"/>
              </a:spcAft>
              <a:buAutoNum type="alphaUcPeriod"/>
            </a:pP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ts val="1650"/>
              </a:lnSpc>
              <a:spcAft>
                <a:spcPts val="900"/>
              </a:spcAft>
              <a:buAutoNum type="alphaU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ts val="1650"/>
              </a:lnSpc>
              <a:spcAft>
                <a:spcPts val="90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xuôi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xmlns="" id="{BDC22644-CAFB-4E4A-96B7-CA9D0F764B11}"/>
              </a:ext>
            </a:extLst>
          </p:cNvPr>
          <p:cNvSpPr/>
          <p:nvPr/>
        </p:nvSpPr>
        <p:spPr>
          <a:xfrm>
            <a:off x="457200" y="1200150"/>
            <a:ext cx="364848" cy="36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BDC22644-CAFB-4E4A-96B7-CA9D0F764B11}"/>
              </a:ext>
            </a:extLst>
          </p:cNvPr>
          <p:cNvSpPr/>
          <p:nvPr/>
        </p:nvSpPr>
        <p:spPr>
          <a:xfrm>
            <a:off x="4800600" y="2190750"/>
            <a:ext cx="364848" cy="36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BDC22644-CAFB-4E4A-96B7-CA9D0F764B11}"/>
              </a:ext>
            </a:extLst>
          </p:cNvPr>
          <p:cNvSpPr/>
          <p:nvPr/>
        </p:nvSpPr>
        <p:spPr>
          <a:xfrm>
            <a:off x="457200" y="4171950"/>
            <a:ext cx="364848" cy="36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4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228600" y="-265872"/>
            <a:ext cx="3638013" cy="5410200"/>
          </a:xfrm>
          <a:prstGeom prst="rect">
            <a:avLst/>
          </a:prstGeom>
        </p:spPr>
      </p:pic>
      <p:sp>
        <p:nvSpPr>
          <p:cNvPr id="5" name="Rectangle 4"/>
          <p:cNvSpPr/>
          <p:nvPr/>
        </p:nvSpPr>
        <p:spPr>
          <a:xfrm>
            <a:off x="4114800" y="592568"/>
            <a:ext cx="4572000" cy="3693319"/>
          </a:xfrm>
          <a:prstGeom prst="rect">
            <a:avLst/>
          </a:prstGeom>
        </p:spPr>
        <p:txBody>
          <a:bodyPr>
            <a:spAutoFit/>
          </a:bodyPr>
          <a:lstStyle/>
          <a:p>
            <a:r>
              <a:rPr lang="vi-VN" b="1" dirty="0"/>
              <a:t>Luyện tập</a:t>
            </a:r>
          </a:p>
          <a:p>
            <a:r>
              <a:rPr lang="vi-VN" dirty="0"/>
              <a:t>1. Điều kiện tự nhiên của Ấn Độ cô đại có điểm gì giống và khác so với Ai Cập</a:t>
            </a:r>
          </a:p>
          <a:p>
            <a:r>
              <a:rPr lang="vi-VN" dirty="0"/>
              <a:t>và Lưỡng Hà?</a:t>
            </a:r>
          </a:p>
          <a:p>
            <a:r>
              <a:rPr lang="vi-VN" dirty="0"/>
              <a:t>2. </a:t>
            </a:r>
            <a:r>
              <a:rPr lang="vi-VN" dirty="0" smtClean="0"/>
              <a:t>Sự</a:t>
            </a:r>
            <a:r>
              <a:rPr lang="en-US" dirty="0" smtClean="0"/>
              <a:t> </a:t>
            </a:r>
            <a:r>
              <a:rPr lang="vi-VN" dirty="0" smtClean="0"/>
              <a:t>phân ho</a:t>
            </a:r>
            <a:r>
              <a:rPr lang="en-US" dirty="0"/>
              <a:t>á</a:t>
            </a:r>
            <a:r>
              <a:rPr lang="vi-VN" dirty="0" smtClean="0"/>
              <a:t> </a:t>
            </a:r>
            <a:r>
              <a:rPr lang="vi-VN" dirty="0"/>
              <a:t>trong xã hội Ấn Độ cổ đại biểu hiện như thế nào?</a:t>
            </a:r>
          </a:p>
          <a:p>
            <a:r>
              <a:rPr lang="vi-VN" dirty="0"/>
              <a:t>3. Hoàn thành </a:t>
            </a:r>
            <a:r>
              <a:rPr lang="vi-VN" dirty="0" smtClean="0"/>
              <a:t>sơ</a:t>
            </a:r>
            <a:r>
              <a:rPr lang="en-US" dirty="0" smtClean="0"/>
              <a:t> </a:t>
            </a:r>
            <a:r>
              <a:rPr lang="vi-VN" dirty="0" smtClean="0"/>
              <a:t>đồ tư</a:t>
            </a:r>
            <a:r>
              <a:rPr lang="en-US" dirty="0" smtClean="0"/>
              <a:t> </a:t>
            </a:r>
            <a:r>
              <a:rPr lang="vi-VN" dirty="0" smtClean="0"/>
              <a:t>duy </a:t>
            </a:r>
            <a:r>
              <a:rPr lang="vi-VN" dirty="0"/>
              <a:t>về các thành tựu văn hoả tiêu biểu của người Ẩn Độ cổ</a:t>
            </a:r>
          </a:p>
          <a:p>
            <a:r>
              <a:rPr lang="vi-VN" dirty="0"/>
              <a:t>đại theo gợi ý bên dưới.</a:t>
            </a:r>
          </a:p>
          <a:p>
            <a:r>
              <a:rPr lang="vi-VN" b="1" dirty="0"/>
              <a:t>Vận dụng</a:t>
            </a:r>
          </a:p>
          <a:p>
            <a:r>
              <a:rPr lang="vi-VN" dirty="0"/>
              <a:t>4. Viết đoạn văn ngắn mô tả một thành tựu văn hoá của Ân Độ có ảnh hưởng đến</a:t>
            </a:r>
          </a:p>
          <a:p>
            <a:r>
              <a:rPr lang="vi-VN" dirty="0" smtClean="0"/>
              <a:t>v</a:t>
            </a:r>
            <a:r>
              <a:rPr lang="en-US" dirty="0"/>
              <a:t>ă</a:t>
            </a:r>
            <a:r>
              <a:rPr lang="vi-VN" dirty="0" smtClean="0"/>
              <a:t>n </a:t>
            </a:r>
            <a:r>
              <a:rPr lang="vi-VN" dirty="0"/>
              <a:t>hoả Việt Nam.</a:t>
            </a:r>
            <a:endParaRPr lang="en-US" dirty="0"/>
          </a:p>
        </p:txBody>
      </p:sp>
    </p:spTree>
    <p:extLst>
      <p:ext uri="{BB962C8B-B14F-4D97-AF65-F5344CB8AC3E}">
        <p14:creationId xmlns:p14="http://schemas.microsoft.com/office/powerpoint/2010/main" val="2152717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ertical Scroll 8"/>
          <p:cNvSpPr/>
          <p:nvPr/>
        </p:nvSpPr>
        <p:spPr>
          <a:xfrm>
            <a:off x="0" y="133350"/>
            <a:ext cx="91440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Lễ </a:t>
            </a:r>
            <a:r>
              <a:rPr lang="vi-VN" sz="2400" dirty="0">
                <a:solidFill>
                  <a:schemeClr val="tx1"/>
                </a:solidFill>
                <a:latin typeface="Times New Roman" panose="02020603050405020304" pitchFamily="18" charset="0"/>
                <a:cs typeface="Times New Roman" panose="02020603050405020304" pitchFamily="18" charset="0"/>
              </a:rPr>
              <a:t>hội tắm nước sông Hằng có nguồn gốc từ xa xưa, cho đến ngày nay vẫn được duy trì và là một trong những lễ hội tôn giáo lớn nhất thế giới. Lưu vực sông Ấn và sông Hằng là nơi xuất hiện một trong những trung tâm văn minh lớn của phương Đông cổ đại. Đây cũng là nơi chứng kiến sự ra đời của hai tôn giáo lớn trên thế giới là Hin-đu giáo và Phật giáo. Những thành tựu của cư dân vùng này đã góp phần đặt nền tảng văn hoá cho những quốc gia hiện đại như Băng-la-đét, Bu-tan, Ấn Độ, Nê-pan, Pa-ki-xtan và Xri Lan-ca. Để tìm hiểu rõ hơn về những vấn đề này, chúng ta cùng vào bài học ngay hôm nay - </a:t>
            </a:r>
            <a:r>
              <a:rPr lang="vi-VN" sz="2400" b="1" dirty="0">
                <a:solidFill>
                  <a:schemeClr val="tx1"/>
                </a:solidFill>
                <a:latin typeface="Times New Roman" panose="02020603050405020304" pitchFamily="18" charset="0"/>
                <a:cs typeface="Times New Roman" panose="02020603050405020304" pitchFamily="18" charset="0"/>
              </a:rPr>
              <a:t>Bài 8: Ấn Độ cổ đại.</a:t>
            </a:r>
            <a:endParaRPr lang="en-US" sz="24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94966"/>
            <a:ext cx="3544415" cy="4915184"/>
          </a:xfrm>
          <a:prstGeom prst="rect">
            <a:avLst/>
          </a:prstGeom>
        </p:spPr>
      </p:pic>
      <p:pic>
        <p:nvPicPr>
          <p:cNvPr id="5" name="Picture 4"/>
          <p:cNvPicPr>
            <a:picLocks noChangeAspect="1"/>
          </p:cNvPicPr>
          <p:nvPr/>
        </p:nvPicPr>
        <p:blipFill>
          <a:blip r:embed="rId3"/>
          <a:stretch>
            <a:fillRect/>
          </a:stretch>
        </p:blipFill>
        <p:spPr>
          <a:xfrm>
            <a:off x="4572000" y="0"/>
            <a:ext cx="4304185" cy="4333072"/>
          </a:xfrm>
          <a:prstGeom prst="rect">
            <a:avLst/>
          </a:prstGeom>
        </p:spPr>
      </p:pic>
    </p:spTree>
    <p:extLst>
      <p:ext uri="{BB962C8B-B14F-4D97-AF65-F5344CB8AC3E}">
        <p14:creationId xmlns:p14="http://schemas.microsoft.com/office/powerpoint/2010/main" val="366071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14600" y="457200"/>
            <a:ext cx="4081567" cy="553998"/>
          </a:xfrm>
          <a:prstGeom prst="rect">
            <a:avLst/>
          </a:prstGeom>
          <a:solidFill>
            <a:srgbClr val="00B0F0"/>
          </a:solidFill>
        </p:spPr>
        <p:txBody>
          <a:bodyPr wrap="non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ẤN ĐỘ </a:t>
            </a:r>
            <a:r>
              <a:rPr lang="vi-VN" sz="3000" b="1" dirty="0" smtClean="0">
                <a:solidFill>
                  <a:srgbClr val="002060"/>
                </a:solidFill>
                <a:latin typeface="Times New Roman" panose="02020603050405020304" pitchFamily="18" charset="0"/>
                <a:cs typeface="Times New Roman" panose="02020603050405020304" pitchFamily="18" charset="0"/>
              </a:rPr>
              <a:t>CỔ </a:t>
            </a:r>
            <a:r>
              <a:rPr lang="vi-VN" sz="3000" b="1" dirty="0">
                <a:solidFill>
                  <a:srgbClr val="002060"/>
                </a:solidFill>
                <a:latin typeface="Times New Roman" panose="02020603050405020304" pitchFamily="18" charset="0"/>
                <a:cs typeface="Times New Roman" panose="02020603050405020304" pitchFamily="18" charset="0"/>
              </a:rPr>
              <a:t>ĐẠI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973165" y="1183051"/>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12" name="Rounded Rectangle 11"/>
          <p:cNvSpPr/>
          <p:nvPr/>
        </p:nvSpPr>
        <p:spPr>
          <a:xfrm>
            <a:off x="914400" y="2851643"/>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 </a:t>
            </a:r>
            <a:r>
              <a:rPr lang="en-US" b="1" dirty="0">
                <a:solidFill>
                  <a:schemeClr val="tx1"/>
                </a:solidFill>
                <a:latin typeface="Times New Roman" panose="02020603050405020304" pitchFamily="18" charset="0"/>
                <a:cs typeface="Times New Roman" panose="02020603050405020304" pitchFamily="18" charset="0"/>
              </a:rPr>
              <a:t>NHỮNG THÀNH TỰU VĂN HÓA TIÊU BIỂU</a:t>
            </a:r>
          </a:p>
        </p:txBody>
      </p:sp>
      <p:sp>
        <p:nvSpPr>
          <p:cNvPr id="7" name="Rounded Rectangle 6"/>
          <p:cNvSpPr/>
          <p:nvPr/>
        </p:nvSpPr>
        <p:spPr>
          <a:xfrm>
            <a:off x="914400" y="1961821"/>
            <a:ext cx="7010400" cy="46287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a:t>
            </a:r>
            <a:r>
              <a:rPr lang="en-US" b="1" dirty="0" smtClean="0">
                <a:solidFill>
                  <a:schemeClr val="tx1"/>
                </a:solidFill>
                <a:latin typeface="Times New Roman" panose="02020603050405020304" pitchFamily="18" charset="0"/>
                <a:cs typeface="Times New Roman" panose="02020603050405020304" pitchFamily="18" charset="0"/>
              </a:rPr>
              <a:t>XẪ HỘI ẤN ĐỘ CỔ ĐẠI</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5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stretch>
            <a:fillRect/>
          </a:stretch>
        </p:blipFill>
        <p:spPr>
          <a:xfrm>
            <a:off x="3505200" y="30542"/>
            <a:ext cx="3542538" cy="5029199"/>
          </a:xfrm>
          <a:prstGeom prst="rect">
            <a:avLst/>
          </a:prstGeom>
        </p:spPr>
      </p:pic>
      <p:pic>
        <p:nvPicPr>
          <p:cNvPr id="4" name="Content Placeholder 3"/>
          <p:cNvPicPr>
            <a:picLocks noGrp="1" noChangeAspect="1"/>
          </p:cNvPicPr>
          <p:nvPr>
            <p:ph idx="1"/>
          </p:nvPr>
        </p:nvPicPr>
        <p:blipFill>
          <a:blip r:embed="rId3"/>
          <a:stretch>
            <a:fillRect/>
          </a:stretch>
        </p:blipFill>
        <p:spPr>
          <a:xfrm>
            <a:off x="-10706" y="13066"/>
            <a:ext cx="3713371" cy="5149483"/>
          </a:xfrm>
          <a:prstGeom prst="rect">
            <a:avLst/>
          </a:prstGeom>
        </p:spPr>
      </p:pic>
      <p:sp>
        <p:nvSpPr>
          <p:cNvPr id="6" name="Title 7"/>
          <p:cNvSpPr>
            <a:spLocks noGrp="1"/>
          </p:cNvSpPr>
          <p:nvPr>
            <p:ph type="title"/>
          </p:nvPr>
        </p:nvSpPr>
        <p:spPr>
          <a:xfrm>
            <a:off x="7162800" y="133350"/>
            <a:ext cx="1828800" cy="4670557"/>
          </a:xfrm>
          <a:prstGeom prst="wedgeRoundRectCallout">
            <a:avLst>
              <a:gd name="adj1" fmla="val -132670"/>
              <a:gd name="adj2" fmla="val -327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t>Đọc</a:t>
            </a:r>
            <a:r>
              <a:rPr lang="en-US" sz="2400" dirty="0" smtClean="0"/>
              <a:t> </a:t>
            </a:r>
            <a:r>
              <a:rPr lang="en-US" sz="2400" dirty="0" err="1" smtClean="0"/>
              <a:t>thông</a:t>
            </a:r>
            <a:r>
              <a:rPr lang="en-US" sz="2400" dirty="0" smtClean="0"/>
              <a:t> </a:t>
            </a:r>
            <a:r>
              <a:rPr lang="en-US" sz="2400" dirty="0" err="1" smtClean="0"/>
              <a:t>tinh</a:t>
            </a:r>
            <a:r>
              <a:rPr lang="en-US" sz="2400" dirty="0" smtClean="0"/>
              <a:t> </a:t>
            </a:r>
            <a:r>
              <a:rPr lang="en-US" sz="2400" dirty="0" err="1" smtClean="0"/>
              <a:t>sách</a:t>
            </a:r>
            <a:r>
              <a:rPr lang="en-US" sz="2400" dirty="0" smtClean="0"/>
              <a:t> </a:t>
            </a:r>
            <a:r>
              <a:rPr lang="en-US" sz="2400" dirty="0" err="1" smtClean="0"/>
              <a:t>giáo</a:t>
            </a:r>
            <a:r>
              <a:rPr lang="en-US" sz="2400" dirty="0" smtClean="0"/>
              <a:t> </a:t>
            </a:r>
            <a:r>
              <a:rPr lang="en-US" sz="2400" dirty="0" err="1" smtClean="0"/>
              <a:t>khoa</a:t>
            </a:r>
            <a:r>
              <a:rPr lang="en-US" sz="2400" dirty="0" smtClean="0"/>
              <a:t>, </a:t>
            </a:r>
            <a:r>
              <a:rPr lang="en-US" sz="2400" dirty="0" err="1" smtClean="0"/>
              <a:t>tìm</a:t>
            </a:r>
            <a:r>
              <a:rPr lang="en-US" sz="2400" dirty="0" smtClean="0"/>
              <a:t> </a:t>
            </a:r>
            <a:r>
              <a:rPr lang="en-US" sz="2400" dirty="0" err="1" smtClean="0"/>
              <a:t>hiểu</a:t>
            </a:r>
            <a:r>
              <a:rPr lang="en-US" sz="2400" dirty="0" smtClean="0"/>
              <a:t> </a:t>
            </a:r>
            <a:r>
              <a:rPr lang="en-US" sz="2400" dirty="0" err="1" smtClean="0"/>
              <a:t>về</a:t>
            </a:r>
            <a:r>
              <a:rPr lang="en-US" sz="2400" dirty="0" smtClean="0"/>
              <a:t> </a:t>
            </a:r>
            <a:r>
              <a:rPr lang="en-US" sz="2400" dirty="0" err="1" smtClean="0"/>
              <a:t>điều</a:t>
            </a:r>
            <a:r>
              <a:rPr lang="en-US" sz="2400" dirty="0" smtClean="0"/>
              <a:t> </a:t>
            </a:r>
            <a:r>
              <a:rPr lang="en-US" sz="2400" dirty="0" err="1" smtClean="0"/>
              <a:t>kiện</a:t>
            </a:r>
            <a:r>
              <a:rPr lang="en-US" sz="2400" dirty="0" smtClean="0"/>
              <a:t> </a:t>
            </a:r>
            <a:r>
              <a:rPr lang="en-US" sz="2400" dirty="0" err="1" smtClean="0"/>
              <a:t>tự</a:t>
            </a:r>
            <a:r>
              <a:rPr lang="en-US" sz="2400" dirty="0" smtClean="0"/>
              <a:t> </a:t>
            </a:r>
            <a:r>
              <a:rPr lang="en-US" sz="2400" dirty="0" err="1" smtClean="0"/>
              <a:t>nhiên</a:t>
            </a:r>
            <a:r>
              <a:rPr lang="en-US" sz="2400" dirty="0" smtClean="0"/>
              <a:t> ở </a:t>
            </a:r>
            <a:r>
              <a:rPr lang="en-US" sz="2400" dirty="0" err="1" smtClean="0"/>
              <a:t>Ấn</a:t>
            </a:r>
            <a:r>
              <a:rPr lang="en-US" sz="2400" dirty="0" smtClean="0"/>
              <a:t> </a:t>
            </a:r>
            <a:r>
              <a:rPr lang="en-US" sz="2400" dirty="0" err="1" smtClean="0"/>
              <a:t>Độ</a:t>
            </a:r>
            <a:r>
              <a:rPr lang="en-US" sz="2400" dirty="0" smtClean="0"/>
              <a:t> ( </a:t>
            </a:r>
            <a:r>
              <a:rPr lang="en-US" sz="2400" dirty="0" err="1" smtClean="0"/>
              <a:t>vị</a:t>
            </a:r>
            <a:r>
              <a:rPr lang="en-US" sz="2400" dirty="0" smtClean="0"/>
              <a:t> </a:t>
            </a:r>
            <a:r>
              <a:rPr lang="en-US" sz="2400" dirty="0" err="1" smtClean="0"/>
              <a:t>trí</a:t>
            </a:r>
            <a:r>
              <a:rPr lang="en-US" sz="2400" dirty="0" smtClean="0"/>
              <a:t> </a:t>
            </a:r>
            <a:r>
              <a:rPr lang="en-US" sz="2400" dirty="0" err="1" smtClean="0"/>
              <a:t>địa</a:t>
            </a:r>
            <a:r>
              <a:rPr lang="en-US" sz="2400" dirty="0" smtClean="0"/>
              <a:t> </a:t>
            </a:r>
            <a:r>
              <a:rPr lang="en-US" sz="2400" dirty="0" err="1" smtClean="0"/>
              <a:t>lí</a:t>
            </a:r>
            <a:r>
              <a:rPr lang="en-US" sz="2400" dirty="0" smtClean="0"/>
              <a:t>, </a:t>
            </a:r>
            <a:r>
              <a:rPr lang="en-US" sz="2400" dirty="0" err="1" smtClean="0"/>
              <a:t>địa</a:t>
            </a:r>
            <a:r>
              <a:rPr lang="en-US" sz="2400" dirty="0" smtClean="0"/>
              <a:t> </a:t>
            </a:r>
            <a:r>
              <a:rPr lang="en-US" sz="2400" dirty="0" err="1" smtClean="0"/>
              <a:t>hình</a:t>
            </a:r>
            <a:r>
              <a:rPr lang="en-US" sz="2400" dirty="0" smtClean="0"/>
              <a:t>, </a:t>
            </a:r>
            <a:r>
              <a:rPr lang="en-US" sz="2400" dirty="0" err="1" smtClean="0"/>
              <a:t>khí</a:t>
            </a:r>
            <a:r>
              <a:rPr lang="en-US" sz="2400" dirty="0" smtClean="0"/>
              <a:t> </a:t>
            </a:r>
            <a:r>
              <a:rPr lang="en-US" sz="2400" dirty="0" err="1" smtClean="0"/>
              <a:t>hâu</a:t>
            </a:r>
            <a:r>
              <a:rPr lang="en-US" sz="2400" dirty="0" smtClean="0"/>
              <a:t>, </a:t>
            </a:r>
            <a:r>
              <a:rPr lang="en-US" sz="2400" dirty="0" err="1" smtClean="0"/>
              <a:t>và</a:t>
            </a:r>
            <a:r>
              <a:rPr lang="en-US" sz="2400" dirty="0" smtClean="0"/>
              <a:t> </a:t>
            </a:r>
            <a:r>
              <a:rPr lang="en-US" sz="2400" dirty="0" err="1" smtClean="0"/>
              <a:t>dân</a:t>
            </a:r>
            <a:r>
              <a:rPr lang="en-US" sz="2400" dirty="0" smtClean="0"/>
              <a:t> </a:t>
            </a:r>
            <a:r>
              <a:rPr lang="en-US" sz="2400" dirty="0" err="1" smtClean="0"/>
              <a:t>cư</a:t>
            </a:r>
            <a:r>
              <a:rPr lang="en-US" sz="2400" dirty="0" smtClean="0"/>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3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95250"/>
            <a:ext cx="4388112" cy="5037573"/>
          </a:xfrm>
          <a:prstGeom prst="rect">
            <a:avLst/>
          </a:prstGeom>
          <a:ln>
            <a:solidFill>
              <a:schemeClr val="tx1">
                <a:lumMod val="95000"/>
                <a:lumOff val="5000"/>
              </a:schemeClr>
            </a:solidFill>
          </a:ln>
        </p:spPr>
      </p:pic>
      <p:sp>
        <p:nvSpPr>
          <p:cNvPr id="7" name="Rectangle 6"/>
          <p:cNvSpPr/>
          <p:nvPr/>
        </p:nvSpPr>
        <p:spPr>
          <a:xfrm>
            <a:off x="4038600" y="3333750"/>
            <a:ext cx="4572000" cy="369332"/>
          </a:xfrm>
          <a:prstGeom prst="rect">
            <a:avLst/>
          </a:prstGeom>
        </p:spPr>
        <p:txBody>
          <a:bodyPr>
            <a:spAutoFit/>
          </a:bodyPr>
          <a:lstStyle/>
          <a:p>
            <a:r>
              <a:rPr lang="vi-VN" dirty="0" smtClean="0"/>
              <a:t>.</a:t>
            </a:r>
            <a:endParaRPr lang="en-US" dirty="0"/>
          </a:p>
        </p:txBody>
      </p:sp>
      <p:sp>
        <p:nvSpPr>
          <p:cNvPr id="8" name="Title 7"/>
          <p:cNvSpPr>
            <a:spLocks noGrp="1"/>
          </p:cNvSpPr>
          <p:nvPr>
            <p:ph type="title"/>
          </p:nvPr>
        </p:nvSpPr>
        <p:spPr>
          <a:xfrm>
            <a:off x="5562600" y="0"/>
            <a:ext cx="3429000" cy="1276350"/>
          </a:xfrm>
          <a:prstGeom prst="wedgeRoundRectCallout">
            <a:avLst>
              <a:gd name="adj1" fmla="val -86389"/>
              <a:gd name="adj2" fmla="val -1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   </a:t>
            </a:r>
            <a:r>
              <a:rPr lang="vi-VN" sz="2400" dirty="0" smtClean="0"/>
              <a:t>HS </a:t>
            </a:r>
            <a:r>
              <a:rPr lang="vi-VN" sz="2400" dirty="0"/>
              <a:t>quan sát Lược đồ Hình 8,1 và </a:t>
            </a:r>
            <a:r>
              <a:rPr lang="vi-VN" sz="2400" dirty="0" smtClean="0"/>
              <a:t>: </a:t>
            </a:r>
            <a:r>
              <a:rPr lang="vi-VN" sz="2400" dirty="0"/>
              <a:t>Nêu điều kiện tự nhiên của Ấn </a:t>
            </a:r>
            <a:r>
              <a:rPr lang="vi-VN" sz="2400" dirty="0" smtClean="0"/>
              <a:t>Độ</a:t>
            </a:r>
            <a:r>
              <a:rPr lang="en-US" sz="2400" dirty="0" smtClean="0"/>
              <a:t>.</a:t>
            </a:r>
            <a:endParaRPr lang="vi-VN" sz="2400" dirty="0">
              <a:latin typeface="Times New Roman" panose="02020603050405020304" pitchFamily="18" charset="0"/>
              <a:cs typeface="Times New Roman" panose="02020603050405020304" pitchFamily="18" charset="0"/>
            </a:endParaRPr>
          </a:p>
        </p:txBody>
      </p:sp>
      <p:sp>
        <p:nvSpPr>
          <p:cNvPr id="9" name="Vertical Scroll 8"/>
          <p:cNvSpPr/>
          <p:nvPr/>
        </p:nvSpPr>
        <p:spPr>
          <a:xfrm>
            <a:off x="3810000" y="1352550"/>
            <a:ext cx="5337779" cy="3657601"/>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cs typeface="Times New Roman" panose="02020603050405020304" pitchFamily="18" charset="0"/>
              </a:rPr>
              <a:t>Vị trí địa lí: </a:t>
            </a:r>
            <a:r>
              <a:rPr lang="vi-VN" sz="2400" dirty="0">
                <a:solidFill>
                  <a:schemeClr val="tx1"/>
                </a:solidFill>
                <a:latin typeface="Times New Roman" panose="02020603050405020304" pitchFamily="18" charset="0"/>
                <a:cs typeface="Times New Roman" panose="02020603050405020304" pitchFamily="18" charset="0"/>
              </a:rPr>
              <a:t>Bán </a:t>
            </a:r>
            <a:r>
              <a:rPr lang="en-US" sz="2400" dirty="0" err="1" smtClean="0">
                <a:solidFill>
                  <a:schemeClr val="tx1"/>
                </a:solidFill>
                <a:latin typeface="Times New Roman" panose="02020603050405020304" pitchFamily="18" charset="0"/>
                <a:cs typeface="Times New Roman" panose="02020603050405020304" pitchFamily="18" charset="0"/>
              </a:rPr>
              <a:t>đả</a:t>
            </a:r>
            <a:r>
              <a:rPr lang="vi-VN" sz="2400" dirty="0" smtClean="0">
                <a:solidFill>
                  <a:schemeClr val="tx1"/>
                </a:solidFill>
                <a:latin typeface="Times New Roman" panose="02020603050405020304" pitchFamily="18" charset="0"/>
                <a:cs typeface="Times New Roman" panose="02020603050405020304" pitchFamily="18" charset="0"/>
              </a:rPr>
              <a:t>o </a:t>
            </a:r>
            <a:r>
              <a:rPr lang="en-US" sz="2400" dirty="0" smtClean="0">
                <a:solidFill>
                  <a:schemeClr val="tx1"/>
                </a:solidFill>
                <a:latin typeface="Times New Roman" panose="02020603050405020304" pitchFamily="18" charset="0"/>
                <a:cs typeface="Times New Roman" panose="02020603050405020304" pitchFamily="18" charset="0"/>
              </a:rPr>
              <a:t>Ấ</a:t>
            </a:r>
            <a:r>
              <a:rPr lang="vi-VN" sz="2400" dirty="0" smtClean="0">
                <a:solidFill>
                  <a:schemeClr val="tx1"/>
                </a:solidFill>
                <a:latin typeface="Times New Roman" panose="02020603050405020304" pitchFamily="18" charset="0"/>
                <a:cs typeface="Times New Roman" panose="02020603050405020304" pitchFamily="18" charset="0"/>
              </a:rPr>
              <a:t>n </a:t>
            </a:r>
            <a:r>
              <a:rPr lang="vi-VN" sz="2400" dirty="0">
                <a:solidFill>
                  <a:schemeClr val="tx1"/>
                </a:solidFill>
                <a:latin typeface="Times New Roman" panose="02020603050405020304" pitchFamily="18" charset="0"/>
                <a:cs typeface="Times New Roman" panose="02020603050405020304" pitchFamily="18" charset="0"/>
              </a:rPr>
              <a:t>Độ nằm ở khu vực Nam Á, có ba một giáp biển, nằm trên trục đường biển từ tây sang đông. Phía bắc được bao bọc bởi dãy núi Hi-ma-lay-a, dãy Vin-đi-a vùng Trung Ấn chia địa hình Ấn Độ thành hai khu vực: Bắc Ấn và Nam Ấn.</a:t>
            </a:r>
          </a:p>
        </p:txBody>
      </p:sp>
      <p:sp>
        <p:nvSpPr>
          <p:cNvPr id="11" name="Freeform 10"/>
          <p:cNvSpPr/>
          <p:nvPr/>
        </p:nvSpPr>
        <p:spPr>
          <a:xfrm>
            <a:off x="457200" y="1504950"/>
            <a:ext cx="3467100" cy="2445958"/>
          </a:xfrm>
          <a:custGeom>
            <a:avLst/>
            <a:gdLst>
              <a:gd name="connsiteX0" fmla="*/ 0 w 3317534"/>
              <a:gd name="connsiteY0" fmla="*/ 0 h 2471147"/>
              <a:gd name="connsiteX1" fmla="*/ 68013 w 3317534"/>
              <a:gd name="connsiteY1" fmla="*/ 83127 h 2471147"/>
              <a:gd name="connsiteX2" fmla="*/ 83127 w 3317534"/>
              <a:gd name="connsiteY2" fmla="*/ 105798 h 2471147"/>
              <a:gd name="connsiteX3" fmla="*/ 105798 w 3317534"/>
              <a:gd name="connsiteY3" fmla="*/ 173811 h 2471147"/>
              <a:gd name="connsiteX4" fmla="*/ 113355 w 3317534"/>
              <a:gd name="connsiteY4" fmla="*/ 196482 h 2471147"/>
              <a:gd name="connsiteX5" fmla="*/ 128469 w 3317534"/>
              <a:gd name="connsiteY5" fmla="*/ 219153 h 2471147"/>
              <a:gd name="connsiteX6" fmla="*/ 143583 w 3317534"/>
              <a:gd name="connsiteY6" fmla="*/ 287167 h 2471147"/>
              <a:gd name="connsiteX7" fmla="*/ 158698 w 3317534"/>
              <a:gd name="connsiteY7" fmla="*/ 332509 h 2471147"/>
              <a:gd name="connsiteX8" fmla="*/ 166255 w 3317534"/>
              <a:gd name="connsiteY8" fmla="*/ 355180 h 2471147"/>
              <a:gd name="connsiteX9" fmla="*/ 173812 w 3317534"/>
              <a:gd name="connsiteY9" fmla="*/ 377851 h 2471147"/>
              <a:gd name="connsiteX10" fmla="*/ 204040 w 3317534"/>
              <a:gd name="connsiteY10" fmla="*/ 423193 h 2471147"/>
              <a:gd name="connsiteX11" fmla="*/ 249382 w 3317534"/>
              <a:gd name="connsiteY11" fmla="*/ 453421 h 2471147"/>
              <a:gd name="connsiteX12" fmla="*/ 264496 w 3317534"/>
              <a:gd name="connsiteY12" fmla="*/ 476092 h 2471147"/>
              <a:gd name="connsiteX13" fmla="*/ 287167 w 3317534"/>
              <a:gd name="connsiteY13" fmla="*/ 483649 h 2471147"/>
              <a:gd name="connsiteX14" fmla="*/ 309838 w 3317534"/>
              <a:gd name="connsiteY14" fmla="*/ 498763 h 2471147"/>
              <a:gd name="connsiteX15" fmla="*/ 324952 w 3317534"/>
              <a:gd name="connsiteY15" fmla="*/ 521434 h 2471147"/>
              <a:gd name="connsiteX16" fmla="*/ 347623 w 3317534"/>
              <a:gd name="connsiteY16" fmla="*/ 528991 h 2471147"/>
              <a:gd name="connsiteX17" fmla="*/ 370294 w 3317534"/>
              <a:gd name="connsiteY17" fmla="*/ 544105 h 2471147"/>
              <a:gd name="connsiteX18" fmla="*/ 392965 w 3317534"/>
              <a:gd name="connsiteY18" fmla="*/ 551662 h 2471147"/>
              <a:gd name="connsiteX19" fmla="*/ 438307 w 3317534"/>
              <a:gd name="connsiteY19" fmla="*/ 581890 h 2471147"/>
              <a:gd name="connsiteX20" fmla="*/ 453421 w 3317534"/>
              <a:gd name="connsiteY20" fmla="*/ 597005 h 2471147"/>
              <a:gd name="connsiteX21" fmla="*/ 476093 w 3317534"/>
              <a:gd name="connsiteY21" fmla="*/ 604562 h 2471147"/>
              <a:gd name="connsiteX22" fmla="*/ 513878 w 3317534"/>
              <a:gd name="connsiteY22" fmla="*/ 642347 h 2471147"/>
              <a:gd name="connsiteX23" fmla="*/ 536549 w 3317534"/>
              <a:gd name="connsiteY23" fmla="*/ 657461 h 2471147"/>
              <a:gd name="connsiteX24" fmla="*/ 551663 w 3317534"/>
              <a:gd name="connsiteY24" fmla="*/ 680132 h 2471147"/>
              <a:gd name="connsiteX25" fmla="*/ 574334 w 3317534"/>
              <a:gd name="connsiteY25" fmla="*/ 695246 h 2471147"/>
              <a:gd name="connsiteX26" fmla="*/ 589448 w 3317534"/>
              <a:gd name="connsiteY26" fmla="*/ 740588 h 2471147"/>
              <a:gd name="connsiteX27" fmla="*/ 619676 w 3317534"/>
              <a:gd name="connsiteY27" fmla="*/ 808601 h 2471147"/>
              <a:gd name="connsiteX28" fmla="*/ 627233 w 3317534"/>
              <a:gd name="connsiteY28" fmla="*/ 831272 h 2471147"/>
              <a:gd name="connsiteX29" fmla="*/ 634790 w 3317534"/>
              <a:gd name="connsiteY29" fmla="*/ 853943 h 2471147"/>
              <a:gd name="connsiteX30" fmla="*/ 649904 w 3317534"/>
              <a:gd name="connsiteY30" fmla="*/ 876614 h 2471147"/>
              <a:gd name="connsiteX31" fmla="*/ 665018 w 3317534"/>
              <a:gd name="connsiteY31" fmla="*/ 944628 h 2471147"/>
              <a:gd name="connsiteX32" fmla="*/ 680132 w 3317534"/>
              <a:gd name="connsiteY32" fmla="*/ 989970 h 2471147"/>
              <a:gd name="connsiteX33" fmla="*/ 687689 w 3317534"/>
              <a:gd name="connsiteY33" fmla="*/ 1012641 h 2471147"/>
              <a:gd name="connsiteX34" fmla="*/ 710360 w 3317534"/>
              <a:gd name="connsiteY34" fmla="*/ 1133553 h 2471147"/>
              <a:gd name="connsiteX35" fmla="*/ 717917 w 3317534"/>
              <a:gd name="connsiteY35" fmla="*/ 1171338 h 2471147"/>
              <a:gd name="connsiteX36" fmla="*/ 733031 w 3317534"/>
              <a:gd name="connsiteY36" fmla="*/ 1224238 h 2471147"/>
              <a:gd name="connsiteX37" fmla="*/ 740588 w 3317534"/>
              <a:gd name="connsiteY37" fmla="*/ 1277137 h 2471147"/>
              <a:gd name="connsiteX38" fmla="*/ 748145 w 3317534"/>
              <a:gd name="connsiteY38" fmla="*/ 1322479 h 2471147"/>
              <a:gd name="connsiteX39" fmla="*/ 755702 w 3317534"/>
              <a:gd name="connsiteY39" fmla="*/ 1413163 h 2471147"/>
              <a:gd name="connsiteX40" fmla="*/ 785931 w 3317534"/>
              <a:gd name="connsiteY40" fmla="*/ 1518962 h 2471147"/>
              <a:gd name="connsiteX41" fmla="*/ 793488 w 3317534"/>
              <a:gd name="connsiteY41" fmla="*/ 1541633 h 2471147"/>
              <a:gd name="connsiteX42" fmla="*/ 801045 w 3317534"/>
              <a:gd name="connsiteY42" fmla="*/ 1586975 h 2471147"/>
              <a:gd name="connsiteX43" fmla="*/ 831273 w 3317534"/>
              <a:gd name="connsiteY43" fmla="*/ 1654988 h 2471147"/>
              <a:gd name="connsiteX44" fmla="*/ 846387 w 3317534"/>
              <a:gd name="connsiteY44" fmla="*/ 1700330 h 2471147"/>
              <a:gd name="connsiteX45" fmla="*/ 876615 w 3317534"/>
              <a:gd name="connsiteY45" fmla="*/ 1745672 h 2471147"/>
              <a:gd name="connsiteX46" fmla="*/ 891729 w 3317534"/>
              <a:gd name="connsiteY46" fmla="*/ 1791014 h 2471147"/>
              <a:gd name="connsiteX47" fmla="*/ 921957 w 3317534"/>
              <a:gd name="connsiteY47" fmla="*/ 1836357 h 2471147"/>
              <a:gd name="connsiteX48" fmla="*/ 929514 w 3317534"/>
              <a:gd name="connsiteY48" fmla="*/ 1859028 h 2471147"/>
              <a:gd name="connsiteX49" fmla="*/ 959742 w 3317534"/>
              <a:gd name="connsiteY49" fmla="*/ 1904370 h 2471147"/>
              <a:gd name="connsiteX50" fmla="*/ 974856 w 3317534"/>
              <a:gd name="connsiteY50" fmla="*/ 1927041 h 2471147"/>
              <a:gd name="connsiteX51" fmla="*/ 982413 w 3317534"/>
              <a:gd name="connsiteY51" fmla="*/ 1949712 h 2471147"/>
              <a:gd name="connsiteX52" fmla="*/ 1012641 w 3317534"/>
              <a:gd name="connsiteY52" fmla="*/ 1995054 h 2471147"/>
              <a:gd name="connsiteX53" fmla="*/ 1020198 w 3317534"/>
              <a:gd name="connsiteY53" fmla="*/ 2017725 h 2471147"/>
              <a:gd name="connsiteX54" fmla="*/ 1050426 w 3317534"/>
              <a:gd name="connsiteY54" fmla="*/ 2063067 h 2471147"/>
              <a:gd name="connsiteX55" fmla="*/ 1057983 w 3317534"/>
              <a:gd name="connsiteY55" fmla="*/ 2085738 h 2471147"/>
              <a:gd name="connsiteX56" fmla="*/ 1088212 w 3317534"/>
              <a:gd name="connsiteY56" fmla="*/ 2115967 h 2471147"/>
              <a:gd name="connsiteX57" fmla="*/ 1103326 w 3317534"/>
              <a:gd name="connsiteY57" fmla="*/ 2138638 h 2471147"/>
              <a:gd name="connsiteX58" fmla="*/ 1110883 w 3317534"/>
              <a:gd name="connsiteY58" fmla="*/ 2161309 h 2471147"/>
              <a:gd name="connsiteX59" fmla="*/ 1133554 w 3317534"/>
              <a:gd name="connsiteY59" fmla="*/ 2176423 h 2471147"/>
              <a:gd name="connsiteX60" fmla="*/ 1178896 w 3317534"/>
              <a:gd name="connsiteY60" fmla="*/ 2214208 h 2471147"/>
              <a:gd name="connsiteX61" fmla="*/ 1216681 w 3317534"/>
              <a:gd name="connsiteY61" fmla="*/ 2259550 h 2471147"/>
              <a:gd name="connsiteX62" fmla="*/ 1231795 w 3317534"/>
              <a:gd name="connsiteY62" fmla="*/ 2282221 h 2471147"/>
              <a:gd name="connsiteX63" fmla="*/ 1254466 w 3317534"/>
              <a:gd name="connsiteY63" fmla="*/ 2289778 h 2471147"/>
              <a:gd name="connsiteX64" fmla="*/ 1322479 w 3317534"/>
              <a:gd name="connsiteY64" fmla="*/ 2335120 h 2471147"/>
              <a:gd name="connsiteX65" fmla="*/ 1345150 w 3317534"/>
              <a:gd name="connsiteY65" fmla="*/ 2350234 h 2471147"/>
              <a:gd name="connsiteX66" fmla="*/ 1390493 w 3317534"/>
              <a:gd name="connsiteY66" fmla="*/ 2365348 h 2471147"/>
              <a:gd name="connsiteX67" fmla="*/ 1420721 w 3317534"/>
              <a:gd name="connsiteY67" fmla="*/ 2380462 h 2471147"/>
              <a:gd name="connsiteX68" fmla="*/ 1443392 w 3317534"/>
              <a:gd name="connsiteY68" fmla="*/ 2388019 h 2471147"/>
              <a:gd name="connsiteX69" fmla="*/ 1466063 w 3317534"/>
              <a:gd name="connsiteY69" fmla="*/ 2403133 h 2471147"/>
              <a:gd name="connsiteX70" fmla="*/ 1511405 w 3317534"/>
              <a:gd name="connsiteY70" fmla="*/ 2418247 h 2471147"/>
              <a:gd name="connsiteX71" fmla="*/ 1564304 w 3317534"/>
              <a:gd name="connsiteY71" fmla="*/ 2433362 h 2471147"/>
              <a:gd name="connsiteX72" fmla="*/ 1586975 w 3317534"/>
              <a:gd name="connsiteY72" fmla="*/ 2440919 h 2471147"/>
              <a:gd name="connsiteX73" fmla="*/ 1760787 w 3317534"/>
              <a:gd name="connsiteY73" fmla="*/ 2456033 h 2471147"/>
              <a:gd name="connsiteX74" fmla="*/ 1904370 w 3317534"/>
              <a:gd name="connsiteY74" fmla="*/ 2471147 h 2471147"/>
              <a:gd name="connsiteX75" fmla="*/ 2010169 w 3317534"/>
              <a:gd name="connsiteY75" fmla="*/ 2463590 h 2471147"/>
              <a:gd name="connsiteX76" fmla="*/ 2070625 w 3317534"/>
              <a:gd name="connsiteY76" fmla="*/ 2448476 h 2471147"/>
              <a:gd name="connsiteX77" fmla="*/ 2108410 w 3317534"/>
              <a:gd name="connsiteY77" fmla="*/ 2418247 h 2471147"/>
              <a:gd name="connsiteX78" fmla="*/ 2131081 w 3317534"/>
              <a:gd name="connsiteY78" fmla="*/ 2403133 h 2471147"/>
              <a:gd name="connsiteX79" fmla="*/ 2146195 w 3317534"/>
              <a:gd name="connsiteY79" fmla="*/ 2380462 h 2471147"/>
              <a:gd name="connsiteX80" fmla="*/ 2168866 w 3317534"/>
              <a:gd name="connsiteY80" fmla="*/ 2365348 h 2471147"/>
              <a:gd name="connsiteX81" fmla="*/ 2176423 w 3317534"/>
              <a:gd name="connsiteY81" fmla="*/ 2342677 h 2471147"/>
              <a:gd name="connsiteX82" fmla="*/ 2191537 w 3317534"/>
              <a:gd name="connsiteY82" fmla="*/ 2320006 h 2471147"/>
              <a:gd name="connsiteX83" fmla="*/ 2206651 w 3317534"/>
              <a:gd name="connsiteY83" fmla="*/ 2274664 h 2471147"/>
              <a:gd name="connsiteX84" fmla="*/ 2206651 w 3317534"/>
              <a:gd name="connsiteY84" fmla="*/ 2108409 h 2471147"/>
              <a:gd name="connsiteX85" fmla="*/ 2191537 w 3317534"/>
              <a:gd name="connsiteY85" fmla="*/ 2085738 h 2471147"/>
              <a:gd name="connsiteX86" fmla="*/ 2161309 w 3317534"/>
              <a:gd name="connsiteY86" fmla="*/ 2047953 h 2471147"/>
              <a:gd name="connsiteX87" fmla="*/ 2123524 w 3317534"/>
              <a:gd name="connsiteY87" fmla="*/ 2010168 h 2471147"/>
              <a:gd name="connsiteX88" fmla="*/ 2100853 w 3317534"/>
              <a:gd name="connsiteY88" fmla="*/ 1979940 h 2471147"/>
              <a:gd name="connsiteX89" fmla="*/ 2070625 w 3317534"/>
              <a:gd name="connsiteY89" fmla="*/ 1957269 h 2471147"/>
              <a:gd name="connsiteX90" fmla="*/ 2017726 w 3317534"/>
              <a:gd name="connsiteY90" fmla="*/ 1904370 h 2471147"/>
              <a:gd name="connsiteX91" fmla="*/ 1987498 w 3317534"/>
              <a:gd name="connsiteY91" fmla="*/ 1874142 h 2471147"/>
              <a:gd name="connsiteX92" fmla="*/ 1964826 w 3317534"/>
              <a:gd name="connsiteY92" fmla="*/ 1859028 h 2471147"/>
              <a:gd name="connsiteX93" fmla="*/ 1927041 w 3317534"/>
              <a:gd name="connsiteY93" fmla="*/ 1828800 h 2471147"/>
              <a:gd name="connsiteX94" fmla="*/ 1911927 w 3317534"/>
              <a:gd name="connsiteY94" fmla="*/ 1806128 h 2471147"/>
              <a:gd name="connsiteX95" fmla="*/ 1881699 w 3317534"/>
              <a:gd name="connsiteY95" fmla="*/ 1791014 h 2471147"/>
              <a:gd name="connsiteX96" fmla="*/ 1806129 w 3317534"/>
              <a:gd name="connsiteY96" fmla="*/ 1707887 h 2471147"/>
              <a:gd name="connsiteX97" fmla="*/ 1783458 w 3317534"/>
              <a:gd name="connsiteY97" fmla="*/ 1700330 h 2471147"/>
              <a:gd name="connsiteX98" fmla="*/ 1760787 w 3317534"/>
              <a:gd name="connsiteY98" fmla="*/ 1670102 h 2471147"/>
              <a:gd name="connsiteX99" fmla="*/ 1715445 w 3317534"/>
              <a:gd name="connsiteY99" fmla="*/ 1624760 h 2471147"/>
              <a:gd name="connsiteX100" fmla="*/ 1700331 w 3317534"/>
              <a:gd name="connsiteY100" fmla="*/ 1579418 h 2471147"/>
              <a:gd name="connsiteX101" fmla="*/ 1715445 w 3317534"/>
              <a:gd name="connsiteY101" fmla="*/ 1413163 h 2471147"/>
              <a:gd name="connsiteX102" fmla="*/ 1730559 w 3317534"/>
              <a:gd name="connsiteY102" fmla="*/ 1367821 h 2471147"/>
              <a:gd name="connsiteX103" fmla="*/ 1760787 w 3317534"/>
              <a:gd name="connsiteY103" fmla="*/ 1322479 h 2471147"/>
              <a:gd name="connsiteX104" fmla="*/ 1775901 w 3317534"/>
              <a:gd name="connsiteY104" fmla="*/ 1299808 h 2471147"/>
              <a:gd name="connsiteX105" fmla="*/ 1791015 w 3317534"/>
              <a:gd name="connsiteY105" fmla="*/ 1277137 h 2471147"/>
              <a:gd name="connsiteX106" fmla="*/ 1813686 w 3317534"/>
              <a:gd name="connsiteY106" fmla="*/ 1262023 h 2471147"/>
              <a:gd name="connsiteX107" fmla="*/ 1836357 w 3317534"/>
              <a:gd name="connsiteY107" fmla="*/ 1216681 h 2471147"/>
              <a:gd name="connsiteX108" fmla="*/ 1859028 w 3317534"/>
              <a:gd name="connsiteY108" fmla="*/ 1194009 h 2471147"/>
              <a:gd name="connsiteX109" fmla="*/ 1889256 w 3317534"/>
              <a:gd name="connsiteY109" fmla="*/ 1148667 h 2471147"/>
              <a:gd name="connsiteX110" fmla="*/ 1904370 w 3317534"/>
              <a:gd name="connsiteY110" fmla="*/ 1125996 h 2471147"/>
              <a:gd name="connsiteX111" fmla="*/ 1919484 w 3317534"/>
              <a:gd name="connsiteY111" fmla="*/ 1103325 h 2471147"/>
              <a:gd name="connsiteX112" fmla="*/ 1942155 w 3317534"/>
              <a:gd name="connsiteY112" fmla="*/ 1080654 h 2471147"/>
              <a:gd name="connsiteX113" fmla="*/ 1979940 w 3317534"/>
              <a:gd name="connsiteY113" fmla="*/ 1042869 h 2471147"/>
              <a:gd name="connsiteX114" fmla="*/ 1987498 w 3317534"/>
              <a:gd name="connsiteY114" fmla="*/ 1020198 h 2471147"/>
              <a:gd name="connsiteX115" fmla="*/ 2025283 w 3317534"/>
              <a:gd name="connsiteY115" fmla="*/ 974856 h 2471147"/>
              <a:gd name="connsiteX116" fmla="*/ 2055511 w 3317534"/>
              <a:gd name="connsiteY116" fmla="*/ 937071 h 2471147"/>
              <a:gd name="connsiteX117" fmla="*/ 2070625 w 3317534"/>
              <a:gd name="connsiteY117" fmla="*/ 914400 h 2471147"/>
              <a:gd name="connsiteX118" fmla="*/ 2093296 w 3317534"/>
              <a:gd name="connsiteY118" fmla="*/ 899286 h 2471147"/>
              <a:gd name="connsiteX119" fmla="*/ 2131081 w 3317534"/>
              <a:gd name="connsiteY119" fmla="*/ 861500 h 2471147"/>
              <a:gd name="connsiteX120" fmla="*/ 2153752 w 3317534"/>
              <a:gd name="connsiteY120" fmla="*/ 853943 h 2471147"/>
              <a:gd name="connsiteX121" fmla="*/ 2199094 w 3317534"/>
              <a:gd name="connsiteY121" fmla="*/ 823715 h 2471147"/>
              <a:gd name="connsiteX122" fmla="*/ 2251993 w 3317534"/>
              <a:gd name="connsiteY122" fmla="*/ 801044 h 2471147"/>
              <a:gd name="connsiteX123" fmla="*/ 2297336 w 3317534"/>
              <a:gd name="connsiteY123" fmla="*/ 785930 h 2471147"/>
              <a:gd name="connsiteX124" fmla="*/ 2320007 w 3317534"/>
              <a:gd name="connsiteY124" fmla="*/ 770816 h 2471147"/>
              <a:gd name="connsiteX125" fmla="*/ 2388020 w 3317534"/>
              <a:gd name="connsiteY125" fmla="*/ 748145 h 2471147"/>
              <a:gd name="connsiteX126" fmla="*/ 2410691 w 3317534"/>
              <a:gd name="connsiteY126" fmla="*/ 725474 h 2471147"/>
              <a:gd name="connsiteX127" fmla="*/ 2463590 w 3317534"/>
              <a:gd name="connsiteY127" fmla="*/ 702803 h 2471147"/>
              <a:gd name="connsiteX128" fmla="*/ 2508932 w 3317534"/>
              <a:gd name="connsiteY128" fmla="*/ 672575 h 2471147"/>
              <a:gd name="connsiteX129" fmla="*/ 2539160 w 3317534"/>
              <a:gd name="connsiteY129" fmla="*/ 657461 h 2471147"/>
              <a:gd name="connsiteX130" fmla="*/ 2629845 w 3317534"/>
              <a:gd name="connsiteY130" fmla="*/ 612119 h 2471147"/>
              <a:gd name="connsiteX131" fmla="*/ 2690301 w 3317534"/>
              <a:gd name="connsiteY131" fmla="*/ 597005 h 2471147"/>
              <a:gd name="connsiteX132" fmla="*/ 2735643 w 3317534"/>
              <a:gd name="connsiteY132" fmla="*/ 581890 h 2471147"/>
              <a:gd name="connsiteX133" fmla="*/ 2818770 w 3317534"/>
              <a:gd name="connsiteY133" fmla="*/ 589447 h 2471147"/>
              <a:gd name="connsiteX134" fmla="*/ 2871669 w 3317534"/>
              <a:gd name="connsiteY134" fmla="*/ 597005 h 2471147"/>
              <a:gd name="connsiteX135" fmla="*/ 2901898 w 3317534"/>
              <a:gd name="connsiteY135" fmla="*/ 604562 h 2471147"/>
              <a:gd name="connsiteX136" fmla="*/ 2977468 w 3317534"/>
              <a:gd name="connsiteY136" fmla="*/ 612119 h 2471147"/>
              <a:gd name="connsiteX137" fmla="*/ 3007696 w 3317534"/>
              <a:gd name="connsiteY137" fmla="*/ 619676 h 2471147"/>
              <a:gd name="connsiteX138" fmla="*/ 3030367 w 3317534"/>
              <a:gd name="connsiteY138" fmla="*/ 634790 h 2471147"/>
              <a:gd name="connsiteX139" fmla="*/ 3060595 w 3317534"/>
              <a:gd name="connsiteY139" fmla="*/ 649904 h 2471147"/>
              <a:gd name="connsiteX140" fmla="*/ 3105937 w 3317534"/>
              <a:gd name="connsiteY140" fmla="*/ 665018 h 2471147"/>
              <a:gd name="connsiteX141" fmla="*/ 3128608 w 3317534"/>
              <a:gd name="connsiteY141" fmla="*/ 687689 h 2471147"/>
              <a:gd name="connsiteX142" fmla="*/ 3151279 w 3317534"/>
              <a:gd name="connsiteY142" fmla="*/ 695246 h 2471147"/>
              <a:gd name="connsiteX143" fmla="*/ 3196621 w 3317534"/>
              <a:gd name="connsiteY143" fmla="*/ 740588 h 2471147"/>
              <a:gd name="connsiteX144" fmla="*/ 3211736 w 3317534"/>
              <a:gd name="connsiteY144" fmla="*/ 755702 h 2471147"/>
              <a:gd name="connsiteX145" fmla="*/ 3257078 w 3317534"/>
              <a:gd name="connsiteY145" fmla="*/ 778373 h 2471147"/>
              <a:gd name="connsiteX146" fmla="*/ 3294863 w 3317534"/>
              <a:gd name="connsiteY146" fmla="*/ 823715 h 2471147"/>
              <a:gd name="connsiteX147" fmla="*/ 3317534 w 3317534"/>
              <a:gd name="connsiteY147" fmla="*/ 831272 h 247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317534" h="2471147">
                <a:moveTo>
                  <a:pt x="0" y="0"/>
                </a:moveTo>
                <a:cubicBezTo>
                  <a:pt x="50629" y="50629"/>
                  <a:pt x="27905" y="22965"/>
                  <a:pt x="68013" y="83127"/>
                </a:cubicBezTo>
                <a:cubicBezTo>
                  <a:pt x="73051" y="90684"/>
                  <a:pt x="80255" y="97182"/>
                  <a:pt x="83127" y="105798"/>
                </a:cubicBezTo>
                <a:lnTo>
                  <a:pt x="105798" y="173811"/>
                </a:lnTo>
                <a:cubicBezTo>
                  <a:pt x="108317" y="181368"/>
                  <a:pt x="108936" y="189854"/>
                  <a:pt x="113355" y="196482"/>
                </a:cubicBezTo>
                <a:lnTo>
                  <a:pt x="128469" y="219153"/>
                </a:lnTo>
                <a:cubicBezTo>
                  <a:pt x="132782" y="240720"/>
                  <a:pt x="137181" y="265828"/>
                  <a:pt x="143583" y="287167"/>
                </a:cubicBezTo>
                <a:cubicBezTo>
                  <a:pt x="148161" y="302427"/>
                  <a:pt x="153660" y="317395"/>
                  <a:pt x="158698" y="332509"/>
                </a:cubicBezTo>
                <a:lnTo>
                  <a:pt x="166255" y="355180"/>
                </a:lnTo>
                <a:cubicBezTo>
                  <a:pt x="168774" y="362737"/>
                  <a:pt x="169393" y="371223"/>
                  <a:pt x="173812" y="377851"/>
                </a:cubicBezTo>
                <a:cubicBezTo>
                  <a:pt x="183888" y="392965"/>
                  <a:pt x="188926" y="413117"/>
                  <a:pt x="204040" y="423193"/>
                </a:cubicBezTo>
                <a:lnTo>
                  <a:pt x="249382" y="453421"/>
                </a:lnTo>
                <a:cubicBezTo>
                  <a:pt x="254420" y="460978"/>
                  <a:pt x="257404" y="470418"/>
                  <a:pt x="264496" y="476092"/>
                </a:cubicBezTo>
                <a:cubicBezTo>
                  <a:pt x="270716" y="481068"/>
                  <a:pt x="280042" y="480087"/>
                  <a:pt x="287167" y="483649"/>
                </a:cubicBezTo>
                <a:cubicBezTo>
                  <a:pt x="295291" y="487711"/>
                  <a:pt x="302281" y="493725"/>
                  <a:pt x="309838" y="498763"/>
                </a:cubicBezTo>
                <a:cubicBezTo>
                  <a:pt x="314876" y="506320"/>
                  <a:pt x="317860" y="515760"/>
                  <a:pt x="324952" y="521434"/>
                </a:cubicBezTo>
                <a:cubicBezTo>
                  <a:pt x="331172" y="526410"/>
                  <a:pt x="340498" y="525429"/>
                  <a:pt x="347623" y="528991"/>
                </a:cubicBezTo>
                <a:cubicBezTo>
                  <a:pt x="355747" y="533053"/>
                  <a:pt x="362170" y="540043"/>
                  <a:pt x="370294" y="544105"/>
                </a:cubicBezTo>
                <a:cubicBezTo>
                  <a:pt x="377419" y="547667"/>
                  <a:pt x="386002" y="547793"/>
                  <a:pt x="392965" y="551662"/>
                </a:cubicBezTo>
                <a:cubicBezTo>
                  <a:pt x="408844" y="560484"/>
                  <a:pt x="425463" y="569045"/>
                  <a:pt x="438307" y="581890"/>
                </a:cubicBezTo>
                <a:cubicBezTo>
                  <a:pt x="443345" y="586928"/>
                  <a:pt x="447311" y="593339"/>
                  <a:pt x="453421" y="597005"/>
                </a:cubicBezTo>
                <a:cubicBezTo>
                  <a:pt x="460252" y="601104"/>
                  <a:pt x="468536" y="602043"/>
                  <a:pt x="476093" y="604562"/>
                </a:cubicBezTo>
                <a:cubicBezTo>
                  <a:pt x="536549" y="644866"/>
                  <a:pt x="463498" y="591967"/>
                  <a:pt x="513878" y="642347"/>
                </a:cubicBezTo>
                <a:cubicBezTo>
                  <a:pt x="520300" y="648769"/>
                  <a:pt x="528992" y="652423"/>
                  <a:pt x="536549" y="657461"/>
                </a:cubicBezTo>
                <a:cubicBezTo>
                  <a:pt x="541587" y="665018"/>
                  <a:pt x="545241" y="673710"/>
                  <a:pt x="551663" y="680132"/>
                </a:cubicBezTo>
                <a:cubicBezTo>
                  <a:pt x="558085" y="686554"/>
                  <a:pt x="569520" y="687544"/>
                  <a:pt x="574334" y="695246"/>
                </a:cubicBezTo>
                <a:cubicBezTo>
                  <a:pt x="582778" y="708756"/>
                  <a:pt x="580611" y="727332"/>
                  <a:pt x="589448" y="740588"/>
                </a:cubicBezTo>
                <a:cubicBezTo>
                  <a:pt x="613399" y="776515"/>
                  <a:pt x="601690" y="754643"/>
                  <a:pt x="619676" y="808601"/>
                </a:cubicBezTo>
                <a:lnTo>
                  <a:pt x="627233" y="831272"/>
                </a:lnTo>
                <a:cubicBezTo>
                  <a:pt x="629752" y="838829"/>
                  <a:pt x="630371" y="847315"/>
                  <a:pt x="634790" y="853943"/>
                </a:cubicBezTo>
                <a:lnTo>
                  <a:pt x="649904" y="876614"/>
                </a:lnTo>
                <a:cubicBezTo>
                  <a:pt x="671527" y="941485"/>
                  <a:pt x="638416" y="838219"/>
                  <a:pt x="665018" y="944628"/>
                </a:cubicBezTo>
                <a:cubicBezTo>
                  <a:pt x="668882" y="960084"/>
                  <a:pt x="675094" y="974856"/>
                  <a:pt x="680132" y="989970"/>
                </a:cubicBezTo>
                <a:cubicBezTo>
                  <a:pt x="682651" y="997527"/>
                  <a:pt x="685757" y="1004913"/>
                  <a:pt x="687689" y="1012641"/>
                </a:cubicBezTo>
                <a:cubicBezTo>
                  <a:pt x="713947" y="1117675"/>
                  <a:pt x="694146" y="1028165"/>
                  <a:pt x="710360" y="1133553"/>
                </a:cubicBezTo>
                <a:cubicBezTo>
                  <a:pt x="712313" y="1146248"/>
                  <a:pt x="714802" y="1158877"/>
                  <a:pt x="717917" y="1171338"/>
                </a:cubicBezTo>
                <a:cubicBezTo>
                  <a:pt x="728709" y="1214506"/>
                  <a:pt x="723607" y="1172403"/>
                  <a:pt x="733031" y="1224238"/>
                </a:cubicBezTo>
                <a:cubicBezTo>
                  <a:pt x="736217" y="1241763"/>
                  <a:pt x="737880" y="1259532"/>
                  <a:pt x="740588" y="1277137"/>
                </a:cubicBezTo>
                <a:cubicBezTo>
                  <a:pt x="742918" y="1292281"/>
                  <a:pt x="746453" y="1307250"/>
                  <a:pt x="748145" y="1322479"/>
                </a:cubicBezTo>
                <a:cubicBezTo>
                  <a:pt x="751495" y="1352626"/>
                  <a:pt x="751202" y="1383166"/>
                  <a:pt x="755702" y="1413163"/>
                </a:cubicBezTo>
                <a:cubicBezTo>
                  <a:pt x="760877" y="1447661"/>
                  <a:pt x="774836" y="1485677"/>
                  <a:pt x="785931" y="1518962"/>
                </a:cubicBezTo>
                <a:cubicBezTo>
                  <a:pt x="788450" y="1526519"/>
                  <a:pt x="792178" y="1533776"/>
                  <a:pt x="793488" y="1541633"/>
                </a:cubicBezTo>
                <a:cubicBezTo>
                  <a:pt x="796007" y="1556747"/>
                  <a:pt x="797329" y="1572110"/>
                  <a:pt x="801045" y="1586975"/>
                </a:cubicBezTo>
                <a:cubicBezTo>
                  <a:pt x="826759" y="1689831"/>
                  <a:pt x="802916" y="1591185"/>
                  <a:pt x="831273" y="1654988"/>
                </a:cubicBezTo>
                <a:cubicBezTo>
                  <a:pt x="837743" y="1669546"/>
                  <a:pt x="837550" y="1687074"/>
                  <a:pt x="846387" y="1700330"/>
                </a:cubicBezTo>
                <a:cubicBezTo>
                  <a:pt x="856463" y="1715444"/>
                  <a:pt x="870871" y="1728439"/>
                  <a:pt x="876615" y="1745672"/>
                </a:cubicBezTo>
                <a:cubicBezTo>
                  <a:pt x="881653" y="1760786"/>
                  <a:pt x="882892" y="1777758"/>
                  <a:pt x="891729" y="1791014"/>
                </a:cubicBezTo>
                <a:cubicBezTo>
                  <a:pt x="901805" y="1806128"/>
                  <a:pt x="916213" y="1819124"/>
                  <a:pt x="921957" y="1836357"/>
                </a:cubicBezTo>
                <a:cubicBezTo>
                  <a:pt x="924476" y="1843914"/>
                  <a:pt x="925645" y="1852065"/>
                  <a:pt x="929514" y="1859028"/>
                </a:cubicBezTo>
                <a:cubicBezTo>
                  <a:pt x="938336" y="1874907"/>
                  <a:pt x="949666" y="1889256"/>
                  <a:pt x="959742" y="1904370"/>
                </a:cubicBezTo>
                <a:cubicBezTo>
                  <a:pt x="964780" y="1911927"/>
                  <a:pt x="971984" y="1918425"/>
                  <a:pt x="974856" y="1927041"/>
                </a:cubicBezTo>
                <a:cubicBezTo>
                  <a:pt x="977375" y="1934598"/>
                  <a:pt x="978544" y="1942749"/>
                  <a:pt x="982413" y="1949712"/>
                </a:cubicBezTo>
                <a:cubicBezTo>
                  <a:pt x="991235" y="1965591"/>
                  <a:pt x="1006897" y="1977821"/>
                  <a:pt x="1012641" y="1995054"/>
                </a:cubicBezTo>
                <a:cubicBezTo>
                  <a:pt x="1015160" y="2002611"/>
                  <a:pt x="1016329" y="2010762"/>
                  <a:pt x="1020198" y="2017725"/>
                </a:cubicBezTo>
                <a:cubicBezTo>
                  <a:pt x="1029020" y="2033604"/>
                  <a:pt x="1044682" y="2045834"/>
                  <a:pt x="1050426" y="2063067"/>
                </a:cubicBezTo>
                <a:cubicBezTo>
                  <a:pt x="1052945" y="2070624"/>
                  <a:pt x="1053353" y="2079256"/>
                  <a:pt x="1057983" y="2085738"/>
                </a:cubicBezTo>
                <a:cubicBezTo>
                  <a:pt x="1066266" y="2097334"/>
                  <a:pt x="1080307" y="2104110"/>
                  <a:pt x="1088212" y="2115967"/>
                </a:cubicBezTo>
                <a:cubicBezTo>
                  <a:pt x="1093250" y="2123524"/>
                  <a:pt x="1099264" y="2130514"/>
                  <a:pt x="1103326" y="2138638"/>
                </a:cubicBezTo>
                <a:cubicBezTo>
                  <a:pt x="1106888" y="2145763"/>
                  <a:pt x="1105907" y="2155089"/>
                  <a:pt x="1110883" y="2161309"/>
                </a:cubicBezTo>
                <a:cubicBezTo>
                  <a:pt x="1116557" y="2168401"/>
                  <a:pt x="1126577" y="2170609"/>
                  <a:pt x="1133554" y="2176423"/>
                </a:cubicBezTo>
                <a:cubicBezTo>
                  <a:pt x="1191740" y="2224912"/>
                  <a:pt x="1122608" y="2176683"/>
                  <a:pt x="1178896" y="2214208"/>
                </a:cubicBezTo>
                <a:cubicBezTo>
                  <a:pt x="1216421" y="2270496"/>
                  <a:pt x="1168192" y="2201364"/>
                  <a:pt x="1216681" y="2259550"/>
                </a:cubicBezTo>
                <a:cubicBezTo>
                  <a:pt x="1222495" y="2266527"/>
                  <a:pt x="1224703" y="2276547"/>
                  <a:pt x="1231795" y="2282221"/>
                </a:cubicBezTo>
                <a:cubicBezTo>
                  <a:pt x="1238015" y="2287197"/>
                  <a:pt x="1247503" y="2285909"/>
                  <a:pt x="1254466" y="2289778"/>
                </a:cubicBezTo>
                <a:lnTo>
                  <a:pt x="1322479" y="2335120"/>
                </a:lnTo>
                <a:cubicBezTo>
                  <a:pt x="1330036" y="2340158"/>
                  <a:pt x="1336534" y="2347362"/>
                  <a:pt x="1345150" y="2350234"/>
                </a:cubicBezTo>
                <a:cubicBezTo>
                  <a:pt x="1360264" y="2355272"/>
                  <a:pt x="1376243" y="2358223"/>
                  <a:pt x="1390493" y="2365348"/>
                </a:cubicBezTo>
                <a:cubicBezTo>
                  <a:pt x="1400569" y="2370386"/>
                  <a:pt x="1410367" y="2376024"/>
                  <a:pt x="1420721" y="2380462"/>
                </a:cubicBezTo>
                <a:cubicBezTo>
                  <a:pt x="1428043" y="2383600"/>
                  <a:pt x="1436267" y="2384457"/>
                  <a:pt x="1443392" y="2388019"/>
                </a:cubicBezTo>
                <a:cubicBezTo>
                  <a:pt x="1451516" y="2392081"/>
                  <a:pt x="1457763" y="2399444"/>
                  <a:pt x="1466063" y="2403133"/>
                </a:cubicBezTo>
                <a:cubicBezTo>
                  <a:pt x="1480621" y="2409603"/>
                  <a:pt x="1496291" y="2413209"/>
                  <a:pt x="1511405" y="2418247"/>
                </a:cubicBezTo>
                <a:cubicBezTo>
                  <a:pt x="1565776" y="2436371"/>
                  <a:pt x="1497864" y="2414379"/>
                  <a:pt x="1564304" y="2433362"/>
                </a:cubicBezTo>
                <a:cubicBezTo>
                  <a:pt x="1571963" y="2435550"/>
                  <a:pt x="1579164" y="2439357"/>
                  <a:pt x="1586975" y="2440919"/>
                </a:cubicBezTo>
                <a:cubicBezTo>
                  <a:pt x="1641253" y="2451775"/>
                  <a:pt x="1709604" y="2452834"/>
                  <a:pt x="1760787" y="2456033"/>
                </a:cubicBezTo>
                <a:cubicBezTo>
                  <a:pt x="1818705" y="2470512"/>
                  <a:pt x="1813643" y="2471147"/>
                  <a:pt x="1904370" y="2471147"/>
                </a:cubicBezTo>
                <a:cubicBezTo>
                  <a:pt x="1939726" y="2471147"/>
                  <a:pt x="1974903" y="2466109"/>
                  <a:pt x="2010169" y="2463590"/>
                </a:cubicBezTo>
                <a:cubicBezTo>
                  <a:pt x="2024541" y="2460716"/>
                  <a:pt x="2055133" y="2456222"/>
                  <a:pt x="2070625" y="2448476"/>
                </a:cubicBezTo>
                <a:cubicBezTo>
                  <a:pt x="2101641" y="2432968"/>
                  <a:pt x="2084978" y="2436993"/>
                  <a:pt x="2108410" y="2418247"/>
                </a:cubicBezTo>
                <a:cubicBezTo>
                  <a:pt x="2115502" y="2412573"/>
                  <a:pt x="2123524" y="2408171"/>
                  <a:pt x="2131081" y="2403133"/>
                </a:cubicBezTo>
                <a:cubicBezTo>
                  <a:pt x="2136119" y="2395576"/>
                  <a:pt x="2139773" y="2386884"/>
                  <a:pt x="2146195" y="2380462"/>
                </a:cubicBezTo>
                <a:cubicBezTo>
                  <a:pt x="2152617" y="2374040"/>
                  <a:pt x="2163192" y="2372440"/>
                  <a:pt x="2168866" y="2365348"/>
                </a:cubicBezTo>
                <a:cubicBezTo>
                  <a:pt x="2173842" y="2359128"/>
                  <a:pt x="2172861" y="2349802"/>
                  <a:pt x="2176423" y="2342677"/>
                </a:cubicBezTo>
                <a:cubicBezTo>
                  <a:pt x="2180485" y="2334553"/>
                  <a:pt x="2187848" y="2328306"/>
                  <a:pt x="2191537" y="2320006"/>
                </a:cubicBezTo>
                <a:cubicBezTo>
                  <a:pt x="2198007" y="2305448"/>
                  <a:pt x="2206651" y="2274664"/>
                  <a:pt x="2206651" y="2274664"/>
                </a:cubicBezTo>
                <a:cubicBezTo>
                  <a:pt x="2216717" y="2204203"/>
                  <a:pt x="2221445" y="2197173"/>
                  <a:pt x="2206651" y="2108409"/>
                </a:cubicBezTo>
                <a:cubicBezTo>
                  <a:pt x="2205158" y="2099450"/>
                  <a:pt x="2195599" y="2093862"/>
                  <a:pt x="2191537" y="2085738"/>
                </a:cubicBezTo>
                <a:cubicBezTo>
                  <a:pt x="2173286" y="2049236"/>
                  <a:pt x="2199526" y="2073431"/>
                  <a:pt x="2161309" y="2047953"/>
                </a:cubicBezTo>
                <a:cubicBezTo>
                  <a:pt x="2121005" y="1987497"/>
                  <a:pt x="2173904" y="2060548"/>
                  <a:pt x="2123524" y="2010168"/>
                </a:cubicBezTo>
                <a:cubicBezTo>
                  <a:pt x="2114618" y="2001262"/>
                  <a:pt x="2109759" y="1988846"/>
                  <a:pt x="2100853" y="1979940"/>
                </a:cubicBezTo>
                <a:cubicBezTo>
                  <a:pt x="2091947" y="1971034"/>
                  <a:pt x="2079945" y="1965741"/>
                  <a:pt x="2070625" y="1957269"/>
                </a:cubicBezTo>
                <a:cubicBezTo>
                  <a:pt x="2052173" y="1940495"/>
                  <a:pt x="2035359" y="1922003"/>
                  <a:pt x="2017726" y="1904370"/>
                </a:cubicBezTo>
                <a:cubicBezTo>
                  <a:pt x="2007650" y="1894294"/>
                  <a:pt x="1999355" y="1882046"/>
                  <a:pt x="1987498" y="1874142"/>
                </a:cubicBezTo>
                <a:lnTo>
                  <a:pt x="1964826" y="1859028"/>
                </a:lnTo>
                <a:cubicBezTo>
                  <a:pt x="1921509" y="1794053"/>
                  <a:pt x="1979188" y="1870519"/>
                  <a:pt x="1927041" y="1828800"/>
                </a:cubicBezTo>
                <a:cubicBezTo>
                  <a:pt x="1919949" y="1823126"/>
                  <a:pt x="1918904" y="1811943"/>
                  <a:pt x="1911927" y="1806128"/>
                </a:cubicBezTo>
                <a:cubicBezTo>
                  <a:pt x="1903273" y="1798916"/>
                  <a:pt x="1891775" y="1796052"/>
                  <a:pt x="1881699" y="1791014"/>
                </a:cubicBezTo>
                <a:cubicBezTo>
                  <a:pt x="1864877" y="1768584"/>
                  <a:pt x="1826731" y="1714754"/>
                  <a:pt x="1806129" y="1707887"/>
                </a:cubicBezTo>
                <a:lnTo>
                  <a:pt x="1783458" y="1700330"/>
                </a:lnTo>
                <a:cubicBezTo>
                  <a:pt x="1775901" y="1690254"/>
                  <a:pt x="1769693" y="1679008"/>
                  <a:pt x="1760787" y="1670102"/>
                </a:cubicBezTo>
                <a:cubicBezTo>
                  <a:pt x="1734183" y="1643498"/>
                  <a:pt x="1729693" y="1656817"/>
                  <a:pt x="1715445" y="1624760"/>
                </a:cubicBezTo>
                <a:cubicBezTo>
                  <a:pt x="1708975" y="1610202"/>
                  <a:pt x="1700331" y="1579418"/>
                  <a:pt x="1700331" y="1579418"/>
                </a:cubicBezTo>
                <a:cubicBezTo>
                  <a:pt x="1704773" y="1499457"/>
                  <a:pt x="1697718" y="1472253"/>
                  <a:pt x="1715445" y="1413163"/>
                </a:cubicBezTo>
                <a:cubicBezTo>
                  <a:pt x="1720023" y="1397903"/>
                  <a:pt x="1721722" y="1381077"/>
                  <a:pt x="1730559" y="1367821"/>
                </a:cubicBezTo>
                <a:lnTo>
                  <a:pt x="1760787" y="1322479"/>
                </a:lnTo>
                <a:lnTo>
                  <a:pt x="1775901" y="1299808"/>
                </a:lnTo>
                <a:cubicBezTo>
                  <a:pt x="1780939" y="1292251"/>
                  <a:pt x="1783458" y="1282175"/>
                  <a:pt x="1791015" y="1277137"/>
                </a:cubicBezTo>
                <a:lnTo>
                  <a:pt x="1813686" y="1262023"/>
                </a:lnTo>
                <a:cubicBezTo>
                  <a:pt x="1821260" y="1239301"/>
                  <a:pt x="1820080" y="1236214"/>
                  <a:pt x="1836357" y="1216681"/>
                </a:cubicBezTo>
                <a:cubicBezTo>
                  <a:pt x="1843199" y="1208471"/>
                  <a:pt x="1852467" y="1202445"/>
                  <a:pt x="1859028" y="1194009"/>
                </a:cubicBezTo>
                <a:cubicBezTo>
                  <a:pt x="1870180" y="1179671"/>
                  <a:pt x="1879180" y="1163781"/>
                  <a:pt x="1889256" y="1148667"/>
                </a:cubicBezTo>
                <a:lnTo>
                  <a:pt x="1904370" y="1125996"/>
                </a:lnTo>
                <a:cubicBezTo>
                  <a:pt x="1909408" y="1118439"/>
                  <a:pt x="1913062" y="1109747"/>
                  <a:pt x="1919484" y="1103325"/>
                </a:cubicBezTo>
                <a:cubicBezTo>
                  <a:pt x="1927041" y="1095768"/>
                  <a:pt x="1935313" y="1088864"/>
                  <a:pt x="1942155" y="1080654"/>
                </a:cubicBezTo>
                <a:cubicBezTo>
                  <a:pt x="1973643" y="1042869"/>
                  <a:pt x="1938377" y="1070578"/>
                  <a:pt x="1979940" y="1042869"/>
                </a:cubicBezTo>
                <a:cubicBezTo>
                  <a:pt x="1982459" y="1035312"/>
                  <a:pt x="1983935" y="1027323"/>
                  <a:pt x="1987498" y="1020198"/>
                </a:cubicBezTo>
                <a:cubicBezTo>
                  <a:pt x="1998020" y="999155"/>
                  <a:pt x="2008569" y="991570"/>
                  <a:pt x="2025283" y="974856"/>
                </a:cubicBezTo>
                <a:cubicBezTo>
                  <a:pt x="2039995" y="930720"/>
                  <a:pt x="2021329" y="971253"/>
                  <a:pt x="2055511" y="937071"/>
                </a:cubicBezTo>
                <a:cubicBezTo>
                  <a:pt x="2061933" y="930649"/>
                  <a:pt x="2064203" y="920822"/>
                  <a:pt x="2070625" y="914400"/>
                </a:cubicBezTo>
                <a:cubicBezTo>
                  <a:pt x="2077047" y="907978"/>
                  <a:pt x="2086461" y="905267"/>
                  <a:pt x="2093296" y="899286"/>
                </a:cubicBezTo>
                <a:cubicBezTo>
                  <a:pt x="2106701" y="887556"/>
                  <a:pt x="2114183" y="867133"/>
                  <a:pt x="2131081" y="861500"/>
                </a:cubicBezTo>
                <a:cubicBezTo>
                  <a:pt x="2138638" y="858981"/>
                  <a:pt x="2146789" y="857812"/>
                  <a:pt x="2153752" y="853943"/>
                </a:cubicBezTo>
                <a:cubicBezTo>
                  <a:pt x="2169631" y="845121"/>
                  <a:pt x="2181861" y="829459"/>
                  <a:pt x="2199094" y="823715"/>
                </a:cubicBezTo>
                <a:cubicBezTo>
                  <a:pt x="2272076" y="799388"/>
                  <a:pt x="2158604" y="838399"/>
                  <a:pt x="2251993" y="801044"/>
                </a:cubicBezTo>
                <a:cubicBezTo>
                  <a:pt x="2266785" y="795127"/>
                  <a:pt x="2282222" y="790968"/>
                  <a:pt x="2297336" y="785930"/>
                </a:cubicBezTo>
                <a:cubicBezTo>
                  <a:pt x="2304893" y="780892"/>
                  <a:pt x="2311623" y="774309"/>
                  <a:pt x="2320007" y="770816"/>
                </a:cubicBezTo>
                <a:cubicBezTo>
                  <a:pt x="2342066" y="761625"/>
                  <a:pt x="2388020" y="748145"/>
                  <a:pt x="2388020" y="748145"/>
                </a:cubicBezTo>
                <a:cubicBezTo>
                  <a:pt x="2395577" y="740588"/>
                  <a:pt x="2401994" y="731686"/>
                  <a:pt x="2410691" y="725474"/>
                </a:cubicBezTo>
                <a:cubicBezTo>
                  <a:pt x="2463663" y="687637"/>
                  <a:pt x="2419187" y="727471"/>
                  <a:pt x="2463590" y="702803"/>
                </a:cubicBezTo>
                <a:cubicBezTo>
                  <a:pt x="2479469" y="693981"/>
                  <a:pt x="2492685" y="680699"/>
                  <a:pt x="2508932" y="672575"/>
                </a:cubicBezTo>
                <a:cubicBezTo>
                  <a:pt x="2519008" y="667537"/>
                  <a:pt x="2529500" y="663257"/>
                  <a:pt x="2539160" y="657461"/>
                </a:cubicBezTo>
                <a:cubicBezTo>
                  <a:pt x="2591934" y="625797"/>
                  <a:pt x="2572377" y="626486"/>
                  <a:pt x="2629845" y="612119"/>
                </a:cubicBezTo>
                <a:cubicBezTo>
                  <a:pt x="2649997" y="607081"/>
                  <a:pt x="2670595" y="603574"/>
                  <a:pt x="2690301" y="597005"/>
                </a:cubicBezTo>
                <a:lnTo>
                  <a:pt x="2735643" y="581890"/>
                </a:lnTo>
                <a:cubicBezTo>
                  <a:pt x="2763352" y="584409"/>
                  <a:pt x="2791117" y="586374"/>
                  <a:pt x="2818770" y="589447"/>
                </a:cubicBezTo>
                <a:cubicBezTo>
                  <a:pt x="2836473" y="591414"/>
                  <a:pt x="2854144" y="593819"/>
                  <a:pt x="2871669" y="597005"/>
                </a:cubicBezTo>
                <a:cubicBezTo>
                  <a:pt x="2881888" y="598863"/>
                  <a:pt x="2891616" y="603093"/>
                  <a:pt x="2901898" y="604562"/>
                </a:cubicBezTo>
                <a:cubicBezTo>
                  <a:pt x="2926959" y="608142"/>
                  <a:pt x="2952278" y="609600"/>
                  <a:pt x="2977468" y="612119"/>
                </a:cubicBezTo>
                <a:cubicBezTo>
                  <a:pt x="2987544" y="614638"/>
                  <a:pt x="2998150" y="615585"/>
                  <a:pt x="3007696" y="619676"/>
                </a:cubicBezTo>
                <a:cubicBezTo>
                  <a:pt x="3016044" y="623254"/>
                  <a:pt x="3022481" y="630284"/>
                  <a:pt x="3030367" y="634790"/>
                </a:cubicBezTo>
                <a:cubicBezTo>
                  <a:pt x="3040148" y="640379"/>
                  <a:pt x="3050135" y="645720"/>
                  <a:pt x="3060595" y="649904"/>
                </a:cubicBezTo>
                <a:cubicBezTo>
                  <a:pt x="3075387" y="655821"/>
                  <a:pt x="3105937" y="665018"/>
                  <a:pt x="3105937" y="665018"/>
                </a:cubicBezTo>
                <a:cubicBezTo>
                  <a:pt x="3113494" y="672575"/>
                  <a:pt x="3119716" y="681761"/>
                  <a:pt x="3128608" y="687689"/>
                </a:cubicBezTo>
                <a:cubicBezTo>
                  <a:pt x="3135236" y="692108"/>
                  <a:pt x="3144991" y="690355"/>
                  <a:pt x="3151279" y="695246"/>
                </a:cubicBezTo>
                <a:cubicBezTo>
                  <a:pt x="3168151" y="708369"/>
                  <a:pt x="3181507" y="725474"/>
                  <a:pt x="3196621" y="740588"/>
                </a:cubicBezTo>
                <a:cubicBezTo>
                  <a:pt x="3201659" y="745626"/>
                  <a:pt x="3204977" y="753449"/>
                  <a:pt x="3211736" y="755702"/>
                </a:cubicBezTo>
                <a:cubicBezTo>
                  <a:pt x="3243023" y="766131"/>
                  <a:pt x="3227779" y="758840"/>
                  <a:pt x="3257078" y="778373"/>
                </a:cubicBezTo>
                <a:cubicBezTo>
                  <a:pt x="3268230" y="795102"/>
                  <a:pt x="3277407" y="812078"/>
                  <a:pt x="3294863" y="823715"/>
                </a:cubicBezTo>
                <a:cubicBezTo>
                  <a:pt x="3301491" y="828134"/>
                  <a:pt x="3317534" y="831272"/>
                  <a:pt x="3317534" y="831272"/>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0685" y="68012"/>
            <a:ext cx="4024116" cy="903537"/>
          </a:xfrm>
          <a:custGeom>
            <a:avLst/>
            <a:gdLst>
              <a:gd name="connsiteX0" fmla="*/ 0 w 4106083"/>
              <a:gd name="connsiteY0" fmla="*/ 710361 h 876620"/>
              <a:gd name="connsiteX1" fmla="*/ 37785 w 4106083"/>
              <a:gd name="connsiteY1" fmla="*/ 725475 h 876620"/>
              <a:gd name="connsiteX2" fmla="*/ 317395 w 4106083"/>
              <a:gd name="connsiteY2" fmla="*/ 725475 h 876620"/>
              <a:gd name="connsiteX3" fmla="*/ 362737 w 4106083"/>
              <a:gd name="connsiteY3" fmla="*/ 710361 h 876620"/>
              <a:gd name="connsiteX4" fmla="*/ 385409 w 4106083"/>
              <a:gd name="connsiteY4" fmla="*/ 702804 h 876620"/>
              <a:gd name="connsiteX5" fmla="*/ 438308 w 4106083"/>
              <a:gd name="connsiteY5" fmla="*/ 687689 h 876620"/>
              <a:gd name="connsiteX6" fmla="*/ 498764 w 4106083"/>
              <a:gd name="connsiteY6" fmla="*/ 672575 h 876620"/>
              <a:gd name="connsiteX7" fmla="*/ 536549 w 4106083"/>
              <a:gd name="connsiteY7" fmla="*/ 665018 h 876620"/>
              <a:gd name="connsiteX8" fmla="*/ 634790 w 4106083"/>
              <a:gd name="connsiteY8" fmla="*/ 642347 h 876620"/>
              <a:gd name="connsiteX9" fmla="*/ 657461 w 4106083"/>
              <a:gd name="connsiteY9" fmla="*/ 634790 h 876620"/>
              <a:gd name="connsiteX10" fmla="*/ 687690 w 4106083"/>
              <a:gd name="connsiteY10" fmla="*/ 627233 h 876620"/>
              <a:gd name="connsiteX11" fmla="*/ 740589 w 4106083"/>
              <a:gd name="connsiteY11" fmla="*/ 597005 h 876620"/>
              <a:gd name="connsiteX12" fmla="*/ 808602 w 4106083"/>
              <a:gd name="connsiteY12" fmla="*/ 574334 h 876620"/>
              <a:gd name="connsiteX13" fmla="*/ 831273 w 4106083"/>
              <a:gd name="connsiteY13" fmla="*/ 566777 h 876620"/>
              <a:gd name="connsiteX14" fmla="*/ 853944 w 4106083"/>
              <a:gd name="connsiteY14" fmla="*/ 551663 h 876620"/>
              <a:gd name="connsiteX15" fmla="*/ 884172 w 4106083"/>
              <a:gd name="connsiteY15" fmla="*/ 528992 h 876620"/>
              <a:gd name="connsiteX16" fmla="*/ 906843 w 4106083"/>
              <a:gd name="connsiteY16" fmla="*/ 506321 h 876620"/>
              <a:gd name="connsiteX17" fmla="*/ 937071 w 4106083"/>
              <a:gd name="connsiteY17" fmla="*/ 491207 h 876620"/>
              <a:gd name="connsiteX18" fmla="*/ 1005085 w 4106083"/>
              <a:gd name="connsiteY18" fmla="*/ 438308 h 876620"/>
              <a:gd name="connsiteX19" fmla="*/ 1042870 w 4106083"/>
              <a:gd name="connsiteY19" fmla="*/ 400523 h 876620"/>
              <a:gd name="connsiteX20" fmla="*/ 1088212 w 4106083"/>
              <a:gd name="connsiteY20" fmla="*/ 340066 h 876620"/>
              <a:gd name="connsiteX21" fmla="*/ 1110883 w 4106083"/>
              <a:gd name="connsiteY21" fmla="*/ 309838 h 876620"/>
              <a:gd name="connsiteX22" fmla="*/ 1133554 w 4106083"/>
              <a:gd name="connsiteY22" fmla="*/ 294724 h 876620"/>
              <a:gd name="connsiteX23" fmla="*/ 1148668 w 4106083"/>
              <a:gd name="connsiteY23" fmla="*/ 249382 h 876620"/>
              <a:gd name="connsiteX24" fmla="*/ 1186453 w 4106083"/>
              <a:gd name="connsiteY24" fmla="*/ 204040 h 876620"/>
              <a:gd name="connsiteX25" fmla="*/ 1201567 w 4106083"/>
              <a:gd name="connsiteY25" fmla="*/ 158698 h 876620"/>
              <a:gd name="connsiteX26" fmla="*/ 1239352 w 4106083"/>
              <a:gd name="connsiteY26" fmla="*/ 105799 h 876620"/>
              <a:gd name="connsiteX27" fmla="*/ 1246909 w 4106083"/>
              <a:gd name="connsiteY27" fmla="*/ 75570 h 876620"/>
              <a:gd name="connsiteX28" fmla="*/ 1269580 w 4106083"/>
              <a:gd name="connsiteY28" fmla="*/ 60456 h 876620"/>
              <a:gd name="connsiteX29" fmla="*/ 1284695 w 4106083"/>
              <a:gd name="connsiteY29" fmla="*/ 45342 h 876620"/>
              <a:gd name="connsiteX30" fmla="*/ 1299809 w 4106083"/>
              <a:gd name="connsiteY30" fmla="*/ 22671 h 876620"/>
              <a:gd name="connsiteX31" fmla="*/ 1322480 w 4106083"/>
              <a:gd name="connsiteY31" fmla="*/ 15114 h 876620"/>
              <a:gd name="connsiteX32" fmla="*/ 1345151 w 4106083"/>
              <a:gd name="connsiteY32" fmla="*/ 0 h 876620"/>
              <a:gd name="connsiteX33" fmla="*/ 1390493 w 4106083"/>
              <a:gd name="connsiteY33" fmla="*/ 30228 h 876620"/>
              <a:gd name="connsiteX34" fmla="*/ 1443392 w 4106083"/>
              <a:gd name="connsiteY34" fmla="*/ 60456 h 876620"/>
              <a:gd name="connsiteX35" fmla="*/ 1466063 w 4106083"/>
              <a:gd name="connsiteY35" fmla="*/ 83127 h 876620"/>
              <a:gd name="connsiteX36" fmla="*/ 1503848 w 4106083"/>
              <a:gd name="connsiteY36" fmla="*/ 151141 h 876620"/>
              <a:gd name="connsiteX37" fmla="*/ 1518962 w 4106083"/>
              <a:gd name="connsiteY37" fmla="*/ 173812 h 876620"/>
              <a:gd name="connsiteX38" fmla="*/ 1541633 w 4106083"/>
              <a:gd name="connsiteY38" fmla="*/ 196483 h 876620"/>
              <a:gd name="connsiteX39" fmla="*/ 1571861 w 4106083"/>
              <a:gd name="connsiteY39" fmla="*/ 241825 h 876620"/>
              <a:gd name="connsiteX40" fmla="*/ 1586976 w 4106083"/>
              <a:gd name="connsiteY40" fmla="*/ 264496 h 876620"/>
              <a:gd name="connsiteX41" fmla="*/ 1609647 w 4106083"/>
              <a:gd name="connsiteY41" fmla="*/ 279610 h 876620"/>
              <a:gd name="connsiteX42" fmla="*/ 1647432 w 4106083"/>
              <a:gd name="connsiteY42" fmla="*/ 324952 h 876620"/>
              <a:gd name="connsiteX43" fmla="*/ 1685217 w 4106083"/>
              <a:gd name="connsiteY43" fmla="*/ 362737 h 876620"/>
              <a:gd name="connsiteX44" fmla="*/ 1715445 w 4106083"/>
              <a:gd name="connsiteY44" fmla="*/ 400523 h 876620"/>
              <a:gd name="connsiteX45" fmla="*/ 1738116 w 4106083"/>
              <a:gd name="connsiteY45" fmla="*/ 415637 h 876620"/>
              <a:gd name="connsiteX46" fmla="*/ 1745673 w 4106083"/>
              <a:gd name="connsiteY46" fmla="*/ 438308 h 876620"/>
              <a:gd name="connsiteX47" fmla="*/ 1791015 w 4106083"/>
              <a:gd name="connsiteY47" fmla="*/ 460979 h 876620"/>
              <a:gd name="connsiteX48" fmla="*/ 1836357 w 4106083"/>
              <a:gd name="connsiteY48" fmla="*/ 498764 h 876620"/>
              <a:gd name="connsiteX49" fmla="*/ 1889256 w 4106083"/>
              <a:gd name="connsiteY49" fmla="*/ 513878 h 876620"/>
              <a:gd name="connsiteX50" fmla="*/ 1927042 w 4106083"/>
              <a:gd name="connsiteY50" fmla="*/ 536549 h 876620"/>
              <a:gd name="connsiteX51" fmla="*/ 1949713 w 4106083"/>
              <a:gd name="connsiteY51" fmla="*/ 551663 h 876620"/>
              <a:gd name="connsiteX52" fmla="*/ 1972384 w 4106083"/>
              <a:gd name="connsiteY52" fmla="*/ 559220 h 876620"/>
              <a:gd name="connsiteX53" fmla="*/ 2017726 w 4106083"/>
              <a:gd name="connsiteY53" fmla="*/ 589448 h 876620"/>
              <a:gd name="connsiteX54" fmla="*/ 2040397 w 4106083"/>
              <a:gd name="connsiteY54" fmla="*/ 597005 h 876620"/>
              <a:gd name="connsiteX55" fmla="*/ 2085739 w 4106083"/>
              <a:gd name="connsiteY55" fmla="*/ 627233 h 876620"/>
              <a:gd name="connsiteX56" fmla="*/ 2108410 w 4106083"/>
              <a:gd name="connsiteY56" fmla="*/ 642347 h 876620"/>
              <a:gd name="connsiteX57" fmla="*/ 2183980 w 4106083"/>
              <a:gd name="connsiteY57" fmla="*/ 672575 h 876620"/>
              <a:gd name="connsiteX58" fmla="*/ 2199095 w 4106083"/>
              <a:gd name="connsiteY58" fmla="*/ 687689 h 876620"/>
              <a:gd name="connsiteX59" fmla="*/ 2244437 w 4106083"/>
              <a:gd name="connsiteY59" fmla="*/ 702804 h 876620"/>
              <a:gd name="connsiteX60" fmla="*/ 2304893 w 4106083"/>
              <a:gd name="connsiteY60" fmla="*/ 717918 h 876620"/>
              <a:gd name="connsiteX61" fmla="*/ 2357792 w 4106083"/>
              <a:gd name="connsiteY61" fmla="*/ 740589 h 876620"/>
              <a:gd name="connsiteX62" fmla="*/ 2388020 w 4106083"/>
              <a:gd name="connsiteY62" fmla="*/ 748146 h 876620"/>
              <a:gd name="connsiteX63" fmla="*/ 2410691 w 4106083"/>
              <a:gd name="connsiteY63" fmla="*/ 763260 h 876620"/>
              <a:gd name="connsiteX64" fmla="*/ 2448476 w 4106083"/>
              <a:gd name="connsiteY64" fmla="*/ 770817 h 876620"/>
              <a:gd name="connsiteX65" fmla="*/ 2471147 w 4106083"/>
              <a:gd name="connsiteY65" fmla="*/ 778374 h 876620"/>
              <a:gd name="connsiteX66" fmla="*/ 2652516 w 4106083"/>
              <a:gd name="connsiteY66" fmla="*/ 785931 h 876620"/>
              <a:gd name="connsiteX67" fmla="*/ 2697858 w 4106083"/>
              <a:gd name="connsiteY67" fmla="*/ 793488 h 876620"/>
              <a:gd name="connsiteX68" fmla="*/ 2728086 w 4106083"/>
              <a:gd name="connsiteY68" fmla="*/ 801045 h 876620"/>
              <a:gd name="connsiteX69" fmla="*/ 2811214 w 4106083"/>
              <a:gd name="connsiteY69" fmla="*/ 808602 h 876620"/>
              <a:gd name="connsiteX70" fmla="*/ 2856556 w 4106083"/>
              <a:gd name="connsiteY70" fmla="*/ 816159 h 876620"/>
              <a:gd name="connsiteX71" fmla="*/ 2939683 w 4106083"/>
              <a:gd name="connsiteY71" fmla="*/ 823716 h 876620"/>
              <a:gd name="connsiteX72" fmla="*/ 2992582 w 4106083"/>
              <a:gd name="connsiteY72" fmla="*/ 838830 h 876620"/>
              <a:gd name="connsiteX73" fmla="*/ 3128609 w 4106083"/>
              <a:gd name="connsiteY73" fmla="*/ 846387 h 876620"/>
              <a:gd name="connsiteX74" fmla="*/ 3166394 w 4106083"/>
              <a:gd name="connsiteY74" fmla="*/ 861501 h 876620"/>
              <a:gd name="connsiteX75" fmla="*/ 3241964 w 4106083"/>
              <a:gd name="connsiteY75" fmla="*/ 876615 h 876620"/>
              <a:gd name="connsiteX76" fmla="*/ 3461118 w 4106083"/>
              <a:gd name="connsiteY76" fmla="*/ 869058 h 876620"/>
              <a:gd name="connsiteX77" fmla="*/ 3491346 w 4106083"/>
              <a:gd name="connsiteY77" fmla="*/ 861501 h 876620"/>
              <a:gd name="connsiteX78" fmla="*/ 4065680 w 4106083"/>
              <a:gd name="connsiteY78" fmla="*/ 869058 h 876620"/>
              <a:gd name="connsiteX79" fmla="*/ 4095908 w 4106083"/>
              <a:gd name="connsiteY79" fmla="*/ 876615 h 8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06083" h="876620">
                <a:moveTo>
                  <a:pt x="0" y="710361"/>
                </a:moveTo>
                <a:cubicBezTo>
                  <a:pt x="12595" y="715399"/>
                  <a:pt x="25083" y="720712"/>
                  <a:pt x="37785" y="725475"/>
                </a:cubicBezTo>
                <a:cubicBezTo>
                  <a:pt x="131032" y="760442"/>
                  <a:pt x="167703" y="729878"/>
                  <a:pt x="317395" y="725475"/>
                </a:cubicBezTo>
                <a:lnTo>
                  <a:pt x="362737" y="710361"/>
                </a:lnTo>
                <a:cubicBezTo>
                  <a:pt x="370294" y="707842"/>
                  <a:pt x="377749" y="704993"/>
                  <a:pt x="385409" y="702804"/>
                </a:cubicBezTo>
                <a:lnTo>
                  <a:pt x="438308" y="687689"/>
                </a:lnTo>
                <a:cubicBezTo>
                  <a:pt x="458379" y="682337"/>
                  <a:pt x="478395" y="676649"/>
                  <a:pt x="498764" y="672575"/>
                </a:cubicBezTo>
                <a:cubicBezTo>
                  <a:pt x="511359" y="670056"/>
                  <a:pt x="524157" y="668398"/>
                  <a:pt x="536549" y="665018"/>
                </a:cubicBezTo>
                <a:cubicBezTo>
                  <a:pt x="627834" y="640122"/>
                  <a:pt x="533646" y="656796"/>
                  <a:pt x="634790" y="642347"/>
                </a:cubicBezTo>
                <a:cubicBezTo>
                  <a:pt x="642347" y="639828"/>
                  <a:pt x="649802" y="636978"/>
                  <a:pt x="657461" y="634790"/>
                </a:cubicBezTo>
                <a:cubicBezTo>
                  <a:pt x="667448" y="631937"/>
                  <a:pt x="677965" y="630880"/>
                  <a:pt x="687690" y="627233"/>
                </a:cubicBezTo>
                <a:cubicBezTo>
                  <a:pt x="784188" y="591047"/>
                  <a:pt x="661666" y="632082"/>
                  <a:pt x="740589" y="597005"/>
                </a:cubicBezTo>
                <a:lnTo>
                  <a:pt x="808602" y="574334"/>
                </a:lnTo>
                <a:cubicBezTo>
                  <a:pt x="816159" y="571815"/>
                  <a:pt x="824645" y="571196"/>
                  <a:pt x="831273" y="566777"/>
                </a:cubicBezTo>
                <a:cubicBezTo>
                  <a:pt x="838830" y="561739"/>
                  <a:pt x="846553" y="556942"/>
                  <a:pt x="853944" y="551663"/>
                </a:cubicBezTo>
                <a:cubicBezTo>
                  <a:pt x="864193" y="544342"/>
                  <a:pt x="874609" y="537189"/>
                  <a:pt x="884172" y="528992"/>
                </a:cubicBezTo>
                <a:cubicBezTo>
                  <a:pt x="892286" y="522037"/>
                  <a:pt x="898146" y="512533"/>
                  <a:pt x="906843" y="506321"/>
                </a:cubicBezTo>
                <a:cubicBezTo>
                  <a:pt x="916010" y="499773"/>
                  <a:pt x="928274" y="498244"/>
                  <a:pt x="937071" y="491207"/>
                </a:cubicBezTo>
                <a:cubicBezTo>
                  <a:pt x="1009893" y="432950"/>
                  <a:pt x="953995" y="455338"/>
                  <a:pt x="1005085" y="438308"/>
                </a:cubicBezTo>
                <a:cubicBezTo>
                  <a:pt x="1045391" y="377849"/>
                  <a:pt x="992488" y="450906"/>
                  <a:pt x="1042870" y="400523"/>
                </a:cubicBezTo>
                <a:cubicBezTo>
                  <a:pt x="1067014" y="376378"/>
                  <a:pt x="1070771" y="364483"/>
                  <a:pt x="1088212" y="340066"/>
                </a:cubicBezTo>
                <a:cubicBezTo>
                  <a:pt x="1095533" y="329817"/>
                  <a:pt x="1101977" y="318744"/>
                  <a:pt x="1110883" y="309838"/>
                </a:cubicBezTo>
                <a:cubicBezTo>
                  <a:pt x="1117305" y="303416"/>
                  <a:pt x="1125997" y="299762"/>
                  <a:pt x="1133554" y="294724"/>
                </a:cubicBezTo>
                <a:cubicBezTo>
                  <a:pt x="1138592" y="279610"/>
                  <a:pt x="1137403" y="260647"/>
                  <a:pt x="1148668" y="249382"/>
                </a:cubicBezTo>
                <a:cubicBezTo>
                  <a:pt x="1162905" y="235145"/>
                  <a:pt x="1178036" y="222978"/>
                  <a:pt x="1186453" y="204040"/>
                </a:cubicBezTo>
                <a:cubicBezTo>
                  <a:pt x="1192923" y="189482"/>
                  <a:pt x="1192008" y="171443"/>
                  <a:pt x="1201567" y="158698"/>
                </a:cubicBezTo>
                <a:cubicBezTo>
                  <a:pt x="1229687" y="121204"/>
                  <a:pt x="1217252" y="138950"/>
                  <a:pt x="1239352" y="105799"/>
                </a:cubicBezTo>
                <a:cubicBezTo>
                  <a:pt x="1241871" y="95723"/>
                  <a:pt x="1241148" y="84212"/>
                  <a:pt x="1246909" y="75570"/>
                </a:cubicBezTo>
                <a:cubicBezTo>
                  <a:pt x="1251947" y="68013"/>
                  <a:pt x="1262488" y="66130"/>
                  <a:pt x="1269580" y="60456"/>
                </a:cubicBezTo>
                <a:cubicBezTo>
                  <a:pt x="1275144" y="56005"/>
                  <a:pt x="1280244" y="50906"/>
                  <a:pt x="1284695" y="45342"/>
                </a:cubicBezTo>
                <a:cubicBezTo>
                  <a:pt x="1290369" y="38250"/>
                  <a:pt x="1292717" y="28345"/>
                  <a:pt x="1299809" y="22671"/>
                </a:cubicBezTo>
                <a:cubicBezTo>
                  <a:pt x="1306029" y="17695"/>
                  <a:pt x="1315355" y="18676"/>
                  <a:pt x="1322480" y="15114"/>
                </a:cubicBezTo>
                <a:cubicBezTo>
                  <a:pt x="1330604" y="11052"/>
                  <a:pt x="1337594" y="5038"/>
                  <a:pt x="1345151" y="0"/>
                </a:cubicBezTo>
                <a:cubicBezTo>
                  <a:pt x="1400105" y="13738"/>
                  <a:pt x="1355701" y="-4564"/>
                  <a:pt x="1390493" y="30228"/>
                </a:cubicBezTo>
                <a:cubicBezTo>
                  <a:pt x="1408342" y="48077"/>
                  <a:pt x="1422647" y="45638"/>
                  <a:pt x="1443392" y="60456"/>
                </a:cubicBezTo>
                <a:cubicBezTo>
                  <a:pt x="1452089" y="66668"/>
                  <a:pt x="1458506" y="75570"/>
                  <a:pt x="1466063" y="83127"/>
                </a:cubicBezTo>
                <a:cubicBezTo>
                  <a:pt x="1479364" y="123032"/>
                  <a:pt x="1469201" y="99171"/>
                  <a:pt x="1503848" y="151141"/>
                </a:cubicBezTo>
                <a:cubicBezTo>
                  <a:pt x="1508886" y="158698"/>
                  <a:pt x="1512540" y="167390"/>
                  <a:pt x="1518962" y="173812"/>
                </a:cubicBezTo>
                <a:cubicBezTo>
                  <a:pt x="1526519" y="181369"/>
                  <a:pt x="1535072" y="188047"/>
                  <a:pt x="1541633" y="196483"/>
                </a:cubicBezTo>
                <a:cubicBezTo>
                  <a:pt x="1552785" y="210821"/>
                  <a:pt x="1561785" y="226711"/>
                  <a:pt x="1571861" y="241825"/>
                </a:cubicBezTo>
                <a:cubicBezTo>
                  <a:pt x="1576899" y="249382"/>
                  <a:pt x="1579419" y="259458"/>
                  <a:pt x="1586976" y="264496"/>
                </a:cubicBezTo>
                <a:lnTo>
                  <a:pt x="1609647" y="279610"/>
                </a:lnTo>
                <a:cubicBezTo>
                  <a:pt x="1647172" y="335898"/>
                  <a:pt x="1598943" y="266766"/>
                  <a:pt x="1647432" y="324952"/>
                </a:cubicBezTo>
                <a:cubicBezTo>
                  <a:pt x="1678920" y="362737"/>
                  <a:pt x="1643654" y="335028"/>
                  <a:pt x="1685217" y="362737"/>
                </a:cubicBezTo>
                <a:cubicBezTo>
                  <a:pt x="1696438" y="379568"/>
                  <a:pt x="1700064" y="388217"/>
                  <a:pt x="1715445" y="400523"/>
                </a:cubicBezTo>
                <a:cubicBezTo>
                  <a:pt x="1722537" y="406197"/>
                  <a:pt x="1730559" y="410599"/>
                  <a:pt x="1738116" y="415637"/>
                </a:cubicBezTo>
                <a:cubicBezTo>
                  <a:pt x="1740635" y="423194"/>
                  <a:pt x="1740697" y="432088"/>
                  <a:pt x="1745673" y="438308"/>
                </a:cubicBezTo>
                <a:cubicBezTo>
                  <a:pt x="1756327" y="451626"/>
                  <a:pt x="1776080" y="456001"/>
                  <a:pt x="1791015" y="460979"/>
                </a:cubicBezTo>
                <a:cubicBezTo>
                  <a:pt x="1807728" y="477692"/>
                  <a:pt x="1815315" y="488243"/>
                  <a:pt x="1836357" y="498764"/>
                </a:cubicBezTo>
                <a:cubicBezTo>
                  <a:pt x="1847198" y="504185"/>
                  <a:pt x="1879571" y="511457"/>
                  <a:pt x="1889256" y="513878"/>
                </a:cubicBezTo>
                <a:cubicBezTo>
                  <a:pt x="1918780" y="543400"/>
                  <a:pt x="1887800" y="516928"/>
                  <a:pt x="1927042" y="536549"/>
                </a:cubicBezTo>
                <a:cubicBezTo>
                  <a:pt x="1935166" y="540611"/>
                  <a:pt x="1941589" y="547601"/>
                  <a:pt x="1949713" y="551663"/>
                </a:cubicBezTo>
                <a:cubicBezTo>
                  <a:pt x="1956838" y="555225"/>
                  <a:pt x="1965421" y="555351"/>
                  <a:pt x="1972384" y="559220"/>
                </a:cubicBezTo>
                <a:cubicBezTo>
                  <a:pt x="1988263" y="568042"/>
                  <a:pt x="2000493" y="583704"/>
                  <a:pt x="2017726" y="589448"/>
                </a:cubicBezTo>
                <a:cubicBezTo>
                  <a:pt x="2025283" y="591967"/>
                  <a:pt x="2033434" y="593136"/>
                  <a:pt x="2040397" y="597005"/>
                </a:cubicBezTo>
                <a:cubicBezTo>
                  <a:pt x="2056276" y="605827"/>
                  <a:pt x="2070625" y="617157"/>
                  <a:pt x="2085739" y="627233"/>
                </a:cubicBezTo>
                <a:cubicBezTo>
                  <a:pt x="2093296" y="632271"/>
                  <a:pt x="2099794" y="639475"/>
                  <a:pt x="2108410" y="642347"/>
                </a:cubicBezTo>
                <a:cubicBezTo>
                  <a:pt x="2132990" y="650540"/>
                  <a:pt x="2161740" y="657749"/>
                  <a:pt x="2183980" y="672575"/>
                </a:cubicBezTo>
                <a:cubicBezTo>
                  <a:pt x="2189908" y="676527"/>
                  <a:pt x="2192722" y="684503"/>
                  <a:pt x="2199095" y="687689"/>
                </a:cubicBezTo>
                <a:cubicBezTo>
                  <a:pt x="2213345" y="694814"/>
                  <a:pt x="2229323" y="697766"/>
                  <a:pt x="2244437" y="702804"/>
                </a:cubicBezTo>
                <a:cubicBezTo>
                  <a:pt x="2296251" y="720076"/>
                  <a:pt x="2231954" y="699683"/>
                  <a:pt x="2304893" y="717918"/>
                </a:cubicBezTo>
                <a:cubicBezTo>
                  <a:pt x="2342425" y="727301"/>
                  <a:pt x="2314537" y="724368"/>
                  <a:pt x="2357792" y="740589"/>
                </a:cubicBezTo>
                <a:cubicBezTo>
                  <a:pt x="2367517" y="744236"/>
                  <a:pt x="2377944" y="745627"/>
                  <a:pt x="2388020" y="748146"/>
                </a:cubicBezTo>
                <a:cubicBezTo>
                  <a:pt x="2395577" y="753184"/>
                  <a:pt x="2402187" y="760071"/>
                  <a:pt x="2410691" y="763260"/>
                </a:cubicBezTo>
                <a:cubicBezTo>
                  <a:pt x="2422718" y="767770"/>
                  <a:pt x="2436015" y="767702"/>
                  <a:pt x="2448476" y="770817"/>
                </a:cubicBezTo>
                <a:cubicBezTo>
                  <a:pt x="2456204" y="772749"/>
                  <a:pt x="2463203" y="777786"/>
                  <a:pt x="2471147" y="778374"/>
                </a:cubicBezTo>
                <a:cubicBezTo>
                  <a:pt x="2531490" y="782844"/>
                  <a:pt x="2592060" y="783412"/>
                  <a:pt x="2652516" y="785931"/>
                </a:cubicBezTo>
                <a:cubicBezTo>
                  <a:pt x="2667630" y="788450"/>
                  <a:pt x="2682833" y="790483"/>
                  <a:pt x="2697858" y="793488"/>
                </a:cubicBezTo>
                <a:cubicBezTo>
                  <a:pt x="2708042" y="795525"/>
                  <a:pt x="2717791" y="799672"/>
                  <a:pt x="2728086" y="801045"/>
                </a:cubicBezTo>
                <a:cubicBezTo>
                  <a:pt x="2755666" y="804722"/>
                  <a:pt x="2783581" y="805351"/>
                  <a:pt x="2811214" y="808602"/>
                </a:cubicBezTo>
                <a:cubicBezTo>
                  <a:pt x="2826432" y="810392"/>
                  <a:pt x="2841338" y="814369"/>
                  <a:pt x="2856556" y="816159"/>
                </a:cubicBezTo>
                <a:cubicBezTo>
                  <a:pt x="2884189" y="819410"/>
                  <a:pt x="2911974" y="821197"/>
                  <a:pt x="2939683" y="823716"/>
                </a:cubicBezTo>
                <a:cubicBezTo>
                  <a:pt x="2953103" y="828189"/>
                  <a:pt x="2979535" y="837644"/>
                  <a:pt x="2992582" y="838830"/>
                </a:cubicBezTo>
                <a:cubicBezTo>
                  <a:pt x="3037808" y="842941"/>
                  <a:pt x="3083267" y="843868"/>
                  <a:pt x="3128609" y="846387"/>
                </a:cubicBezTo>
                <a:cubicBezTo>
                  <a:pt x="3141204" y="851425"/>
                  <a:pt x="3153525" y="857211"/>
                  <a:pt x="3166394" y="861501"/>
                </a:cubicBezTo>
                <a:cubicBezTo>
                  <a:pt x="3188940" y="869016"/>
                  <a:pt x="3219640" y="872894"/>
                  <a:pt x="3241964" y="876615"/>
                </a:cubicBezTo>
                <a:cubicBezTo>
                  <a:pt x="3315015" y="874096"/>
                  <a:pt x="3388157" y="873480"/>
                  <a:pt x="3461118" y="869058"/>
                </a:cubicBezTo>
                <a:cubicBezTo>
                  <a:pt x="3471485" y="868430"/>
                  <a:pt x="3480960" y="861501"/>
                  <a:pt x="3491346" y="861501"/>
                </a:cubicBezTo>
                <a:cubicBezTo>
                  <a:pt x="3682807" y="861501"/>
                  <a:pt x="3874235" y="866539"/>
                  <a:pt x="4065680" y="869058"/>
                </a:cubicBezTo>
                <a:cubicBezTo>
                  <a:pt x="4105935" y="877109"/>
                  <a:pt x="4116309" y="876615"/>
                  <a:pt x="4095908" y="876615"/>
                </a:cubicBez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277137" y="1806129"/>
            <a:ext cx="1663392" cy="302281"/>
          </a:xfrm>
          <a:custGeom>
            <a:avLst/>
            <a:gdLst>
              <a:gd name="connsiteX0" fmla="*/ 0 w 1663392"/>
              <a:gd name="connsiteY0" fmla="*/ 83127 h 302281"/>
              <a:gd name="connsiteX1" fmla="*/ 37785 w 1663392"/>
              <a:gd name="connsiteY1" fmla="*/ 75570 h 302281"/>
              <a:gd name="connsiteX2" fmla="*/ 83127 w 1663392"/>
              <a:gd name="connsiteY2" fmla="*/ 60456 h 302281"/>
              <a:gd name="connsiteX3" fmla="*/ 105799 w 1663392"/>
              <a:gd name="connsiteY3" fmla="*/ 52899 h 302281"/>
              <a:gd name="connsiteX4" fmla="*/ 196483 w 1663392"/>
              <a:gd name="connsiteY4" fmla="*/ 30228 h 302281"/>
              <a:gd name="connsiteX5" fmla="*/ 226711 w 1663392"/>
              <a:gd name="connsiteY5" fmla="*/ 22671 h 302281"/>
              <a:gd name="connsiteX6" fmla="*/ 287167 w 1663392"/>
              <a:gd name="connsiteY6" fmla="*/ 15114 h 302281"/>
              <a:gd name="connsiteX7" fmla="*/ 816159 w 1663392"/>
              <a:gd name="connsiteY7" fmla="*/ 15114 h 302281"/>
              <a:gd name="connsiteX8" fmla="*/ 853944 w 1663392"/>
              <a:gd name="connsiteY8" fmla="*/ 7557 h 302281"/>
              <a:gd name="connsiteX9" fmla="*/ 906843 w 1663392"/>
              <a:gd name="connsiteY9" fmla="*/ 0 h 302281"/>
              <a:gd name="connsiteX10" fmla="*/ 1035313 w 1663392"/>
              <a:gd name="connsiteY10" fmla="*/ 7557 h 302281"/>
              <a:gd name="connsiteX11" fmla="*/ 1088212 w 1663392"/>
              <a:gd name="connsiteY11" fmla="*/ 15114 h 302281"/>
              <a:gd name="connsiteX12" fmla="*/ 1133554 w 1663392"/>
              <a:gd name="connsiteY12" fmla="*/ 45342 h 302281"/>
              <a:gd name="connsiteX13" fmla="*/ 1156225 w 1663392"/>
              <a:gd name="connsiteY13" fmla="*/ 60456 h 302281"/>
              <a:gd name="connsiteX14" fmla="*/ 1194010 w 1663392"/>
              <a:gd name="connsiteY14" fmla="*/ 98241 h 302281"/>
              <a:gd name="connsiteX15" fmla="*/ 1231795 w 1663392"/>
              <a:gd name="connsiteY15" fmla="*/ 136026 h 302281"/>
              <a:gd name="connsiteX16" fmla="*/ 1246909 w 1663392"/>
              <a:gd name="connsiteY16" fmla="*/ 158697 h 302281"/>
              <a:gd name="connsiteX17" fmla="*/ 1269580 w 1663392"/>
              <a:gd name="connsiteY17" fmla="*/ 204040 h 302281"/>
              <a:gd name="connsiteX18" fmla="*/ 1292251 w 1663392"/>
              <a:gd name="connsiteY18" fmla="*/ 219154 h 302281"/>
              <a:gd name="connsiteX19" fmla="*/ 1337594 w 1663392"/>
              <a:gd name="connsiteY19" fmla="*/ 264496 h 302281"/>
              <a:gd name="connsiteX20" fmla="*/ 1360265 w 1663392"/>
              <a:gd name="connsiteY20" fmla="*/ 272053 h 302281"/>
              <a:gd name="connsiteX21" fmla="*/ 1382936 w 1663392"/>
              <a:gd name="connsiteY21" fmla="*/ 287167 h 302281"/>
              <a:gd name="connsiteX22" fmla="*/ 1413164 w 1663392"/>
              <a:gd name="connsiteY22" fmla="*/ 294724 h 302281"/>
              <a:gd name="connsiteX23" fmla="*/ 1662546 w 1663392"/>
              <a:gd name="connsiteY23" fmla="*/ 294724 h 302281"/>
              <a:gd name="connsiteX24" fmla="*/ 1654989 w 1663392"/>
              <a:gd name="connsiteY24" fmla="*/ 302281 h 30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392" h="302281">
                <a:moveTo>
                  <a:pt x="0" y="83127"/>
                </a:moveTo>
                <a:cubicBezTo>
                  <a:pt x="12595" y="80608"/>
                  <a:pt x="25393" y="78950"/>
                  <a:pt x="37785" y="75570"/>
                </a:cubicBezTo>
                <a:cubicBezTo>
                  <a:pt x="53155" y="71378"/>
                  <a:pt x="68013" y="65494"/>
                  <a:pt x="83127" y="60456"/>
                </a:cubicBezTo>
                <a:cubicBezTo>
                  <a:pt x="90684" y="57937"/>
                  <a:pt x="98071" y="54831"/>
                  <a:pt x="105799" y="52899"/>
                </a:cubicBezTo>
                <a:lnTo>
                  <a:pt x="196483" y="30228"/>
                </a:lnTo>
                <a:cubicBezTo>
                  <a:pt x="206559" y="27709"/>
                  <a:pt x="216405" y="23959"/>
                  <a:pt x="226711" y="22671"/>
                </a:cubicBezTo>
                <a:lnTo>
                  <a:pt x="287167" y="15114"/>
                </a:lnTo>
                <a:cubicBezTo>
                  <a:pt x="542564" y="24235"/>
                  <a:pt x="521114" y="27669"/>
                  <a:pt x="816159" y="15114"/>
                </a:cubicBezTo>
                <a:cubicBezTo>
                  <a:pt x="828992" y="14568"/>
                  <a:pt x="841274" y="9669"/>
                  <a:pt x="853944" y="7557"/>
                </a:cubicBezTo>
                <a:cubicBezTo>
                  <a:pt x="871514" y="4629"/>
                  <a:pt x="889210" y="2519"/>
                  <a:pt x="906843" y="0"/>
                </a:cubicBezTo>
                <a:cubicBezTo>
                  <a:pt x="949666" y="2519"/>
                  <a:pt x="992564" y="3995"/>
                  <a:pt x="1035313" y="7557"/>
                </a:cubicBezTo>
                <a:cubicBezTo>
                  <a:pt x="1053063" y="9036"/>
                  <a:pt x="1071587" y="8720"/>
                  <a:pt x="1088212" y="15114"/>
                </a:cubicBezTo>
                <a:cubicBezTo>
                  <a:pt x="1105166" y="21635"/>
                  <a:pt x="1118440" y="35266"/>
                  <a:pt x="1133554" y="45342"/>
                </a:cubicBezTo>
                <a:lnTo>
                  <a:pt x="1156225" y="60456"/>
                </a:lnTo>
                <a:cubicBezTo>
                  <a:pt x="1196529" y="120912"/>
                  <a:pt x="1143630" y="47861"/>
                  <a:pt x="1194010" y="98241"/>
                </a:cubicBezTo>
                <a:cubicBezTo>
                  <a:pt x="1244390" y="148621"/>
                  <a:pt x="1171339" y="95722"/>
                  <a:pt x="1231795" y="136026"/>
                </a:cubicBezTo>
                <a:cubicBezTo>
                  <a:pt x="1236833" y="143583"/>
                  <a:pt x="1242847" y="150573"/>
                  <a:pt x="1246909" y="158697"/>
                </a:cubicBezTo>
                <a:cubicBezTo>
                  <a:pt x="1259202" y="183283"/>
                  <a:pt x="1247922" y="182382"/>
                  <a:pt x="1269580" y="204040"/>
                </a:cubicBezTo>
                <a:cubicBezTo>
                  <a:pt x="1276002" y="210462"/>
                  <a:pt x="1285463" y="213120"/>
                  <a:pt x="1292251" y="219154"/>
                </a:cubicBezTo>
                <a:cubicBezTo>
                  <a:pt x="1308227" y="233354"/>
                  <a:pt x="1317316" y="257737"/>
                  <a:pt x="1337594" y="264496"/>
                </a:cubicBezTo>
                <a:cubicBezTo>
                  <a:pt x="1345151" y="267015"/>
                  <a:pt x="1353140" y="268491"/>
                  <a:pt x="1360265" y="272053"/>
                </a:cubicBezTo>
                <a:cubicBezTo>
                  <a:pt x="1368389" y="276115"/>
                  <a:pt x="1374588" y="283589"/>
                  <a:pt x="1382936" y="287167"/>
                </a:cubicBezTo>
                <a:cubicBezTo>
                  <a:pt x="1392482" y="291258"/>
                  <a:pt x="1403088" y="292205"/>
                  <a:pt x="1413164" y="294724"/>
                </a:cubicBezTo>
                <a:cubicBezTo>
                  <a:pt x="1525696" y="285346"/>
                  <a:pt x="1527548" y="281224"/>
                  <a:pt x="1662546" y="294724"/>
                </a:cubicBezTo>
                <a:cubicBezTo>
                  <a:pt x="1666091" y="295078"/>
                  <a:pt x="1657508" y="299762"/>
                  <a:pt x="1654989" y="302281"/>
                </a:cubicBezTo>
              </a:path>
            </a:pathLst>
          </a:cu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9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 y="-171450"/>
            <a:ext cx="4388112" cy="4800600"/>
          </a:xfrm>
          <a:prstGeom prst="rect">
            <a:avLst/>
          </a:prstGeom>
          <a:ln>
            <a:solidFill>
              <a:schemeClr val="tx1">
                <a:lumMod val="95000"/>
                <a:lumOff val="5000"/>
              </a:schemeClr>
            </a:solidFill>
          </a:ln>
        </p:spPr>
      </p:pic>
      <p:sp>
        <p:nvSpPr>
          <p:cNvPr id="7" name="Rectangle 6"/>
          <p:cNvSpPr/>
          <p:nvPr/>
        </p:nvSpPr>
        <p:spPr>
          <a:xfrm>
            <a:off x="4038600" y="3333750"/>
            <a:ext cx="4572000" cy="369332"/>
          </a:xfrm>
          <a:prstGeom prst="rect">
            <a:avLst/>
          </a:prstGeom>
        </p:spPr>
        <p:txBody>
          <a:bodyPr>
            <a:spAutoFit/>
          </a:bodyPr>
          <a:lstStyle/>
          <a:p>
            <a:r>
              <a:rPr lang="vi-VN" dirty="0" smtClean="0"/>
              <a:t>.</a:t>
            </a:r>
            <a:endParaRPr lang="en-US" dirty="0"/>
          </a:p>
        </p:txBody>
      </p:sp>
      <p:sp>
        <p:nvSpPr>
          <p:cNvPr id="9" name="Vertical Scroll 8"/>
          <p:cNvSpPr/>
          <p:nvPr/>
        </p:nvSpPr>
        <p:spPr>
          <a:xfrm>
            <a:off x="3806221" y="0"/>
            <a:ext cx="5337779" cy="494232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cs typeface="Times New Roman" panose="02020603050405020304" pitchFamily="18" charset="0"/>
              </a:rPr>
              <a:t>+ Địa hình: </a:t>
            </a:r>
            <a:r>
              <a:rPr lang="vi-VN" sz="2400" dirty="0">
                <a:solidFill>
                  <a:schemeClr val="tx1"/>
                </a:solidFill>
                <a:latin typeface="Times New Roman" panose="02020603050405020304" pitchFamily="18" charset="0"/>
                <a:cs typeface="Times New Roman" panose="02020603050405020304" pitchFamily="18" charset="0"/>
              </a:rPr>
              <a:t>Ấn Độ có đồng bằng sông Ấn, sông Hằng lớn vào loại bậc nhất thế giới, được phù sa màu mỡ của hai con sông này bối tụ. Có sơn nguyên Đê-can với núi đá hiểm trở, đất đai khô càn. Vùng cực Nam và đọc hai bờ ven biển là những đồng bằng nhỏ hẹp.</a:t>
            </a:r>
          </a:p>
        </p:txBody>
      </p:sp>
      <p:sp>
        <p:nvSpPr>
          <p:cNvPr id="3" name="Curved Right Arrow 2"/>
          <p:cNvSpPr/>
          <p:nvPr/>
        </p:nvSpPr>
        <p:spPr>
          <a:xfrm rot="12881229">
            <a:off x="1138339" y="361863"/>
            <a:ext cx="387906" cy="12430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rot="17105235">
            <a:off x="2302133" y="643649"/>
            <a:ext cx="387906" cy="12430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4"/>
          <p:cNvSpPr/>
          <p:nvPr/>
        </p:nvSpPr>
        <p:spPr>
          <a:xfrm>
            <a:off x="1371600" y="2228850"/>
            <a:ext cx="838200" cy="190500"/>
          </a:xfrm>
          <a:custGeom>
            <a:avLst/>
            <a:gdLst>
              <a:gd name="connsiteX0" fmla="*/ 0 w 879231"/>
              <a:gd name="connsiteY0" fmla="*/ 91626 h 204167"/>
              <a:gd name="connsiteX1" fmla="*/ 70339 w 879231"/>
              <a:gd name="connsiteY1" fmla="*/ 70524 h 204167"/>
              <a:gd name="connsiteX2" fmla="*/ 112542 w 879231"/>
              <a:gd name="connsiteY2" fmla="*/ 42389 h 204167"/>
              <a:gd name="connsiteX3" fmla="*/ 175846 w 879231"/>
              <a:gd name="connsiteY3" fmla="*/ 21287 h 204167"/>
              <a:gd name="connsiteX4" fmla="*/ 196948 w 879231"/>
              <a:gd name="connsiteY4" fmla="*/ 14254 h 204167"/>
              <a:gd name="connsiteX5" fmla="*/ 218050 w 879231"/>
              <a:gd name="connsiteY5" fmla="*/ 186 h 204167"/>
              <a:gd name="connsiteX6" fmla="*/ 309490 w 879231"/>
              <a:gd name="connsiteY6" fmla="*/ 14254 h 204167"/>
              <a:gd name="connsiteX7" fmla="*/ 330591 w 879231"/>
              <a:gd name="connsiteY7" fmla="*/ 28321 h 204167"/>
              <a:gd name="connsiteX8" fmla="*/ 351693 w 879231"/>
              <a:gd name="connsiteY8" fmla="*/ 49423 h 204167"/>
              <a:gd name="connsiteX9" fmla="*/ 393896 w 879231"/>
              <a:gd name="connsiteY9" fmla="*/ 77558 h 204167"/>
              <a:gd name="connsiteX10" fmla="*/ 414997 w 879231"/>
              <a:gd name="connsiteY10" fmla="*/ 105694 h 204167"/>
              <a:gd name="connsiteX11" fmla="*/ 443133 w 879231"/>
              <a:gd name="connsiteY11" fmla="*/ 140863 h 204167"/>
              <a:gd name="connsiteX12" fmla="*/ 478302 w 879231"/>
              <a:gd name="connsiteY12" fmla="*/ 133829 h 204167"/>
              <a:gd name="connsiteX13" fmla="*/ 499403 w 879231"/>
              <a:gd name="connsiteY13" fmla="*/ 112727 h 204167"/>
              <a:gd name="connsiteX14" fmla="*/ 520505 w 879231"/>
              <a:gd name="connsiteY14" fmla="*/ 105694 h 204167"/>
              <a:gd name="connsiteX15" fmla="*/ 555674 w 879231"/>
              <a:gd name="connsiteY15" fmla="*/ 91626 h 204167"/>
              <a:gd name="connsiteX16" fmla="*/ 640080 w 879231"/>
              <a:gd name="connsiteY16" fmla="*/ 77558 h 204167"/>
              <a:gd name="connsiteX17" fmla="*/ 717453 w 879231"/>
              <a:gd name="connsiteY17" fmla="*/ 70524 h 204167"/>
              <a:gd name="connsiteX18" fmla="*/ 773723 w 879231"/>
              <a:gd name="connsiteY18" fmla="*/ 63490 h 204167"/>
              <a:gd name="connsiteX19" fmla="*/ 837028 w 879231"/>
              <a:gd name="connsiteY19" fmla="*/ 98660 h 204167"/>
              <a:gd name="connsiteX20" fmla="*/ 851096 w 879231"/>
              <a:gd name="connsiteY20" fmla="*/ 154930 h 204167"/>
              <a:gd name="connsiteX21" fmla="*/ 865163 w 879231"/>
              <a:gd name="connsiteY21" fmla="*/ 176032 h 204167"/>
              <a:gd name="connsiteX22" fmla="*/ 879231 w 879231"/>
              <a:gd name="connsiteY22" fmla="*/ 204167 h 2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9231" h="204167">
                <a:moveTo>
                  <a:pt x="0" y="91626"/>
                </a:moveTo>
                <a:cubicBezTo>
                  <a:pt x="29105" y="85805"/>
                  <a:pt x="43550" y="85136"/>
                  <a:pt x="70339" y="70524"/>
                </a:cubicBezTo>
                <a:cubicBezTo>
                  <a:pt x="85182" y="62428"/>
                  <a:pt x="96502" y="47736"/>
                  <a:pt x="112542" y="42389"/>
                </a:cubicBezTo>
                <a:lnTo>
                  <a:pt x="175846" y="21287"/>
                </a:lnTo>
                <a:lnTo>
                  <a:pt x="196948" y="14254"/>
                </a:lnTo>
                <a:cubicBezTo>
                  <a:pt x="203982" y="9565"/>
                  <a:pt x="209621" y="834"/>
                  <a:pt x="218050" y="186"/>
                </a:cubicBezTo>
                <a:cubicBezTo>
                  <a:pt x="232038" y="-890"/>
                  <a:pt x="286087" y="2553"/>
                  <a:pt x="309490" y="14254"/>
                </a:cubicBezTo>
                <a:cubicBezTo>
                  <a:pt x="317051" y="18034"/>
                  <a:pt x="324097" y="22909"/>
                  <a:pt x="330591" y="28321"/>
                </a:cubicBezTo>
                <a:cubicBezTo>
                  <a:pt x="338233" y="34689"/>
                  <a:pt x="343841" y="43316"/>
                  <a:pt x="351693" y="49423"/>
                </a:cubicBezTo>
                <a:cubicBezTo>
                  <a:pt x="365039" y="59803"/>
                  <a:pt x="393896" y="77558"/>
                  <a:pt x="393896" y="77558"/>
                </a:cubicBezTo>
                <a:cubicBezTo>
                  <a:pt x="400930" y="86937"/>
                  <a:pt x="406707" y="97404"/>
                  <a:pt x="414997" y="105694"/>
                </a:cubicBezTo>
                <a:cubicBezTo>
                  <a:pt x="446814" y="137511"/>
                  <a:pt x="429439" y="99780"/>
                  <a:pt x="443133" y="140863"/>
                </a:cubicBezTo>
                <a:cubicBezTo>
                  <a:pt x="454856" y="138518"/>
                  <a:pt x="467609" y="139176"/>
                  <a:pt x="478302" y="133829"/>
                </a:cubicBezTo>
                <a:cubicBezTo>
                  <a:pt x="487199" y="129380"/>
                  <a:pt x="491126" y="118245"/>
                  <a:pt x="499403" y="112727"/>
                </a:cubicBezTo>
                <a:cubicBezTo>
                  <a:pt x="505572" y="108614"/>
                  <a:pt x="513563" y="108297"/>
                  <a:pt x="520505" y="105694"/>
                </a:cubicBezTo>
                <a:cubicBezTo>
                  <a:pt x="532327" y="101261"/>
                  <a:pt x="543580" y="95254"/>
                  <a:pt x="555674" y="91626"/>
                </a:cubicBezTo>
                <a:cubicBezTo>
                  <a:pt x="572473" y="86586"/>
                  <a:pt x="627027" y="79008"/>
                  <a:pt x="640080" y="77558"/>
                </a:cubicBezTo>
                <a:cubicBezTo>
                  <a:pt x="665819" y="74698"/>
                  <a:pt x="691698" y="73235"/>
                  <a:pt x="717453" y="70524"/>
                </a:cubicBezTo>
                <a:cubicBezTo>
                  <a:pt x="736252" y="68545"/>
                  <a:pt x="754966" y="65835"/>
                  <a:pt x="773723" y="63490"/>
                </a:cubicBezTo>
                <a:cubicBezTo>
                  <a:pt x="795093" y="70614"/>
                  <a:pt x="825747" y="73841"/>
                  <a:pt x="837028" y="98660"/>
                </a:cubicBezTo>
                <a:cubicBezTo>
                  <a:pt x="845029" y="116261"/>
                  <a:pt x="840372" y="138843"/>
                  <a:pt x="851096" y="154930"/>
                </a:cubicBezTo>
                <a:cubicBezTo>
                  <a:pt x="855785" y="161964"/>
                  <a:pt x="861383" y="168471"/>
                  <a:pt x="865163" y="176032"/>
                </a:cubicBezTo>
                <a:cubicBezTo>
                  <a:pt x="881325" y="208358"/>
                  <a:pt x="863341" y="188279"/>
                  <a:pt x="879231" y="204167"/>
                </a:cubicBezTo>
              </a:path>
            </a:pathLst>
          </a:custGeom>
          <a:noFill/>
          <a:ln w="76200">
            <a:solidFill>
              <a:srgbClr val="8F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638886" y="2820572"/>
            <a:ext cx="569742" cy="457200"/>
          </a:xfrm>
          <a:custGeom>
            <a:avLst/>
            <a:gdLst>
              <a:gd name="connsiteX0" fmla="*/ 0 w 569742"/>
              <a:gd name="connsiteY0" fmla="*/ 70339 h 457200"/>
              <a:gd name="connsiteX1" fmla="*/ 21102 w 569742"/>
              <a:gd name="connsiteY1" fmla="*/ 147711 h 457200"/>
              <a:gd name="connsiteX2" fmla="*/ 49237 w 569742"/>
              <a:gd name="connsiteY2" fmla="*/ 211016 h 457200"/>
              <a:gd name="connsiteX3" fmla="*/ 63305 w 569742"/>
              <a:gd name="connsiteY3" fmla="*/ 281354 h 457200"/>
              <a:gd name="connsiteX4" fmla="*/ 84406 w 569742"/>
              <a:gd name="connsiteY4" fmla="*/ 358726 h 457200"/>
              <a:gd name="connsiteX5" fmla="*/ 112542 w 569742"/>
              <a:gd name="connsiteY5" fmla="*/ 400930 h 457200"/>
              <a:gd name="connsiteX6" fmla="*/ 126609 w 569742"/>
              <a:gd name="connsiteY6" fmla="*/ 422031 h 457200"/>
              <a:gd name="connsiteX7" fmla="*/ 147711 w 569742"/>
              <a:gd name="connsiteY7" fmla="*/ 436099 h 457200"/>
              <a:gd name="connsiteX8" fmla="*/ 189914 w 569742"/>
              <a:gd name="connsiteY8" fmla="*/ 457200 h 457200"/>
              <a:gd name="connsiteX9" fmla="*/ 274320 w 569742"/>
              <a:gd name="connsiteY9" fmla="*/ 443133 h 457200"/>
              <a:gd name="connsiteX10" fmla="*/ 323557 w 569742"/>
              <a:gd name="connsiteY10" fmla="*/ 429065 h 457200"/>
              <a:gd name="connsiteX11" fmla="*/ 365760 w 569742"/>
              <a:gd name="connsiteY11" fmla="*/ 400930 h 457200"/>
              <a:gd name="connsiteX12" fmla="*/ 386862 w 569742"/>
              <a:gd name="connsiteY12" fmla="*/ 351693 h 457200"/>
              <a:gd name="connsiteX13" fmla="*/ 422031 w 569742"/>
              <a:gd name="connsiteY13" fmla="*/ 309490 h 457200"/>
              <a:gd name="connsiteX14" fmla="*/ 485336 w 569742"/>
              <a:gd name="connsiteY14" fmla="*/ 274320 h 457200"/>
              <a:gd name="connsiteX15" fmla="*/ 499403 w 569742"/>
              <a:gd name="connsiteY15" fmla="*/ 253219 h 457200"/>
              <a:gd name="connsiteX16" fmla="*/ 520505 w 569742"/>
              <a:gd name="connsiteY16" fmla="*/ 239151 h 457200"/>
              <a:gd name="connsiteX17" fmla="*/ 534572 w 569742"/>
              <a:gd name="connsiteY17" fmla="*/ 196948 h 457200"/>
              <a:gd name="connsiteX18" fmla="*/ 548640 w 569742"/>
              <a:gd name="connsiteY18" fmla="*/ 154745 h 457200"/>
              <a:gd name="connsiteX19" fmla="*/ 562708 w 569742"/>
              <a:gd name="connsiteY19" fmla="*/ 112542 h 457200"/>
              <a:gd name="connsiteX20" fmla="*/ 569742 w 569742"/>
              <a:gd name="connsiteY20" fmla="*/ 91440 h 457200"/>
              <a:gd name="connsiteX21" fmla="*/ 548640 w 569742"/>
              <a:gd name="connsiteY21"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742" h="457200">
                <a:moveTo>
                  <a:pt x="0" y="70339"/>
                </a:moveTo>
                <a:cubicBezTo>
                  <a:pt x="3775" y="89215"/>
                  <a:pt x="10902" y="132411"/>
                  <a:pt x="21102" y="147711"/>
                </a:cubicBezTo>
                <a:cubicBezTo>
                  <a:pt x="37940" y="172970"/>
                  <a:pt x="42062" y="175144"/>
                  <a:pt x="49237" y="211016"/>
                </a:cubicBezTo>
                <a:lnTo>
                  <a:pt x="63305" y="281354"/>
                </a:lnTo>
                <a:cubicBezTo>
                  <a:pt x="67080" y="300227"/>
                  <a:pt x="74209" y="343430"/>
                  <a:pt x="84406" y="358726"/>
                </a:cubicBezTo>
                <a:lnTo>
                  <a:pt x="112542" y="400930"/>
                </a:lnTo>
                <a:cubicBezTo>
                  <a:pt x="117231" y="407964"/>
                  <a:pt x="119575" y="417342"/>
                  <a:pt x="126609" y="422031"/>
                </a:cubicBezTo>
                <a:cubicBezTo>
                  <a:pt x="133643" y="426720"/>
                  <a:pt x="140150" y="432318"/>
                  <a:pt x="147711" y="436099"/>
                </a:cubicBezTo>
                <a:cubicBezTo>
                  <a:pt x="205962" y="465225"/>
                  <a:pt x="129428" y="416879"/>
                  <a:pt x="189914" y="457200"/>
                </a:cubicBezTo>
                <a:cubicBezTo>
                  <a:pt x="292790" y="445769"/>
                  <a:pt x="221832" y="458129"/>
                  <a:pt x="274320" y="443133"/>
                </a:cubicBezTo>
                <a:cubicBezTo>
                  <a:pt x="281820" y="440990"/>
                  <a:pt x="314627" y="434026"/>
                  <a:pt x="323557" y="429065"/>
                </a:cubicBezTo>
                <a:cubicBezTo>
                  <a:pt x="338337" y="420854"/>
                  <a:pt x="365760" y="400930"/>
                  <a:pt x="365760" y="400930"/>
                </a:cubicBezTo>
                <a:cubicBezTo>
                  <a:pt x="401076" y="347956"/>
                  <a:pt x="359612" y="415277"/>
                  <a:pt x="386862" y="351693"/>
                </a:cubicBezTo>
                <a:cubicBezTo>
                  <a:pt x="392669" y="338143"/>
                  <a:pt x="411163" y="317943"/>
                  <a:pt x="422031" y="309490"/>
                </a:cubicBezTo>
                <a:cubicBezTo>
                  <a:pt x="458312" y="281271"/>
                  <a:pt x="453497" y="284933"/>
                  <a:pt x="485336" y="274320"/>
                </a:cubicBezTo>
                <a:cubicBezTo>
                  <a:pt x="490025" y="267286"/>
                  <a:pt x="493426" y="259196"/>
                  <a:pt x="499403" y="253219"/>
                </a:cubicBezTo>
                <a:cubicBezTo>
                  <a:pt x="505381" y="247241"/>
                  <a:pt x="516025" y="246320"/>
                  <a:pt x="520505" y="239151"/>
                </a:cubicBezTo>
                <a:cubicBezTo>
                  <a:pt x="528364" y="226576"/>
                  <a:pt x="529883" y="211016"/>
                  <a:pt x="534572" y="196948"/>
                </a:cubicBezTo>
                <a:lnTo>
                  <a:pt x="548640" y="154745"/>
                </a:lnTo>
                <a:lnTo>
                  <a:pt x="562708" y="112542"/>
                </a:lnTo>
                <a:lnTo>
                  <a:pt x="569742" y="91440"/>
                </a:lnTo>
                <a:cubicBezTo>
                  <a:pt x="555129" y="3763"/>
                  <a:pt x="575843" y="27203"/>
                  <a:pt x="548640" y="0"/>
                </a:cubicBezTo>
              </a:path>
            </a:pathLst>
          </a:custGeom>
          <a:noFill/>
          <a:ln w="762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1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95250"/>
            <a:ext cx="4388112" cy="4800600"/>
          </a:xfrm>
          <a:prstGeom prst="rect">
            <a:avLst/>
          </a:prstGeom>
          <a:ln>
            <a:solidFill>
              <a:schemeClr val="tx1">
                <a:lumMod val="95000"/>
                <a:lumOff val="5000"/>
              </a:schemeClr>
            </a:solidFill>
          </a:ln>
        </p:spPr>
      </p:pic>
      <p:sp>
        <p:nvSpPr>
          <p:cNvPr id="7" name="Rectangle 6"/>
          <p:cNvSpPr/>
          <p:nvPr/>
        </p:nvSpPr>
        <p:spPr>
          <a:xfrm>
            <a:off x="4038600" y="3333750"/>
            <a:ext cx="4572000" cy="369332"/>
          </a:xfrm>
          <a:prstGeom prst="rect">
            <a:avLst/>
          </a:prstGeom>
        </p:spPr>
        <p:txBody>
          <a:bodyPr>
            <a:spAutoFit/>
          </a:bodyPr>
          <a:lstStyle/>
          <a:p>
            <a:r>
              <a:rPr lang="vi-VN" dirty="0" smtClean="0"/>
              <a:t>.</a:t>
            </a:r>
            <a:endParaRPr lang="en-US" dirty="0"/>
          </a:p>
        </p:txBody>
      </p:sp>
      <p:sp>
        <p:nvSpPr>
          <p:cNvPr id="9" name="Vertical Scroll 8"/>
          <p:cNvSpPr/>
          <p:nvPr/>
        </p:nvSpPr>
        <p:spPr>
          <a:xfrm>
            <a:off x="3806221" y="0"/>
            <a:ext cx="5337779" cy="494232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cs typeface="Times New Roman" panose="02020603050405020304" pitchFamily="18" charset="0"/>
              </a:rPr>
              <a:t>+ Khí hậu: </a:t>
            </a:r>
            <a:r>
              <a:rPr lang="vi-VN" sz="2400" dirty="0">
                <a:solidFill>
                  <a:schemeClr val="tx1"/>
                </a:solidFill>
                <a:latin typeface="Times New Roman" panose="02020603050405020304" pitchFamily="18" charset="0"/>
                <a:cs typeface="Times New Roman" panose="02020603050405020304" pitchFamily="18" charset="0"/>
              </a:rPr>
              <a:t>Ở lưu vực </a:t>
            </a:r>
            <a:r>
              <a:rPr lang="vi-VN" sz="2400" dirty="0" smtClean="0">
                <a:solidFill>
                  <a:schemeClr val="tx1"/>
                </a:solidFill>
                <a:latin typeface="Times New Roman" panose="02020603050405020304" pitchFamily="18" charset="0"/>
                <a:cs typeface="Times New Roman" panose="02020603050405020304" pitchFamily="18" charset="0"/>
              </a:rPr>
              <a:t>s</a:t>
            </a:r>
            <a:r>
              <a:rPr lang="en-US" sz="2400" dirty="0">
                <a:solidFill>
                  <a:schemeClr val="tx1"/>
                </a:solidFill>
                <a:latin typeface="Times New Roman" panose="02020603050405020304" pitchFamily="18" charset="0"/>
                <a:cs typeface="Times New Roman" panose="02020603050405020304" pitchFamily="18" charset="0"/>
              </a:rPr>
              <a:t>ô</a:t>
            </a:r>
            <a:r>
              <a:rPr lang="vi-VN" sz="2400" dirty="0" smtClean="0">
                <a:solidFill>
                  <a:schemeClr val="tx1"/>
                </a:solidFill>
                <a:latin typeface="Times New Roman" panose="02020603050405020304" pitchFamily="18" charset="0"/>
                <a:cs typeface="Times New Roman" panose="02020603050405020304" pitchFamily="18" charset="0"/>
              </a:rPr>
              <a:t>ng </a:t>
            </a:r>
            <a:r>
              <a:rPr lang="vi-VN" sz="2400" dirty="0">
                <a:solidFill>
                  <a:schemeClr val="tx1"/>
                </a:solidFill>
                <a:latin typeface="Times New Roman" panose="02020603050405020304" pitchFamily="18" charset="0"/>
                <a:cs typeface="Times New Roman" panose="02020603050405020304" pitchFamily="18" charset="0"/>
              </a:rPr>
              <a:t>Ấn khô nóng, ít </a:t>
            </a:r>
            <a:r>
              <a:rPr lang="vi-VN" sz="2400" dirty="0" smtClean="0">
                <a:solidFill>
                  <a:schemeClr val="tx1"/>
                </a:solidFill>
                <a:latin typeface="Times New Roman" panose="02020603050405020304" pitchFamily="18" charset="0"/>
                <a:cs typeface="Times New Roman" panose="02020603050405020304" pitchFamily="18" charset="0"/>
              </a:rPr>
              <a:t>mưa</a:t>
            </a:r>
            <a:r>
              <a:rPr lang="en-US" sz="2400" dirty="0" smtClean="0">
                <a:solidFill>
                  <a:schemeClr val="tx1"/>
                </a:solidFill>
                <a:latin typeface="Times New Roman" panose="02020603050405020304" pitchFamily="18" charset="0"/>
                <a:cs typeface="Times New Roman" panose="02020603050405020304" pitchFamily="18" charset="0"/>
              </a:rPr>
              <a:t> do </a:t>
            </a:r>
            <a:r>
              <a:rPr lang="en-US" sz="2400" dirty="0" err="1" smtClean="0">
                <a:solidFill>
                  <a:schemeClr val="tx1"/>
                </a:solidFill>
                <a:latin typeface="Times New Roman" panose="02020603050405020304" pitchFamily="18" charset="0"/>
                <a:cs typeface="Times New Roman" panose="02020603050405020304" pitchFamily="18" charset="0"/>
              </a:rPr>
              <a:t>tác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động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mạc</a:t>
            </a:r>
            <a:r>
              <a:rPr lang="vi-VN" sz="2400" dirty="0" smtClean="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Ở lưu vực sông Hằng, </a:t>
            </a:r>
            <a:r>
              <a:rPr lang="en-US" sz="2400" dirty="0" err="1" smtClean="0">
                <a:solidFill>
                  <a:schemeClr val="tx1"/>
                </a:solidFill>
                <a:latin typeface="Times New Roman" panose="02020603050405020304" pitchFamily="18" charset="0"/>
                <a:cs typeface="Times New Roman" panose="02020603050405020304" pitchFamily="18" charset="0"/>
              </a:rPr>
              <a:t>đất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màu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mưa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hơn</a:t>
            </a:r>
            <a:r>
              <a:rPr lang="en-US" sz="2400" dirty="0" smtClean="0">
                <a:solidFill>
                  <a:schemeClr val="tx1"/>
                </a:solidFill>
                <a:latin typeface="Times New Roman" panose="02020603050405020304" pitchFamily="18" charset="0"/>
                <a:cs typeface="Times New Roman" panose="02020603050405020304" pitchFamily="18" charset="0"/>
              </a:rPr>
              <a:t> do </a:t>
            </a:r>
            <a:r>
              <a:rPr lang="vi-VN" sz="2400" dirty="0" smtClean="0">
                <a:solidFill>
                  <a:schemeClr val="tx1"/>
                </a:solidFill>
                <a:latin typeface="Times New Roman" panose="02020603050405020304" pitchFamily="18" charset="0"/>
                <a:cs typeface="Times New Roman" panose="02020603050405020304" pitchFamily="18" charset="0"/>
              </a:rPr>
              <a:t>có </a:t>
            </a:r>
            <a:r>
              <a:rPr lang="vi-VN" sz="2400" dirty="0">
                <a:solidFill>
                  <a:schemeClr val="tx1"/>
                </a:solidFill>
                <a:latin typeface="Times New Roman" panose="02020603050405020304" pitchFamily="18" charset="0"/>
                <a:cs typeface="Times New Roman" panose="02020603050405020304" pitchFamily="18" charset="0"/>
              </a:rPr>
              <a:t>gió mùa </a:t>
            </a:r>
            <a:r>
              <a:rPr lang="en-US" sz="2400" dirty="0" err="1" smtClean="0">
                <a:solidFill>
                  <a:schemeClr val="tx1"/>
                </a:solidFill>
                <a:latin typeface="Times New Roman" panose="02020603050405020304" pitchFamily="18" charset="0"/>
                <a:cs typeface="Times New Roman" panose="02020603050405020304" pitchFamily="18" charset="0"/>
              </a:rPr>
              <a:t>không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mạc</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 name="Arc 1"/>
          <p:cNvSpPr/>
          <p:nvPr/>
        </p:nvSpPr>
        <p:spPr>
          <a:xfrm rot="4800403">
            <a:off x="-72801" y="-40754"/>
            <a:ext cx="1543693" cy="1338807"/>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9914324">
            <a:off x="1877381" y="182480"/>
            <a:ext cx="1543693" cy="1338807"/>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17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1833</TotalTime>
  <Words>1867</Words>
  <Application>Microsoft Office PowerPoint</Application>
  <PresentationFormat>On-screen Show (16:9)</PresentationFormat>
  <Paragraphs>137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PowerPoint Presentation</vt:lpstr>
      <vt:lpstr> </vt:lpstr>
      <vt:lpstr>PowerPoint Presentation</vt:lpstr>
      <vt:lpstr>PowerPoint Presentation</vt:lpstr>
      <vt:lpstr>PowerPoint Presentation</vt:lpstr>
      <vt:lpstr>    Đọc thông tinh sách giáo khoa, tìm hiểu về điều kiện tự nhiên ở Ấn Độ ( vị trí địa lí, địa hình, khí hâu, và dân cư?</vt:lpstr>
      <vt:lpstr>    HS quan sát Lược đồ Hình 8,1 và : Nêu điều kiện tự nhiên của Ấn Độ.</vt:lpstr>
      <vt:lpstr>PowerPoint Presentation</vt:lpstr>
      <vt:lpstr>PowerPoint Presentation</vt:lpstr>
      <vt:lpstr>PowerPoint Presentation</vt:lpstr>
      <vt:lpstr>    HS quan sát Lược đồ Hình 8,1 và : cho biết Sông Ấn và sông Hằng chảy qua các quốc gia nào?.</vt:lpstr>
      <vt:lpstr>PowerPoint Presentation</vt:lpstr>
      <vt:lpstr>PowerPoint Presentation</vt:lpstr>
      <vt:lpstr>PowerPoint Presentation</vt:lpstr>
      <vt:lpstr>PowerPoint Presentation</vt:lpstr>
      <vt:lpstr>HS quan sát Sơ đồ 8.2 SHS trang 42 và trả lời câu hỏi:  Em hãy cho biết đẳng cấp nào có vị thế cao nhất, đẳng cấp nào có vị thế thấp nhất? Tại sao tăng lữ lại có vị thế cao nhất?   </vt:lpstr>
      <vt:lpstr>PowerPoint Presentation</vt:lpstr>
      <vt:lpstr>PowerPoint Presentation</vt:lpstr>
      <vt:lpstr>PowerPoint Presentation</vt:lpstr>
      <vt:lpstr>HS đọc thông tin mục III và quan sát các hình từ Hình 8.3 đến Hình 8.5 SHS trang 43-45. Ấn Độ có những thành tựu văn hóa tiêu biểu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Huy</dc:creator>
  <cp:lastModifiedBy>acer</cp:lastModifiedBy>
  <cp:revision>198</cp:revision>
  <dcterms:created xsi:type="dcterms:W3CDTF">2018-10-18T02:19:58Z</dcterms:created>
  <dcterms:modified xsi:type="dcterms:W3CDTF">2022-07-24T23:52:15Z</dcterms:modified>
</cp:coreProperties>
</file>