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1" r:id="rId3"/>
    <p:sldId id="362" r:id="rId4"/>
    <p:sldId id="265" r:id="rId5"/>
    <p:sldId id="266" r:id="rId6"/>
    <p:sldId id="267" r:id="rId7"/>
    <p:sldId id="299" r:id="rId8"/>
    <p:sldId id="269" r:id="rId9"/>
    <p:sldId id="268" r:id="rId10"/>
    <p:sldId id="270" r:id="rId11"/>
    <p:sldId id="321" r:id="rId12"/>
    <p:sldId id="271" r:id="rId13"/>
    <p:sldId id="273" r:id="rId14"/>
    <p:sldId id="274" r:id="rId15"/>
    <p:sldId id="287" r:id="rId16"/>
    <p:sldId id="275" r:id="rId17"/>
    <p:sldId id="272" r:id="rId18"/>
    <p:sldId id="308" r:id="rId19"/>
    <p:sldId id="320" r:id="rId20"/>
    <p:sldId id="277" r:id="rId21"/>
    <p:sldId id="278" r:id="rId22"/>
    <p:sldId id="309" r:id="rId23"/>
    <p:sldId id="322" r:id="rId24"/>
    <p:sldId id="280" r:id="rId25"/>
    <p:sldId id="281" r:id="rId26"/>
    <p:sldId id="310" r:id="rId27"/>
    <p:sldId id="282" r:id="rId28"/>
    <p:sldId id="283" r:id="rId29"/>
    <p:sldId id="285" r:id="rId30"/>
    <p:sldId id="284" r:id="rId31"/>
    <p:sldId id="314" r:id="rId32"/>
    <p:sldId id="286" r:id="rId33"/>
    <p:sldId id="289" r:id="rId34"/>
    <p:sldId id="288" r:id="rId35"/>
    <p:sldId id="311" r:id="rId36"/>
    <p:sldId id="312" r:id="rId37"/>
    <p:sldId id="298" r:id="rId38"/>
    <p:sldId id="290" r:id="rId39"/>
    <p:sldId id="291" r:id="rId40"/>
    <p:sldId id="313" r:id="rId41"/>
    <p:sldId id="292" r:id="rId42"/>
    <p:sldId id="293" r:id="rId43"/>
    <p:sldId id="294" r:id="rId44"/>
    <p:sldId id="295" r:id="rId45"/>
    <p:sldId id="296" r:id="rId46"/>
    <p:sldId id="315" r:id="rId47"/>
    <p:sldId id="316" r:id="rId48"/>
    <p:sldId id="317" r:id="rId49"/>
    <p:sldId id="318" r:id="rId50"/>
    <p:sldId id="31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AAE5A-BC06-44D4-B46B-61A73A9C6D0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3525E4-0BC3-4576-AF0A-6B17FC337BF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B8AD-0131-4D60-B457-A669ABA090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32C36-1714-4A92-A845-C7348511C1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hyperlink" Target="http://vi.wikipedia.org/wiki/T%E1%BA%ADp_tin:Henry_Bessemer.jpg" TargetMode="Externa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4.GIF"/><Relationship Id="rId4" Type="http://schemas.openxmlformats.org/officeDocument/2006/relationships/hyperlink" Target="http://www.glitter-graphics.com/" TargetMode="External"/><Relationship Id="rId3" Type="http://schemas.openxmlformats.org/officeDocument/2006/relationships/image" Target="../media/image5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4.GIF"/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67.wmf"/><Relationship Id="rId1" Type="http://schemas.openxmlformats.org/officeDocument/2006/relationships/image" Target="../media/image66.GIF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Relationship Id="rId3" Type="http://schemas.openxmlformats.org/officeDocument/2006/relationships/hyperlink" Target="http://rds.yahoo.com/_ylt=A9G_Rq9CfdNEDV0AtTaJzbkF;_ylu=X3oDMTBwaG5sZzluBHBvcwMxBHNlYwNzcgR2dGlkA0kwMDFfNzA-/SIG=1gqonaj9b/EXP=1154797250/**http:/images.search.yahoo.com/search/images/view?back=http://images.search.yahoo.com/search/images?p=Jean+Jacques++Rousseau+&amp;fr=FP-tab-img-t-t400&amp;toggle=1&amp;cop=&amp;ei=UTF-8&amp;w=508&amp;h=646&amp;imgurl=www.axonais.com/saintquentin/musee_lecuyer/graphs/rousseau.jpg&amp;rurl=http://www.rc.umd.edu:7000/5757&amp;size=87.7kB&amp;name=rousseau.jpg&amp;p=Jean+Jacques++Rousseau&amp;type=jpeg&amp;no=1&amp;tt=7,106&amp;ei=UTF-8" TargetMode="External"/><Relationship Id="rId2" Type="http://schemas.openxmlformats.org/officeDocument/2006/relationships/image" Target="../media/image68.jpeg"/><Relationship Id="rId1" Type="http://schemas.openxmlformats.org/officeDocument/2006/relationships/hyperlink" Target="http://rds.yahoo.com/_ylt=A9G_RqoGfNNEbj8By8SJzbkF;_ylu=X3oDMTBwZzgzMmo2BHBvcwMyBHNlYwNzcgR2dGlkA0kwMDFfNzA-/SIG=1guspcu9i/EXP=1154796934/**http:/images.search.yahoo.com/search/images/view?back=http://images.search.yahoo.com/search/images?p=Montesquieu+&amp;toggle=1&amp;ei=UTF-8&amp;fr=FP-tab-img-t-t400&amp;b=1&amp;w=446&amp;h=480&amp;imgurl=www.lsg.musin.de/Gesch/!daten-gesch/18jh/Montesquieu.jpg&amp;rurl=http://www.lsg.musin.de/Gesch/!daten-gesch/18jh/aufklaerung.htm&amp;size=57.5kB&amp;name=Montesquieu.jpg&amp;p=Montesquieu&amp;type=jpeg&amp;no=2&amp;tt=7,408&amp;ei=UTF-8" TargetMode="Externa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4.png"/><Relationship Id="rId2" Type="http://schemas.microsoft.com/office/2007/relationships/media" Target="file:///D:\Fim\T292253A.WMV" TargetMode="External"/><Relationship Id="rId1" Type="http://schemas.openxmlformats.org/officeDocument/2006/relationships/video" Target="file:///D:\Fim\T292253A.WM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0" y="3429000"/>
            <a:ext cx="1582341" cy="1440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D:\ANH CUA TRUONG\DSC0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" y="147955"/>
            <a:ext cx="8674735" cy="645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Hộp_Văn_Bản 3"/>
          <p:cNvSpPr txBox="1"/>
          <p:nvPr/>
        </p:nvSpPr>
        <p:spPr>
          <a:xfrm>
            <a:off x="1176338" y="2838450"/>
            <a:ext cx="6834188" cy="40151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r>
              <a:rPr lang="en-US" altLang="en-US" sz="3300" dirty="0">
                <a:solidFill>
                  <a:srgbClr val="FFFF00"/>
                </a:solidFill>
                <a:latin typeface="Times New Roman" panose="02020603050405020304" pitchFamily="18" charset="0"/>
              </a:rPr>
              <a:t>CHÀO MỪNG CÁC EM ĐẾN VỚI TIẾT HỌC  HÔM NÀY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</a:rPr>
              <a:t>Thực hiện : Nhóm GV Lịch Sử Khối 8 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</a:rPr>
              <a:t>Trường THCS Bình Khánh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NHỮNG THÀNH TỰU CHỦ YẾU VỀ KĨ THUẬT: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122299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609600"/>
            <a:ext cx="6858000" cy="72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SỰ PHÁT TRIỂN CỦA KHOA HỌC KĨ THUẬT, VĂN HÓA THẾ KỈ XVIII- ĐẦU THẾ KỈ XX. 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8+ 22)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82" y="3657600"/>
            <a:ext cx="7620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ấm vào ảnh để xem kích cỡ đầy đủ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0886"/>
            <a:ext cx="447402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AU TH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3124200"/>
            <a:ext cx="4419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3581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Phơn-tơn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799" y="116895"/>
            <a:ext cx="4724401" cy="299243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Phơn-tơn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1807,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Phơn-tơn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oóc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km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Phơn-tơn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neo”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50" descr="Robert Fu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8" y="3200400"/>
            <a:ext cx="46482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2"/>
          <p:cNvSpPr txBox="1">
            <a:spLocks noChangeArrowheads="1"/>
          </p:cNvSpPr>
          <p:nvPr/>
        </p:nvSpPr>
        <p:spPr bwMode="auto">
          <a:xfrm>
            <a:off x="1096274" y="6507762"/>
            <a:ext cx="2242868" cy="3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Robert Fulton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52"/>
          <p:cNvSpPr txBox="1">
            <a:spLocks noChangeArrowheads="1"/>
          </p:cNvSpPr>
          <p:nvPr/>
        </p:nvSpPr>
        <p:spPr bwMode="auto">
          <a:xfrm>
            <a:off x="5410200" y="6342211"/>
            <a:ext cx="2242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Phơn</a:t>
            </a:r>
            <a:r>
              <a:rPr lang="en-US" sz="20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tơn</a:t>
            </a:r>
            <a:r>
              <a:rPr lang="en-US" sz="2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4343400" cy="5308600"/>
          </a:xfrm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49103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2400" y="5638800"/>
            <a:ext cx="8763000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4724400" y="5930333"/>
            <a:ext cx="41529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Xti-phen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AutoShape 1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AutoShape 1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AutoShape 2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9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" y="904220"/>
            <a:ext cx="38115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87085" y="5793014"/>
            <a:ext cx="4114800" cy="8302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phen-xơn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890587"/>
            <a:ext cx="46116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6685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30179567_BENZ---VICTORIA-0507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057400"/>
            <a:ext cx="4561114" cy="3066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2" descr="http://genknews.genkcdn.vn/k:thumb_w/640/2014/1-flight-f-1418788785684/ngay-1712-chiec-may-bay-dau-tien-trong-lich-su-cat-canh-thanh-c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6" y="2035629"/>
            <a:ext cx="4539343" cy="30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420733"/>
            <a:ext cx="2057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457" y="5334000"/>
            <a:ext cx="4572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"/>
            <a:ext cx="7924800" cy="5211763"/>
          </a:xfrm>
        </p:spPr>
      </p:pic>
      <p:sp>
        <p:nvSpPr>
          <p:cNvPr id="5" name="Flowchart: Alternate Process 4"/>
          <p:cNvSpPr/>
          <p:nvPr/>
        </p:nvSpPr>
        <p:spPr>
          <a:xfrm>
            <a:off x="685800" y="5469719"/>
            <a:ext cx="8001000" cy="138178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322983"/>
            <a:ext cx="2667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(TK XIX)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230311phone-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24" y="502769"/>
            <a:ext cx="525553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" y="3698053"/>
            <a:ext cx="3697288" cy="2509894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69883" y="4414220"/>
            <a:ext cx="5255532" cy="1570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Alexander Graham Bell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 m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10/3/1876 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-3283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9" descr="Samuel F. B. M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490386"/>
            <a:ext cx="3505200" cy="270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1"/>
          <p:cNvSpPr>
            <a:spLocks noChangeArrowheads="1" noChangeShapeType="1" noTextEdit="1"/>
          </p:cNvSpPr>
          <p:nvPr/>
        </p:nvSpPr>
        <p:spPr bwMode="auto">
          <a:xfrm>
            <a:off x="561975" y="3249733"/>
            <a:ext cx="2152650" cy="345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S. Mooc-xơ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ảng xanh PPt có ô l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73" y="77587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786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95166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214" y="3080566"/>
            <a:ext cx="787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97621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243831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NHỮNG THÀNH TỰU CHỦ YẾU VỀ KĨ THUẬT: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122299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609600"/>
            <a:ext cx="6858000" cy="72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SỰ PHÁT TRIỂN CỦA KHOA HỌC KĨ THUẬT, VĂN HÓA THẾ KỈ XVIII- ĐẦU THẾ KỈ XX. 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8+ 22)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82" y="3657600"/>
            <a:ext cx="7620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/>
          <p:nvPr/>
        </p:nvGrpSpPr>
        <p:grpSpPr bwMode="auto">
          <a:xfrm>
            <a:off x="0" y="0"/>
            <a:ext cx="4724400" cy="3571875"/>
            <a:chOff x="2379" y="593"/>
            <a:chExt cx="3264" cy="3247"/>
          </a:xfrm>
        </p:grpSpPr>
        <p:pic>
          <p:nvPicPr>
            <p:cNvPr id="28682" name="Picture 15" descr="thomas_newcomen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593"/>
              <a:ext cx="3264" cy="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Rectangle 16"/>
            <p:cNvSpPr>
              <a:spLocks noChangeArrowheads="1"/>
            </p:cNvSpPr>
            <p:nvPr/>
          </p:nvSpPr>
          <p:spPr bwMode="auto">
            <a:xfrm>
              <a:off x="2928" y="3581"/>
              <a:ext cx="211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1" name="Picture 6" descr="May moc trong nong nghi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3048000" y="3200400"/>
            <a:ext cx="333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khí hóa nông nghiệp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2438400" y="0"/>
            <a:ext cx="472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Nd9GcTCnwaeqTBQaJ_cfgnupGsg_9sxmD-F03DuQa5PLhwm23RrL7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5825"/>
            <a:ext cx="3048000" cy="26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24545" y="6304823"/>
            <a:ext cx="444865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626710"/>
            <a:ext cx="3325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48" y="3631616"/>
            <a:ext cx="2693987" cy="26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02892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309" y="2753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50030"/>
            <a:ext cx="8077200" cy="1578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SỰ PHÁT TRIỂN CỦA KHOA HỌC KĨ THUẬT, VĂN HÓA THẾ KỈ XVIII- ĐẦU THẾ KỈ XX. (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8+ 22)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39391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8200" cy="5257800"/>
          </a:xfrm>
        </p:spPr>
      </p:pic>
      <p:pic>
        <p:nvPicPr>
          <p:cNvPr id="28676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59"/>
            <a:ext cx="4495800" cy="5257800"/>
          </a:xfrm>
        </p:spPr>
      </p:pic>
      <p:sp>
        <p:nvSpPr>
          <p:cNvPr id="8" name="Rounded Rectangle 7"/>
          <p:cNvSpPr/>
          <p:nvPr/>
        </p:nvSpPr>
        <p:spPr>
          <a:xfrm>
            <a:off x="326572" y="5486400"/>
            <a:ext cx="8763000" cy="1143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ảng xanh PPt có ô l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1" y="77587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786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32" y="171880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tiến.nhiều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298" y="2607173"/>
            <a:ext cx="787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176" y="344177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176" y="393306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753037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270" y="518392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NHỮNG THÀNH TỰU CHỦ YẾU VỀ KĨ THUẬT: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122299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lang="en-US" sz="28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609600"/>
            <a:ext cx="6858000" cy="72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SỰ PHÁT TRIỂN CỦA KHOA HỌC KĨ THUẬT, VĂN HÓA THẾ KỈ XVIII- ĐẦU THẾ KỈ XX. 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8+ 22)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7924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82051"/>
            <a:ext cx="45720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Súng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XIX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5" descr="ANd9GcR30bWjmn3Ia2Bon-q8YfUOGXWTwD7ukyv8IIabYB3Tn77i8Jc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07987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ANd9GcRQHKEdwH5D6LcKXA-xaEb-QSmRLrXW2wCY8rb9Y9VqFuvVem6O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226652"/>
            <a:ext cx="4352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mpl5283_redou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3043020"/>
            <a:ext cx="3962400" cy="36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Torped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9276"/>
            <a:ext cx="4876800" cy="364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92652" y="2226613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Napoleon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5029200" y="2537618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XIX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1" name="Picture 9" descr="Khinh khi cau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152525"/>
            <a:ext cx="4572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 descr="Ballon-eutel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4572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ảng xanh PPt có ô l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2480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7270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8803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63" y="1328225"/>
            <a:ext cx="8836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tiến.nhiều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05001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363" y="3090240"/>
            <a:ext cx="746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08249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506" y="4073943"/>
            <a:ext cx="742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363" y="4577767"/>
            <a:ext cx="816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363" y="504103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3079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4244"/>
            <a:ext cx="8229600" cy="5676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Vũ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5" descr="ANd9GcTiqavOv6yorrZt3J2hOdkPVUDryiKfiDj1tsRfz-P1LAuh4FZ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113"/>
            <a:ext cx="463731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ANd9GcT4MjI0sLAbz1Xq-1IP37e1IPZPgQxcP1ztoPnFNjHXZGaDxsVA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5" y="3796843"/>
            <a:ext cx="439516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2" name="Picture 15" descr="ANd9GcSYpJ-n2PVVBfsYSgrY9jiGCiAOyk4ZW1nIoXqL3dkA-BHt5K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78" y="533400"/>
            <a:ext cx="4419600" cy="283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7" descr="ANd9GcSfww0563VDmY7dNoKJrbHxipJH-U18RzR77iyvuWmZ3pp_Xcoq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" y="533400"/>
            <a:ext cx="45775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8"/>
          <p:cNvSpPr txBox="1">
            <a:spLocks noChangeArrowheads="1"/>
          </p:cNvSpPr>
          <p:nvPr/>
        </p:nvSpPr>
        <p:spPr bwMode="auto">
          <a:xfrm>
            <a:off x="4671608" y="6032956"/>
            <a:ext cx="44196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đạn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Text Box 19"/>
          <p:cNvSpPr txBox="1">
            <a:spLocks noChangeArrowheads="1"/>
          </p:cNvSpPr>
          <p:nvPr/>
        </p:nvSpPr>
        <p:spPr bwMode="auto">
          <a:xfrm>
            <a:off x="228600" y="6017705"/>
            <a:ext cx="41910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Mỹ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Text Box 20"/>
          <p:cNvSpPr txBox="1">
            <a:spLocks noChangeArrowheads="1"/>
          </p:cNvSpPr>
          <p:nvPr/>
        </p:nvSpPr>
        <p:spPr bwMode="auto">
          <a:xfrm>
            <a:off x="4601992" y="3389505"/>
            <a:ext cx="44958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Text Box 21"/>
          <p:cNvSpPr txBox="1">
            <a:spLocks noChangeArrowheads="1"/>
          </p:cNvSpPr>
          <p:nvPr/>
        </p:nvSpPr>
        <p:spPr bwMode="auto">
          <a:xfrm>
            <a:off x="65314" y="3365956"/>
            <a:ext cx="45720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lửa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Mỹ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kilo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USSGeorgeHWBush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" y="3476625"/>
            <a:ext cx="4550229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4" name="Picture 13" descr="ANd9GcQKqxU_eQyGm00Iml_KN_tHcYzJL6wX6zsvcf72KLOyVWvzAD3J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4" y="511968"/>
            <a:ext cx="44608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AutoShape 2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0" name="Picture 25" descr="ANd9GcSWuY3r64L9vENh26QtzmkETOCfd_gSAP6ktdq3XjRwCr7Ptg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511969"/>
            <a:ext cx="4550229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26"/>
          <p:cNvSpPr>
            <a:spLocks noChangeArrowheads="1"/>
          </p:cNvSpPr>
          <p:nvPr/>
        </p:nvSpPr>
        <p:spPr bwMode="auto">
          <a:xfrm>
            <a:off x="457200" y="-76199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Vũ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21518" name="Text Box 27"/>
          <p:cNvSpPr txBox="1">
            <a:spLocks noChangeArrowheads="1"/>
          </p:cNvSpPr>
          <p:nvPr/>
        </p:nvSpPr>
        <p:spPr bwMode="auto">
          <a:xfrm>
            <a:off x="4606923" y="485777"/>
            <a:ext cx="446087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Máy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lái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28"/>
          <p:cNvSpPr txBox="1">
            <a:spLocks noChangeArrowheads="1"/>
          </p:cNvSpPr>
          <p:nvPr/>
        </p:nvSpPr>
        <p:spPr bwMode="auto">
          <a:xfrm>
            <a:off x="6570662" y="3538508"/>
            <a:ext cx="255587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Tàu</a:t>
            </a:r>
            <a:r>
              <a:rPr lang="en-US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ngầm</a:t>
            </a:r>
            <a:r>
              <a:rPr lang="en-US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0" name="Text Box 29"/>
          <p:cNvSpPr txBox="1">
            <a:spLocks noChangeArrowheads="1"/>
          </p:cNvSpPr>
          <p:nvPr/>
        </p:nvSpPr>
        <p:spPr bwMode="auto">
          <a:xfrm>
            <a:off x="1123207" y="3489614"/>
            <a:ext cx="3429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1" name="Text Box 30"/>
          <p:cNvSpPr txBox="1">
            <a:spLocks noChangeArrowheads="1"/>
          </p:cNvSpPr>
          <p:nvPr/>
        </p:nvSpPr>
        <p:spPr bwMode="auto">
          <a:xfrm>
            <a:off x="-19228" y="274642"/>
            <a:ext cx="322103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76400"/>
            <a:ext cx="7848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170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939076"/>
            <a:ext cx="4354286" cy="435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4811485" y="5595937"/>
            <a:ext cx="3543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4648200" cy="3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648200" cy="31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Quặng sắt Thạch khê sẽ dùng cho liên hiệp luyện kim và xuất khẩ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2" y="2110192"/>
            <a:ext cx="4800600" cy="37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771" y="338163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250px-Henry_Bessemer">
            <a:hlinkClick r:id="rId2" tooltip="Henry Bessem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88856"/>
            <a:ext cx="3924300" cy="37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" descr="White marble"/>
          <p:cNvSpPr txBox="1">
            <a:spLocks noChangeArrowheads="1"/>
          </p:cNvSpPr>
          <p:nvPr/>
        </p:nvSpPr>
        <p:spPr bwMode="auto">
          <a:xfrm>
            <a:off x="1066800" y="6019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Henry Bessemer  </a:t>
            </a:r>
            <a:r>
              <a:rPr lang="en-US" sz="2400" b="1" dirty="0" err="1">
                <a:solidFill>
                  <a:srgbClr val="0070C0"/>
                </a:solidFill>
              </a:rPr>
              <a:t>sáng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luyện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thép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1600200"/>
            <a:ext cx="6553200" cy="4525963"/>
          </a:xfrm>
        </p:spPr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Tác dụng :</a:t>
            </a:r>
            <a:endParaRPr lang="en-US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    Máy móc ra đời là </a:t>
            </a:r>
            <a:r>
              <a:rPr lang="en-US" i="1" u="sng">
                <a:solidFill>
                  <a:schemeClr val="accent2"/>
                </a:solidFill>
              </a:rPr>
              <a:t>cơ sở vật chất kỹ thuật</a:t>
            </a:r>
            <a:r>
              <a:rPr lang="en-US" i="1">
                <a:solidFill>
                  <a:schemeClr val="accent2"/>
                </a:solidFill>
              </a:rPr>
              <a:t> cho sự chuyển biến từ công trường thủ công sang </a:t>
            </a:r>
            <a:r>
              <a:rPr lang="en-US" i="1" u="sng">
                <a:solidFill>
                  <a:schemeClr val="accent2"/>
                </a:solidFill>
              </a:rPr>
              <a:t>công nghiệp cơ khí</a:t>
            </a:r>
            <a:r>
              <a:rPr lang="en-US" i="1">
                <a:solidFill>
                  <a:schemeClr val="accent2"/>
                </a:solidFill>
              </a:rPr>
              <a:t> </a:t>
            </a:r>
            <a:endParaRPr lang="en-US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i="1">
                <a:solidFill>
                  <a:schemeClr val="accent2"/>
                </a:solidFill>
              </a:rPr>
              <a:t>=&gt; chuyển văn minh nhân loại từ văn minh nông nghiệp sang văn minh công nghiệp</a:t>
            </a:r>
            <a:endParaRPr lang="en-US" i="1">
              <a:solidFill>
                <a:schemeClr val="accent2"/>
              </a:solidFill>
            </a:endParaRPr>
          </a:p>
          <a:p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30724" name="Rectangle 4" descr="White marble"/>
          <p:cNvSpPr>
            <a:spLocks noChangeArrowheads="1"/>
          </p:cNvSpPr>
          <p:nvPr/>
        </p:nvSpPr>
        <p:spPr bwMode="auto">
          <a:xfrm>
            <a:off x="228600" y="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000" b="1" dirty="0">
                <a:solidFill>
                  <a:srgbClr val="FF0000"/>
                </a:solidFill>
              </a:rPr>
              <a:t>SỰ PHÁT TRIỂN CỦA KỸ THUẬT,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KHOA HỌC, VĂN HỌC VÀ NGHỆ THUẬT THẾ KỶ XVIII-XIX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725" name="Rectangle 5" descr="White marble"/>
          <p:cNvSpPr>
            <a:spLocks noChangeArrowheads="1"/>
          </p:cNvSpPr>
          <p:nvPr/>
        </p:nvSpPr>
        <p:spPr bwMode="auto">
          <a:xfrm>
            <a:off x="3429000" y="9906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0066"/>
                </a:solidFill>
              </a:rPr>
              <a:t>I. NHỮNG THÀNH TỰU CHỦ YẾU VỀ KỸ THUẬT</a:t>
            </a:r>
            <a:endParaRPr lang="en-US" b="1" u="sng">
              <a:solidFill>
                <a:srgbClr val="FF0066"/>
              </a:solidFill>
            </a:endParaRPr>
          </a:p>
        </p:txBody>
      </p:sp>
      <p:graphicFrame>
        <p:nvGraphicFramePr>
          <p:cNvPr id="307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609600"/>
          <a:ext cx="2514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2" imgW="1278255" imgH="1273810" progId="">
                  <p:embed/>
                </p:oleObj>
              </mc:Choice>
              <mc:Fallback>
                <p:oleObj name="" r:id="rId2" imgW="1278255" imgH="1273810" progId="">
                  <p:embed/>
                  <p:pic>
                    <p:nvPicPr>
                      <p:cNvPr id="0" name="Picture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25146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9" descr="myspace layouts, myspace codes, glitter graphics">
            <a:hlinkClick r:id="rId4" tooltip="Myspace Graphic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906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/>
      <p:bldP spid="307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00891" y="595653"/>
            <a:ext cx="2362200" cy="5351916"/>
          </a:xfrm>
          <a:prstGeom prst="cloudCallout">
            <a:avLst>
              <a:gd name="adj1" fmla="val -15051"/>
              <a:gd name="adj2" fmla="val 24100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nói thế kỉ XIX là thế kỉ của sắt, máy móc và động cơ hơi nước</a:t>
            </a:r>
            <a:r>
              <a:rPr lang="nl-NL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nl-NL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2615696" y="1066800"/>
            <a:ext cx="2286000" cy="459898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44354" y="914400"/>
            <a:ext cx="4038600" cy="8302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trở thành nguyên liệu để chế tạo máy móc.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78990" y="2441348"/>
            <a:ext cx="4038600" cy="830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móc được sử dụng rộng rãi và phổ biến .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044354" y="3968297"/>
            <a:ext cx="4038600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minh ra máy hơi nước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bộ trong công nghiệp, giao thông vận tải, nông nghiệp, quân sự.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819400"/>
            <a:ext cx="7239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114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TIẾN BỘ VỀ KHOA HỌC TỰ NHIÊN VÀ KHOA HỌC XÃ HỘI: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9671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2" y="76200"/>
            <a:ext cx="8229600" cy="579438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KHOA HỌC TỰ NHIÊN THẾ KỶ XVIII-XIX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09600"/>
            <a:ext cx="2771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695700" y="464117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Lô-mô-nô-xốp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(1720-1742)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85800" y="4625975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Niu-tơn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(1643-1727)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6879771" y="4779962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09600"/>
            <a:ext cx="3038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2311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34919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5485" y="5323113"/>
            <a:ext cx="256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2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7315200" cy="914400"/>
          </a:xfrm>
        </p:spPr>
        <p:txBody>
          <a:bodyPr anchor="ctr"/>
          <a:lstStyle/>
          <a:p>
            <a:r>
              <a:rPr lang="en-US" sz="2400" b="1">
                <a:solidFill>
                  <a:srgbClr val="0000FF"/>
                </a:solidFill>
              </a:rPr>
              <a:t>SỰ PHÁT TRIỂN CỦA KỸ THUẬT, KHOA HỌC, VĂN HỌC VÀ NGHỆ THUẬT THẾ KỶ XVIII-XIX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066800"/>
            <a:ext cx="8686800" cy="381000"/>
          </a:xfrm>
        </p:spPr>
        <p:txBody>
          <a:bodyPr/>
          <a:lstStyle/>
          <a:p>
            <a:pPr marL="812800" indent="-812800" algn="l">
              <a:lnSpc>
                <a:spcPct val="90000"/>
              </a:lnSpc>
            </a:pPr>
            <a:r>
              <a:rPr lang="en-US" sz="2000" b="1">
                <a:solidFill>
                  <a:srgbClr val="FF3300"/>
                </a:solidFill>
              </a:rPr>
              <a:t>II. NHỮNG TIẾN BỘ VỀ KHOA HỌC TỰ NHIÊN VÀ KHOA HỌC XÃ HỘI</a:t>
            </a:r>
            <a:endParaRPr lang="en-US" sz="2000" b="1">
              <a:solidFill>
                <a:srgbClr val="FF33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1. Khoa học tự nhiên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487" name="Group 7"/>
          <p:cNvGraphicFramePr>
            <a:graphicFrameLocks noGrp="1"/>
          </p:cNvGraphicFramePr>
          <p:nvPr/>
        </p:nvGraphicFramePr>
        <p:xfrm>
          <a:off x="228600" y="2092325"/>
          <a:ext cx="8686800" cy="2825750"/>
        </p:xfrm>
        <a:graphic>
          <a:graphicData uri="http://schemas.openxmlformats.org/drawingml/2006/table">
            <a:tbl>
              <a:tblPr/>
              <a:tblGrid>
                <a:gridCol w="1981200"/>
                <a:gridCol w="2743200"/>
                <a:gridCol w="3962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Thời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gian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Người phát minh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Tên phát minh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146675" y="30829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b="1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105400" y="43481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/>
      <p:bldP spid="205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7315200" cy="914400"/>
          </a:xfrm>
        </p:spPr>
        <p:txBody>
          <a:bodyPr anchor="ctr"/>
          <a:lstStyle/>
          <a:p>
            <a:r>
              <a:rPr lang="en-US" sz="2400" b="1">
                <a:solidFill>
                  <a:srgbClr val="0000FF"/>
                </a:solidFill>
              </a:rPr>
              <a:t>SỰ PHÁT TRIỂN CỦA KỸ THUẬT, KHOA HỌC, VĂN HỌC VÀ NGHỆ THUẬT THẾ KỶ XVIII-XIX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066800"/>
            <a:ext cx="8686800" cy="381000"/>
          </a:xfrm>
        </p:spPr>
        <p:txBody>
          <a:bodyPr/>
          <a:lstStyle/>
          <a:p>
            <a:pPr marL="812800" indent="-812800" algn="l">
              <a:lnSpc>
                <a:spcPct val="90000"/>
              </a:lnSpc>
            </a:pPr>
            <a:r>
              <a:rPr lang="en-US" sz="2000" b="1">
                <a:solidFill>
                  <a:srgbClr val="FF3300"/>
                </a:solidFill>
              </a:rPr>
              <a:t>II. NHỮNG TIẾN BỘ VỀ KHOA HỌC TỰ NHIÊN VÀ KHOA HỌC XÃ HỘI</a:t>
            </a:r>
            <a:endParaRPr lang="en-US" sz="2000" b="1">
              <a:solidFill>
                <a:srgbClr val="FF33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1. Khoa học tự nhiên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2535" name="Group 7"/>
          <p:cNvGraphicFramePr>
            <a:graphicFrameLocks noGrp="1"/>
          </p:cNvGraphicFramePr>
          <p:nvPr/>
        </p:nvGraphicFramePr>
        <p:xfrm>
          <a:off x="228600" y="2092325"/>
          <a:ext cx="8686800" cy="2825750"/>
        </p:xfrm>
        <a:graphic>
          <a:graphicData uri="http://schemas.openxmlformats.org/drawingml/2006/table">
            <a:tbl>
              <a:tblPr/>
              <a:tblGrid>
                <a:gridCol w="1981200"/>
                <a:gridCol w="2743200"/>
                <a:gridCol w="39624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Thời gian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Người phát minh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Tên phát minh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 TKXVIII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Giữa TKXVIII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1837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1859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362200" y="26670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Niu-tơn (Anh)</a:t>
            </a:r>
            <a:endParaRPr lang="en-US" sz="2000" b="1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362200" y="32273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Lô-mô-nô-xốp (Nga)</a:t>
            </a:r>
            <a:endParaRPr lang="en-US" sz="2000" b="1"/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362200" y="3836988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Puốc-kin-giơ (Séc)</a:t>
            </a:r>
            <a:endParaRPr lang="en-US" sz="2000" b="1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362200" y="4354513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Đác-uyn (Anh)</a:t>
            </a:r>
            <a:endParaRPr lang="en-US" sz="2000" b="1"/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146675" y="25908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Thuyết vạn vật hấp dẫn</a:t>
            </a:r>
            <a:endParaRPr lang="en-US" sz="2000" b="1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146675" y="30829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Định luật bảo toàn vật chất và năng lượng</a:t>
            </a:r>
            <a:endParaRPr lang="en-US" sz="2000" b="1"/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146675" y="38449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/>
              <a:t>Thuyết</a:t>
            </a:r>
            <a:r>
              <a:rPr lang="en-US" sz="2000" b="1" dirty="0"/>
              <a:t> </a:t>
            </a:r>
            <a:r>
              <a:rPr lang="en-US" sz="2000" b="1" dirty="0" err="1"/>
              <a:t>tế</a:t>
            </a:r>
            <a:r>
              <a:rPr lang="en-US" sz="2000" b="1" dirty="0"/>
              <a:t> </a:t>
            </a:r>
            <a:r>
              <a:rPr lang="en-US" sz="2000" b="1" dirty="0" err="1"/>
              <a:t>bào</a:t>
            </a:r>
            <a:endParaRPr lang="en-US" sz="2000" b="1" dirty="0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105400" y="43481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Thuyết tiến hóa và di truyền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/>
      <p:bldP spid="22562" grpId="0"/>
      <p:bldP spid="22563" grpId="0"/>
      <p:bldP spid="22564" grpId="0"/>
      <p:bldP spid="22565" grpId="0"/>
      <p:bldP spid="22566" grpId="0"/>
      <p:bldP spid="22567" grpId="0"/>
      <p:bldP spid="225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667000"/>
            <a:ext cx="69342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TIẾN BỘ VỀ KHOA HỌC TỰ NHIÊN VÀ KHOA HỌC XÃ HỘI: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9671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6388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NHỮNG ĐẠI BIỂU XUẤT SẮC CỦA CHỦ NGHĨA XÃ HỘI KHÔNG TƯỞNG</a:t>
            </a:r>
            <a:endParaRPr lang="en-US" sz="2400" b="1" smtClean="0">
              <a:solidFill>
                <a:srgbClr val="0000FF"/>
              </a:solidFill>
            </a:endParaRPr>
          </a:p>
        </p:txBody>
      </p:sp>
      <p:pic>
        <p:nvPicPr>
          <p:cNvPr id="18435" name="Picture 4" descr="charlesFouri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2917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Robert Ow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495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57200" y="5119688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Xanh Xi-mông (1760-1825)</a:t>
            </a:r>
            <a:endParaRPr lang="en-US" b="1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505200" y="5133975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S.Phu-ri-ê (1772-1837)</a:t>
            </a:r>
            <a:endParaRPr lang="en-US" b="1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781800" y="5119688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R. Ô oen (1771-1858)</a:t>
            </a:r>
            <a:endParaRPr lang="en-US" b="1"/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5114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486400" cy="114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</a:rPr>
              <a:t>NHỮNG ĐẠI BIỂU XUẤT SẮC CỦA CHỦ NGHĨA XÃ HỘI KHOA HỌC</a:t>
            </a:r>
            <a:endParaRPr lang="en-US" sz="2400" b="1" smtClean="0">
              <a:solidFill>
                <a:srgbClr val="0000FF"/>
              </a:solidFill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524000"/>
            <a:ext cx="3236912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90600" y="6262688"/>
            <a:ext cx="307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C.Mác (1818-1883)</a:t>
            </a:r>
            <a:endParaRPr lang="en-US" b="1"/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2940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5257800" y="6262688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Ph. Ăng-ghen (1820-1895)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"/>
            <a:ext cx="7315200" cy="914400"/>
          </a:xfrm>
        </p:spPr>
        <p:txBody>
          <a:bodyPr anchor="ctr"/>
          <a:lstStyle/>
          <a:p>
            <a:r>
              <a:rPr lang="en-US" sz="2400" b="1">
                <a:solidFill>
                  <a:srgbClr val="0000FF"/>
                </a:solidFill>
              </a:rPr>
              <a:t>SỰ PHÁT TRIỂN CỦA KỸ THUẬT, KHOA HỌC, VĂN HỌC VÀ NGHỆ THUẬT THẾ KỶ XVIII-XIX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066800"/>
            <a:ext cx="8686800" cy="381000"/>
          </a:xfrm>
        </p:spPr>
        <p:txBody>
          <a:bodyPr/>
          <a:lstStyle/>
          <a:p>
            <a:pPr marL="812800" indent="-812800" algn="l">
              <a:lnSpc>
                <a:spcPct val="90000"/>
              </a:lnSpc>
            </a:pPr>
            <a:r>
              <a:rPr lang="en-US" sz="2000" b="1">
                <a:solidFill>
                  <a:srgbClr val="FF3300"/>
                </a:solidFill>
              </a:rPr>
              <a:t>II. NHỮNG TIẾN BỘ VỀ KHOA HỌC TỰ NHIÊN VÀ KHOA HỌC XÃ HỘI</a:t>
            </a:r>
            <a:endParaRPr lang="en-US" sz="2000" b="1">
              <a:solidFill>
                <a:srgbClr val="FF33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>
                <a:solidFill>
                  <a:srgbClr val="0000FF"/>
                </a:solidFill>
              </a:rPr>
              <a:t>Tiết 14</a:t>
            </a:r>
            <a:endParaRPr lang="en-US" sz="2400" i="1" u="sng">
              <a:solidFill>
                <a:srgbClr val="0000FF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1. Khoa học tự nhiên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63525" y="1905000"/>
            <a:ext cx="362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2. Khoa học xã hội</a:t>
            </a:r>
            <a:endParaRPr lang="en-US" sz="2400" b="1" u="sng">
              <a:solidFill>
                <a:srgbClr val="0000FF"/>
              </a:solidFill>
            </a:endParaRPr>
          </a:p>
        </p:txBody>
      </p:sp>
      <p:graphicFrame>
        <p:nvGraphicFramePr>
          <p:cNvPr id="26631" name="Group 7"/>
          <p:cNvGraphicFramePr>
            <a:graphicFrameLocks noGrp="1"/>
          </p:cNvGraphicFramePr>
          <p:nvPr/>
        </p:nvGraphicFramePr>
        <p:xfrm>
          <a:off x="215900" y="2514600"/>
          <a:ext cx="8728075" cy="2784476"/>
        </p:xfrm>
        <a:graphic>
          <a:graphicData uri="http://schemas.openxmlformats.org/drawingml/2006/table">
            <a:tbl>
              <a:tblPr/>
              <a:tblGrid>
                <a:gridCol w="4813300"/>
                <a:gridCol w="391477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Ngành khoa học xã hội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Đại biểu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28600" y="310832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duy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phép</a:t>
            </a:r>
            <a:r>
              <a:rPr lang="en-US" sz="2000" b="1" dirty="0"/>
              <a:t> </a:t>
            </a:r>
            <a:r>
              <a:rPr lang="en-US" sz="2000" b="1" dirty="0" err="1"/>
              <a:t>biện</a:t>
            </a:r>
            <a:r>
              <a:rPr lang="en-US" sz="2000" b="1" dirty="0"/>
              <a:t> </a:t>
            </a:r>
            <a:r>
              <a:rPr lang="en-US" sz="2000" b="1" dirty="0" err="1"/>
              <a:t>chứng</a:t>
            </a:r>
            <a:endParaRPr lang="en-US" sz="2000" dirty="0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" y="3665538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Kinh tế chính trị học tư sản</a:t>
            </a:r>
            <a:endParaRPr lang="en-US" sz="2000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28600" y="421005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Chủ nghĩa xã hội không tưởng</a:t>
            </a:r>
            <a:endParaRPr lang="en-US" sz="2000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28600" y="48006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Chủ nghĩa xã hội khoa học</a:t>
            </a:r>
            <a:endParaRPr lang="en-US" sz="200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029200" y="3124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Phoi</a:t>
            </a:r>
            <a:r>
              <a:rPr lang="en-US" sz="2000" b="1" dirty="0"/>
              <a:t> -ơ-</a:t>
            </a:r>
            <a:r>
              <a:rPr lang="en-US" sz="2000" b="1" dirty="0" err="1"/>
              <a:t>bách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He-gen</a:t>
            </a:r>
            <a:endParaRPr lang="en-US" sz="2000" b="1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029200" y="365125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Xmít và Ri-các-đô</a:t>
            </a:r>
            <a:endParaRPr lang="en-US" sz="2000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029200" y="4206875"/>
            <a:ext cx="390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Xanh Xi-mông, Phu-ri-ê, Ô-oen</a:t>
            </a:r>
            <a:endParaRPr lang="en-US" sz="2000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5029200" y="48006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C.Mác và Ph. Ăng-ghen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  <p:bldP spid="26652" grpId="0"/>
      <p:bldP spid="26653" grpId="0"/>
      <p:bldP spid="26654" grpId="0"/>
      <p:bldP spid="26654" grpId="1"/>
      <p:bldP spid="26655" grpId="0"/>
      <p:bldP spid="26656" grpId="0"/>
      <p:bldP spid="26657" grpId="0"/>
      <p:bldP spid="26658" grpId="0"/>
      <p:bldP spid="266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 bwMode="auto">
          <a:xfrm>
            <a:off x="2168979" y="1942943"/>
            <a:ext cx="4191000" cy="4082184"/>
            <a:chOff x="2016" y="2064"/>
            <a:chExt cx="2400" cy="2147"/>
          </a:xfrm>
        </p:grpSpPr>
        <p:pic>
          <p:nvPicPr>
            <p:cNvPr id="5" name="Picture 6" descr="phaynga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064"/>
              <a:ext cx="2160" cy="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832" y="3936"/>
              <a:ext cx="158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phay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316392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143" y="101237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8857" y="-20412"/>
            <a:ext cx="8763000" cy="2068287"/>
          </a:xfrm>
          <a:prstGeom prst="cloudCallout">
            <a:avLst>
              <a:gd name="adj1" fmla="val -29514"/>
              <a:gd name="adj2" fmla="val 7873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nl-NL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nl-NL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vai trò của KHXH đối với đời sống xã hội loài người trong các TK XVIII- TK XIX?</a:t>
            </a:r>
            <a:endParaRPr lang="nl-NL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1284514" y="2934607"/>
            <a:ext cx="6705600" cy="1981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9742" y="4915807"/>
            <a:ext cx="3690258" cy="12003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rõ quy luật vận động của thế giới → thúc đẩy xã hội phát triển.</a:t>
            </a:r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38800" y="4915807"/>
            <a:ext cx="3505200" cy="12003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xoá bỏ ý thức hệ phong kiến, đề xướng những tư tưởng tiến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70414" y="2410732"/>
            <a:ext cx="3733800" cy="523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KHXH</a:t>
            </a:r>
            <a:endParaRPr lang="nl-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88" y="1654175"/>
            <a:ext cx="342900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1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năm</a:t>
            </a:r>
            <a:r>
              <a:rPr lang="en-US" sz="2400" dirty="0">
                <a:cs typeface="Calibri" panose="020F0502020204030204" pitchFamily="34" charset="0"/>
              </a:rPr>
              <a:t> 1784, </a:t>
            </a:r>
            <a:r>
              <a:rPr lang="en-US" sz="2400" dirty="0" err="1">
                <a:cs typeface="Calibri" panose="020F0502020204030204" pitchFamily="34" charset="0"/>
              </a:rPr>
              <a:t>một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kĩ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sư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người</a:t>
            </a:r>
            <a:r>
              <a:rPr lang="en-US" sz="2400" dirty="0">
                <a:cs typeface="Calibri" panose="020F0502020204030204" pitchFamily="34" charset="0"/>
              </a:rPr>
              <a:t> Scotland </a:t>
            </a:r>
            <a:r>
              <a:rPr lang="en-US" sz="2400" dirty="0" err="1">
                <a:cs typeface="Calibri" panose="020F0502020204030204" pitchFamily="34" charset="0"/>
              </a:rPr>
              <a:t>sáng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tạo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ra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nó</a:t>
            </a:r>
            <a:r>
              <a:rPr lang="en-US" sz="2400" dirty="0">
                <a:cs typeface="Calibri" panose="020F0502020204030204" pitchFamily="34" charset="0"/>
              </a:rPr>
              <a:t>.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450" y="3733800"/>
            <a:ext cx="3429000" cy="1384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2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88" y="5486400"/>
            <a:ext cx="2687637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3</a:t>
            </a:r>
            <a:r>
              <a:rPr lang="en-US" sz="2400" dirty="0">
                <a:cs typeface="Calibri" panose="020F0502020204030204" pitchFamily="34" charset="0"/>
              </a:rPr>
              <a:t>:  </a:t>
            </a:r>
            <a:r>
              <a:rPr lang="en-US" sz="2400" dirty="0" err="1">
                <a:cs typeface="Calibri" panose="020F0502020204030204" pitchFamily="34" charset="0"/>
              </a:rPr>
              <a:t>Hình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ảnh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338638" y="1"/>
            <a:ext cx="4114800" cy="15240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ĐÂY LÀ GÌ?</a:t>
            </a:r>
            <a:endParaRPr lang="en-US" sz="2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825" y="469613"/>
            <a:ext cx="214496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Calibri" panose="020F0502020204030204" pitchFamily="34" charset="0"/>
              </a:rPr>
              <a:t> TRÒ CHƠI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8638" y="5638800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Giêm-oát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4175"/>
            <a:ext cx="49530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5118100"/>
            <a:ext cx="4114800" cy="3683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0" grpId="0" animBg="1"/>
      <p:bldP spid="8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88" y="1654175"/>
            <a:ext cx="3429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1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năm</a:t>
            </a:r>
            <a:r>
              <a:rPr lang="en-US" sz="2400" dirty="0">
                <a:cs typeface="Calibri" panose="020F0502020204030204" pitchFamily="34" charset="0"/>
              </a:rPr>
              <a:t> 1807, </a:t>
            </a:r>
            <a:r>
              <a:rPr lang="en-US" sz="2400" dirty="0" err="1">
                <a:cs typeface="Calibri" panose="020F0502020204030204" pitchFamily="34" charset="0"/>
              </a:rPr>
              <a:t>một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kĩ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sư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người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Mĩ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sáng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tạo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ra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nó</a:t>
            </a:r>
            <a:r>
              <a:rPr lang="en-US" sz="2400" dirty="0">
                <a:cs typeface="Calibri" panose="020F0502020204030204" pitchFamily="34" charset="0"/>
              </a:rPr>
              <a:t>. </a:t>
            </a:r>
            <a:r>
              <a:rPr lang="en-US" sz="2400" dirty="0" err="1">
                <a:cs typeface="Calibri" panose="020F0502020204030204" pitchFamily="34" charset="0"/>
              </a:rPr>
              <a:t>Tên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của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nó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được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đặt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theo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tên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kĩ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sư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này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450" y="3733800"/>
            <a:ext cx="34290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2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là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chiếc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tàu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thủy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chạy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bằng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động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cơ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hơi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nước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đầu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tiên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88" y="5486400"/>
            <a:ext cx="2687637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3</a:t>
            </a:r>
            <a:r>
              <a:rPr lang="en-US" sz="2400" dirty="0">
                <a:cs typeface="Calibri" panose="020F0502020204030204" pitchFamily="34" charset="0"/>
              </a:rPr>
              <a:t>:  </a:t>
            </a:r>
            <a:r>
              <a:rPr lang="en-US" sz="2400" dirty="0" err="1">
                <a:cs typeface="Calibri" panose="020F0502020204030204" pitchFamily="34" charset="0"/>
              </a:rPr>
              <a:t>Hình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ảnh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338638" y="0"/>
            <a:ext cx="4576762" cy="1654175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ĐÂY LÀ PHƯƠNG TIỆN NÀO? CỦA AI?</a:t>
            </a:r>
            <a:endParaRPr lang="en-US" sz="2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825" y="370372"/>
            <a:ext cx="214496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Calibri" panose="020F0502020204030204" pitchFamily="34" charset="0"/>
              </a:rPr>
              <a:t> TRÒ CHƠI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pic>
        <p:nvPicPr>
          <p:cNvPr id="12" name="Picture 7" descr="tàu thuỷ Fult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828800"/>
            <a:ext cx="4714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5426075"/>
            <a:ext cx="4572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0" y="1981200"/>
            <a:ext cx="342900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1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những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phương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tiện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đầu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tiên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của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nó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dùng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động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cơ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hơi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nước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để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chạy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450" y="3733800"/>
            <a:ext cx="34290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2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lúc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đầu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chạy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trên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đường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lát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đá</a:t>
            </a:r>
            <a:r>
              <a:rPr lang="en-US" sz="2400" dirty="0">
                <a:cs typeface="Calibri" panose="020F0502020204030204" pitchFamily="34" charset="0"/>
              </a:rPr>
              <a:t>, </a:t>
            </a:r>
            <a:r>
              <a:rPr lang="en-US" sz="2400" dirty="0" err="1">
                <a:cs typeface="Calibri" panose="020F0502020204030204" pitchFamily="34" charset="0"/>
              </a:rPr>
              <a:t>sau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chạy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trên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đường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sắt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88" y="5486400"/>
            <a:ext cx="2687637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3</a:t>
            </a:r>
            <a:r>
              <a:rPr lang="en-US" sz="2400" dirty="0">
                <a:cs typeface="Calibri" panose="020F0502020204030204" pitchFamily="34" charset="0"/>
              </a:rPr>
              <a:t>:  </a:t>
            </a:r>
            <a:r>
              <a:rPr lang="en-US" sz="2400" dirty="0" err="1">
                <a:cs typeface="Calibri" panose="020F0502020204030204" pitchFamily="34" charset="0"/>
              </a:rPr>
              <a:t>Hình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ảnh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346575" y="304800"/>
            <a:ext cx="4114800" cy="15240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ĐÂY LÀ PHƯƠNG TIỆN GÌ? CỦA AI?</a:t>
            </a:r>
            <a:endParaRPr lang="en-US" sz="2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825" y="346182"/>
            <a:ext cx="214496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Calibri" panose="020F0502020204030204" pitchFamily="34" charset="0"/>
              </a:rPr>
              <a:t> TRÒ CHƠI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pic>
        <p:nvPicPr>
          <p:cNvPr id="8" name="Picture 5" descr="tau_hoa_dau_tien_5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003425"/>
            <a:ext cx="434022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95800" y="5426075"/>
            <a:ext cx="4495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Xti-phen-xơn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63" y="1981200"/>
            <a:ext cx="342900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1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Là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một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loại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đạn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tự</a:t>
            </a:r>
            <a:r>
              <a:rPr lang="en-US" sz="2400" dirty="0">
                <a:cs typeface="Calibri" panose="020F0502020204030204" pitchFamily="34" charset="0"/>
              </a:rPr>
              <a:t> di </a:t>
            </a:r>
            <a:r>
              <a:rPr lang="en-US" sz="2400" dirty="0" err="1">
                <a:cs typeface="Calibri" panose="020F0502020204030204" pitchFamily="34" charset="0"/>
              </a:rPr>
              <a:t>chuyển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được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trong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nước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450" y="3733800"/>
            <a:ext cx="34290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2</a:t>
            </a:r>
            <a:r>
              <a:rPr lang="en-US" sz="2400" dirty="0">
                <a:cs typeface="Calibri" panose="020F0502020204030204" pitchFamily="34" charset="0"/>
              </a:rPr>
              <a:t>: </a:t>
            </a:r>
            <a:r>
              <a:rPr lang="en-US" sz="2400" dirty="0" err="1">
                <a:cs typeface="Calibri" panose="020F0502020204030204" pitchFamily="34" charset="0"/>
              </a:rPr>
              <a:t>đã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được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sử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dụng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trong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nội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chiến</a:t>
            </a:r>
            <a:r>
              <a:rPr lang="en-US" sz="2400" dirty="0">
                <a:cs typeface="Calibri" panose="020F0502020204030204" pitchFamily="34" charset="0"/>
              </a:rPr>
              <a:t> ở </a:t>
            </a:r>
            <a:r>
              <a:rPr lang="en-US" sz="2400" dirty="0" err="1">
                <a:cs typeface="Calibri" panose="020F0502020204030204" pitchFamily="34" charset="0"/>
              </a:rPr>
              <a:t>Mĩ</a:t>
            </a:r>
            <a:r>
              <a:rPr lang="en-US" sz="2400" dirty="0">
                <a:cs typeface="Calibri" panose="020F0502020204030204" pitchFamily="34" charset="0"/>
              </a:rPr>
              <a:t>, CTTG II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488" y="5486400"/>
            <a:ext cx="2687637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u="sng" dirty="0" err="1">
                <a:cs typeface="Calibri" panose="020F0502020204030204" pitchFamily="34" charset="0"/>
              </a:rPr>
              <a:t>Dữ</a:t>
            </a:r>
            <a:r>
              <a:rPr lang="en-US" sz="2400" b="1" u="sng" dirty="0">
                <a:cs typeface="Calibri" panose="020F0502020204030204" pitchFamily="34" charset="0"/>
              </a:rPr>
              <a:t> </a:t>
            </a:r>
            <a:r>
              <a:rPr lang="en-US" sz="2400" b="1" u="sng" dirty="0" err="1">
                <a:cs typeface="Calibri" panose="020F0502020204030204" pitchFamily="34" charset="0"/>
              </a:rPr>
              <a:t>liệu</a:t>
            </a:r>
            <a:r>
              <a:rPr lang="en-US" sz="2400" b="1" u="sng" dirty="0">
                <a:cs typeface="Calibri" panose="020F0502020204030204" pitchFamily="34" charset="0"/>
              </a:rPr>
              <a:t> 3</a:t>
            </a:r>
            <a:r>
              <a:rPr lang="en-US" sz="2400" dirty="0">
                <a:cs typeface="Calibri" panose="020F0502020204030204" pitchFamily="34" charset="0"/>
              </a:rPr>
              <a:t>:  </a:t>
            </a:r>
            <a:r>
              <a:rPr lang="en-US" sz="2400" dirty="0" err="1">
                <a:cs typeface="Calibri" panose="020F0502020204030204" pitchFamily="34" charset="0"/>
              </a:rPr>
              <a:t>Hình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ảnh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346575" y="304800"/>
            <a:ext cx="4114800" cy="16764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ĐÂY LÀ LOẠI VŨ KHÍ NÀO?</a:t>
            </a:r>
            <a:endParaRPr lang="en-US" sz="2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825" y="435429"/>
            <a:ext cx="214496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Calibri" panose="020F0502020204030204" pitchFamily="34" charset="0"/>
              </a:rPr>
              <a:t> TRÒ CHƠI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6575" y="5426075"/>
            <a:ext cx="464502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491954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 descr="Hoa tim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819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MSKBD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7800" y="-381000"/>
            <a:ext cx="3505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myspace layouts, myspace codes, glitter graphics">
            <a:hlinkClick r:id="rId3" tooltip="Myspace Graphics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586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9" name="Text Box 19" descr="White marble"/>
          <p:cNvSpPr txBox="1">
            <a:spLocks noChangeArrowheads="1"/>
          </p:cNvSpPr>
          <p:nvPr/>
        </p:nvSpPr>
        <p:spPr bwMode="auto">
          <a:xfrm>
            <a:off x="1203325" y="133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80" name="Text Box 20" descr="White marble"/>
          <p:cNvSpPr txBox="1">
            <a:spLocks noChangeArrowheads="1"/>
          </p:cNvSpPr>
          <p:nvPr/>
        </p:nvSpPr>
        <p:spPr bwMode="auto">
          <a:xfrm>
            <a:off x="228600" y="344488"/>
            <a:ext cx="10012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  </a:t>
            </a:r>
            <a:r>
              <a:rPr lang="en-US" sz="2400" b="1" dirty="0">
                <a:solidFill>
                  <a:srgbClr val="FF0066"/>
                </a:solidFill>
              </a:rPr>
              <a:t>SỰ PHÁT TRIỂN CỦA KỸ THUẬT, KHOA HỌC, </a:t>
            </a:r>
            <a:endParaRPr lang="en-US" sz="2400" b="1" dirty="0">
              <a:solidFill>
                <a:srgbClr val="FF0066"/>
              </a:solidFill>
            </a:endParaRPr>
          </a:p>
          <a:p>
            <a:r>
              <a:rPr lang="en-US" sz="2400" b="1" dirty="0">
                <a:solidFill>
                  <a:srgbClr val="FF0066"/>
                </a:solidFill>
              </a:rPr>
              <a:t>               VĂN HỌC VÀ NGHỆ THUẬT THẾ KỶ XVIII-XIX</a:t>
            </a:r>
            <a:endParaRPr lang="en-US" sz="2400" b="1" dirty="0">
              <a:solidFill>
                <a:srgbClr val="FF0066"/>
              </a:solidFill>
            </a:endParaRPr>
          </a:p>
          <a:p>
            <a:endParaRPr lang="en-US" sz="2400" b="1" dirty="0">
              <a:solidFill>
                <a:srgbClr val="9900FF"/>
              </a:solidFill>
            </a:endParaRPr>
          </a:p>
        </p:txBody>
      </p:sp>
      <p:sp>
        <p:nvSpPr>
          <p:cNvPr id="40981" name="Text Box 21" descr="White marble"/>
          <p:cNvSpPr txBox="1">
            <a:spLocks noChangeArrowheads="1"/>
          </p:cNvSpPr>
          <p:nvPr/>
        </p:nvSpPr>
        <p:spPr bwMode="auto">
          <a:xfrm>
            <a:off x="228600" y="1306513"/>
            <a:ext cx="90265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rgbClr val="0066FF"/>
                </a:solidFill>
              </a:rPr>
              <a:t>II. NHỮNG TIẾN BỘ VỀ KHOA HỌC TỰ NHIÊN VÀ KHOA HỌC XÃ HỘI</a:t>
            </a:r>
            <a:endParaRPr lang="en-US" sz="2000" b="1" u="sng" dirty="0">
              <a:solidFill>
                <a:srgbClr val="0066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800" b="1" dirty="0">
                <a:solidFill>
                  <a:srgbClr val="9900FF"/>
                </a:solidFill>
              </a:rPr>
              <a:t>2. </a:t>
            </a:r>
            <a:r>
              <a:rPr lang="en-US" sz="2800" dirty="0" err="1">
                <a:solidFill>
                  <a:srgbClr val="9900FF"/>
                </a:solidFill>
              </a:rPr>
              <a:t>Khoa</a:t>
            </a:r>
            <a:r>
              <a:rPr lang="en-US" sz="2800" dirty="0">
                <a:solidFill>
                  <a:srgbClr val="9900FF"/>
                </a:solidFill>
              </a:rPr>
              <a:t> </a:t>
            </a:r>
            <a:r>
              <a:rPr lang="en-US" sz="2800" dirty="0" err="1">
                <a:solidFill>
                  <a:srgbClr val="9900FF"/>
                </a:solidFill>
              </a:rPr>
              <a:t>học</a:t>
            </a:r>
            <a:r>
              <a:rPr lang="en-US" sz="2800" dirty="0">
                <a:solidFill>
                  <a:srgbClr val="9900FF"/>
                </a:solidFill>
              </a:rPr>
              <a:t> </a:t>
            </a:r>
            <a:r>
              <a:rPr lang="en-US" sz="2800" dirty="0" err="1">
                <a:solidFill>
                  <a:srgbClr val="9900FF"/>
                </a:solidFill>
              </a:rPr>
              <a:t>xã</a:t>
            </a:r>
            <a:r>
              <a:rPr lang="en-US" sz="2800" dirty="0">
                <a:solidFill>
                  <a:srgbClr val="9900FF"/>
                </a:solidFill>
              </a:rPr>
              <a:t> </a:t>
            </a:r>
            <a:r>
              <a:rPr lang="en-US" sz="2800" dirty="0" err="1">
                <a:solidFill>
                  <a:srgbClr val="9900FF"/>
                </a:solidFill>
              </a:rPr>
              <a:t>hội</a:t>
            </a:r>
            <a:endParaRPr lang="en-US" sz="2800" dirty="0">
              <a:solidFill>
                <a:srgbClr val="9900FF"/>
              </a:solidFill>
            </a:endParaRPr>
          </a:p>
          <a:p>
            <a:endParaRPr lang="en-US" sz="2800" dirty="0">
              <a:solidFill>
                <a:srgbClr val="9900FF"/>
              </a:solidFill>
            </a:endParaRPr>
          </a:p>
        </p:txBody>
      </p:sp>
      <p:sp>
        <p:nvSpPr>
          <p:cNvPr id="40982" name="Text Box 22" descr="White marble"/>
          <p:cNvSpPr txBox="1">
            <a:spLocks noChangeArrowheads="1"/>
          </p:cNvSpPr>
          <p:nvPr/>
        </p:nvSpPr>
        <p:spPr bwMode="auto">
          <a:xfrm>
            <a:off x="12033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40983" name="Text Box 23" descr="White marble"/>
          <p:cNvSpPr txBox="1">
            <a:spLocks noChangeArrowheads="1"/>
          </p:cNvSpPr>
          <p:nvPr/>
        </p:nvSpPr>
        <p:spPr bwMode="auto">
          <a:xfrm>
            <a:off x="51752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84" name="Text Box 24" descr="White marble"/>
          <p:cNvSpPr txBox="1">
            <a:spLocks noChangeArrowheads="1"/>
          </p:cNvSpPr>
          <p:nvPr/>
        </p:nvSpPr>
        <p:spPr bwMode="auto">
          <a:xfrm>
            <a:off x="457200" y="2165350"/>
            <a:ext cx="11207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VNI-Times" pitchFamily="2" charset="0"/>
              </a:rPr>
              <a:t>	</a:t>
            </a:r>
            <a:endParaRPr lang="en-US" sz="2400">
              <a:solidFill>
                <a:srgbClr val="0000FF"/>
              </a:solidFill>
              <a:latin typeface="VNI-Times" pitchFamily="2" charset="0"/>
            </a:endParaRPr>
          </a:p>
          <a:p>
            <a:endParaRPr lang="en-US" sz="2400">
              <a:latin typeface="VNI-Times" pitchFamily="2" charset="0"/>
            </a:endParaRPr>
          </a:p>
          <a:p>
            <a:endParaRPr lang="en-US" sz="2400">
              <a:latin typeface="VNI-Times" pitchFamily="2" charset="0"/>
            </a:endParaRPr>
          </a:p>
        </p:txBody>
      </p:sp>
      <p:sp>
        <p:nvSpPr>
          <p:cNvPr id="40985" name="Text Box 25" descr="White marble"/>
          <p:cNvSpPr txBox="1">
            <a:spLocks noChangeArrowheads="1"/>
          </p:cNvSpPr>
          <p:nvPr/>
        </p:nvSpPr>
        <p:spPr bwMode="auto">
          <a:xfrm>
            <a:off x="21177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86" name="Text Box 26" descr="White marble"/>
          <p:cNvSpPr txBox="1">
            <a:spLocks noChangeArrowheads="1"/>
          </p:cNvSpPr>
          <p:nvPr/>
        </p:nvSpPr>
        <p:spPr bwMode="auto">
          <a:xfrm>
            <a:off x="1127125" y="1944688"/>
            <a:ext cx="632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FF"/>
                </a:solidFill>
              </a:rPr>
              <a:t>3. Sự phát triển của văn học và nghệ thuật</a:t>
            </a:r>
            <a:endParaRPr lang="en-US"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400" b="1">
                <a:solidFill>
                  <a:srgbClr val="0000FF"/>
                </a:solidFill>
              </a:rPr>
              <a:t>CÁC NHÀ VĂN, NHÀ TƯ TƯỞNG PHÁP</a:t>
            </a:r>
            <a:br>
              <a:rPr lang="en-US" sz="2400" b="1">
                <a:solidFill>
                  <a:srgbClr val="0000FF"/>
                </a:solidFill>
              </a:rPr>
            </a:b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51203" name="Picture 3" descr="Go to fullsize image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638300"/>
            <a:ext cx="2773362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644650"/>
            <a:ext cx="280670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28775"/>
            <a:ext cx="28241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S. Mông-te-xki-ơ (1689-1755)</a:t>
            </a:r>
            <a:endParaRPr lang="en-US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838200" y="514985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Vôn-te (1694-1778)</a:t>
            </a:r>
            <a:endParaRPr lang="en-US" b="1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477000" y="514985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G.G. Rút-xô (1712-1778)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100" y="5151438"/>
            <a:ext cx="1981200" cy="563562"/>
          </a:xfrm>
          <a:noFill/>
        </p:spPr>
        <p:txBody>
          <a:bodyPr>
            <a:normAutofit fontScale="90000"/>
          </a:bodyPr>
          <a:lstStyle/>
          <a:p>
            <a:r>
              <a:rPr lang="en-US" sz="1800" b="1"/>
              <a:t>Vic-to Hy-go (1802-1885) </a:t>
            </a:r>
            <a:endParaRPr lang="en-US" sz="1800" b="1"/>
          </a:p>
        </p:txBody>
      </p:sp>
      <p:pic>
        <p:nvPicPr>
          <p:cNvPr id="53251" name="Picture 3" descr="victor hug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711325"/>
            <a:ext cx="290830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446838" y="51054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Lép Tôn-xtôi (1828-1910) </a:t>
            </a:r>
            <a:endParaRPr lang="en-US" sz="1800" b="1"/>
          </a:p>
        </p:txBody>
      </p:sp>
      <p:pic>
        <p:nvPicPr>
          <p:cNvPr id="53253" name="Picture 5" descr="lep tonst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730375"/>
            <a:ext cx="2697162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88950" y="518160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/>
              <a:t>Ban-dắc (1799-1850) </a:t>
            </a:r>
            <a:endParaRPr lang="en-US" sz="1800" b="1"/>
          </a:p>
        </p:txBody>
      </p:sp>
      <p:pic>
        <p:nvPicPr>
          <p:cNvPr id="53255" name="Picture 7" descr="200px-HBalz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0688"/>
            <a:ext cx="2570163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219200" y="381000"/>
            <a:ext cx="647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NHỮNG NHÀ VĂN TIÊU BIỂU CỦA NỀN VĂN HỌC HIỆN THỰC PHÊ PHÁN</a:t>
            </a:r>
            <a:endParaRPr 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T292253A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305800" cy="6229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0"/>
            <a:ext cx="8229600" cy="990600"/>
          </a:xfrm>
          <a:noFill/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Trích vở “HỒ THIÊN NGA” 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Nhạc Trai-cốp-xki 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6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rgbClr val="0000FF"/>
                </a:solidFill>
              </a:rPr>
              <a:t>DANH HỌA TÂY BAN NHA</a:t>
            </a: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600200"/>
            <a:ext cx="31988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5867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F. Gôi-a (1746-1828)</a:t>
            </a:r>
            <a:endParaRPr lang="en-US" b="1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85913"/>
            <a:ext cx="542925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267200" y="59436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Những ngày tháng năm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31" y="1752600"/>
            <a:ext cx="4038600" cy="4038600"/>
          </a:xfrm>
        </p:spPr>
      </p:pic>
      <p:pic>
        <p:nvPicPr>
          <p:cNvPr id="11268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3962400"/>
          </a:xfrm>
        </p:spPr>
      </p:pic>
      <p:sp>
        <p:nvSpPr>
          <p:cNvPr id="8" name="Rectangle 7"/>
          <p:cNvSpPr/>
          <p:nvPr/>
        </p:nvSpPr>
        <p:spPr>
          <a:xfrm>
            <a:off x="5410200" y="5829300"/>
            <a:ext cx="2601912" cy="41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5688" y="228600"/>
            <a:ext cx="7086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ảng xanh PPt có ô l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73" y="77587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786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95166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49273"/>
            <a:ext cx="787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771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002971" y="2286000"/>
            <a:ext cx="5638800" cy="1381780"/>
          </a:xfrm>
          <a:prstGeom prst="flowChartAlternate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r>
              <a:rPr lang="en-US" sz="2800" b="1" i="1" dirty="0" err="1" smtClean="0"/>
              <a:t>c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72"/>
            <a:ext cx="4572000" cy="375330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7732"/>
            <a:ext cx="4572000" cy="30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7732"/>
            <a:ext cx="4571999" cy="30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002971" y="2976890"/>
            <a:ext cx="5638800" cy="138178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7" y="925991"/>
            <a:ext cx="44196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5333999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NHỮNG THÀNH TỰU CHỦ YẾU VỀ KĨ THUẬT: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8346</Words>
  <Application>WPS Presentation</Application>
  <PresentationFormat>On-screen Show (4:3)</PresentationFormat>
  <Paragraphs>434</Paragraphs>
  <Slides>49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.VnTime</vt:lpstr>
      <vt:lpstr>VNI-Times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Súng trường bắn nhanh cuối thế kỉ XIX</vt:lpstr>
      <vt:lpstr>PowerPoint 演示文稿</vt:lpstr>
      <vt:lpstr>PowerPoint 演示文稿</vt:lpstr>
      <vt:lpstr>Vũ khí ngày nay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CÁC NHÀ KHOA HỌC TỰ NHIÊN THẾ KỶ XVIII-XIX</vt:lpstr>
      <vt:lpstr>SỰ PHÁT TRIỂN CỦA KỸ THUẬT, KHOA HỌC, VĂN HỌC VÀ NGHỆ THUẬT THẾ KỶ XVIII-XIX</vt:lpstr>
      <vt:lpstr>SỰ PHÁT TRIỂN CỦA KỸ THUẬT, KHOA HỌC, VĂN HỌC VÀ NGHỆ THUẬT THẾ KỶ XVIII-XIX</vt:lpstr>
      <vt:lpstr>PowerPoint 演示文稿</vt:lpstr>
      <vt:lpstr>NHỮNG ĐẠI BIỂU XUẤT SẮC CỦA CHỦ NGHĨA XÃ HỘI KHÔNG TƯỞNG</vt:lpstr>
      <vt:lpstr>NHỮNG ĐẠI BIỂU XUẤT SẮC CỦA CHỦ NGHĨA XÃ HỘI KHOA HỌC</vt:lpstr>
      <vt:lpstr>SỰ PHÁT TRIỂN CỦA KỸ THUẬT, KHOA HỌC, VĂN HỌC VÀ NGHỆ THUẬT THẾ KỶ XVIII-XIX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CÁC NHÀ VĂN, NHÀ TƯ TƯỞNG PHÁP </vt:lpstr>
      <vt:lpstr>Vic-to Hy-go (1802-1885) </vt:lpstr>
      <vt:lpstr>Trích vở “HỒ THIÊN NGA”  Nhạc Trai-cốp-xki </vt:lpstr>
      <vt:lpstr>DANH HỌA TÂY BAN NHA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LENOVO</cp:lastModifiedBy>
  <cp:revision>97</cp:revision>
  <dcterms:created xsi:type="dcterms:W3CDTF">2019-09-24T05:19:00Z</dcterms:created>
  <dcterms:modified xsi:type="dcterms:W3CDTF">2022-07-26T04:21:50Z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7034E0B1554E4A3EA9FBB258C4151D6F</vt:lpwstr>
  </property>
  <property fmtid="{D5CDD505-2E9C-101B-9397-08002B2CF9AE}" pid="3" name="KSOProductBuildVer">
    <vt:lpwstr>1033-11.2.0.11191</vt:lpwstr>
  </property>
</Properties>
</file>