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  <p:sldMasterId id="2147483995" r:id="rId2"/>
    <p:sldMasterId id="2147484068" r:id="rId3"/>
    <p:sldMasterId id="2147484081" r:id="rId4"/>
    <p:sldMasterId id="2147484094" r:id="rId5"/>
    <p:sldMasterId id="2147484107" r:id="rId6"/>
    <p:sldMasterId id="2147484133" r:id="rId7"/>
    <p:sldMasterId id="2147484146" r:id="rId8"/>
    <p:sldMasterId id="2147484159" r:id="rId9"/>
    <p:sldMasterId id="2147484172" r:id="rId10"/>
    <p:sldMasterId id="2147484185" r:id="rId11"/>
    <p:sldMasterId id="2147484224" r:id="rId12"/>
  </p:sldMasterIdLst>
  <p:notesMasterIdLst>
    <p:notesMasterId r:id="rId29"/>
  </p:notesMasterIdLst>
  <p:sldIdLst>
    <p:sldId id="370" r:id="rId13"/>
    <p:sldId id="302" r:id="rId14"/>
    <p:sldId id="303" r:id="rId15"/>
    <p:sldId id="312" r:id="rId16"/>
    <p:sldId id="314" r:id="rId17"/>
    <p:sldId id="326" r:id="rId18"/>
    <p:sldId id="327" r:id="rId19"/>
    <p:sldId id="329" r:id="rId20"/>
    <p:sldId id="330" r:id="rId21"/>
    <p:sldId id="365" r:id="rId22"/>
    <p:sldId id="331" r:id="rId23"/>
    <p:sldId id="332" r:id="rId24"/>
    <p:sldId id="333" r:id="rId25"/>
    <p:sldId id="374" r:id="rId26"/>
    <p:sldId id="377" r:id="rId27"/>
    <p:sldId id="378" r:id="rId28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-147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-2968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-4460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indent="-5953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00CC"/>
    <a:srgbClr val="003300"/>
    <a:srgbClr val="660066"/>
    <a:srgbClr val="06AA0A"/>
    <a:srgbClr val="CC0000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24T18:52:34.248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8BE875-043B-4D6F-829D-4EC989C44012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CFDF516-EB45-47FA-8C0C-9287CF4E994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4108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8403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6084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3764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1445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6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553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0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485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010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77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67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424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781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0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5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7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638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893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805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590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531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813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663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678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279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9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93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9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619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3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1D8483-560B-458C-9DFF-ED6E869E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972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38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140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623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89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65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014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47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43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8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7D4E-8BD5-457E-A101-37FE2445A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1169"/>
      </p:ext>
    </p:extLst>
  </p:cSld>
  <p:clrMapOvr>
    <a:masterClrMapping/>
  </p:clrMapOvr>
  <p:transition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917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07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CC8C3-6701-4711-BAC4-5426F6FD76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640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781B8-A4AF-4EE4-9D40-35A08D6E2D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09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7348-DD69-45EA-A1D9-451A8467C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312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080AE-D715-4A1B-8984-7D1A5041DA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38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3775F-2477-4703-A4EE-3494DD9B42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719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56534-4B5A-4BFB-81CD-966EB65F5C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151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9CBF-3FCF-45F8-89B3-AF51FF9EA3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234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895DF-A8F2-435A-AD13-7A05F5ACBD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3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1" y="2376544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1" y="2341619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619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79C7-1555-4904-B4CE-B8814F3B6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2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6D16-93EC-4EF5-A0BF-E7690A5D1A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959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FD4B-BA27-4EEE-B768-4E762C4374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038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86880-9EEA-42D9-8E6D-2860168A27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219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74961E-C184-442E-B6B5-D622272D21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37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9AAF-19FC-4143-941F-3009CCE3B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178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2724-02D3-4A98-9755-73B2B28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227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4DF2-7B58-4732-AEBB-D3AAFED5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09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48D4-81BA-441D-A06E-6C5F90DD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0557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5649-23A1-4197-A43E-A8AE66C70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466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9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8" y="4683181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8" y="4649844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8" y="4773669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E5E9-137D-4041-8AC5-34A8F28AF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9355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DD5E-E88E-445F-A0E7-78CAE447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76085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A0F1-6FD3-44A1-A251-B553B372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8374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081D-DB72-4E08-9439-360D5DD39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5939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0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6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89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5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2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6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91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4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0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29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77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0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72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9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2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0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43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05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49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54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34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30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78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2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55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5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04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00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35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14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51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24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9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54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23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61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1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45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04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12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96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601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81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6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0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29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25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3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2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09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825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97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34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1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43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2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860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40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4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07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7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250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7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8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192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20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28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777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99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27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336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37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678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221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65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AA33D2F2-D9AC-4147-B215-EAFE4B5623EF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CBCE555-6956-45BB-B20A-B8FE7B54F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6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3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2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emf"/><Relationship Id="rId3" Type="http://schemas.openxmlformats.org/officeDocument/2006/relationships/image" Target="../media/image8.gi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09638"/>
            <a:ext cx="89931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400801" y="579120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95250" y="3552825"/>
            <a:ext cx="1857375" cy="166211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 flipV="1">
            <a:off x="6934200" y="4267200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8763000" y="2471738"/>
            <a:ext cx="0" cy="1828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H="1" flipV="1">
            <a:off x="4775200" y="3268663"/>
            <a:ext cx="257175" cy="160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2362200" y="5105400"/>
            <a:ext cx="1752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202764" name="Group 12"/>
          <p:cNvGrpSpPr>
            <a:grpSpLocks/>
          </p:cNvGrpSpPr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 rot="16200000" flipH="1">
              <a:off x="4857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altLang="en-US">
                  <a:solidFill>
                    <a:srgbClr val="F00A20"/>
                  </a:solidFill>
                </a:rPr>
                <a:t>6V</a:t>
              </a:r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42863" y="3552825"/>
            <a:ext cx="1857375" cy="1662113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70" name="AutoShape 18"/>
          <p:cNvSpPr>
            <a:spLocks noChangeArrowheads="1"/>
          </p:cNvSpPr>
          <p:nvPr/>
        </p:nvSpPr>
        <p:spPr bwMode="auto">
          <a:xfrm>
            <a:off x="163513" y="4983163"/>
            <a:ext cx="176212" cy="1762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0" y="3552825"/>
            <a:ext cx="1930400" cy="1662113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72" name="Oval 20"/>
          <p:cNvSpPr>
            <a:spLocks noChangeArrowheads="1"/>
          </p:cNvSpPr>
          <p:nvPr/>
        </p:nvSpPr>
        <p:spPr bwMode="auto">
          <a:xfrm>
            <a:off x="193675" y="3686175"/>
            <a:ext cx="1444625" cy="14335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73" name="Arc 21"/>
          <p:cNvSpPr>
            <a:spLocks/>
          </p:cNvSpPr>
          <p:nvPr/>
        </p:nvSpPr>
        <p:spPr bwMode="auto">
          <a:xfrm rot="6681726" flipH="1">
            <a:off x="686595" y="3694906"/>
            <a:ext cx="588962" cy="962025"/>
          </a:xfrm>
          <a:custGeom>
            <a:avLst/>
            <a:gdLst>
              <a:gd name="G0" fmla="+- 2653 0 0"/>
              <a:gd name="G1" fmla="+- 17906 0 0"/>
              <a:gd name="G2" fmla="+- 21600 0 0"/>
              <a:gd name="T0" fmla="*/ 14733 w 24253"/>
              <a:gd name="T1" fmla="*/ 0 h 39506"/>
              <a:gd name="T2" fmla="*/ 0 w 24253"/>
              <a:gd name="T3" fmla="*/ 39342 h 39506"/>
              <a:gd name="T4" fmla="*/ 2653 w 24253"/>
              <a:gd name="T5" fmla="*/ 17906 h 3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53" h="39506" fill="none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</a:path>
              <a:path w="24253" h="39506" stroke="0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  <a:lnTo>
                  <a:pt x="2653" y="17906"/>
                </a:lnTo>
                <a:close/>
              </a:path>
            </a:pathLst>
          </a:custGeom>
          <a:noFill/>
          <a:ln w="31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74" name="Text Box 22"/>
          <p:cNvSpPr txBox="1">
            <a:spLocks noChangeArrowheads="1"/>
          </p:cNvSpPr>
          <p:nvPr/>
        </p:nvSpPr>
        <p:spPr bwMode="auto">
          <a:xfrm rot="19393140">
            <a:off x="401638" y="3733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rot="300000">
            <a:off x="989013" y="3883025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 rot="900000">
            <a:off x="1076325" y="389890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rot="1500000">
            <a:off x="1152525" y="3930650"/>
            <a:ext cx="0" cy="131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 rot="2100000">
            <a:off x="1236663" y="397986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rot="2700000">
            <a:off x="1304926" y="4040187"/>
            <a:ext cx="0" cy="60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 rot="18900000">
            <a:off x="573088" y="4038600"/>
            <a:ext cx="0" cy="58738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rot="19500000">
            <a:off x="641350" y="3983038"/>
            <a:ext cx="0" cy="5556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 rot="20100000" flipH="1">
            <a:off x="723900" y="3932238"/>
            <a:ext cx="6350" cy="80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rot="20700000">
            <a:off x="800100" y="3903663"/>
            <a:ext cx="0" cy="58737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4" name="Line 32"/>
          <p:cNvSpPr>
            <a:spLocks noChangeShapeType="1"/>
          </p:cNvSpPr>
          <p:nvPr/>
        </p:nvSpPr>
        <p:spPr bwMode="auto">
          <a:xfrm rot="21300000">
            <a:off x="892175" y="38846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rot="49500000">
            <a:off x="486569" y="4236244"/>
            <a:ext cx="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 rot="39300000">
            <a:off x="474663" y="41894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rot="39900000">
            <a:off x="517525" y="410845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rot="3300000">
            <a:off x="1354932" y="4110831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 rot="3900000">
            <a:off x="1399382" y="4188618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rot="4500000">
            <a:off x="1398588" y="4244975"/>
            <a:ext cx="0" cy="12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791" name="Text Box 39"/>
          <p:cNvSpPr txBox="1">
            <a:spLocks noChangeArrowheads="1"/>
          </p:cNvSpPr>
          <p:nvPr/>
        </p:nvSpPr>
        <p:spPr bwMode="auto">
          <a:xfrm rot="17403252">
            <a:off x="165100" y="4137026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202792" name="Text Box 40"/>
          <p:cNvSpPr txBox="1">
            <a:spLocks noChangeArrowheads="1"/>
          </p:cNvSpPr>
          <p:nvPr/>
        </p:nvSpPr>
        <p:spPr bwMode="auto">
          <a:xfrm rot="1500000">
            <a:off x="981075" y="3717925"/>
            <a:ext cx="45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2793" name="Text Box 41"/>
          <p:cNvSpPr txBox="1">
            <a:spLocks noChangeArrowheads="1"/>
          </p:cNvSpPr>
          <p:nvPr/>
        </p:nvSpPr>
        <p:spPr bwMode="auto">
          <a:xfrm rot="4500000">
            <a:off x="1159669" y="3979069"/>
            <a:ext cx="677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202794" name="Text Box 42"/>
          <p:cNvSpPr txBox="1">
            <a:spLocks noChangeArrowheads="1"/>
          </p:cNvSpPr>
          <p:nvPr/>
        </p:nvSpPr>
        <p:spPr bwMode="auto">
          <a:xfrm>
            <a:off x="539750" y="4092575"/>
            <a:ext cx="78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2795" name="AutoShape 43"/>
          <p:cNvSpPr>
            <a:spLocks noChangeArrowheads="1"/>
          </p:cNvSpPr>
          <p:nvPr/>
        </p:nvSpPr>
        <p:spPr bwMode="auto">
          <a:xfrm rot="10800000">
            <a:off x="330200" y="3870325"/>
            <a:ext cx="1211263" cy="1131888"/>
          </a:xfrm>
          <a:custGeom>
            <a:avLst/>
            <a:gdLst>
              <a:gd name="G0" fmla="+- 1811 0 0"/>
              <a:gd name="G1" fmla="+- -11364493 0 0"/>
              <a:gd name="G2" fmla="+- 0 0 -11364493"/>
              <a:gd name="T0" fmla="*/ 0 256 1"/>
              <a:gd name="T1" fmla="*/ 180 256 1"/>
              <a:gd name="G3" fmla="+- -11364493 T0 T1"/>
              <a:gd name="T2" fmla="*/ 0 256 1"/>
              <a:gd name="T3" fmla="*/ 90 256 1"/>
              <a:gd name="G4" fmla="+- -11364493 T2 T3"/>
              <a:gd name="G5" fmla="*/ G4 2 1"/>
              <a:gd name="T4" fmla="*/ 90 256 1"/>
              <a:gd name="T5" fmla="*/ 0 256 1"/>
              <a:gd name="G6" fmla="+- -11364493 T4 T5"/>
              <a:gd name="G7" fmla="*/ G6 2 1"/>
              <a:gd name="G8" fmla="abs -1136449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811"/>
              <a:gd name="G18" fmla="*/ 1811 1 2"/>
              <a:gd name="G19" fmla="+- G18 5400 0"/>
              <a:gd name="G20" fmla="cos G19 -11364493"/>
              <a:gd name="G21" fmla="sin G19 -11364493"/>
              <a:gd name="G22" fmla="+- G20 10800 0"/>
              <a:gd name="G23" fmla="+- G21 10800 0"/>
              <a:gd name="G24" fmla="+- 10800 0 G20"/>
              <a:gd name="G25" fmla="+- 1811 10800 0"/>
              <a:gd name="G26" fmla="?: G9 G17 G25"/>
              <a:gd name="G27" fmla="?: G9 0 21600"/>
              <a:gd name="G28" fmla="cos 10800 -11364493"/>
              <a:gd name="G29" fmla="sin 10800 -11364493"/>
              <a:gd name="G30" fmla="sin 1811 -11364493"/>
              <a:gd name="G31" fmla="+- G28 10800 0"/>
              <a:gd name="G32" fmla="+- G29 10800 0"/>
              <a:gd name="G33" fmla="+- G30 10800 0"/>
              <a:gd name="G34" fmla="?: G4 0 G31"/>
              <a:gd name="G35" fmla="?: -11364493 G34 0"/>
              <a:gd name="G36" fmla="?: G6 G35 G31"/>
              <a:gd name="G37" fmla="+- 21600 0 G36"/>
              <a:gd name="G38" fmla="?: G4 0 G33"/>
              <a:gd name="G39" fmla="?: -1136449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35 w 21600"/>
              <a:gd name="T15" fmla="*/ 10076 h 21600"/>
              <a:gd name="T16" fmla="*/ 10800 w 21600"/>
              <a:gd name="T17" fmla="*/ 8989 h 21600"/>
              <a:gd name="T18" fmla="*/ 17065 w 21600"/>
              <a:gd name="T19" fmla="*/ 1007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96" name="Rectangle 44"/>
          <p:cNvSpPr>
            <a:spLocks noChangeArrowheads="1"/>
          </p:cNvSpPr>
          <p:nvPr/>
        </p:nvSpPr>
        <p:spPr bwMode="auto">
          <a:xfrm>
            <a:off x="42863" y="4511675"/>
            <a:ext cx="1822450" cy="6683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ckThin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797" name="AutoShape 45"/>
          <p:cNvSpPr>
            <a:spLocks noChangeArrowheads="1"/>
          </p:cNvSpPr>
          <p:nvPr/>
        </p:nvSpPr>
        <p:spPr bwMode="auto">
          <a:xfrm>
            <a:off x="893763" y="4616450"/>
            <a:ext cx="76200" cy="76200"/>
          </a:xfrm>
          <a:custGeom>
            <a:avLst/>
            <a:gdLst>
              <a:gd name="G0" fmla="+- 432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grpSp>
        <p:nvGrpSpPr>
          <p:cNvPr id="202798" name="Group 46"/>
          <p:cNvGrpSpPr>
            <a:grpSpLocks/>
          </p:cNvGrpSpPr>
          <p:nvPr/>
        </p:nvGrpSpPr>
        <p:grpSpPr bwMode="auto">
          <a:xfrm>
            <a:off x="866775" y="4594225"/>
            <a:ext cx="128588" cy="61913"/>
            <a:chOff x="2838" y="2415"/>
            <a:chExt cx="86" cy="40"/>
          </a:xfrm>
        </p:grpSpPr>
        <p:sp>
          <p:nvSpPr>
            <p:cNvPr id="202799" name="Arc 47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00" name="Freeform 48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01" name="Freeform 49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202802" name="Oval 50"/>
          <p:cNvSpPr>
            <a:spLocks noChangeArrowheads="1"/>
          </p:cNvSpPr>
          <p:nvPr/>
        </p:nvSpPr>
        <p:spPr bwMode="auto">
          <a:xfrm>
            <a:off x="900113" y="4408488"/>
            <a:ext cx="63500" cy="63500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803" name="Oval 51"/>
          <p:cNvSpPr>
            <a:spLocks noChangeArrowheads="1"/>
          </p:cNvSpPr>
          <p:nvPr/>
        </p:nvSpPr>
        <p:spPr bwMode="auto">
          <a:xfrm>
            <a:off x="163513" y="4983163"/>
            <a:ext cx="166687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804" name="Oval 52"/>
          <p:cNvSpPr>
            <a:spLocks noChangeArrowheads="1"/>
          </p:cNvSpPr>
          <p:nvPr/>
        </p:nvSpPr>
        <p:spPr bwMode="auto">
          <a:xfrm>
            <a:off x="1481138" y="4983163"/>
            <a:ext cx="166687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805" name="Text Box 53"/>
          <p:cNvSpPr txBox="1">
            <a:spLocks noChangeArrowheads="1"/>
          </p:cNvSpPr>
          <p:nvPr/>
        </p:nvSpPr>
        <p:spPr bwMode="auto">
          <a:xfrm>
            <a:off x="171450" y="4772025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02806" name="Text Box 54"/>
          <p:cNvSpPr txBox="1">
            <a:spLocks noChangeArrowheads="1"/>
          </p:cNvSpPr>
          <p:nvPr/>
        </p:nvSpPr>
        <p:spPr bwMode="auto">
          <a:xfrm>
            <a:off x="1287463" y="4689475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02807" name="Text Box 55"/>
          <p:cNvSpPr txBox="1">
            <a:spLocks noChangeArrowheads="1"/>
          </p:cNvSpPr>
          <p:nvPr/>
        </p:nvSpPr>
        <p:spPr bwMode="auto">
          <a:xfrm>
            <a:off x="771525" y="4689475"/>
            <a:ext cx="515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2808" name="Rectangle 56"/>
          <p:cNvSpPr>
            <a:spLocks noChangeArrowheads="1"/>
          </p:cNvSpPr>
          <p:nvPr/>
        </p:nvSpPr>
        <p:spPr bwMode="auto">
          <a:xfrm>
            <a:off x="42863" y="3619500"/>
            <a:ext cx="1833562" cy="8699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8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37000"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809" name="Line 57"/>
          <p:cNvSpPr>
            <a:spLocks noChangeShapeType="1"/>
          </p:cNvSpPr>
          <p:nvPr/>
        </p:nvSpPr>
        <p:spPr bwMode="auto">
          <a:xfrm flipV="1">
            <a:off x="228600" y="2514600"/>
            <a:ext cx="0" cy="2540000"/>
          </a:xfrm>
          <a:prstGeom prst="line">
            <a:avLst/>
          </a:prstGeom>
          <a:noFill/>
          <a:ln w="57150">
            <a:solidFill>
              <a:srgbClr val="F00A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202810" name="Group 58"/>
          <p:cNvGrpSpPr>
            <a:grpSpLocks/>
          </p:cNvGrpSpPr>
          <p:nvPr/>
        </p:nvGrpSpPr>
        <p:grpSpPr bwMode="auto">
          <a:xfrm rot="-1062720">
            <a:off x="628650" y="4162425"/>
            <a:ext cx="793750" cy="557213"/>
            <a:chOff x="1680" y="1440"/>
            <a:chExt cx="592" cy="400"/>
          </a:xfrm>
        </p:grpSpPr>
        <p:sp>
          <p:nvSpPr>
            <p:cNvPr id="202811" name="Oval 59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12" name="Line 60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13" name="Line 61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202814" name="Line 62"/>
          <p:cNvSpPr>
            <a:spLocks noChangeShapeType="1"/>
          </p:cNvSpPr>
          <p:nvPr/>
        </p:nvSpPr>
        <p:spPr bwMode="auto">
          <a:xfrm>
            <a:off x="1466850" y="50768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202816" name="Group 64"/>
          <p:cNvGrpSpPr>
            <a:grpSpLocks/>
          </p:cNvGrpSpPr>
          <p:nvPr/>
        </p:nvGrpSpPr>
        <p:grpSpPr bwMode="auto">
          <a:xfrm>
            <a:off x="2790825" y="2166938"/>
            <a:ext cx="914400" cy="604837"/>
            <a:chOff x="2208" y="3840"/>
            <a:chExt cx="576" cy="381"/>
          </a:xfrm>
        </p:grpSpPr>
        <p:sp>
          <p:nvSpPr>
            <p:cNvPr id="202817" name="Line 65"/>
            <p:cNvSpPr>
              <a:spLocks noChangeShapeType="1"/>
            </p:cNvSpPr>
            <p:nvPr/>
          </p:nvSpPr>
          <p:spPr bwMode="auto">
            <a:xfrm flipV="1">
              <a:off x="2496" y="3840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18" name="Line 66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202819" name="Line 67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202820" name="Group 68"/>
          <p:cNvGrpSpPr>
            <a:grpSpLocks/>
          </p:cNvGrpSpPr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202821" name="Text Box 69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02822" name="Oval 70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23" name="Rectangle 71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24" name="Rectangle 72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25" name="Rectangle 73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26" name="Oval 74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27" name="Text Box 75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5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2828" name="Oval 76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29" name="Arc 77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30" name="Line 78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31" name="Text Box 79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02832" name="Text Box 80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2833" name="Line 81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34" name="Line 82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35" name="Line 83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36" name="Line 84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37" name="Line 85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38" name="Line 86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39" name="Line 87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0" name="Line 88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1" name="Line 89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2" name="Line 90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3" name="Line 91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4" name="Line 92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5" name="Line 93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6" name="Line 94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7" name="Line 95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8" name="Line 96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49" name="Line 97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0" name="Line 98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1" name="Line 99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2" name="Line 100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3" name="Line 101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4" name="Line 102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5" name="Line 103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6" name="Line 104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7" name="Line 105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8" name="Line 106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59" name="Line 107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60" name="Line 108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61" name="Line 109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62" name="Line 110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63" name="Text Box 111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2864" name="Text Box 112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2865" name="Text Box 113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2866" name="Text Box 114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6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2867" name="Text Box 115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202868" name="AutoShape 116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69" name="Rectangle 117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0" name="Rectangle 118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1" name="Rectangle 119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2" name="AutoShape 120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3" name="Arc 121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4" name="Freeform 122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75" name="Freeform 123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76" name="AutoShape 124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7" name="Oval 125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8" name="Oval 126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02879" name="Text Box 127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202880" name="Text Box 128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02881" name="Line 129"/>
          <p:cNvSpPr>
            <a:spLocks noChangeShapeType="1"/>
          </p:cNvSpPr>
          <p:nvPr/>
        </p:nvSpPr>
        <p:spPr bwMode="auto">
          <a:xfrm>
            <a:off x="4114800" y="4343400"/>
            <a:ext cx="0" cy="2209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882" name="Line 130"/>
          <p:cNvSpPr>
            <a:spLocks noChangeShapeType="1"/>
          </p:cNvSpPr>
          <p:nvPr/>
        </p:nvSpPr>
        <p:spPr bwMode="auto">
          <a:xfrm>
            <a:off x="6934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883" name="Line 131"/>
          <p:cNvSpPr>
            <a:spLocks noChangeShapeType="1"/>
          </p:cNvSpPr>
          <p:nvPr/>
        </p:nvSpPr>
        <p:spPr bwMode="auto">
          <a:xfrm>
            <a:off x="4114800" y="6553200"/>
            <a:ext cx="3810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884" name="Line 132"/>
          <p:cNvSpPr>
            <a:spLocks noChangeShapeType="1"/>
          </p:cNvSpPr>
          <p:nvPr/>
        </p:nvSpPr>
        <p:spPr bwMode="auto">
          <a:xfrm>
            <a:off x="6248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202885" name="Group 133"/>
          <p:cNvGrpSpPr>
            <a:grpSpLocks/>
          </p:cNvGrpSpPr>
          <p:nvPr/>
        </p:nvGrpSpPr>
        <p:grpSpPr bwMode="auto">
          <a:xfrm rot="-285818">
            <a:off x="4800600" y="5791200"/>
            <a:ext cx="1066800" cy="609600"/>
            <a:chOff x="1488" y="3504"/>
            <a:chExt cx="864" cy="480"/>
          </a:xfrm>
        </p:grpSpPr>
        <p:sp>
          <p:nvSpPr>
            <p:cNvPr id="202886" name="Line 134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02887" name="Line 135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202888" name="Text Box 136"/>
          <p:cNvSpPr txBox="1">
            <a:spLocks noChangeArrowheads="1"/>
          </p:cNvSpPr>
          <p:nvPr/>
        </p:nvSpPr>
        <p:spPr bwMode="auto">
          <a:xfrm>
            <a:off x="5562600" y="2743200"/>
            <a:ext cx="32004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=U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/I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6/1=  6</a:t>
            </a:r>
          </a:p>
        </p:txBody>
      </p:sp>
      <p:sp>
        <p:nvSpPr>
          <p:cNvPr id="202889" name="Text Box 137"/>
          <p:cNvSpPr txBox="1">
            <a:spLocks noChangeArrowheads="1"/>
          </p:cNvSpPr>
          <p:nvPr/>
        </p:nvSpPr>
        <p:spPr bwMode="auto">
          <a:xfrm>
            <a:off x="4191000" y="35052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R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2892" name="Rectangle 140"/>
          <p:cNvSpPr>
            <a:spLocks noChangeArrowheads="1"/>
          </p:cNvSpPr>
          <p:nvPr/>
        </p:nvSpPr>
        <p:spPr bwMode="auto">
          <a:xfrm>
            <a:off x="4343400" y="4038600"/>
            <a:ext cx="22860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893" name="Line 141"/>
          <p:cNvSpPr>
            <a:spLocks noChangeShapeType="1"/>
          </p:cNvSpPr>
          <p:nvPr/>
        </p:nvSpPr>
        <p:spPr bwMode="auto">
          <a:xfrm>
            <a:off x="4114800" y="4343400"/>
            <a:ext cx="228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894" name="Line 142"/>
          <p:cNvSpPr>
            <a:spLocks noChangeShapeType="1"/>
          </p:cNvSpPr>
          <p:nvPr/>
        </p:nvSpPr>
        <p:spPr bwMode="auto">
          <a:xfrm>
            <a:off x="6553200" y="4267200"/>
            <a:ext cx="381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2895" name="Rectangle 143"/>
          <p:cNvSpPr>
            <a:spLocks noChangeArrowheads="1"/>
          </p:cNvSpPr>
          <p:nvPr/>
        </p:nvSpPr>
        <p:spPr bwMode="auto">
          <a:xfrm>
            <a:off x="4343400" y="4343400"/>
            <a:ext cx="22860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2897" name="Rectangle 145"/>
          <p:cNvSpPr>
            <a:spLocks noChangeArrowheads="1"/>
          </p:cNvSpPr>
          <p:nvPr/>
        </p:nvSpPr>
        <p:spPr bwMode="auto">
          <a:xfrm>
            <a:off x="42863" y="381000"/>
            <a:ext cx="9144000" cy="466725"/>
          </a:xfrm>
          <a:prstGeom prst="rect">
            <a:avLst/>
          </a:prstGeom>
          <a:solidFill>
            <a:srgbClr val="06AA0A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en-US" sz="24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02898" name="Object 146"/>
          <p:cNvGraphicFramePr>
            <a:graphicFrameLocks noGrp="1" noChangeAspect="1"/>
          </p:cNvGraphicFramePr>
          <p:nvPr>
            <p:ph/>
          </p:nvPr>
        </p:nvGraphicFramePr>
        <p:xfrm>
          <a:off x="7775575" y="2759075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759075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3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9" dur="2000" fill="hold"/>
                                        <p:tgtEl>
                                          <p:spTgt spid="202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1" dur="2000" fill="hold"/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740925" y="393510"/>
            <a:ext cx="32004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        </a:t>
            </a:r>
          </a:p>
        </p:txBody>
      </p:sp>
      <p:graphicFrame>
        <p:nvGraphicFramePr>
          <p:cNvPr id="187653" name="Group 261"/>
          <p:cNvGraphicFramePr>
            <a:graphicFrameLocks noGrp="1"/>
          </p:cNvGraphicFramePr>
          <p:nvPr>
            <p:ph/>
          </p:nvPr>
        </p:nvGraphicFramePr>
        <p:xfrm>
          <a:off x="457200" y="1981200"/>
          <a:ext cx="8229600" cy="365912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1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 TN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 điên thế 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 độ dòng điện (A)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trở dây dẫn (   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 dây dẫn có tiết diện S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 dây dẫn có tiết diện S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7616" name="Object 224"/>
          <p:cNvGraphicFramePr>
            <a:graphicFrameLocks noChangeAspect="1"/>
          </p:cNvGraphicFramePr>
          <p:nvPr/>
        </p:nvGraphicFramePr>
        <p:xfrm>
          <a:off x="7729538" y="2438400"/>
          <a:ext cx="30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3" imgW="164880" imgH="164880" progId="Equation.3">
                  <p:embed/>
                </p:oleObj>
              </mc:Choice>
              <mc:Fallback>
                <p:oleObj name="Equation" r:id="rId3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2438400"/>
                        <a:ext cx="30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620" name="Line 228"/>
          <p:cNvSpPr>
            <a:spLocks noChangeShapeType="1"/>
          </p:cNvSpPr>
          <p:nvPr/>
        </p:nvSpPr>
        <p:spPr bwMode="auto">
          <a:xfrm>
            <a:off x="461963" y="1985963"/>
            <a:ext cx="2052637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7630" name="Text Box 238"/>
          <p:cNvSpPr txBox="1">
            <a:spLocks noChangeArrowheads="1"/>
          </p:cNvSpPr>
          <p:nvPr/>
        </p:nvSpPr>
        <p:spPr bwMode="auto">
          <a:xfrm>
            <a:off x="2667000" y="3505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187631" name="Text Box 239"/>
          <p:cNvSpPr txBox="1">
            <a:spLocks noChangeArrowheads="1"/>
          </p:cNvSpPr>
          <p:nvPr/>
        </p:nvSpPr>
        <p:spPr bwMode="auto">
          <a:xfrm>
            <a:off x="26670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240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187635" name="Text Box 243"/>
          <p:cNvSpPr txBox="1">
            <a:spLocks noChangeArrowheads="1"/>
          </p:cNvSpPr>
          <p:nvPr/>
        </p:nvSpPr>
        <p:spPr bwMode="auto">
          <a:xfrm>
            <a:off x="4800600" y="3505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0,5</a:t>
            </a:r>
          </a:p>
        </p:txBody>
      </p:sp>
      <p:sp>
        <p:nvSpPr>
          <p:cNvPr id="187636" name="Text Box 244"/>
          <p:cNvSpPr txBox="1">
            <a:spLocks noChangeArrowheads="1"/>
          </p:cNvSpPr>
          <p:nvPr/>
        </p:nvSpPr>
        <p:spPr bwMode="auto">
          <a:xfrm>
            <a:off x="6705600" y="3429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</a:p>
        </p:txBody>
      </p:sp>
      <p:sp>
        <p:nvSpPr>
          <p:cNvPr id="187637" name="Text Box 245"/>
          <p:cNvSpPr txBox="1">
            <a:spLocks noChangeArrowheads="1"/>
          </p:cNvSpPr>
          <p:nvPr/>
        </p:nvSpPr>
        <p:spPr bwMode="auto">
          <a:xfrm>
            <a:off x="48006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87640" name="Text Box 248"/>
          <p:cNvSpPr txBox="1">
            <a:spLocks noChangeArrowheads="1"/>
          </p:cNvSpPr>
          <p:nvPr/>
        </p:nvSpPr>
        <p:spPr bwMode="auto">
          <a:xfrm>
            <a:off x="67818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39680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630" grpId="0"/>
      <p:bldP spid="187631" grpId="0"/>
      <p:bldP spid="187635" grpId="0"/>
      <p:bldP spid="187636" grpId="0"/>
      <p:bldP spid="187637" grpId="0"/>
      <p:bldP spid="1876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7" descr="earth_atom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0" y="1752600"/>
            <a:ext cx="373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FF"/>
                </a:solidFill>
              </a:rPr>
              <a:t>I. D</a:t>
            </a:r>
            <a:r>
              <a:rPr lang="en-US" altLang="en-US" sz="2400" b="1">
                <a:solidFill>
                  <a:srgbClr val="FFFFFF"/>
                </a:solidFill>
              </a:rPr>
              <a:t>ự đoán sự phụ thuộc của điện trở vào tiết diện dây dẫn:</a:t>
            </a:r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 flipV="1">
            <a:off x="0" y="17526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 flipV="1">
            <a:off x="0" y="30480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0" y="31242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FF"/>
                </a:solidFill>
              </a:rPr>
              <a:t>II. Th</a:t>
            </a:r>
            <a:r>
              <a:rPr lang="en-US" altLang="en-US" sz="2400" b="1">
                <a:solidFill>
                  <a:srgbClr val="FFFFFF"/>
                </a:solidFill>
              </a:rPr>
              <a:t>í nghiệm kiểm tra:</a:t>
            </a: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 flipV="1">
            <a:off x="0" y="38100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5055" name="Text Box 15"/>
          <p:cNvSpPr txBox="1">
            <a:spLocks noChangeArrowheads="1"/>
          </p:cNvSpPr>
          <p:nvPr/>
        </p:nvSpPr>
        <p:spPr bwMode="auto">
          <a:xfrm>
            <a:off x="824552" y="142875"/>
            <a:ext cx="7595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T</a:t>
            </a:r>
            <a:r>
              <a:rPr lang="en-US" altLang="en-US" sz="2400" b="1" dirty="0" err="1" smtClean="0">
                <a:solidFill>
                  <a:srgbClr val="FF00FF"/>
                </a:solidFill>
              </a:rPr>
              <a:t>hí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nghiệm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kiểm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tra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đã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cho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kết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quả</a:t>
            </a:r>
            <a:r>
              <a:rPr lang="en-US" altLang="en-US" sz="2400" b="1" dirty="0">
                <a:solidFill>
                  <a:srgbClr val="FF00FF"/>
                </a:solidFill>
              </a:rPr>
              <a:t>:</a:t>
            </a:r>
          </a:p>
        </p:txBody>
      </p:sp>
      <p:graphicFrame>
        <p:nvGraphicFramePr>
          <p:cNvPr id="21510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85205"/>
              </p:ext>
            </p:extLst>
          </p:nvPr>
        </p:nvGraphicFramePr>
        <p:xfrm>
          <a:off x="990600" y="902970"/>
          <a:ext cx="6858000" cy="2286000"/>
        </p:xfrm>
        <a:graphic>
          <a:graphicData uri="http://schemas.openxmlformats.org/drawingml/2006/table">
            <a:tbl>
              <a:tblPr/>
              <a:tblGrid>
                <a:gridCol w="279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Kết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quả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đo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ần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TN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HĐT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CĐDĐ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Điện Trở 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DD tiết diện S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=6V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=0,5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=12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DD tiết diện S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=6V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=1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079" name="Rectangle 39"/>
          <p:cNvSpPr>
            <a:spLocks noChangeArrowheads="1"/>
          </p:cNvSpPr>
          <p:nvPr/>
        </p:nvSpPr>
        <p:spPr bwMode="auto">
          <a:xfrm>
            <a:off x="0" y="4733131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grpSp>
        <p:nvGrpSpPr>
          <p:cNvPr id="215080" name="Group 40"/>
          <p:cNvGrpSpPr>
            <a:grpSpLocks/>
          </p:cNvGrpSpPr>
          <p:nvPr/>
        </p:nvGrpSpPr>
        <p:grpSpPr bwMode="auto">
          <a:xfrm>
            <a:off x="177800" y="4168775"/>
            <a:ext cx="3378200" cy="1054100"/>
            <a:chOff x="0" y="2160"/>
            <a:chExt cx="2128" cy="806"/>
          </a:xfrm>
        </p:grpSpPr>
        <p:sp>
          <p:nvSpPr>
            <p:cNvPr id="215081" name="Rectangle 41"/>
            <p:cNvSpPr>
              <a:spLocks noChangeArrowheads="1"/>
            </p:cNvSpPr>
            <p:nvPr/>
          </p:nvSpPr>
          <p:spPr bwMode="auto">
            <a:xfrm>
              <a:off x="0" y="2442"/>
              <a:ext cx="140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</a:rPr>
                <a:t> 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15082" name="Object 42"/>
            <p:cNvGraphicFramePr>
              <a:graphicFrameLocks noChangeAspect="1"/>
            </p:cNvGraphicFramePr>
            <p:nvPr/>
          </p:nvGraphicFramePr>
          <p:xfrm>
            <a:off x="0" y="2304"/>
            <a:ext cx="941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6" name="Equation" r:id="rId4" imgW="571320" imgH="215640" progId="Equation.3">
                    <p:embed/>
                  </p:oleObj>
                </mc:Choice>
                <mc:Fallback>
                  <p:oleObj name="Equation" r:id="rId4" imgW="571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304"/>
                          <a:ext cx="941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83" name="Object 43"/>
            <p:cNvGraphicFramePr>
              <a:graphicFrameLocks noChangeAspect="1"/>
            </p:cNvGraphicFramePr>
            <p:nvPr/>
          </p:nvGraphicFramePr>
          <p:xfrm>
            <a:off x="1344" y="2160"/>
            <a:ext cx="784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7" name="Equation" r:id="rId6" imgW="431640" imgH="444240" progId="Equation.3">
                    <p:embed/>
                  </p:oleObj>
                </mc:Choice>
                <mc:Fallback>
                  <p:oleObj name="Equation" r:id="rId6" imgW="4316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160"/>
                          <a:ext cx="784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84" name="Text Box 44"/>
            <p:cNvSpPr txBox="1">
              <a:spLocks noChangeArrowheads="1"/>
            </p:cNvSpPr>
            <p:nvPr/>
          </p:nvSpPr>
          <p:spPr bwMode="auto">
            <a:xfrm>
              <a:off x="906" y="2380"/>
              <a:ext cx="52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FF"/>
                  </a:solidFill>
                </a:rPr>
                <a:t>hay</a:t>
              </a:r>
            </a:p>
          </p:txBody>
        </p:sp>
      </p:grpSp>
      <p:grpSp>
        <p:nvGrpSpPr>
          <p:cNvPr id="215085" name="Group 45"/>
          <p:cNvGrpSpPr>
            <a:grpSpLocks/>
          </p:cNvGrpSpPr>
          <p:nvPr/>
        </p:nvGrpSpPr>
        <p:grpSpPr bwMode="auto">
          <a:xfrm>
            <a:off x="3636560" y="4290218"/>
            <a:ext cx="2286000" cy="1020763"/>
            <a:chOff x="96" y="2985"/>
            <a:chExt cx="1440" cy="643"/>
          </a:xfrm>
        </p:grpSpPr>
        <p:graphicFrame>
          <p:nvGraphicFramePr>
            <p:cNvPr id="215086" name="Object 46"/>
            <p:cNvGraphicFramePr>
              <a:graphicFrameLocks noChangeAspect="1"/>
            </p:cNvGraphicFramePr>
            <p:nvPr/>
          </p:nvGraphicFramePr>
          <p:xfrm>
            <a:off x="479" y="2985"/>
            <a:ext cx="1057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8" name="Equation" r:id="rId8" imgW="711000" imgH="431640" progId="Equation.3">
                    <p:embed/>
                  </p:oleObj>
                </mc:Choice>
                <mc:Fallback>
                  <p:oleObj name="Equation" r:id="rId8" imgW="71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" y="2985"/>
                          <a:ext cx="1057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87" name="Text Box 47"/>
            <p:cNvSpPr txBox="1">
              <a:spLocks noChangeArrowheads="1"/>
            </p:cNvSpPr>
            <p:nvPr/>
          </p:nvSpPr>
          <p:spPr bwMode="auto">
            <a:xfrm>
              <a:off x="96" y="31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FF"/>
                  </a:solidFill>
                </a:rPr>
                <a:t>và</a:t>
              </a:r>
            </a:p>
          </p:txBody>
        </p:sp>
      </p:grpSp>
      <p:grpSp>
        <p:nvGrpSpPr>
          <p:cNvPr id="215088" name="Group 48"/>
          <p:cNvGrpSpPr>
            <a:grpSpLocks/>
          </p:cNvGrpSpPr>
          <p:nvPr/>
        </p:nvGrpSpPr>
        <p:grpSpPr bwMode="auto">
          <a:xfrm>
            <a:off x="6477000" y="4148931"/>
            <a:ext cx="2017713" cy="1093788"/>
            <a:chOff x="1776" y="2784"/>
            <a:chExt cx="1271" cy="689"/>
          </a:xfrm>
        </p:grpSpPr>
        <p:graphicFrame>
          <p:nvGraphicFramePr>
            <p:cNvPr id="215089" name="Object 49"/>
            <p:cNvGraphicFramePr>
              <a:graphicFrameLocks noChangeAspect="1"/>
            </p:cNvGraphicFramePr>
            <p:nvPr/>
          </p:nvGraphicFramePr>
          <p:xfrm>
            <a:off x="2160" y="2784"/>
            <a:ext cx="887" cy="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9" name="Equation" r:id="rId10" imgW="571320" imgH="444240" progId="Equation.3">
                    <p:embed/>
                  </p:oleObj>
                </mc:Choice>
                <mc:Fallback>
                  <p:oleObj name="Equation" r:id="rId10" imgW="5713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784"/>
                          <a:ext cx="887" cy="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90" name="Text Box 50"/>
            <p:cNvSpPr txBox="1">
              <a:spLocks noChangeArrowheads="1"/>
            </p:cNvSpPr>
            <p:nvPr/>
          </p:nvSpPr>
          <p:spPr bwMode="auto">
            <a:xfrm>
              <a:off x="1776" y="2880"/>
              <a:ext cx="5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solidFill>
                    <a:srgbClr val="0000FF"/>
                  </a:solidFill>
                  <a:sym typeface="Wingdings 3" pitchFamily="18" charset="2"/>
                </a:rPr>
                <a:t></a:t>
              </a:r>
            </a:p>
          </p:txBody>
        </p:sp>
      </p:grpSp>
      <p:sp>
        <p:nvSpPr>
          <p:cNvPr id="215091" name="Text Box 51"/>
          <p:cNvSpPr txBox="1">
            <a:spLocks noChangeArrowheads="1"/>
          </p:cNvSpPr>
          <p:nvPr/>
        </p:nvSpPr>
        <p:spPr bwMode="auto">
          <a:xfrm>
            <a:off x="1209675" y="5641975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S = r</a:t>
            </a:r>
            <a:r>
              <a:rPr lang="en-US" altLang="en-US" sz="2400" b="1" baseline="30000">
                <a:solidFill>
                  <a:srgbClr val="000099"/>
                </a:solidFill>
              </a:rPr>
              <a:t>2</a:t>
            </a:r>
            <a:r>
              <a:rPr lang="en-US" altLang="en-US" sz="2400" b="1">
                <a:solidFill>
                  <a:srgbClr val="000099"/>
                </a:solidFill>
              </a:rPr>
              <a:t>.</a:t>
            </a:r>
            <a:r>
              <a:rPr lang="el-GR" altLang="en-US" sz="2400" b="1">
                <a:solidFill>
                  <a:srgbClr val="000099"/>
                </a:solidFill>
              </a:rPr>
              <a:t>Π</a:t>
            </a:r>
            <a:r>
              <a:rPr lang="en-US" altLang="en-US" sz="2400" b="1">
                <a:solidFill>
                  <a:srgbClr val="000099"/>
                </a:solidFill>
              </a:rPr>
              <a:t> (r b</a:t>
            </a:r>
            <a:r>
              <a:rPr lang="ru-RU" altLang="en-US" sz="2400" b="1">
                <a:solidFill>
                  <a:srgbClr val="000099"/>
                </a:solidFill>
              </a:rPr>
              <a:t>án</a:t>
            </a:r>
            <a:r>
              <a:rPr lang="en-US" altLang="en-US" sz="2400" b="1">
                <a:solidFill>
                  <a:srgbClr val="000099"/>
                </a:solidFill>
              </a:rPr>
              <a:t> k</a:t>
            </a:r>
            <a:r>
              <a:rPr lang="ru-RU" altLang="en-US" sz="2400" b="1">
                <a:solidFill>
                  <a:srgbClr val="000099"/>
                </a:solidFill>
              </a:rPr>
              <a:t>ính</a:t>
            </a:r>
            <a:r>
              <a:rPr lang="en-US" altLang="en-US" sz="2400" b="1">
                <a:solidFill>
                  <a:srgbClr val="000099"/>
                </a:solidFill>
              </a:rPr>
              <a:t>)</a:t>
            </a:r>
            <a:endParaRPr lang="ru-RU" altLang="en-US" sz="2400" b="1">
              <a:solidFill>
                <a:srgbClr val="000099"/>
              </a:solidFill>
            </a:endParaRPr>
          </a:p>
        </p:txBody>
      </p:sp>
      <p:sp>
        <p:nvSpPr>
          <p:cNvPr id="215092" name="Text Box 52"/>
          <p:cNvSpPr txBox="1">
            <a:spLocks noChangeArrowheads="1"/>
          </p:cNvSpPr>
          <p:nvPr/>
        </p:nvSpPr>
        <p:spPr bwMode="auto">
          <a:xfrm>
            <a:off x="1143000" y="617537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d = 2r (đường kính)</a:t>
            </a:r>
          </a:p>
        </p:txBody>
      </p:sp>
      <p:graphicFrame>
        <p:nvGraphicFramePr>
          <p:cNvPr id="21509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24283"/>
              </p:ext>
            </p:extLst>
          </p:nvPr>
        </p:nvGraphicFramePr>
        <p:xfrm>
          <a:off x="6035698" y="5620129"/>
          <a:ext cx="231616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0" name="Equation" r:id="rId12" imgW="939600" imgH="457200" progId="Equation.3">
                  <p:embed/>
                </p:oleObj>
              </mc:Choice>
              <mc:Fallback>
                <p:oleObj name="Equation" r:id="rId12" imgW="93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98" y="5620129"/>
                        <a:ext cx="231616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4" name="Text Box 54"/>
          <p:cNvSpPr txBox="1">
            <a:spLocks noChangeArrowheads="1"/>
          </p:cNvSpPr>
          <p:nvPr/>
        </p:nvSpPr>
        <p:spPr bwMode="auto">
          <a:xfrm>
            <a:off x="0" y="5410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Lưu ý:</a:t>
            </a:r>
          </a:p>
        </p:txBody>
      </p:sp>
      <p:sp>
        <p:nvSpPr>
          <p:cNvPr id="215095" name="AutoShape 55"/>
          <p:cNvSpPr>
            <a:spLocks noChangeArrowheads="1"/>
          </p:cNvSpPr>
          <p:nvPr/>
        </p:nvSpPr>
        <p:spPr bwMode="auto">
          <a:xfrm>
            <a:off x="4800600" y="5715000"/>
            <a:ext cx="9906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Suy ra</a:t>
            </a:r>
          </a:p>
        </p:txBody>
      </p:sp>
      <p:sp>
        <p:nvSpPr>
          <p:cNvPr id="215099" name="Text Box 59"/>
          <p:cNvSpPr txBox="1">
            <a:spLocks noChangeArrowheads="1"/>
          </p:cNvSpPr>
          <p:nvPr/>
        </p:nvSpPr>
        <p:spPr bwMode="auto">
          <a:xfrm>
            <a:off x="1209675" y="3604656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FF"/>
                </a:solidFill>
              </a:rPr>
              <a:t>c.Nhận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xét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1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1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1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1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21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1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5" grpId="0" autoUpdateAnimBg="0"/>
      <p:bldP spid="215079" grpId="0" animBg="1" autoUpdateAnimBg="0"/>
      <p:bldP spid="215091" grpId="0" autoUpdateAnimBg="0"/>
      <p:bldP spid="215092" grpId="0" autoUpdateAnimBg="0"/>
      <p:bldP spid="215094" grpId="0" autoUpdateAnimBg="0"/>
      <p:bldP spid="215095" grpId="0" animBg="1" autoUpdateAnimBg="0"/>
      <p:bldP spid="21509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229600" cy="4525963"/>
          </a:xfrm>
          <a:solidFill>
            <a:schemeClr val="bg1"/>
          </a:solidFill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/>
              <a:t>       </a:t>
            </a:r>
            <a:r>
              <a:rPr lang="en-US" altLang="en-US" b="1" dirty="0"/>
              <a:t>3</a:t>
            </a:r>
            <a:r>
              <a:rPr lang="en-US" altLang="en-US" b="1" dirty="0" smtClean="0"/>
              <a:t>.Kết </a:t>
            </a:r>
            <a:r>
              <a:rPr lang="en-US" altLang="en-US" b="1" dirty="0" err="1"/>
              <a:t>luận</a:t>
            </a:r>
            <a:r>
              <a:rPr lang="en-US" altLang="en-US" b="1" dirty="0"/>
              <a:t>: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609600" y="1310670"/>
            <a:ext cx="8382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Điện trở của dây dẫn có cùng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 dài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 được làm từ cùng một vật liệu thì tỉ lệ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nghịch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tiết diện của dây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solidFill>
                <a:srgbClr val="660066"/>
              </a:solidFill>
            </a:endParaRPr>
          </a:p>
        </p:txBody>
      </p:sp>
      <p:grpSp>
        <p:nvGrpSpPr>
          <p:cNvPr id="216074" name="Group 10"/>
          <p:cNvGrpSpPr>
            <a:grpSpLocks/>
          </p:cNvGrpSpPr>
          <p:nvPr/>
        </p:nvGrpSpPr>
        <p:grpSpPr bwMode="auto">
          <a:xfrm>
            <a:off x="2133600" y="2133600"/>
            <a:ext cx="2819400" cy="1020763"/>
            <a:chOff x="96" y="2985"/>
            <a:chExt cx="1327" cy="643"/>
          </a:xfrm>
        </p:grpSpPr>
        <p:graphicFrame>
          <p:nvGraphicFramePr>
            <p:cNvPr id="216075" name="Object 11"/>
            <p:cNvGraphicFramePr>
              <a:graphicFrameLocks noChangeAspect="1"/>
            </p:cNvGraphicFramePr>
            <p:nvPr/>
          </p:nvGraphicFramePr>
          <p:xfrm>
            <a:off x="592" y="2985"/>
            <a:ext cx="831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7" name="Equation" r:id="rId3" imgW="558720" imgH="431640" progId="Equation.3">
                    <p:embed/>
                  </p:oleObj>
                </mc:Choice>
                <mc:Fallback>
                  <p:oleObj name="Equation" r:id="rId3" imgW="5587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" y="2985"/>
                          <a:ext cx="831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6076" name="Text Box 12"/>
            <p:cNvSpPr txBox="1">
              <a:spLocks noChangeArrowheads="1"/>
            </p:cNvSpPr>
            <p:nvPr/>
          </p:nvSpPr>
          <p:spPr bwMode="auto">
            <a:xfrm>
              <a:off x="96" y="31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vi-VN" altLang="en-US" sz="2400" b="1">
                <a:solidFill>
                  <a:srgbClr val="FF00FF"/>
                </a:solidFill>
              </a:endParaRPr>
            </a:p>
          </p:txBody>
        </p:sp>
      </p:grp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254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 autoUpdateAnimBg="0"/>
      <p:bldP spid="21607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533400" y="533400"/>
            <a:ext cx="4724400" cy="4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6" tIns="45768" rIns="91536" bIns="4576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HS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03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DẶN DÒ</a:t>
            </a:r>
            <a:endParaRPr lang="vi-VN" altLang="en-US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5400" b="1" noProof="1" smtClean="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5400" b="1" noProof="1" smtClean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5.5 SBT</a:t>
            </a: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vi-VN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853D9-6CBC-4DE7-8F51-1FECF9BA63E7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26720" y="1752600"/>
            <a:ext cx="8229600" cy="2362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b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</a:t>
            </a:r>
            <a:endParaRPr lang="vi-VN" altLang="en-US" sz="40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560CBC-1BC9-4F9A-AE21-460BC8BD76FC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b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altLang="en-US" sz="28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>
                <a:solidFill>
                  <a:srgbClr val="000099"/>
                </a:solidFill>
                <a:cs typeface="Times New Roman" pitchFamily="18" charset="0"/>
              </a:rPr>
              <a:t>Những yếu tố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altLang="en-US" sz="2800" b="1" dirty="0">
                <a:solidFill>
                  <a:srgbClr val="000099"/>
                </a:solidFill>
                <a:cs typeface="Times New Roman" pitchFamily="18" charset="0"/>
              </a:rPr>
              <a:t>ảnh hưởng tới điện trở của </a:t>
            </a:r>
            <a:r>
              <a:rPr lang="vi-VN" alt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dây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800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91918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868363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89787" y="1066800"/>
            <a:ext cx="88280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u="sng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pt-PT" sz="2800" b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 của dây 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phụ thuộc vào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 dài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liệu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28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pt-PT" sz="2800" b="1" u="sng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PT" sz="2800" b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 của dây dẫn có cùng tiết diện 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 làm từ cùng một vật liệu thì tỉ lệ thuận với chiều dài của mỗi dây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pt-PT" sz="2800" b="1" u="sng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84559"/>
              </p:ext>
            </p:extLst>
          </p:nvPr>
        </p:nvGraphicFramePr>
        <p:xfrm>
          <a:off x="2362200" y="3581400"/>
          <a:ext cx="160496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Equation" r:id="rId3" imgW="507960" imgH="431640" progId="Equation.3">
                  <p:embed/>
                </p:oleObj>
              </mc:Choice>
              <mc:Fallback>
                <p:oleObj name="Equation" r:id="rId3" imgW="507960" imgH="431640" progId="Equation.3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1604963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8409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5" name="Picture 19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0"/>
            <a:ext cx="7620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4" name="Picture 28" descr="ho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8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2" name="Picture 36" descr="ho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505200"/>
            <a:ext cx="304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676536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8: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 CỦA ĐIỆN TRỞ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DIỆN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 DẪN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" name="Picture 24" descr="Cách tính tải dây dẫn điện trong nhà theo công thứ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7805305" cy="3051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6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 rot="5400000">
            <a:off x="304006" y="3429794"/>
            <a:ext cx="6707188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209927" name="Picture 7" descr="earth_atom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0" y="1752600"/>
            <a:ext cx="373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</a:rPr>
              <a:t>I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. </a:t>
            </a:r>
            <a:r>
              <a:rPr lang="en-US" altLang="en-US" sz="2600" b="1" dirty="0" err="1">
                <a:solidFill>
                  <a:srgbClr val="FF0000"/>
                </a:solidFill>
              </a:rPr>
              <a:t>D</a:t>
            </a:r>
            <a:r>
              <a:rPr lang="en-US" altLang="en-US" sz="2400" b="1" dirty="0" err="1">
                <a:solidFill>
                  <a:srgbClr val="FF0000"/>
                </a:solidFill>
              </a:rPr>
              <a:t>ự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đoán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phụ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thuộc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trở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dây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dẫn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 flipV="1">
            <a:off x="0" y="17526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V="1">
            <a:off x="0" y="30480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4038600" y="1219200"/>
            <a:ext cx="510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1. Có các dây dẫn làm từ cùng một vật liệu (</a:t>
            </a:r>
            <a:r>
              <a:rPr lang="en-US" altLang="en-US" sz="2400" b="1">
                <a:solidFill>
                  <a:srgbClr val="0000FF"/>
                </a:solidFill>
              </a:rPr>
              <a:t>đồng)</a:t>
            </a:r>
            <a:r>
              <a:rPr lang="en-US" altLang="en-US" sz="2400" b="1">
                <a:solidFill>
                  <a:srgbClr val="FF0000"/>
                </a:solidFill>
              </a:rPr>
              <a:t>, cùng </a:t>
            </a:r>
            <a:r>
              <a:rPr lang="en-US" altLang="en-US" sz="2400" b="1">
                <a:solidFill>
                  <a:srgbClr val="0000FF"/>
                </a:solidFill>
              </a:rPr>
              <a:t>chiều dài l</a:t>
            </a:r>
            <a:r>
              <a:rPr lang="en-US" altLang="en-US" sz="2400" b="1">
                <a:solidFill>
                  <a:srgbClr val="FF0000"/>
                </a:solidFill>
              </a:rPr>
              <a:t> và có tiết diện S nên có điện trở R như nhau.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4191000" y="11430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Mắc vào mạch điện như sơ đồ hình 8.1</a:t>
            </a:r>
            <a:endParaRPr lang="en-US" altLang="en-US" sz="2400">
              <a:solidFill>
                <a:srgbClr val="0000FF"/>
              </a:solidFill>
            </a:endParaRPr>
          </a:p>
        </p:txBody>
      </p:sp>
      <p:pic>
        <p:nvPicPr>
          <p:cNvPr id="2099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33575"/>
            <a:ext cx="3962400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962400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3962400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752475" y="34290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2743200" y="3276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762000" y="38735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2743200" y="3733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09942" name="Rectangle 22"/>
          <p:cNvSpPr>
            <a:spLocks noChangeArrowheads="1"/>
          </p:cNvSpPr>
          <p:nvPr/>
        </p:nvSpPr>
        <p:spPr bwMode="auto">
          <a:xfrm>
            <a:off x="752475" y="44069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2733675" y="4267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09944" name="Rectangle 24"/>
          <p:cNvSpPr>
            <a:spLocks noChangeArrowheads="1"/>
          </p:cNvSpPr>
          <p:nvPr/>
        </p:nvSpPr>
        <p:spPr bwMode="auto">
          <a:xfrm>
            <a:off x="762000" y="48641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27432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09946" name="Rectangle 26"/>
          <p:cNvSpPr>
            <a:spLocks noChangeArrowheads="1"/>
          </p:cNvSpPr>
          <p:nvPr/>
        </p:nvSpPr>
        <p:spPr bwMode="auto">
          <a:xfrm>
            <a:off x="762000" y="53975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2743200" y="5257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09948" name="Rectangle 28"/>
          <p:cNvSpPr>
            <a:spLocks noChangeArrowheads="1"/>
          </p:cNvSpPr>
          <p:nvPr/>
        </p:nvSpPr>
        <p:spPr bwMode="auto">
          <a:xfrm>
            <a:off x="752475" y="58547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2733675" y="5715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09950" name="Text Box 30"/>
          <p:cNvSpPr txBox="1">
            <a:spLocks noChangeArrowheads="1"/>
          </p:cNvSpPr>
          <p:nvPr/>
        </p:nvSpPr>
        <p:spPr bwMode="auto">
          <a:xfrm>
            <a:off x="5334000" y="26035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R</a:t>
            </a:r>
            <a:r>
              <a:rPr lang="en-US" altLang="en-US" sz="2000" b="1" baseline="-25000">
                <a:solidFill>
                  <a:srgbClr val="0000FF"/>
                </a:solidFill>
              </a:rPr>
              <a:t>1</a:t>
            </a:r>
            <a:r>
              <a:rPr lang="en-US" altLang="en-US" sz="2000" b="1">
                <a:solidFill>
                  <a:srgbClr val="0000FF"/>
                </a:solidFill>
              </a:rPr>
              <a:t> = R</a:t>
            </a:r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6781800" y="26574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sym typeface="Euclid Extra" pitchFamily="18" charset="2"/>
              </a:rPr>
              <a:t></a:t>
            </a: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5562600" y="39084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R</a:t>
            </a:r>
            <a:r>
              <a:rPr lang="en-US" altLang="en-US" sz="2000" b="1" baseline="-25000">
                <a:solidFill>
                  <a:srgbClr val="0000FF"/>
                </a:solidFill>
              </a:rPr>
              <a:t>2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6477000" y="39846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sym typeface="Euclid Extra" pitchFamily="18" charset="2"/>
              </a:rPr>
              <a:t></a:t>
            </a:r>
          </a:p>
        </p:txBody>
      </p:sp>
      <p:sp>
        <p:nvSpPr>
          <p:cNvPr id="209954" name="Text Box 34"/>
          <p:cNvSpPr txBox="1">
            <a:spLocks noChangeArrowheads="1"/>
          </p:cNvSpPr>
          <p:nvPr/>
        </p:nvSpPr>
        <p:spPr bwMode="auto">
          <a:xfrm>
            <a:off x="5562600" y="541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R</a:t>
            </a:r>
            <a:r>
              <a:rPr lang="en-US" altLang="en-US" sz="2000" b="1" baseline="-25000">
                <a:solidFill>
                  <a:srgbClr val="0000FF"/>
                </a:solidFill>
              </a:rPr>
              <a:t>3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09955" name="Text Box 35"/>
          <p:cNvSpPr txBox="1">
            <a:spLocks noChangeArrowheads="1"/>
          </p:cNvSpPr>
          <p:nvPr/>
        </p:nvSpPr>
        <p:spPr bwMode="auto">
          <a:xfrm>
            <a:off x="6477000" y="5486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sym typeface="Euclid Extra" pitchFamily="18" charset="2"/>
              </a:rPr>
              <a:t></a:t>
            </a:r>
          </a:p>
        </p:txBody>
      </p:sp>
      <p:sp>
        <p:nvSpPr>
          <p:cNvPr id="209956" name="Text Box 36"/>
          <p:cNvSpPr txBox="1">
            <a:spLocks noChangeArrowheads="1"/>
          </p:cNvSpPr>
          <p:nvPr/>
        </p:nvSpPr>
        <p:spPr bwMode="auto">
          <a:xfrm>
            <a:off x="8229600" y="259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h.a</a:t>
            </a:r>
          </a:p>
        </p:txBody>
      </p:sp>
      <p:sp>
        <p:nvSpPr>
          <p:cNvPr id="209957" name="Text Box 37"/>
          <p:cNvSpPr txBox="1">
            <a:spLocks noChangeArrowheads="1"/>
          </p:cNvSpPr>
          <p:nvPr/>
        </p:nvSpPr>
        <p:spPr bwMode="auto">
          <a:xfrm>
            <a:off x="8305800" y="3810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h.b</a:t>
            </a:r>
          </a:p>
        </p:txBody>
      </p:sp>
      <p:sp>
        <p:nvSpPr>
          <p:cNvPr id="209958" name="Text Box 38"/>
          <p:cNvSpPr txBox="1">
            <a:spLocks noChangeArrowheads="1"/>
          </p:cNvSpPr>
          <p:nvPr/>
        </p:nvSpPr>
        <p:spPr bwMode="auto">
          <a:xfrm>
            <a:off x="8340725" y="5410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h.c</a:t>
            </a:r>
          </a:p>
        </p:txBody>
      </p:sp>
      <p:sp>
        <p:nvSpPr>
          <p:cNvPr id="209959" name="Oval 39"/>
          <p:cNvSpPr>
            <a:spLocks noChangeArrowheads="1"/>
          </p:cNvSpPr>
          <p:nvPr/>
        </p:nvSpPr>
        <p:spPr bwMode="auto">
          <a:xfrm>
            <a:off x="228600" y="3276600"/>
            <a:ext cx="10668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C1</a:t>
            </a:r>
          </a:p>
        </p:txBody>
      </p:sp>
      <p:pic>
        <p:nvPicPr>
          <p:cNvPr id="209960" name="Picture 40" descr="TRFA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9477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61" name="Text Box 41"/>
          <p:cNvSpPr txBox="1">
            <a:spLocks noChangeArrowheads="1"/>
          </p:cNvSpPr>
          <p:nvPr/>
        </p:nvSpPr>
        <p:spPr bwMode="auto">
          <a:xfrm>
            <a:off x="381000" y="4038600"/>
            <a:ext cx="2743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</a:rPr>
              <a:t>Điện trở tương đương của hình a là R. Tính điện trở tương đương của hình b và hình c</a:t>
            </a: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>
            <a:off x="7445375" y="586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9963" name="Line 43"/>
          <p:cNvSpPr>
            <a:spLocks noChangeShapeType="1"/>
          </p:cNvSpPr>
          <p:nvPr/>
        </p:nvSpPr>
        <p:spPr bwMode="auto">
          <a:xfrm>
            <a:off x="5616575" y="586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53438 -0.05555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277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0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0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324 L 0.53195 0.07638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39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3.7037E-6 L 0.53299 0.02408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120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0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0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1296 L 0.53195 0.1481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675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648 L 0.53195 0.0972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453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53299 0.0574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287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20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0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2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2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4" dur="2000"/>
                                        <p:tgtEl>
                                          <p:spTgt spid="2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8" dur="20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3000" fill="hold"/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3000" fill="hold"/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  <p:bldP spid="209933" grpId="0"/>
      <p:bldP spid="209933" grpId="1"/>
      <p:bldP spid="209934" grpId="0"/>
      <p:bldP spid="209938" grpId="0" animBg="1"/>
      <p:bldP spid="209938" grpId="1" animBg="1"/>
      <p:bldP spid="209939" grpId="0"/>
      <p:bldP spid="209939" grpId="1"/>
      <p:bldP spid="209940" grpId="0" animBg="1"/>
      <p:bldP spid="209940" grpId="1" animBg="1"/>
      <p:bldP spid="209941" grpId="0"/>
      <p:bldP spid="209941" grpId="1"/>
      <p:bldP spid="209942" grpId="0" animBg="1"/>
      <p:bldP spid="209942" grpId="1" animBg="1"/>
      <p:bldP spid="209943" grpId="0"/>
      <p:bldP spid="209943" grpId="1"/>
      <p:bldP spid="209944" grpId="0" animBg="1"/>
      <p:bldP spid="209944" grpId="1" animBg="1"/>
      <p:bldP spid="209945" grpId="0"/>
      <p:bldP spid="209945" grpId="1"/>
      <p:bldP spid="209946" grpId="0" animBg="1"/>
      <p:bldP spid="209946" grpId="1" animBg="1"/>
      <p:bldP spid="209947" grpId="0"/>
      <p:bldP spid="209947" grpId="1"/>
      <p:bldP spid="209948" grpId="0" animBg="1"/>
      <p:bldP spid="209948" grpId="1" animBg="1"/>
      <p:bldP spid="209949" grpId="0"/>
      <p:bldP spid="209949" grpId="1"/>
      <p:bldP spid="209950" grpId="0"/>
      <p:bldP spid="209951" grpId="0"/>
      <p:bldP spid="209952" grpId="0"/>
      <p:bldP spid="209953" grpId="0"/>
      <p:bldP spid="209954" grpId="0"/>
      <p:bldP spid="209955" grpId="0"/>
      <p:bldP spid="209956" grpId="0"/>
      <p:bldP spid="209957" grpId="0"/>
      <p:bldP spid="209958" grpId="0"/>
      <p:bldP spid="209959" grpId="0" animBg="1"/>
      <p:bldP spid="209961" grpId="0"/>
      <p:bldP spid="209962" grpId="0" animBg="1"/>
      <p:bldP spid="2099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ChangeArrowheads="1"/>
          </p:cNvSpPr>
          <p:nvPr/>
        </p:nvSpPr>
        <p:spPr bwMode="auto">
          <a:xfrm rot="5400000">
            <a:off x="304006" y="3429794"/>
            <a:ext cx="6707188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210951" name="Picture 7" descr="earth_atom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4" name="Line 10"/>
          <p:cNvSpPr>
            <a:spLocks noChangeShapeType="1"/>
          </p:cNvSpPr>
          <p:nvPr/>
        </p:nvSpPr>
        <p:spPr bwMode="auto">
          <a:xfrm flipV="1">
            <a:off x="0" y="17526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V="1">
            <a:off x="152400" y="960224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210957" name="Group 13"/>
          <p:cNvGrpSpPr>
            <a:grpSpLocks/>
          </p:cNvGrpSpPr>
          <p:nvPr/>
        </p:nvGrpSpPr>
        <p:grpSpPr bwMode="auto">
          <a:xfrm>
            <a:off x="3984625" y="955675"/>
            <a:ext cx="4343400" cy="1335088"/>
            <a:chOff x="2496" y="720"/>
            <a:chExt cx="2736" cy="841"/>
          </a:xfrm>
        </p:grpSpPr>
        <p:pic>
          <p:nvPicPr>
            <p:cNvPr id="21095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720"/>
              <a:ext cx="2496" cy="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959" name="Text Box 15"/>
            <p:cNvSpPr txBox="1">
              <a:spLocks noChangeArrowheads="1"/>
            </p:cNvSpPr>
            <p:nvPr/>
          </p:nvSpPr>
          <p:spPr bwMode="auto">
            <a:xfrm>
              <a:off x="3024" y="1142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R</a:t>
              </a:r>
              <a:r>
                <a:rPr lang="en-US" altLang="en-US" sz="2000" b="1" baseline="-25000">
                  <a:solidFill>
                    <a:srgbClr val="0000FF"/>
                  </a:solidFill>
                </a:rPr>
                <a:t>1</a:t>
              </a:r>
              <a:endParaRPr lang="en-US" alt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210960" name="Text Box 16"/>
            <p:cNvSpPr txBox="1">
              <a:spLocks noChangeArrowheads="1"/>
            </p:cNvSpPr>
            <p:nvPr/>
          </p:nvSpPr>
          <p:spPr bwMode="auto">
            <a:xfrm>
              <a:off x="3936" y="1176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10961" name="Text Box 17"/>
            <p:cNvSpPr txBox="1">
              <a:spLocks noChangeArrowheads="1"/>
            </p:cNvSpPr>
            <p:nvPr/>
          </p:nvSpPr>
          <p:spPr bwMode="auto">
            <a:xfrm>
              <a:off x="4848" y="113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</a:rPr>
                <a:t>h.a</a:t>
              </a:r>
            </a:p>
          </p:txBody>
        </p:sp>
        <p:sp>
          <p:nvSpPr>
            <p:cNvPr id="210962" name="Rectangle 18"/>
            <p:cNvSpPr>
              <a:spLocks noChangeArrowheads="1"/>
            </p:cNvSpPr>
            <p:nvPr/>
          </p:nvSpPr>
          <p:spPr bwMode="auto">
            <a:xfrm>
              <a:off x="3120" y="1426"/>
              <a:ext cx="1152" cy="96"/>
            </a:xfrm>
            <a:prstGeom prst="rect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1096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589213"/>
            <a:ext cx="396240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64" name="Text Box 20"/>
          <p:cNvSpPr txBox="1">
            <a:spLocks noChangeArrowheads="1"/>
          </p:cNvSpPr>
          <p:nvPr/>
        </p:nvSpPr>
        <p:spPr bwMode="auto">
          <a:xfrm>
            <a:off x="5051425" y="3144838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R</a:t>
            </a:r>
            <a:r>
              <a:rPr lang="en-US" altLang="en-US" sz="2000" b="1" baseline="-25000">
                <a:solidFill>
                  <a:srgbClr val="0000FF"/>
                </a:solidFill>
              </a:rPr>
              <a:t>2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965825" y="322103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7794625" y="30464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h.b</a:t>
            </a:r>
          </a:p>
        </p:txBody>
      </p:sp>
      <p:grpSp>
        <p:nvGrpSpPr>
          <p:cNvPr id="210967" name="Group 23"/>
          <p:cNvGrpSpPr>
            <a:grpSpLocks/>
          </p:cNvGrpSpPr>
          <p:nvPr/>
        </p:nvGrpSpPr>
        <p:grpSpPr bwMode="auto">
          <a:xfrm>
            <a:off x="3984625" y="4689475"/>
            <a:ext cx="4454525" cy="1335088"/>
            <a:chOff x="2832" y="3120"/>
            <a:chExt cx="2806" cy="841"/>
          </a:xfrm>
        </p:grpSpPr>
        <p:pic>
          <p:nvPicPr>
            <p:cNvPr id="210968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120"/>
              <a:ext cx="2496" cy="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969" name="Text Box 25"/>
            <p:cNvSpPr txBox="1">
              <a:spLocks noChangeArrowheads="1"/>
            </p:cNvSpPr>
            <p:nvPr/>
          </p:nvSpPr>
          <p:spPr bwMode="auto">
            <a:xfrm>
              <a:off x="3504" y="3408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R</a:t>
              </a:r>
              <a:r>
                <a:rPr lang="en-US" altLang="en-US" sz="2000" b="1" baseline="-25000">
                  <a:solidFill>
                    <a:srgbClr val="0000FF"/>
                  </a:solidFill>
                </a:rPr>
                <a:t>3</a:t>
              </a:r>
              <a:endParaRPr lang="en-US" alt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210970" name="Text Box 26"/>
            <p:cNvSpPr txBox="1">
              <a:spLocks noChangeArrowheads="1"/>
            </p:cNvSpPr>
            <p:nvPr/>
          </p:nvSpPr>
          <p:spPr bwMode="auto">
            <a:xfrm>
              <a:off x="4080" y="3456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10971" name="Text Box 27"/>
            <p:cNvSpPr txBox="1">
              <a:spLocks noChangeArrowheads="1"/>
            </p:cNvSpPr>
            <p:nvPr/>
          </p:nvSpPr>
          <p:spPr bwMode="auto">
            <a:xfrm>
              <a:off x="5254" y="34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</a:rPr>
                <a:t>h.c</a:t>
              </a:r>
            </a:p>
          </p:txBody>
        </p:sp>
      </p:grpSp>
      <p:sp>
        <p:nvSpPr>
          <p:cNvPr id="210972" name="Rectangle 28"/>
          <p:cNvSpPr>
            <a:spLocks noChangeArrowheads="1"/>
          </p:cNvSpPr>
          <p:nvPr/>
        </p:nvSpPr>
        <p:spPr bwMode="auto">
          <a:xfrm>
            <a:off x="5051425" y="57785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73" name="Rectangle 29"/>
          <p:cNvSpPr>
            <a:spLocks noChangeArrowheads="1"/>
          </p:cNvSpPr>
          <p:nvPr/>
        </p:nvSpPr>
        <p:spPr bwMode="auto">
          <a:xfrm>
            <a:off x="5051425" y="5559425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74" name="Rectangle 30"/>
          <p:cNvSpPr>
            <a:spLocks noChangeArrowheads="1"/>
          </p:cNvSpPr>
          <p:nvPr/>
        </p:nvSpPr>
        <p:spPr bwMode="auto">
          <a:xfrm>
            <a:off x="5051425" y="5997575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75" name="Text Box 31"/>
          <p:cNvSpPr txBox="1">
            <a:spLocks noChangeArrowheads="1"/>
          </p:cNvSpPr>
          <p:nvPr/>
        </p:nvSpPr>
        <p:spPr bwMode="auto">
          <a:xfrm>
            <a:off x="5267325" y="2260600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R</a:t>
            </a:r>
            <a:r>
              <a:rPr lang="en-US" altLang="en-US" sz="2400" b="1" baseline="-25000">
                <a:solidFill>
                  <a:srgbClr val="FF0000"/>
                </a:solidFill>
              </a:rPr>
              <a:t>1</a:t>
            </a:r>
            <a:r>
              <a:rPr lang="en-US" altLang="en-US" sz="2400" b="1">
                <a:solidFill>
                  <a:srgbClr val="FF0000"/>
                </a:solidFill>
              </a:rPr>
              <a:t> = R</a:t>
            </a:r>
          </a:p>
        </p:txBody>
      </p:sp>
      <p:pic>
        <p:nvPicPr>
          <p:cNvPr id="21097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3971925"/>
            <a:ext cx="27432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7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6153150"/>
            <a:ext cx="4038600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78" name="AutoShape 34"/>
          <p:cNvSpPr>
            <a:spLocks noChangeArrowheads="1"/>
          </p:cNvSpPr>
          <p:nvPr/>
        </p:nvSpPr>
        <p:spPr bwMode="auto">
          <a:xfrm>
            <a:off x="609600" y="3733800"/>
            <a:ext cx="2667000" cy="914400"/>
          </a:xfrm>
          <a:prstGeom prst="wedgeRoundRectCallout">
            <a:avLst>
              <a:gd name="adj1" fmla="val 96370"/>
              <a:gd name="adj2" fmla="val 2725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Điện trở tương đương R</a:t>
            </a:r>
            <a:r>
              <a:rPr lang="en-US" altLang="en-US" sz="2400" baseline="-25000">
                <a:solidFill>
                  <a:srgbClr val="0000FF"/>
                </a:solidFill>
              </a:rPr>
              <a:t>2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210979" name="AutoShape 35"/>
          <p:cNvSpPr>
            <a:spLocks noChangeArrowheads="1"/>
          </p:cNvSpPr>
          <p:nvPr/>
        </p:nvSpPr>
        <p:spPr bwMode="auto">
          <a:xfrm>
            <a:off x="304800" y="5410200"/>
            <a:ext cx="2667000" cy="914400"/>
          </a:xfrm>
          <a:prstGeom prst="wedgeRoundRectCallout">
            <a:avLst>
              <a:gd name="adj1" fmla="val 96370"/>
              <a:gd name="adj2" fmla="val 2725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Điện trở tương đương R</a:t>
            </a:r>
            <a:r>
              <a:rPr lang="en-US" altLang="en-US" sz="2400" baseline="-25000">
                <a:solidFill>
                  <a:srgbClr val="0000FF"/>
                </a:solidFill>
              </a:rPr>
              <a:t>3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210980" name="Line 36"/>
          <p:cNvSpPr>
            <a:spLocks noChangeShapeType="1"/>
          </p:cNvSpPr>
          <p:nvPr/>
        </p:nvSpPr>
        <p:spPr bwMode="auto">
          <a:xfrm>
            <a:off x="5051425" y="5562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0981" name="Line 37"/>
          <p:cNvSpPr>
            <a:spLocks noChangeShapeType="1"/>
          </p:cNvSpPr>
          <p:nvPr/>
        </p:nvSpPr>
        <p:spPr bwMode="auto">
          <a:xfrm>
            <a:off x="6880225" y="55943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0982" name="Line 38"/>
          <p:cNvSpPr>
            <a:spLocks noChangeShapeType="1"/>
          </p:cNvSpPr>
          <p:nvPr/>
        </p:nvSpPr>
        <p:spPr bwMode="auto">
          <a:xfrm>
            <a:off x="6880225" y="3635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0983" name="Oval 39"/>
          <p:cNvSpPr>
            <a:spLocks noChangeArrowheads="1"/>
          </p:cNvSpPr>
          <p:nvPr/>
        </p:nvSpPr>
        <p:spPr bwMode="auto">
          <a:xfrm>
            <a:off x="0" y="3124200"/>
            <a:ext cx="10668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C1</a:t>
            </a:r>
          </a:p>
        </p:txBody>
      </p:sp>
      <p:sp>
        <p:nvSpPr>
          <p:cNvPr id="210985" name="Rectangle 41"/>
          <p:cNvSpPr>
            <a:spLocks noChangeArrowheads="1"/>
          </p:cNvSpPr>
          <p:nvPr/>
        </p:nvSpPr>
        <p:spPr bwMode="auto">
          <a:xfrm>
            <a:off x="5029200" y="365760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86" name="Line 42"/>
          <p:cNvSpPr>
            <a:spLocks noChangeShapeType="1"/>
          </p:cNvSpPr>
          <p:nvPr/>
        </p:nvSpPr>
        <p:spPr bwMode="auto">
          <a:xfrm>
            <a:off x="5038725" y="36036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0987" name="Rectangle 43"/>
          <p:cNvSpPr>
            <a:spLocks noChangeArrowheads="1"/>
          </p:cNvSpPr>
          <p:nvPr/>
        </p:nvSpPr>
        <p:spPr bwMode="auto">
          <a:xfrm>
            <a:off x="5029200" y="3810000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88" name="Rectangle 44"/>
          <p:cNvSpPr>
            <a:spLocks noChangeArrowheads="1"/>
          </p:cNvSpPr>
          <p:nvPr/>
        </p:nvSpPr>
        <p:spPr bwMode="auto">
          <a:xfrm>
            <a:off x="5029200" y="3571875"/>
            <a:ext cx="18288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89" name="Oval 45"/>
          <p:cNvSpPr>
            <a:spLocks noChangeArrowheads="1"/>
          </p:cNvSpPr>
          <p:nvPr/>
        </p:nvSpPr>
        <p:spPr bwMode="auto">
          <a:xfrm>
            <a:off x="0" y="3114675"/>
            <a:ext cx="1066800" cy="457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</a:rPr>
              <a:t>C2</a:t>
            </a:r>
          </a:p>
        </p:txBody>
      </p:sp>
      <p:sp>
        <p:nvSpPr>
          <p:cNvPr id="210990" name="Rectangle 46"/>
          <p:cNvSpPr>
            <a:spLocks noChangeArrowheads="1"/>
          </p:cNvSpPr>
          <p:nvPr/>
        </p:nvSpPr>
        <p:spPr bwMode="auto">
          <a:xfrm rot="5400000">
            <a:off x="219075" y="3438525"/>
            <a:ext cx="3124200" cy="3581400"/>
          </a:xfrm>
          <a:prstGeom prst="rect">
            <a:avLst/>
          </a:prstGeom>
          <a:solidFill>
            <a:srgbClr val="6666FF"/>
          </a:solidFill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91" name="Text Box 47"/>
          <p:cNvSpPr txBox="1">
            <a:spLocks noChangeArrowheads="1"/>
          </p:cNvSpPr>
          <p:nvPr/>
        </p:nvSpPr>
        <p:spPr bwMode="auto">
          <a:xfrm>
            <a:off x="0" y="4191000"/>
            <a:ext cx="3352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Nếu các dây dẫn trong h.b và h.c chập sát vào nhau, coi rằng chúng trở thành các dây dẫn </a:t>
            </a:r>
            <a:r>
              <a:rPr lang="en-US" altLang="en-US" sz="2400" b="1">
                <a:solidFill>
                  <a:srgbClr val="FF0000"/>
                </a:solidFill>
              </a:rPr>
              <a:t>có tiết diện</a:t>
            </a:r>
            <a:r>
              <a:rPr lang="en-US" altLang="en-US" sz="2400" b="1">
                <a:solidFill>
                  <a:srgbClr val="FFFFFF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2S và 3S</a:t>
            </a:r>
          </a:p>
        </p:txBody>
      </p:sp>
      <p:sp>
        <p:nvSpPr>
          <p:cNvPr id="210992" name="Rectangle 48"/>
          <p:cNvSpPr>
            <a:spLocks noChangeArrowheads="1"/>
          </p:cNvSpPr>
          <p:nvPr/>
        </p:nvSpPr>
        <p:spPr bwMode="auto">
          <a:xfrm>
            <a:off x="5029200" y="3603625"/>
            <a:ext cx="1828800" cy="3048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0993" name="Rectangle 49"/>
          <p:cNvSpPr>
            <a:spLocks noChangeArrowheads="1"/>
          </p:cNvSpPr>
          <p:nvPr/>
        </p:nvSpPr>
        <p:spPr bwMode="auto">
          <a:xfrm>
            <a:off x="5051425" y="5629275"/>
            <a:ext cx="1828800" cy="457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21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0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0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1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0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2" grpId="0" animBg="1"/>
      <p:bldP spid="210973" grpId="0" animBg="1"/>
      <p:bldP spid="210974" grpId="0" animBg="1"/>
      <p:bldP spid="210975" grpId="0"/>
      <p:bldP spid="210978" grpId="0" animBg="1"/>
      <p:bldP spid="210978" grpId="1" animBg="1"/>
      <p:bldP spid="210979" grpId="0" animBg="1"/>
      <p:bldP spid="210979" grpId="1" animBg="1"/>
      <p:bldP spid="210987" grpId="0" animBg="1"/>
      <p:bldP spid="210988" grpId="0" animBg="1"/>
      <p:bldP spid="210989" grpId="0" animBg="1"/>
      <p:bldP spid="210990" grpId="0" animBg="1"/>
      <p:bldP spid="210991" grpId="0"/>
      <p:bldP spid="210992" grpId="0" animBg="1"/>
      <p:bldP spid="2109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ChangeArrowheads="1"/>
          </p:cNvSpPr>
          <p:nvPr/>
        </p:nvSpPr>
        <p:spPr bwMode="auto">
          <a:xfrm rot="5400000">
            <a:off x="304006" y="3429794"/>
            <a:ext cx="6707188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 flipV="1">
            <a:off x="0" y="17526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 flipV="1">
            <a:off x="0" y="30480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2119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3962400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5105400" y="165576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R</a:t>
            </a:r>
            <a:r>
              <a:rPr lang="en-US" altLang="en-US" sz="2000" b="1" baseline="-25000">
                <a:solidFill>
                  <a:srgbClr val="0000FF"/>
                </a:solidFill>
              </a:rPr>
              <a:t>2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6019800" y="1752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7848600" y="15573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h.b</a:t>
            </a:r>
          </a:p>
        </p:txBody>
      </p:sp>
      <p:grpSp>
        <p:nvGrpSpPr>
          <p:cNvPr id="211985" name="Group 17"/>
          <p:cNvGrpSpPr>
            <a:grpSpLocks/>
          </p:cNvGrpSpPr>
          <p:nvPr/>
        </p:nvGrpSpPr>
        <p:grpSpPr bwMode="auto">
          <a:xfrm>
            <a:off x="4038600" y="3200400"/>
            <a:ext cx="4454525" cy="1335088"/>
            <a:chOff x="2832" y="3120"/>
            <a:chExt cx="2806" cy="841"/>
          </a:xfrm>
        </p:grpSpPr>
        <p:pic>
          <p:nvPicPr>
            <p:cNvPr id="211986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120"/>
              <a:ext cx="2496" cy="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987" name="Text Box 19"/>
            <p:cNvSpPr txBox="1">
              <a:spLocks noChangeArrowheads="1"/>
            </p:cNvSpPr>
            <p:nvPr/>
          </p:nvSpPr>
          <p:spPr bwMode="auto">
            <a:xfrm>
              <a:off x="3504" y="3408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R</a:t>
              </a:r>
              <a:r>
                <a:rPr lang="en-US" altLang="en-US" sz="2000" b="1" baseline="-25000">
                  <a:solidFill>
                    <a:srgbClr val="0000FF"/>
                  </a:solidFill>
                </a:rPr>
                <a:t>3</a:t>
              </a:r>
              <a:endParaRPr lang="en-US" alt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211988" name="Text Box 20"/>
            <p:cNvSpPr txBox="1">
              <a:spLocks noChangeArrowheads="1"/>
            </p:cNvSpPr>
            <p:nvPr/>
          </p:nvSpPr>
          <p:spPr bwMode="auto">
            <a:xfrm>
              <a:off x="4080" y="3456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11989" name="Text Box 21"/>
            <p:cNvSpPr txBox="1">
              <a:spLocks noChangeArrowheads="1"/>
            </p:cNvSpPr>
            <p:nvPr/>
          </p:nvSpPr>
          <p:spPr bwMode="auto">
            <a:xfrm>
              <a:off x="5254" y="34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</a:rPr>
                <a:t>h.c</a:t>
              </a:r>
            </a:p>
          </p:txBody>
        </p:sp>
      </p:grpSp>
      <p:pic>
        <p:nvPicPr>
          <p:cNvPr id="2119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482850"/>
            <a:ext cx="27432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9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64075"/>
            <a:ext cx="4038600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93" name="Oval 25"/>
          <p:cNvSpPr>
            <a:spLocks noChangeArrowheads="1"/>
          </p:cNvSpPr>
          <p:nvPr/>
        </p:nvSpPr>
        <p:spPr bwMode="auto">
          <a:xfrm>
            <a:off x="69376" y="622110"/>
            <a:ext cx="1066800" cy="457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</a:rPr>
              <a:t>C2</a:t>
            </a:r>
          </a:p>
        </p:txBody>
      </p: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5159375" y="2124075"/>
            <a:ext cx="1828800" cy="3048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1995" name="Rectangle 27"/>
          <p:cNvSpPr>
            <a:spLocks noChangeArrowheads="1"/>
          </p:cNvSpPr>
          <p:nvPr/>
        </p:nvSpPr>
        <p:spPr bwMode="auto">
          <a:xfrm>
            <a:off x="5083175" y="4149725"/>
            <a:ext cx="1828800" cy="457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1996" name="Text Box 28"/>
          <p:cNvSpPr txBox="1">
            <a:spLocks noChangeArrowheads="1"/>
          </p:cNvSpPr>
          <p:nvPr/>
        </p:nvSpPr>
        <p:spPr bwMode="auto">
          <a:xfrm>
            <a:off x="0" y="2074247"/>
            <a:ext cx="3733800" cy="301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dây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dẫn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</a:rPr>
              <a:t> 2S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</a:rPr>
              <a:t> 3S 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tương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ứng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R</a:t>
            </a:r>
            <a:r>
              <a:rPr lang="en-US" altLang="en-US" sz="2400" b="1" baseline="-25000" dirty="0">
                <a:solidFill>
                  <a:srgbClr val="0000FF"/>
                </a:solidFill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</a:rPr>
              <a:t> R</a:t>
            </a:r>
            <a:r>
              <a:rPr lang="en-US" altLang="en-US" sz="2400" b="1" baseline="-25000" dirty="0">
                <a:solidFill>
                  <a:srgbClr val="0000FF"/>
                </a:solidFill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</a:rPr>
              <a:t> . </a:t>
            </a:r>
            <a:r>
              <a:rPr lang="en-US" altLang="en-US" sz="2400" b="1" dirty="0" err="1">
                <a:solidFill>
                  <a:srgbClr val="FF0000"/>
                </a:solidFill>
              </a:rPr>
              <a:t>Dự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đoán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dây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dẫn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thay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thì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dây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dẫn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sẽ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thay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1997" name="Text Box 29"/>
          <p:cNvSpPr txBox="1">
            <a:spLocks noChangeArrowheads="1"/>
          </p:cNvSpPr>
          <p:nvPr/>
        </p:nvSpPr>
        <p:spPr bwMode="auto">
          <a:xfrm>
            <a:off x="4267200" y="5562600"/>
            <a:ext cx="441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Nếu tiết diện tăng </a:t>
            </a:r>
            <a:r>
              <a:rPr lang="en-US" altLang="en-US" sz="2400" b="1">
                <a:solidFill>
                  <a:srgbClr val="0000FF"/>
                </a:solidFill>
              </a:rPr>
              <a:t>(giảm)</a:t>
            </a:r>
            <a:r>
              <a:rPr lang="en-US" altLang="en-US" sz="2400" b="1">
                <a:solidFill>
                  <a:srgbClr val="FF0000"/>
                </a:solidFill>
              </a:rPr>
              <a:t>gấp 2, 3 lần thì điện trở của dây giảm </a:t>
            </a:r>
            <a:r>
              <a:rPr lang="en-US" altLang="en-US" sz="2400" b="1">
                <a:solidFill>
                  <a:srgbClr val="0000FF"/>
                </a:solidFill>
              </a:rPr>
              <a:t>(tăng)</a:t>
            </a:r>
            <a:r>
              <a:rPr lang="en-US" altLang="en-US" sz="2400" b="1">
                <a:solidFill>
                  <a:srgbClr val="FF0000"/>
                </a:solidFill>
              </a:rPr>
              <a:t> 3 lần.</a:t>
            </a:r>
          </a:p>
        </p:txBody>
      </p:sp>
      <p:sp>
        <p:nvSpPr>
          <p:cNvPr id="211998" name="Rectangle 30"/>
          <p:cNvSpPr>
            <a:spLocks noChangeArrowheads="1"/>
          </p:cNvSpPr>
          <p:nvPr/>
        </p:nvSpPr>
        <p:spPr bwMode="auto">
          <a:xfrm>
            <a:off x="6248400" y="16002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endParaRPr lang="vi-VN" alt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999" name="Rectangle 31"/>
          <p:cNvSpPr>
            <a:spLocks noChangeArrowheads="1"/>
          </p:cNvSpPr>
          <p:nvPr/>
        </p:nvSpPr>
        <p:spPr bwMode="auto">
          <a:xfrm>
            <a:off x="6400800" y="35052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endParaRPr lang="vi-VN" alt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1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96" grpId="0" animBg="1"/>
      <p:bldP spid="2119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ChangeArrowheads="1"/>
          </p:cNvSpPr>
          <p:nvPr/>
        </p:nvSpPr>
        <p:spPr bwMode="auto">
          <a:xfrm rot="5400000">
            <a:off x="304006" y="3429794"/>
            <a:ext cx="6707188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214023" name="Picture 7" descr="earth_atom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0" y="1752600"/>
            <a:ext cx="373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FF"/>
                </a:solidFill>
              </a:rPr>
              <a:t>I. D</a:t>
            </a:r>
            <a:r>
              <a:rPr lang="en-US" altLang="en-US" sz="2400" b="1">
                <a:solidFill>
                  <a:srgbClr val="FFFFFF"/>
                </a:solidFill>
              </a:rPr>
              <a:t>ự đoán sự phụ thuộc của điện trở vào tiết diện dây dẫn:</a:t>
            </a:r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 flipV="1">
            <a:off x="0" y="17526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 flipV="1">
            <a:off x="0" y="30480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0" y="31242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FF"/>
                </a:solidFill>
              </a:rPr>
              <a:t>II. Th</a:t>
            </a:r>
            <a:r>
              <a:rPr lang="en-US" altLang="en-US" sz="2400" b="1">
                <a:solidFill>
                  <a:srgbClr val="FFFFFF"/>
                </a:solidFill>
              </a:rPr>
              <a:t>í nghiệm kiểm tra:</a:t>
            </a: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 flipV="1">
            <a:off x="0" y="3810000"/>
            <a:ext cx="35814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76200" y="793750"/>
            <a:ext cx="35814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Mắc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dây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dẫn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</a:rPr>
              <a:t> S</a:t>
            </a:r>
            <a:r>
              <a:rPr lang="en-US" altLang="en-US" sz="2400" b="1" baseline="-25000" dirty="0">
                <a:solidFill>
                  <a:srgbClr val="0000FF"/>
                </a:solidFill>
              </a:rPr>
              <a:t>1  </a:t>
            </a:r>
            <a:r>
              <a:rPr lang="en-US" altLang="en-US" sz="2400" b="1" dirty="0">
                <a:solidFill>
                  <a:srgbClr val="0000FF"/>
                </a:solidFill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</a:rPr>
              <a:t>ứng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kính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d</a:t>
            </a:r>
            <a:r>
              <a:rPr lang="en-US" altLang="en-US" sz="2400" b="1" baseline="-25000" dirty="0">
                <a:solidFill>
                  <a:srgbClr val="0000FF"/>
                </a:solidFill>
              </a:rPr>
              <a:t>1</a:t>
            </a:r>
            <a:r>
              <a:rPr lang="en-US" altLang="en-US" sz="2400" b="1" dirty="0">
                <a:solidFill>
                  <a:srgbClr val="0000FF"/>
                </a:solidFill>
              </a:rPr>
              <a:t>) </a:t>
            </a:r>
            <a:r>
              <a:rPr lang="en-US" altLang="en-US" sz="2400" b="1" dirty="0" err="1">
                <a:solidFill>
                  <a:srgbClr val="0000FF"/>
                </a:solidFill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sơ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mạch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 8.3. </a:t>
            </a:r>
          </a:p>
        </p:txBody>
      </p:sp>
      <p:pic>
        <p:nvPicPr>
          <p:cNvPr id="2140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6576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3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423988"/>
            <a:ext cx="542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304800" y="2987675"/>
            <a:ext cx="31242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</a:rPr>
              <a:t>Đóng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tắc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giá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trị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bảng</a:t>
            </a:r>
            <a:r>
              <a:rPr lang="en-US" altLang="en-US" sz="2400" b="1" dirty="0">
                <a:solidFill>
                  <a:srgbClr val="0000FF"/>
                </a:solidFill>
              </a:rPr>
              <a:t> 1</a:t>
            </a:r>
          </a:p>
        </p:txBody>
      </p:sp>
      <p:pic>
        <p:nvPicPr>
          <p:cNvPr id="21403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01775"/>
            <a:ext cx="6858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5334000" y="2057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6781800" y="35814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U</a:t>
            </a:r>
            <a:r>
              <a:rPr lang="en-US" altLang="en-US" sz="2800" b="1" baseline="-25000">
                <a:solidFill>
                  <a:srgbClr val="FF0000"/>
                </a:solidFill>
              </a:rPr>
              <a:t>1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214076" name="Group 60"/>
          <p:cNvGraphicFramePr>
            <a:graphicFrameLocks noGrp="1"/>
          </p:cNvGraphicFramePr>
          <p:nvPr/>
        </p:nvGraphicFramePr>
        <p:xfrm>
          <a:off x="3925888" y="4391025"/>
          <a:ext cx="5173662" cy="2286000"/>
        </p:xfrm>
        <a:graphic>
          <a:graphicData uri="http://schemas.openxmlformats.org/drawingml/2006/table">
            <a:tbl>
              <a:tblPr/>
              <a:tblGrid>
                <a:gridCol w="217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</a:rPr>
                        <a:t>       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Kết quả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Lần TN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HĐT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CĐDĐ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Điện Trở (Ω)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DD tiết diện S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DD tiết diện S</a:t>
                      </a:r>
                      <a:r>
                        <a:rPr kumimoji="0" lang="en-US" alt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4061" name="Text Box 45"/>
          <p:cNvSpPr txBox="1">
            <a:spLocks noChangeArrowheads="1"/>
          </p:cNvSpPr>
          <p:nvPr/>
        </p:nvSpPr>
        <p:spPr bwMode="auto">
          <a:xfrm>
            <a:off x="43218" y="4527550"/>
            <a:ext cx="3581400" cy="191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2. </a:t>
            </a:r>
            <a:r>
              <a:rPr lang="en-US" altLang="en-US" sz="2400" b="1" dirty="0" err="1">
                <a:solidFill>
                  <a:srgbClr val="0000FF"/>
                </a:solidFill>
              </a:rPr>
              <a:t>Thay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dây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dẫn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S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-25000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</a:rPr>
              <a:t>ứng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kính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d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2  </a:t>
            </a:r>
            <a:r>
              <a:rPr lang="en-US" altLang="en-US" sz="2400" b="1" dirty="0">
                <a:solidFill>
                  <a:srgbClr val="0000FF"/>
                </a:solidFill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vật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liệu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214062" name="Rectangle 46"/>
          <p:cNvSpPr>
            <a:spLocks noChangeArrowheads="1"/>
          </p:cNvSpPr>
          <p:nvPr/>
        </p:nvSpPr>
        <p:spPr bwMode="auto">
          <a:xfrm>
            <a:off x="6051550" y="2460625"/>
            <a:ext cx="1828800" cy="3810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4063" name="Text Box 47"/>
          <p:cNvSpPr txBox="1">
            <a:spLocks noChangeArrowheads="1"/>
          </p:cNvSpPr>
          <p:nvPr/>
        </p:nvSpPr>
        <p:spPr bwMode="auto">
          <a:xfrm>
            <a:off x="6248400" y="19939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14064" name="Text Box 48"/>
          <p:cNvSpPr txBox="1">
            <a:spLocks noChangeArrowheads="1"/>
          </p:cNvSpPr>
          <p:nvPr/>
        </p:nvSpPr>
        <p:spPr bwMode="auto">
          <a:xfrm>
            <a:off x="7010400" y="19939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14065" name="Text Box 49"/>
          <p:cNvSpPr txBox="1">
            <a:spLocks noChangeArrowheads="1"/>
          </p:cNvSpPr>
          <p:nvPr/>
        </p:nvSpPr>
        <p:spPr bwMode="auto">
          <a:xfrm>
            <a:off x="5319713" y="2057400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14066" name="Text Box 50"/>
          <p:cNvSpPr txBox="1">
            <a:spLocks noChangeArrowheads="1"/>
          </p:cNvSpPr>
          <p:nvPr/>
        </p:nvSpPr>
        <p:spPr bwMode="auto">
          <a:xfrm>
            <a:off x="6772275" y="35814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U</a:t>
            </a:r>
            <a:r>
              <a:rPr lang="en-US" altLang="en-US" sz="2800" b="1" baseline="-25000">
                <a:solidFill>
                  <a:srgbClr val="FF0000"/>
                </a:solidFill>
              </a:rPr>
              <a:t>2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214067" name="Text Box 51"/>
          <p:cNvSpPr txBox="1">
            <a:spLocks noChangeArrowheads="1"/>
          </p:cNvSpPr>
          <p:nvPr/>
        </p:nvSpPr>
        <p:spPr bwMode="auto">
          <a:xfrm>
            <a:off x="8153400" y="5486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14068" name="Text Box 52"/>
          <p:cNvSpPr txBox="1">
            <a:spLocks noChangeArrowheads="1"/>
          </p:cNvSpPr>
          <p:nvPr/>
        </p:nvSpPr>
        <p:spPr bwMode="auto">
          <a:xfrm>
            <a:off x="8153400" y="6096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192" y="152400"/>
            <a:ext cx="430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nghiệm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kiểm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1" grpId="0" animBg="1" autoUpdateAnimBg="0"/>
      <p:bldP spid="214034" grpId="0" animBg="1" autoUpdateAnimBg="0"/>
      <p:bldP spid="214036" grpId="0" autoUpdateAnimBg="0"/>
      <p:bldP spid="214037" grpId="0" autoUpdateAnimBg="0"/>
      <p:bldP spid="214061" grpId="0" animBg="1" autoUpdateAnimBg="0"/>
      <p:bldP spid="214062" grpId="0" animBg="1" autoUpdateAnimBg="0"/>
      <p:bldP spid="214063" grpId="0" autoUpdateAnimBg="0"/>
      <p:bldP spid="214064" grpId="0" autoUpdateAnimBg="0"/>
      <p:bldP spid="214065" grpId="0" autoUpdateAnimBg="0"/>
      <p:bldP spid="214066" grpId="0" autoUpdateAnimBg="0"/>
      <p:bldP spid="214067" grpId="0" autoUpdateAnimBg="0"/>
      <p:bldP spid="2140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95250" y="3552825"/>
            <a:ext cx="1857375" cy="166211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6934200" y="4267200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8763000" y="2471738"/>
            <a:ext cx="0" cy="1828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 flipV="1">
            <a:off x="4775200" y="3268663"/>
            <a:ext cx="257175" cy="160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2362200" y="5105400"/>
            <a:ext cx="1752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183317" name="Group 21"/>
          <p:cNvGrpSpPr>
            <a:grpSpLocks/>
          </p:cNvGrpSpPr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183318" name="Rectangle 22"/>
            <p:cNvSpPr>
              <a:spLocks noChangeArrowheads="1"/>
            </p:cNvSpPr>
            <p:nvPr/>
          </p:nvSpPr>
          <p:spPr bwMode="auto">
            <a:xfrm rot="16200000" flipH="1">
              <a:off x="4857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altLang="en-US">
                  <a:solidFill>
                    <a:srgbClr val="F00A20"/>
                  </a:solidFill>
                </a:rPr>
                <a:t>6V</a:t>
              </a:r>
            </a:p>
          </p:txBody>
        </p:sp>
        <p:sp>
          <p:nvSpPr>
            <p:cNvPr id="183319" name="Line 23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320" name="Line 24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321" name="Line 25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83322" name="Rectangle 26"/>
          <p:cNvSpPr>
            <a:spLocks noChangeArrowheads="1"/>
          </p:cNvSpPr>
          <p:nvPr/>
        </p:nvSpPr>
        <p:spPr bwMode="auto">
          <a:xfrm>
            <a:off x="42863" y="3552825"/>
            <a:ext cx="1857375" cy="1662113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23" name="AutoShape 27"/>
          <p:cNvSpPr>
            <a:spLocks noChangeArrowheads="1"/>
          </p:cNvSpPr>
          <p:nvPr/>
        </p:nvSpPr>
        <p:spPr bwMode="auto">
          <a:xfrm>
            <a:off x="163513" y="4983163"/>
            <a:ext cx="176212" cy="1762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24" name="Rectangle 28"/>
          <p:cNvSpPr>
            <a:spLocks noChangeArrowheads="1"/>
          </p:cNvSpPr>
          <p:nvPr/>
        </p:nvSpPr>
        <p:spPr bwMode="auto">
          <a:xfrm>
            <a:off x="0" y="3552825"/>
            <a:ext cx="1930400" cy="1662113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25" name="Oval 29"/>
          <p:cNvSpPr>
            <a:spLocks noChangeArrowheads="1"/>
          </p:cNvSpPr>
          <p:nvPr/>
        </p:nvSpPr>
        <p:spPr bwMode="auto">
          <a:xfrm>
            <a:off x="193675" y="3686175"/>
            <a:ext cx="1444625" cy="14335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26" name="Arc 30"/>
          <p:cNvSpPr>
            <a:spLocks/>
          </p:cNvSpPr>
          <p:nvPr/>
        </p:nvSpPr>
        <p:spPr bwMode="auto">
          <a:xfrm rot="6681726" flipH="1">
            <a:off x="686595" y="3694906"/>
            <a:ext cx="588962" cy="962025"/>
          </a:xfrm>
          <a:custGeom>
            <a:avLst/>
            <a:gdLst>
              <a:gd name="G0" fmla="+- 2653 0 0"/>
              <a:gd name="G1" fmla="+- 17906 0 0"/>
              <a:gd name="G2" fmla="+- 21600 0 0"/>
              <a:gd name="T0" fmla="*/ 14733 w 24253"/>
              <a:gd name="T1" fmla="*/ 0 h 39506"/>
              <a:gd name="T2" fmla="*/ 0 w 24253"/>
              <a:gd name="T3" fmla="*/ 39342 h 39506"/>
              <a:gd name="T4" fmla="*/ 2653 w 24253"/>
              <a:gd name="T5" fmla="*/ 17906 h 3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53" h="39506" fill="none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</a:path>
              <a:path w="24253" h="39506" stroke="0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  <a:lnTo>
                  <a:pt x="2653" y="17906"/>
                </a:lnTo>
                <a:close/>
              </a:path>
            </a:pathLst>
          </a:custGeom>
          <a:noFill/>
          <a:ln w="31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27" name="Text Box 31"/>
          <p:cNvSpPr txBox="1">
            <a:spLocks noChangeArrowheads="1"/>
          </p:cNvSpPr>
          <p:nvPr/>
        </p:nvSpPr>
        <p:spPr bwMode="auto">
          <a:xfrm rot="19393140">
            <a:off x="401638" y="3733800"/>
            <a:ext cx="49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 rot="300000">
            <a:off x="989013" y="3883025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29" name="Line 33"/>
          <p:cNvSpPr>
            <a:spLocks noChangeShapeType="1"/>
          </p:cNvSpPr>
          <p:nvPr/>
        </p:nvSpPr>
        <p:spPr bwMode="auto">
          <a:xfrm rot="900000">
            <a:off x="1076325" y="389890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 rot="1500000">
            <a:off x="1152525" y="3930650"/>
            <a:ext cx="0" cy="131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rot="2100000">
            <a:off x="1236663" y="397986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 rot="2700000">
            <a:off x="1304926" y="4040187"/>
            <a:ext cx="0" cy="60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rot="18900000">
            <a:off x="573088" y="4038600"/>
            <a:ext cx="0" cy="58738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 rot="19500000">
            <a:off x="641350" y="3983038"/>
            <a:ext cx="0" cy="5556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rot="20100000" flipH="1">
            <a:off x="723900" y="3932238"/>
            <a:ext cx="6350" cy="80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 rot="20700000">
            <a:off x="800100" y="3903663"/>
            <a:ext cx="0" cy="58737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rot="21300000">
            <a:off x="892175" y="38846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 rot="49500000">
            <a:off x="486569" y="4236244"/>
            <a:ext cx="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rot="39300000">
            <a:off x="474663" y="41894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 rot="39900000">
            <a:off x="517525" y="410845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rot="3300000">
            <a:off x="1354932" y="4110831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 rot="3900000">
            <a:off x="1399382" y="4188618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rot="4500000">
            <a:off x="1398588" y="4244975"/>
            <a:ext cx="0" cy="12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 rot="17403252">
            <a:off x="165100" y="4137026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83345" name="Text Box 49"/>
          <p:cNvSpPr txBox="1">
            <a:spLocks noChangeArrowheads="1"/>
          </p:cNvSpPr>
          <p:nvPr/>
        </p:nvSpPr>
        <p:spPr bwMode="auto">
          <a:xfrm rot="1500000">
            <a:off x="981075" y="3717925"/>
            <a:ext cx="45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3346" name="Text Box 50"/>
          <p:cNvSpPr txBox="1">
            <a:spLocks noChangeArrowheads="1"/>
          </p:cNvSpPr>
          <p:nvPr/>
        </p:nvSpPr>
        <p:spPr bwMode="auto">
          <a:xfrm rot="4500000">
            <a:off x="1159669" y="3979069"/>
            <a:ext cx="677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183347" name="Text Box 51"/>
          <p:cNvSpPr txBox="1">
            <a:spLocks noChangeArrowheads="1"/>
          </p:cNvSpPr>
          <p:nvPr/>
        </p:nvSpPr>
        <p:spPr bwMode="auto">
          <a:xfrm>
            <a:off x="539750" y="4092575"/>
            <a:ext cx="78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3348" name="AutoShape 52"/>
          <p:cNvSpPr>
            <a:spLocks noChangeArrowheads="1"/>
          </p:cNvSpPr>
          <p:nvPr/>
        </p:nvSpPr>
        <p:spPr bwMode="auto">
          <a:xfrm rot="10800000">
            <a:off x="330200" y="3870325"/>
            <a:ext cx="1211263" cy="1131888"/>
          </a:xfrm>
          <a:custGeom>
            <a:avLst/>
            <a:gdLst>
              <a:gd name="G0" fmla="+- 1811 0 0"/>
              <a:gd name="G1" fmla="+- -11364493 0 0"/>
              <a:gd name="G2" fmla="+- 0 0 -11364493"/>
              <a:gd name="T0" fmla="*/ 0 256 1"/>
              <a:gd name="T1" fmla="*/ 180 256 1"/>
              <a:gd name="G3" fmla="+- -11364493 T0 T1"/>
              <a:gd name="T2" fmla="*/ 0 256 1"/>
              <a:gd name="T3" fmla="*/ 90 256 1"/>
              <a:gd name="G4" fmla="+- -11364493 T2 T3"/>
              <a:gd name="G5" fmla="*/ G4 2 1"/>
              <a:gd name="T4" fmla="*/ 90 256 1"/>
              <a:gd name="T5" fmla="*/ 0 256 1"/>
              <a:gd name="G6" fmla="+- -11364493 T4 T5"/>
              <a:gd name="G7" fmla="*/ G6 2 1"/>
              <a:gd name="G8" fmla="abs -1136449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811"/>
              <a:gd name="G18" fmla="*/ 1811 1 2"/>
              <a:gd name="G19" fmla="+- G18 5400 0"/>
              <a:gd name="G20" fmla="cos G19 -11364493"/>
              <a:gd name="G21" fmla="sin G19 -11364493"/>
              <a:gd name="G22" fmla="+- G20 10800 0"/>
              <a:gd name="G23" fmla="+- G21 10800 0"/>
              <a:gd name="G24" fmla="+- 10800 0 G20"/>
              <a:gd name="G25" fmla="+- 1811 10800 0"/>
              <a:gd name="G26" fmla="?: G9 G17 G25"/>
              <a:gd name="G27" fmla="?: G9 0 21600"/>
              <a:gd name="G28" fmla="cos 10800 -11364493"/>
              <a:gd name="G29" fmla="sin 10800 -11364493"/>
              <a:gd name="G30" fmla="sin 1811 -11364493"/>
              <a:gd name="G31" fmla="+- G28 10800 0"/>
              <a:gd name="G32" fmla="+- G29 10800 0"/>
              <a:gd name="G33" fmla="+- G30 10800 0"/>
              <a:gd name="G34" fmla="?: G4 0 G31"/>
              <a:gd name="G35" fmla="?: -11364493 G34 0"/>
              <a:gd name="G36" fmla="?: G6 G35 G31"/>
              <a:gd name="G37" fmla="+- 21600 0 G36"/>
              <a:gd name="G38" fmla="?: G4 0 G33"/>
              <a:gd name="G39" fmla="?: -1136449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35 w 21600"/>
              <a:gd name="T15" fmla="*/ 10076 h 21600"/>
              <a:gd name="T16" fmla="*/ 10800 w 21600"/>
              <a:gd name="T17" fmla="*/ 8989 h 21600"/>
              <a:gd name="T18" fmla="*/ 17065 w 21600"/>
              <a:gd name="T19" fmla="*/ 1007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49" name="Rectangle 53"/>
          <p:cNvSpPr>
            <a:spLocks noChangeArrowheads="1"/>
          </p:cNvSpPr>
          <p:nvPr/>
        </p:nvSpPr>
        <p:spPr bwMode="auto">
          <a:xfrm>
            <a:off x="42863" y="4511675"/>
            <a:ext cx="1822450" cy="6683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ckThin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50" name="AutoShape 54"/>
          <p:cNvSpPr>
            <a:spLocks noChangeArrowheads="1"/>
          </p:cNvSpPr>
          <p:nvPr/>
        </p:nvSpPr>
        <p:spPr bwMode="auto">
          <a:xfrm>
            <a:off x="893763" y="4616450"/>
            <a:ext cx="76200" cy="76200"/>
          </a:xfrm>
          <a:custGeom>
            <a:avLst/>
            <a:gdLst>
              <a:gd name="G0" fmla="+- 432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grpSp>
        <p:nvGrpSpPr>
          <p:cNvPr id="183351" name="Group 55"/>
          <p:cNvGrpSpPr>
            <a:grpSpLocks/>
          </p:cNvGrpSpPr>
          <p:nvPr/>
        </p:nvGrpSpPr>
        <p:grpSpPr bwMode="auto">
          <a:xfrm>
            <a:off x="866775" y="4594225"/>
            <a:ext cx="128588" cy="61913"/>
            <a:chOff x="2838" y="2415"/>
            <a:chExt cx="86" cy="40"/>
          </a:xfrm>
        </p:grpSpPr>
        <p:sp>
          <p:nvSpPr>
            <p:cNvPr id="183352" name="Arc 56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353" name="Freeform 57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354" name="Freeform 58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83355" name="Oval 59"/>
          <p:cNvSpPr>
            <a:spLocks noChangeArrowheads="1"/>
          </p:cNvSpPr>
          <p:nvPr/>
        </p:nvSpPr>
        <p:spPr bwMode="auto">
          <a:xfrm>
            <a:off x="900113" y="4408488"/>
            <a:ext cx="63500" cy="63500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56" name="Oval 60"/>
          <p:cNvSpPr>
            <a:spLocks noChangeArrowheads="1"/>
          </p:cNvSpPr>
          <p:nvPr/>
        </p:nvSpPr>
        <p:spPr bwMode="auto">
          <a:xfrm>
            <a:off x="163513" y="4983163"/>
            <a:ext cx="166687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57" name="Oval 61"/>
          <p:cNvSpPr>
            <a:spLocks noChangeArrowheads="1"/>
          </p:cNvSpPr>
          <p:nvPr/>
        </p:nvSpPr>
        <p:spPr bwMode="auto">
          <a:xfrm>
            <a:off x="1481138" y="4983163"/>
            <a:ext cx="166687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58" name="Text Box 62"/>
          <p:cNvSpPr txBox="1">
            <a:spLocks noChangeArrowheads="1"/>
          </p:cNvSpPr>
          <p:nvPr/>
        </p:nvSpPr>
        <p:spPr bwMode="auto">
          <a:xfrm>
            <a:off x="171450" y="4772025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3359" name="Text Box 63"/>
          <p:cNvSpPr txBox="1">
            <a:spLocks noChangeArrowheads="1"/>
          </p:cNvSpPr>
          <p:nvPr/>
        </p:nvSpPr>
        <p:spPr bwMode="auto">
          <a:xfrm>
            <a:off x="1287463" y="4689475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83360" name="Text Box 64"/>
          <p:cNvSpPr txBox="1">
            <a:spLocks noChangeArrowheads="1"/>
          </p:cNvSpPr>
          <p:nvPr/>
        </p:nvSpPr>
        <p:spPr bwMode="auto">
          <a:xfrm>
            <a:off x="771525" y="4689475"/>
            <a:ext cx="515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3361" name="Rectangle 65"/>
          <p:cNvSpPr>
            <a:spLocks noChangeArrowheads="1"/>
          </p:cNvSpPr>
          <p:nvPr/>
        </p:nvSpPr>
        <p:spPr bwMode="auto">
          <a:xfrm>
            <a:off x="42863" y="3619500"/>
            <a:ext cx="1833562" cy="8699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8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37000"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362" name="Line 66"/>
          <p:cNvSpPr>
            <a:spLocks noChangeShapeType="1"/>
          </p:cNvSpPr>
          <p:nvPr/>
        </p:nvSpPr>
        <p:spPr bwMode="auto">
          <a:xfrm flipV="1">
            <a:off x="228600" y="2514600"/>
            <a:ext cx="0" cy="2540000"/>
          </a:xfrm>
          <a:prstGeom prst="line">
            <a:avLst/>
          </a:prstGeom>
          <a:noFill/>
          <a:ln w="57150">
            <a:solidFill>
              <a:srgbClr val="F00A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183363" name="Group 67"/>
          <p:cNvGrpSpPr>
            <a:grpSpLocks/>
          </p:cNvGrpSpPr>
          <p:nvPr/>
        </p:nvGrpSpPr>
        <p:grpSpPr bwMode="auto">
          <a:xfrm rot="-1062720">
            <a:off x="628650" y="4162425"/>
            <a:ext cx="793750" cy="557213"/>
            <a:chOff x="1680" y="1440"/>
            <a:chExt cx="592" cy="400"/>
          </a:xfrm>
        </p:grpSpPr>
        <p:sp>
          <p:nvSpPr>
            <p:cNvPr id="183364" name="Oval 68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365" name="Line 69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366" name="Line 70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83367" name="Line 71"/>
          <p:cNvSpPr>
            <a:spLocks noChangeShapeType="1"/>
          </p:cNvSpPr>
          <p:nvPr/>
        </p:nvSpPr>
        <p:spPr bwMode="auto">
          <a:xfrm>
            <a:off x="1466850" y="50768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68" name="Line 72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183397" name="Group 101"/>
          <p:cNvGrpSpPr>
            <a:grpSpLocks/>
          </p:cNvGrpSpPr>
          <p:nvPr/>
        </p:nvGrpSpPr>
        <p:grpSpPr bwMode="auto">
          <a:xfrm>
            <a:off x="2790825" y="2166938"/>
            <a:ext cx="914400" cy="604837"/>
            <a:chOff x="2208" y="3840"/>
            <a:chExt cx="576" cy="381"/>
          </a:xfrm>
        </p:grpSpPr>
        <p:sp>
          <p:nvSpPr>
            <p:cNvPr id="183398" name="Line 102"/>
            <p:cNvSpPr>
              <a:spLocks noChangeShapeType="1"/>
            </p:cNvSpPr>
            <p:nvPr/>
          </p:nvSpPr>
          <p:spPr bwMode="auto">
            <a:xfrm flipV="1">
              <a:off x="2496" y="3840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399" name="Line 103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83400" name="Line 104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183401" name="Group 105"/>
          <p:cNvGrpSpPr>
            <a:grpSpLocks/>
          </p:cNvGrpSpPr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183402" name="Text Box 106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83403" name="Oval 107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04" name="Rectangle 108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05" name="Rectangle 109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06" name="Rectangle 110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07" name="Oval 111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08" name="Text Box 112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5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3409" name="Oval 113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10" name="Arc 114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11" name="Line 115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12" name="Text Box 116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83413" name="Text Box 117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3414" name="Line 118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15" name="Line 119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16" name="Line 120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17" name="Line 121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18" name="Line 122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19" name="Line 123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0" name="Line 124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1" name="Line 125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2" name="Line 126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3" name="Line 127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4" name="Line 128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5" name="Line 129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6" name="Line 130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7" name="Line 131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8" name="Line 132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29" name="Line 133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0" name="Line 134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1" name="Line 135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2" name="Line 136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3" name="Line 137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4" name="Line 138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5" name="Line 139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6" name="Line 140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7" name="Line 141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8" name="Line 142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39" name="Line 143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40" name="Line 144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41" name="Line 145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42" name="Line 146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43" name="Line 147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44" name="Text Box 148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3445" name="Text Box 149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3446" name="Text Box 150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3447" name="Text Box 151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Times New Roman" pitchFamily="18" charset="0"/>
                </a:rPr>
                <a:t>6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3448" name="Text Box 152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183449" name="AutoShape 153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0" name="Rectangle 154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1" name="Rectangle 155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2" name="Rectangle 15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3" name="AutoShape 157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4" name="Arc 158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5" name="Freeform 159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56" name="Freeform 160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57" name="AutoShape 161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8" name="Oval 162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59" name="Oval 163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83460" name="Text Box 164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83461" name="Text Box 165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183463" name="Line 167"/>
          <p:cNvSpPr>
            <a:spLocks noChangeShapeType="1"/>
          </p:cNvSpPr>
          <p:nvPr/>
        </p:nvSpPr>
        <p:spPr bwMode="auto">
          <a:xfrm>
            <a:off x="4114800" y="4343400"/>
            <a:ext cx="0" cy="2209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464" name="Line 168"/>
          <p:cNvSpPr>
            <a:spLocks noChangeShapeType="1"/>
          </p:cNvSpPr>
          <p:nvPr/>
        </p:nvSpPr>
        <p:spPr bwMode="auto">
          <a:xfrm>
            <a:off x="6934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466" name="Line 170"/>
          <p:cNvSpPr>
            <a:spLocks noChangeShapeType="1"/>
          </p:cNvSpPr>
          <p:nvPr/>
        </p:nvSpPr>
        <p:spPr bwMode="auto">
          <a:xfrm>
            <a:off x="4114800" y="6553200"/>
            <a:ext cx="3810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6248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183469" name="Group 173"/>
          <p:cNvGrpSpPr>
            <a:grpSpLocks/>
          </p:cNvGrpSpPr>
          <p:nvPr/>
        </p:nvGrpSpPr>
        <p:grpSpPr bwMode="auto">
          <a:xfrm rot="-285818">
            <a:off x="4800600" y="5791200"/>
            <a:ext cx="1066800" cy="609600"/>
            <a:chOff x="1488" y="3504"/>
            <a:chExt cx="864" cy="480"/>
          </a:xfrm>
        </p:grpSpPr>
        <p:sp>
          <p:nvSpPr>
            <p:cNvPr id="183462" name="Line 166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83468" name="Line 172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83470" name="Text Box 174"/>
          <p:cNvSpPr txBox="1">
            <a:spLocks noChangeArrowheads="1"/>
          </p:cNvSpPr>
          <p:nvPr/>
        </p:nvSpPr>
        <p:spPr bwMode="auto">
          <a:xfrm>
            <a:off x="5562600" y="2743200"/>
            <a:ext cx="32004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=U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/I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6/0,5= 12</a:t>
            </a:r>
          </a:p>
        </p:txBody>
      </p:sp>
      <p:sp>
        <p:nvSpPr>
          <p:cNvPr id="183471" name="Text Box 175"/>
          <p:cNvSpPr txBox="1">
            <a:spLocks noChangeArrowheads="1"/>
          </p:cNvSpPr>
          <p:nvPr/>
        </p:nvSpPr>
        <p:spPr bwMode="auto">
          <a:xfrm>
            <a:off x="4191000" y="35052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R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3474" name="Rectangle 178"/>
          <p:cNvSpPr>
            <a:spLocks noChangeArrowheads="1"/>
          </p:cNvSpPr>
          <p:nvPr/>
        </p:nvSpPr>
        <p:spPr bwMode="auto">
          <a:xfrm>
            <a:off x="4343400" y="4114800"/>
            <a:ext cx="22860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3475" name="Line 179"/>
          <p:cNvSpPr>
            <a:spLocks noChangeShapeType="1"/>
          </p:cNvSpPr>
          <p:nvPr/>
        </p:nvSpPr>
        <p:spPr bwMode="auto">
          <a:xfrm>
            <a:off x="4114800" y="4343400"/>
            <a:ext cx="228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476" name="Line 180"/>
          <p:cNvSpPr>
            <a:spLocks noChangeShapeType="1"/>
          </p:cNvSpPr>
          <p:nvPr/>
        </p:nvSpPr>
        <p:spPr bwMode="auto">
          <a:xfrm>
            <a:off x="6553200" y="4267200"/>
            <a:ext cx="381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3477" name="Rectangle 181"/>
          <p:cNvSpPr>
            <a:spLocks noChangeArrowheads="1"/>
          </p:cNvSpPr>
          <p:nvPr/>
        </p:nvSpPr>
        <p:spPr bwMode="auto">
          <a:xfrm>
            <a:off x="0" y="304800"/>
            <a:ext cx="9144000" cy="466725"/>
          </a:xfrm>
          <a:prstGeom prst="rect">
            <a:avLst/>
          </a:prstGeom>
          <a:solidFill>
            <a:srgbClr val="06AA0A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en-US" sz="24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3478" name="Object 182"/>
          <p:cNvGraphicFramePr>
            <a:graphicFrameLocks noGrp="1" noChangeAspect="1"/>
          </p:cNvGraphicFramePr>
          <p:nvPr>
            <p:ph/>
          </p:nvPr>
        </p:nvGraphicFramePr>
        <p:xfrm>
          <a:off x="8197850" y="2759075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2759075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2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183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" dur="2000" fill="hold"/>
                                        <p:tgtEl>
                                          <p:spTgt spid="183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1" dur="2000" fill="hold"/>
                                        <p:tgtEl>
                                          <p:spTgt spid="183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3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7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809</Words>
  <Application>Microsoft Office PowerPoint</Application>
  <PresentationFormat>On-screen Show (4:3)</PresentationFormat>
  <Paragraphs>183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.VnTime</vt:lpstr>
      <vt:lpstr>Arial</vt:lpstr>
      <vt:lpstr>Calibri</vt:lpstr>
      <vt:lpstr>Euclid Extra</vt:lpstr>
      <vt:lpstr>Franklin Gothic Book</vt:lpstr>
      <vt:lpstr>Perpetua</vt:lpstr>
      <vt:lpstr>Times New Roman</vt:lpstr>
      <vt:lpstr>Wingdings</vt:lpstr>
      <vt:lpstr>Wingdings 2</vt:lpstr>
      <vt:lpstr>Wingdings 3</vt:lpstr>
      <vt:lpstr>1_Office Theme</vt:lpstr>
      <vt:lpstr>Equity</vt:lpstr>
      <vt:lpstr>Default Design</vt:lpstr>
      <vt:lpstr>1_Default Design</vt:lpstr>
      <vt:lpstr>2_Default Design</vt:lpstr>
      <vt:lpstr>3_Default Design</vt:lpstr>
      <vt:lpstr>5_Default Design</vt:lpstr>
      <vt:lpstr>6_Default Design</vt:lpstr>
      <vt:lpstr>7_Default Design</vt:lpstr>
      <vt:lpstr>8_Default Design</vt:lpstr>
      <vt:lpstr>9_Default Design</vt:lpstr>
      <vt:lpstr>4_Default Design</vt:lpstr>
      <vt:lpstr>Equation</vt:lpstr>
      <vt:lpstr>PowerPoint Presentation</vt:lpstr>
      <vt:lpstr> Kiểm tra bài cũ </vt:lpstr>
      <vt:lpstr>Đáp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CHÀO TẠM BIỆT CÁC EM  CHÚC CÁC EM HỌC GIỎI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VHC_Computer</dc:creator>
  <cp:lastModifiedBy>Admin</cp:lastModifiedBy>
  <cp:revision>197</cp:revision>
  <dcterms:created xsi:type="dcterms:W3CDTF">2013-08-11T07:31:16Z</dcterms:created>
  <dcterms:modified xsi:type="dcterms:W3CDTF">2022-07-28T17:08:14Z</dcterms:modified>
</cp:coreProperties>
</file>