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  <p:sldMasterId id="2147483983" r:id="rId2"/>
    <p:sldMasterId id="2147483995" r:id="rId3"/>
    <p:sldMasterId id="2147484081" r:id="rId4"/>
    <p:sldMasterId id="2147484133" r:id="rId5"/>
    <p:sldMasterId id="2147484159" r:id="rId6"/>
  </p:sldMasterIdLst>
  <p:notesMasterIdLst>
    <p:notesMasterId r:id="rId29"/>
  </p:notesMasterIdLst>
  <p:sldIdLst>
    <p:sldId id="370" r:id="rId7"/>
    <p:sldId id="372" r:id="rId8"/>
    <p:sldId id="374" r:id="rId9"/>
    <p:sldId id="323" r:id="rId10"/>
    <p:sldId id="338" r:id="rId11"/>
    <p:sldId id="339" r:id="rId12"/>
    <p:sldId id="340" r:id="rId13"/>
    <p:sldId id="341" r:id="rId14"/>
    <p:sldId id="342" r:id="rId15"/>
    <p:sldId id="343" r:id="rId16"/>
    <p:sldId id="347" r:id="rId17"/>
    <p:sldId id="349" r:id="rId18"/>
    <p:sldId id="353" r:id="rId19"/>
    <p:sldId id="354" r:id="rId20"/>
    <p:sldId id="355" r:id="rId21"/>
    <p:sldId id="358" r:id="rId22"/>
    <p:sldId id="378" r:id="rId23"/>
    <p:sldId id="376" r:id="rId24"/>
    <p:sldId id="362" r:id="rId25"/>
    <p:sldId id="363" r:id="rId26"/>
    <p:sldId id="380" r:id="rId27"/>
    <p:sldId id="382" r:id="rId2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-147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-2968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-4460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indent="-5953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0000CC"/>
    <a:srgbClr val="003300"/>
    <a:srgbClr val="660066"/>
    <a:srgbClr val="06AA0A"/>
    <a:srgbClr val="CC0000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9-24T18:52:34.248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8BE875-043B-4D6F-829D-4EC989C44012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vi-VN" noProof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CFDF516-EB45-47FA-8C0C-9287CF4E994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4108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8403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6084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3764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1445" algn="l" defTabSz="915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3A71-E231-4FB5-9F2B-D2017AA5917D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98B6-3837-4A78-9088-7E42F0858F3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34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01D9-56EB-434F-944B-DD14692C9548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19725-B768-4CE3-864F-A9292994F0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78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23639" y="331794"/>
            <a:ext cx="3482975" cy="706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704" y="331794"/>
            <a:ext cx="10296525" cy="706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CE9C-17BF-4068-8482-DFEABDDBE2D4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4707-5534-4664-A40F-3177CF75902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85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8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9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91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4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5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61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2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F45A4-98B6-49C4-BA73-ED26ABF4AD51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B598-205E-4D7A-BD56-C9BDBC64ED1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4002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1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55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47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93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9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619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3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1D8483-560B-458C-9DFF-ED6E869E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7D4E-8BD5-457E-A101-37FE2445A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1169"/>
      </p:ext>
    </p:extLst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2376544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2341619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619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379C7-1555-4904-B4CE-B8814F3B6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9AAF-19FC-4143-941F-3009CCE3B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1788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2724-02D3-4A98-9755-73B2B283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2275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DF2-7B58-4732-AEBB-D3AAFED5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09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48D4-81BA-441D-A06E-6C5F90DD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1055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5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3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0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84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6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3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5B15-BC9F-49CF-AF6B-CBD464EB4103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0478-5800-4857-9B0D-84BAB5E1E16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529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5649-23A1-4197-A43E-A8AE66C70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74661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8" y="4683181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8" y="4649844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8" y="4773669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E5E9-137D-4041-8AC5-34A8F28AF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9355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DD5E-E88E-445F-A0E7-78CAE4471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76085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A0F1-6FD3-44A1-A251-B553B3729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8374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081D-DB72-4E08-9439-360D5DD39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95939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2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6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2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03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705" y="1931998"/>
            <a:ext cx="6889751" cy="546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6854" y="1931998"/>
            <a:ext cx="6889751" cy="546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7C48-929C-491B-A035-D07BD6FC67A7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1878-9853-4AC6-91CF-115FC17F6E7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3775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05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9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544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34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30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89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25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82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095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681" indent="0">
              <a:buNone/>
              <a:defRPr sz="2000" b="1"/>
            </a:lvl2pPr>
            <a:lvl3pPr marL="915361" indent="0">
              <a:buNone/>
              <a:defRPr sz="1800" b="1"/>
            </a:lvl3pPr>
            <a:lvl4pPr marL="1373041" indent="0">
              <a:buNone/>
              <a:defRPr sz="1600" b="1"/>
            </a:lvl4pPr>
            <a:lvl5pPr marL="1830723" indent="0">
              <a:buNone/>
              <a:defRPr sz="1600" b="1"/>
            </a:lvl5pPr>
            <a:lvl6pPr marL="2288403" indent="0">
              <a:buNone/>
              <a:defRPr sz="1600" b="1"/>
            </a:lvl6pPr>
            <a:lvl7pPr marL="2746084" indent="0">
              <a:buNone/>
              <a:defRPr sz="1600" b="1"/>
            </a:lvl7pPr>
            <a:lvl8pPr marL="3203764" indent="0">
              <a:buNone/>
              <a:defRPr sz="1600" b="1"/>
            </a:lvl8pPr>
            <a:lvl9pPr marL="36614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681" indent="0">
              <a:buNone/>
              <a:defRPr sz="2000" b="1"/>
            </a:lvl2pPr>
            <a:lvl3pPr marL="915361" indent="0">
              <a:buNone/>
              <a:defRPr sz="1800" b="1"/>
            </a:lvl3pPr>
            <a:lvl4pPr marL="1373041" indent="0">
              <a:buNone/>
              <a:defRPr sz="1600" b="1"/>
            </a:lvl4pPr>
            <a:lvl5pPr marL="1830723" indent="0">
              <a:buNone/>
              <a:defRPr sz="1600" b="1"/>
            </a:lvl5pPr>
            <a:lvl6pPr marL="2288403" indent="0">
              <a:buNone/>
              <a:defRPr sz="1600" b="1"/>
            </a:lvl6pPr>
            <a:lvl7pPr marL="2746084" indent="0">
              <a:buNone/>
              <a:defRPr sz="1600" b="1"/>
            </a:lvl7pPr>
            <a:lvl8pPr marL="3203764" indent="0">
              <a:buNone/>
              <a:defRPr sz="1600" b="1"/>
            </a:lvl8pPr>
            <a:lvl9pPr marL="36614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066DD-A783-449F-B1A6-19FA0BCF344D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0C14B-BF75-40F9-B4F0-2E81365F84B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51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7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34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01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34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288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6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0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4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60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CE56F-8063-4983-AAFB-24648CA6D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0AD3-B4DB-448D-BB64-F3C225762132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0C4F-7A00-41C3-BCC1-7660BABEF94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2799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6CEC4-BB5C-412E-9B46-E7752D8A8A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678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53A73-FE5F-4E41-8A19-DE21FD0D8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22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BCC6F-6994-44EB-BD63-DA08DF02E0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8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E9D-4B79-4782-8AF7-4FB96F3A24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0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B48EC-F95F-4D64-A1AF-D55159862E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48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4C12-054A-48B5-85DD-C295EF8DBD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401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3198C-509F-434D-833E-EA39B53B9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477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762FD-93C1-4B0C-BAB5-5E1BC82B2A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6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73F11-186B-43DC-AF5B-289D11E129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42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240A-C483-430B-9A82-FE3F92608E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11D0-7EA1-46F7-B0C2-48215B0AC220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4CF0-9B35-4689-B61C-4E0FE063E7B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92764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E9F31E-1EC6-4D6B-87DF-24D066DA24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7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681" indent="0">
              <a:buNone/>
              <a:defRPr sz="1200"/>
            </a:lvl2pPr>
            <a:lvl3pPr marL="915361" indent="0">
              <a:buNone/>
              <a:defRPr sz="1000"/>
            </a:lvl3pPr>
            <a:lvl4pPr marL="1373041" indent="0">
              <a:buNone/>
              <a:defRPr sz="900"/>
            </a:lvl4pPr>
            <a:lvl5pPr marL="1830723" indent="0">
              <a:buNone/>
              <a:defRPr sz="900"/>
            </a:lvl5pPr>
            <a:lvl6pPr marL="2288403" indent="0">
              <a:buNone/>
              <a:defRPr sz="900"/>
            </a:lvl6pPr>
            <a:lvl7pPr marL="2746084" indent="0">
              <a:buNone/>
              <a:defRPr sz="900"/>
            </a:lvl7pPr>
            <a:lvl8pPr marL="3203764" indent="0">
              <a:buNone/>
              <a:defRPr sz="900"/>
            </a:lvl8pPr>
            <a:lvl9pPr marL="36614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599F-1C6E-4D4C-87C9-8490FFE268CF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541A-C226-4A34-9E75-C6691BE6A87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3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5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681" indent="0">
              <a:buNone/>
              <a:defRPr sz="2800"/>
            </a:lvl2pPr>
            <a:lvl3pPr marL="915361" indent="0">
              <a:buNone/>
              <a:defRPr sz="2400"/>
            </a:lvl3pPr>
            <a:lvl4pPr marL="1373041" indent="0">
              <a:buNone/>
              <a:defRPr sz="2000"/>
            </a:lvl4pPr>
            <a:lvl5pPr marL="1830723" indent="0">
              <a:buNone/>
              <a:defRPr sz="2000"/>
            </a:lvl5pPr>
            <a:lvl6pPr marL="2288403" indent="0">
              <a:buNone/>
              <a:defRPr sz="2000"/>
            </a:lvl6pPr>
            <a:lvl7pPr marL="2746084" indent="0">
              <a:buNone/>
              <a:defRPr sz="2000"/>
            </a:lvl7pPr>
            <a:lvl8pPr marL="3203764" indent="0">
              <a:buNone/>
              <a:defRPr sz="2000"/>
            </a:lvl8pPr>
            <a:lvl9pPr marL="366144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681" indent="0">
              <a:buNone/>
              <a:defRPr sz="1200"/>
            </a:lvl2pPr>
            <a:lvl3pPr marL="915361" indent="0">
              <a:buNone/>
              <a:defRPr sz="1000"/>
            </a:lvl3pPr>
            <a:lvl4pPr marL="1373041" indent="0">
              <a:buNone/>
              <a:defRPr sz="900"/>
            </a:lvl4pPr>
            <a:lvl5pPr marL="1830723" indent="0">
              <a:buNone/>
              <a:defRPr sz="900"/>
            </a:lvl5pPr>
            <a:lvl6pPr marL="2288403" indent="0">
              <a:buNone/>
              <a:defRPr sz="900"/>
            </a:lvl6pPr>
            <a:lvl7pPr marL="2746084" indent="0">
              <a:buNone/>
              <a:defRPr sz="900"/>
            </a:lvl7pPr>
            <a:lvl8pPr marL="3203764" indent="0">
              <a:buNone/>
              <a:defRPr sz="900"/>
            </a:lvl8pPr>
            <a:lvl9pPr marL="36614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AA569-9F68-409C-AE3C-185E9D62B7C7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E3E0-03C7-41C8-B3E2-D48F545BD1A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103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36" tIns="45768" rIns="91536" bIns="45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536" tIns="45768" rIns="91536" bIns="45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7E0A7C9-90D3-4AB4-A501-51E0F645B5E4}" type="datetimeFigureOut">
              <a:rPr lang="vi-VN"/>
              <a:pPr>
                <a:defRPr/>
              </a:pPr>
              <a:t>29/07/2022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536" tIns="45768" rIns="91536" bIns="457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E7289E6-57CB-4513-B605-3E05374D41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308244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616488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924733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232977" algn="ctr" defTabSz="9151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243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924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2605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0284" indent="-228840" algn="l" defTabSz="9153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68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36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041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0723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8403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084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3764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1445" algn="l" defTabSz="915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D538E88-A96D-4AC6-8BB6-CDBB2CC1F7C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7/29/2022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B22B345-50BE-48CA-B937-A2E44810811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65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5CBCE555-6956-45BB-B20A-B8FE7B54F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3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eaLnBrk="1" hangingPunct="1"/>
            <a:fld id="{8588AE77-BF26-47E1-A17F-EDA309D2CFF9}" type="slidenum">
              <a:rPr lang="en-US" altLang="en-US">
                <a:solidFill>
                  <a:srgbClr val="000000"/>
                </a:solidFill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909638"/>
            <a:ext cx="8993187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6705600" y="5867400"/>
            <a:ext cx="2266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LÝ 9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0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.VnTimeH" pitchFamily="34" charset="0"/>
              </a:rPr>
              <a:t>K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6934200" y="4310063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8763000" y="2471738"/>
            <a:ext cx="0" cy="1871662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273" name="Group 9"/>
          <p:cNvGrpSpPr/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214026" name="Rectangle 10"/>
            <p:cNvSpPr>
              <a:spLocks noChangeArrowheads="1"/>
            </p:cNvSpPr>
            <p:nvPr/>
          </p:nvSpPr>
          <p:spPr bwMode="auto">
            <a:xfrm rot="16200000" flipH="1">
              <a:off x="4858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11426" name="Line 11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27" name="Line 12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28" name="Line 13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4031" name="Group 15"/>
          <p:cNvGrpSpPr/>
          <p:nvPr/>
        </p:nvGrpSpPr>
        <p:grpSpPr bwMode="auto">
          <a:xfrm>
            <a:off x="2790825" y="2205038"/>
            <a:ext cx="860425" cy="566737"/>
            <a:chOff x="2208" y="3864"/>
            <a:chExt cx="542" cy="357"/>
          </a:xfrm>
        </p:grpSpPr>
        <p:sp>
          <p:nvSpPr>
            <p:cNvPr id="11423" name="Line 16"/>
            <p:cNvSpPr>
              <a:spLocks noChangeShapeType="1"/>
            </p:cNvSpPr>
            <p:nvPr/>
          </p:nvSpPr>
          <p:spPr bwMode="auto">
            <a:xfrm flipV="1">
              <a:off x="2462" y="3864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24" name="Line 17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1276" name="Line 18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277" name="Group 19"/>
          <p:cNvGrpSpPr/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11363" name="Text Box 20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11364" name="Oval 21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365" name="Rectangle 22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66" name="Rectangle 2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67" name="Rectangle 24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68" name="Oval 25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69" name="Text Box 26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0" name="Oval 27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1" name="Arc 28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2" name="Line 29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3" name="Text Box 30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1374" name="Text Box 31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75" name="Line 32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6" name="Line 33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7" name="Line 34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8" name="Line 35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79" name="Line 36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0" name="Line 37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1" name="Line 38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2" name="Line 39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3" name="Line 40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4" name="Line 41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5" name="Line 42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6" name="Line 43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7" name="Line 44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8" name="Line 45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89" name="Line 46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0" name="Line 47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1" name="Line 48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2" name="Line 49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3" name="Line 50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4" name="Line 51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5" name="Line 52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6" name="Line 53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7" name="Line 54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8" name="Line 55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99" name="Line 56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0" name="Line 57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1" name="Line 58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2" name="Line 59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3" name="Line 60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4" name="Line 61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05" name="Text Box 62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06" name="Text Box 63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407" name="Text Box 64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08" name="Text Box 65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09" name="Text Box 66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1410" name="AutoShape 67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1" name="Rectangle 6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2" name="Rectangle 6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7999"/>
                        </a:schemeClr>
                      </a:gs>
                      <a:gs pos="100000">
                        <a:srgbClr val="FFFFFF">
                          <a:alpha val="37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413" name="Rectangle 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4" name="AutoShape 7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5" name="Arc 72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6" name="Freeform 73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3 h 48"/>
                <a:gd name="T4" fmla="*/ 13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7" name="Freeform 74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14 w 48"/>
                <a:gd name="T3" fmla="*/ 12 h 48"/>
                <a:gd name="T4" fmla="*/ 14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8" name="AutoShape 75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19" name="Oval 76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20" name="Oval 77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21" name="Text Box 78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1422" name="Text Box 79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1278" name="Line 80"/>
          <p:cNvSpPr>
            <a:spLocks noChangeShapeType="1"/>
          </p:cNvSpPr>
          <p:nvPr/>
        </p:nvSpPr>
        <p:spPr bwMode="auto">
          <a:xfrm>
            <a:off x="4114800" y="4310063"/>
            <a:ext cx="0" cy="2243137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79" name="Line 81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80" name="Line 82"/>
          <p:cNvSpPr>
            <a:spLocks noChangeShapeType="1"/>
          </p:cNvSpPr>
          <p:nvPr/>
        </p:nvSpPr>
        <p:spPr bwMode="auto">
          <a:xfrm>
            <a:off x="4114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81" name="Line 83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4100" name="Group 84"/>
          <p:cNvGrpSpPr/>
          <p:nvPr/>
        </p:nvGrpSpPr>
        <p:grpSpPr bwMode="auto">
          <a:xfrm rot="-285818">
            <a:off x="4865183" y="5838312"/>
            <a:ext cx="1035933" cy="582930"/>
            <a:chOff x="1513" y="3525"/>
            <a:chExt cx="839" cy="459"/>
          </a:xfrm>
        </p:grpSpPr>
        <p:sp>
          <p:nvSpPr>
            <p:cNvPr id="11361" name="Line 85"/>
            <p:cNvSpPr>
              <a:spLocks noChangeShapeType="1"/>
            </p:cNvSpPr>
            <p:nvPr/>
          </p:nvSpPr>
          <p:spPr bwMode="auto">
            <a:xfrm flipH="1" flipV="1">
              <a:off x="1513" y="3525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62" name="Line 86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1285" name="Rectangle 89" descr="Narrow vertical"/>
          <p:cNvSpPr>
            <a:spLocks noChangeArrowheads="1"/>
          </p:cNvSpPr>
          <p:nvPr/>
        </p:nvSpPr>
        <p:spPr bwMode="auto">
          <a:xfrm>
            <a:off x="4343400" y="4149080"/>
            <a:ext cx="2286000" cy="304800"/>
          </a:xfrm>
          <a:prstGeom prst="rect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86" name="Line 90"/>
          <p:cNvSpPr>
            <a:spLocks noChangeShapeType="1"/>
          </p:cNvSpPr>
          <p:nvPr/>
        </p:nvSpPr>
        <p:spPr bwMode="auto">
          <a:xfrm>
            <a:off x="4114800" y="4293096"/>
            <a:ext cx="2286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87" name="Line 91"/>
          <p:cNvSpPr>
            <a:spLocks noChangeShapeType="1"/>
          </p:cNvSpPr>
          <p:nvPr/>
        </p:nvSpPr>
        <p:spPr bwMode="auto">
          <a:xfrm flipV="1">
            <a:off x="6629400" y="4287570"/>
            <a:ext cx="266700" cy="1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1288" name="Group 92"/>
          <p:cNvGrpSpPr/>
          <p:nvPr/>
        </p:nvGrpSpPr>
        <p:grpSpPr bwMode="auto">
          <a:xfrm>
            <a:off x="152400" y="3733800"/>
            <a:ext cx="2222500" cy="1822450"/>
            <a:chOff x="2592" y="1680"/>
            <a:chExt cx="1400" cy="1148"/>
          </a:xfrm>
        </p:grpSpPr>
        <p:sp>
          <p:nvSpPr>
            <p:cNvPr id="11301" name="Text Box 93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11302" name="Oval 94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303" name="Rectangle 95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4" name="Rectangle 9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5" name="Rectangle 97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6" name="Oval 98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7" name="Text Box 99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08" name="Oval 100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9" name="Arc 101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T0" fmla="*/ 247 w 24253"/>
                <a:gd name="T1" fmla="*/ 0 h 39506"/>
                <a:gd name="T2" fmla="*/ 0 w 24253"/>
                <a:gd name="T3" fmla="*/ 720 h 39506"/>
                <a:gd name="T4" fmla="*/ 44 w 24253"/>
                <a:gd name="T5" fmla="*/ 328 h 395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lnTo>
                    <a:pt x="14733" y="-1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0" name="Line 102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1" name="Text Box 103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1312" name="Text Box 104"/>
            <p:cNvSpPr txBox="1">
              <a:spLocks noChangeArrowheads="1"/>
            </p:cNvSpPr>
            <p:nvPr/>
          </p:nvSpPr>
          <p:spPr bwMode="auto">
            <a:xfrm rot="-15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13" name="Line 105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4" name="Line 106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5" name="Line 107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6" name="Line 108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7" name="Line 109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8" name="Line 110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19" name="Line 111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0" name="Line 112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1" name="Line 113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2" name="Line 114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3" name="Line 115"/>
            <p:cNvSpPr>
              <a:spLocks noChangeShapeType="1"/>
            </p:cNvSpPr>
            <p:nvPr/>
          </p:nvSpPr>
          <p:spPr bwMode="auto">
            <a:xfrm rot="78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4" name="Line 116"/>
            <p:cNvSpPr>
              <a:spLocks noChangeShapeType="1"/>
            </p:cNvSpPr>
            <p:nvPr/>
          </p:nvSpPr>
          <p:spPr bwMode="auto">
            <a:xfrm rot="-27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5" name="Line 117"/>
            <p:cNvSpPr>
              <a:spLocks noChangeShapeType="1"/>
            </p:cNvSpPr>
            <p:nvPr/>
          </p:nvSpPr>
          <p:spPr bwMode="auto">
            <a:xfrm rot="-24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6" name="Line 118"/>
            <p:cNvSpPr>
              <a:spLocks noChangeShapeType="1"/>
            </p:cNvSpPr>
            <p:nvPr/>
          </p:nvSpPr>
          <p:spPr bwMode="auto">
            <a:xfrm rot="-21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7" name="Line 119"/>
            <p:cNvSpPr>
              <a:spLocks noChangeShapeType="1"/>
            </p:cNvSpPr>
            <p:nvPr/>
          </p:nvSpPr>
          <p:spPr bwMode="auto">
            <a:xfrm rot="-1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8" name="Line 120"/>
            <p:cNvSpPr>
              <a:spLocks noChangeShapeType="1"/>
            </p:cNvSpPr>
            <p:nvPr/>
          </p:nvSpPr>
          <p:spPr bwMode="auto">
            <a:xfrm rot="-15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29" name="Line 121"/>
            <p:cNvSpPr>
              <a:spLocks noChangeShapeType="1"/>
            </p:cNvSpPr>
            <p:nvPr/>
          </p:nvSpPr>
          <p:spPr bwMode="auto">
            <a:xfrm rot="-12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0" name="Line 122"/>
            <p:cNvSpPr>
              <a:spLocks noChangeShapeType="1"/>
            </p:cNvSpPr>
            <p:nvPr/>
          </p:nvSpPr>
          <p:spPr bwMode="auto">
            <a:xfrm rot="-9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1" name="Line 123"/>
            <p:cNvSpPr>
              <a:spLocks noChangeShapeType="1"/>
            </p:cNvSpPr>
            <p:nvPr/>
          </p:nvSpPr>
          <p:spPr bwMode="auto">
            <a:xfrm rot="-6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2" name="Line 124"/>
            <p:cNvSpPr>
              <a:spLocks noChangeShapeType="1"/>
            </p:cNvSpPr>
            <p:nvPr/>
          </p:nvSpPr>
          <p:spPr bwMode="auto">
            <a:xfrm rot="-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3" name="Line 125"/>
            <p:cNvSpPr>
              <a:spLocks noChangeShapeType="1"/>
            </p:cNvSpPr>
            <p:nvPr/>
          </p:nvSpPr>
          <p:spPr bwMode="auto">
            <a:xfrm rot="63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4" name="Line 126"/>
            <p:cNvSpPr>
              <a:spLocks noChangeShapeType="1"/>
            </p:cNvSpPr>
            <p:nvPr/>
          </p:nvSpPr>
          <p:spPr bwMode="auto">
            <a:xfrm rot="-42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5" name="Line 127"/>
            <p:cNvSpPr>
              <a:spLocks noChangeShapeType="1"/>
            </p:cNvSpPr>
            <p:nvPr/>
          </p:nvSpPr>
          <p:spPr bwMode="auto">
            <a:xfrm rot="-39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6" name="Line 128"/>
            <p:cNvSpPr>
              <a:spLocks noChangeShapeType="1"/>
            </p:cNvSpPr>
            <p:nvPr/>
          </p:nvSpPr>
          <p:spPr bwMode="auto">
            <a:xfrm rot="-3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7" name="Line 129"/>
            <p:cNvSpPr>
              <a:spLocks noChangeShapeType="1"/>
            </p:cNvSpPr>
            <p:nvPr/>
          </p:nvSpPr>
          <p:spPr bwMode="auto">
            <a:xfrm rot="-33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8" name="Line 130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39" name="Line 131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40" name="Line 132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41" name="Line 133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42" name="Line 134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43" name="Text Box 135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4" name="Text Box 136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1345" name="Text Box 137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6" name="Text Box 138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47" name="Text Box 139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prstClr val="black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1348" name="AutoShape 140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T0" fmla="*/ 455 w 21600"/>
                <a:gd name="T1" fmla="*/ 0 h 21600"/>
                <a:gd name="T2" fmla="*/ 191 w 21600"/>
                <a:gd name="T3" fmla="*/ 362 h 21600"/>
                <a:gd name="T4" fmla="*/ 455 w 21600"/>
                <a:gd name="T5" fmla="*/ 323 h 21600"/>
                <a:gd name="T6" fmla="*/ 719 w 21600"/>
                <a:gd name="T7" fmla="*/ 36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42 w 21600"/>
                <a:gd name="T13" fmla="*/ 0 h 21600"/>
                <a:gd name="T14" fmla="*/ 21458 w 21600"/>
                <a:gd name="T15" fmla="*/ 111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lnTo>
                    <a:pt x="9000" y="10592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49" name="Rectangle 141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0" name="Rectangle 142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7999"/>
                        </a:schemeClr>
                      </a:gs>
                      <a:gs pos="100000">
                        <a:srgbClr val="FFFFFF">
                          <a:alpha val="37000"/>
                        </a:srgb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351" name="Rectangle 14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2" name="AutoShape 144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T0" fmla="*/ 29 w 21600"/>
                <a:gd name="T1" fmla="*/ 0 h 21600"/>
                <a:gd name="T2" fmla="*/ 8 w 21600"/>
                <a:gd name="T3" fmla="*/ 8 h 21600"/>
                <a:gd name="T4" fmla="*/ 0 w 21600"/>
                <a:gd name="T5" fmla="*/ 26 h 21600"/>
                <a:gd name="T6" fmla="*/ 8 w 21600"/>
                <a:gd name="T7" fmla="*/ 44 h 21600"/>
                <a:gd name="T8" fmla="*/ 29 w 21600"/>
                <a:gd name="T9" fmla="*/ 52 h 21600"/>
                <a:gd name="T10" fmla="*/ 49 w 21600"/>
                <a:gd name="T11" fmla="*/ 44 h 21600"/>
                <a:gd name="T12" fmla="*/ 57 w 21600"/>
                <a:gd name="T13" fmla="*/ 26 h 21600"/>
                <a:gd name="T14" fmla="*/ 49 w 21600"/>
                <a:gd name="T15" fmla="*/ 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32 w 21600"/>
                <a:gd name="T25" fmla="*/ 3323 h 21600"/>
                <a:gd name="T26" fmla="*/ 18568 w 21600"/>
                <a:gd name="T27" fmla="*/ 1827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lnTo>
                    <a:pt x="16647" y="13593"/>
                  </a:ln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lnTo>
                    <a:pt x="4952" y="8006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3" name="Arc 145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T0" fmla="*/ 91 w 42223"/>
                <a:gd name="T1" fmla="*/ 6 h 21600"/>
                <a:gd name="T2" fmla="*/ 0 w 42223"/>
                <a:gd name="T3" fmla="*/ 11 h 21600"/>
                <a:gd name="T4" fmla="*/ 45 w 42223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lnTo>
                    <a:pt x="42223" y="3121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4" name="Freeform 146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13 h 48"/>
                <a:gd name="T4" fmla="*/ 13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5" name="Freeform 147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14 w 48"/>
                <a:gd name="T3" fmla="*/ 12 h 48"/>
                <a:gd name="T4" fmla="*/ 14 w 48"/>
                <a:gd name="T5" fmla="*/ 0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6" name="AutoShape 148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T0" fmla="*/ 66 w 21600"/>
                <a:gd name="T1" fmla="*/ 0 h 21600"/>
                <a:gd name="T2" fmla="*/ 19 w 21600"/>
                <a:gd name="T3" fmla="*/ 18 h 21600"/>
                <a:gd name="T4" fmla="*/ 0 w 21600"/>
                <a:gd name="T5" fmla="*/ 60 h 21600"/>
                <a:gd name="T6" fmla="*/ 19 w 21600"/>
                <a:gd name="T7" fmla="*/ 102 h 21600"/>
                <a:gd name="T8" fmla="*/ 66 w 21600"/>
                <a:gd name="T9" fmla="*/ 120 h 21600"/>
                <a:gd name="T10" fmla="*/ 113 w 21600"/>
                <a:gd name="T11" fmla="*/ 102 h 21600"/>
                <a:gd name="T12" fmla="*/ 132 w 21600"/>
                <a:gd name="T13" fmla="*/ 60 h 21600"/>
                <a:gd name="T14" fmla="*/ 113 w 21600"/>
                <a:gd name="T15" fmla="*/ 1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09 w 21600"/>
                <a:gd name="T25" fmla="*/ 3240 h 21600"/>
                <a:gd name="T26" fmla="*/ 18491 w 21600"/>
                <a:gd name="T27" fmla="*/ 1836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7" name="Oval 149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8" name="Oval 150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59" name="Text Box 151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  <p:sp>
          <p:nvSpPr>
            <p:cNvPr id="11360" name="Text Box 152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1289" name="Line 153"/>
          <p:cNvSpPr>
            <a:spLocks noChangeShapeType="1"/>
          </p:cNvSpPr>
          <p:nvPr/>
        </p:nvSpPr>
        <p:spPr bwMode="auto">
          <a:xfrm flipV="1">
            <a:off x="248920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90" name="Line 154"/>
          <p:cNvSpPr>
            <a:spLocks noChangeShapeType="1"/>
          </p:cNvSpPr>
          <p:nvPr/>
        </p:nvSpPr>
        <p:spPr bwMode="auto">
          <a:xfrm>
            <a:off x="228600" y="5410200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91" name="Line 155"/>
          <p:cNvSpPr>
            <a:spLocks noChangeShapeType="1"/>
          </p:cNvSpPr>
          <p:nvPr/>
        </p:nvSpPr>
        <p:spPr bwMode="auto">
          <a:xfrm>
            <a:off x="2133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4172" name="Group 156"/>
          <p:cNvGrpSpPr/>
          <p:nvPr/>
        </p:nvGrpSpPr>
        <p:grpSpPr bwMode="auto">
          <a:xfrm rot="-1062720">
            <a:off x="685800" y="4343400"/>
            <a:ext cx="1022350" cy="785813"/>
            <a:chOff x="1680" y="1440"/>
            <a:chExt cx="592" cy="400"/>
          </a:xfrm>
        </p:grpSpPr>
        <p:sp>
          <p:nvSpPr>
            <p:cNvPr id="11298" name="Oval 15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1299" name="Line 15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00" name="Line 15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68" name="Hình chữ nhật 167"/>
          <p:cNvSpPr/>
          <p:nvPr/>
        </p:nvSpPr>
        <p:spPr>
          <a:xfrm>
            <a:off x="433643" y="533400"/>
            <a:ext cx="235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Khuung Chú Thích Chữ Nhật Góc Tròn 168"/>
          <p:cNvSpPr/>
          <p:nvPr/>
        </p:nvSpPr>
        <p:spPr>
          <a:xfrm>
            <a:off x="888961" y="5865198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FF0000"/>
                </a:solidFill>
              </a:rPr>
              <a:t>Dây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sắt</a:t>
            </a:r>
            <a:r>
              <a:rPr lang="en-US" sz="2000" b="1" dirty="0">
                <a:solidFill>
                  <a:srgbClr val="FF0000"/>
                </a:solidFill>
              </a:rPr>
              <a:t> l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100m,    S</a:t>
            </a:r>
            <a:r>
              <a:rPr lang="en-US" sz="2000" b="1" baseline="-25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=1mm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Đối tượng 1"/>
          <p:cNvGraphicFramePr>
            <a:graphicFrameLocks noChangeAspect="1"/>
          </p:cNvGraphicFramePr>
          <p:nvPr/>
        </p:nvGraphicFramePr>
        <p:xfrm>
          <a:off x="4445643" y="3144519"/>
          <a:ext cx="2846520" cy="93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3" name="Equation" r:id="rId3" imgW="31699200" imgH="10363200" progId="">
                  <p:embed/>
                </p:oleObj>
              </mc:Choice>
              <mc:Fallback>
                <p:oleObj name="Equation" r:id="rId3" imgW="31699200" imgH="103632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5643" y="3144519"/>
                        <a:ext cx="2846520" cy="9305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9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214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23" dur="2000" fill="hold"/>
                                        <p:tgtEl>
                                          <p:spTgt spid="214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5" dur="2000" fill="hold"/>
                                        <p:tgtEl>
                                          <p:spTgt spid="21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6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6359"/>
              </p:ext>
            </p:extLst>
          </p:nvPr>
        </p:nvGraphicFramePr>
        <p:xfrm>
          <a:off x="228600" y="990600"/>
          <a:ext cx="8371656" cy="2839068"/>
        </p:xfrm>
        <a:graphic>
          <a:graphicData uri="http://schemas.openxmlformats.org/drawingml/2006/table">
            <a:tbl>
              <a:tblPr/>
              <a:tblGrid>
                <a:gridCol w="211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TN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trở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dẫn (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nhôm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266754" y="990600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535643" y="22860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vi-VN" sz="2400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990600" y="4267200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204754"/>
            <a:ext cx="72548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2" name="Hình chữ nhật 6"/>
          <p:cNvSpPr/>
          <p:nvPr/>
        </p:nvSpPr>
        <p:spPr>
          <a:xfrm>
            <a:off x="291774" y="4952999"/>
            <a:ext cx="8547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vào vật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dây dẫn.</a:t>
            </a:r>
          </a:p>
        </p:txBody>
      </p:sp>
    </p:spTree>
    <p:extLst>
      <p:ext uri="{BB962C8B-B14F-4D97-AF65-F5344CB8AC3E}">
        <p14:creationId xmlns:p14="http://schemas.microsoft.com/office/powerpoint/2010/main" val="24004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251520" y="487932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2.8.10</a:t>
            </a:r>
            <a:r>
              <a:rPr lang="en-US" sz="24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392216" y="486916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-25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1,7.10</a:t>
            </a:r>
            <a:r>
              <a:rPr lang="en-US" sz="24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 </a:t>
            </a:r>
          </a:p>
        </p:txBody>
      </p:sp>
      <p:grpSp>
        <p:nvGrpSpPr>
          <p:cNvPr id="9262" name="Group 46"/>
          <p:cNvGrpSpPr/>
          <p:nvPr/>
        </p:nvGrpSpPr>
        <p:grpSpPr bwMode="auto">
          <a:xfrm>
            <a:off x="250824" y="2827618"/>
            <a:ext cx="4321176" cy="1835150"/>
            <a:chOff x="-178" y="2160"/>
            <a:chExt cx="2722" cy="1156"/>
          </a:xfrm>
        </p:grpSpPr>
        <p:grpSp>
          <p:nvGrpSpPr>
            <p:cNvPr id="9255" name="Group 39"/>
            <p:cNvGrpSpPr/>
            <p:nvPr/>
          </p:nvGrpSpPr>
          <p:grpSpPr bwMode="auto">
            <a:xfrm>
              <a:off x="140" y="2160"/>
              <a:ext cx="2404" cy="926"/>
              <a:chOff x="140" y="2160"/>
              <a:chExt cx="2404" cy="926"/>
            </a:xfrm>
          </p:grpSpPr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140" y="2525"/>
                <a:ext cx="486" cy="561"/>
              </a:xfrm>
              <a:prstGeom prst="can">
                <a:avLst>
                  <a:gd name="adj" fmla="val 41494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385" y="2300"/>
                <a:ext cx="0" cy="3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385" y="2300"/>
                <a:ext cx="4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808" y="2609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626" y="2609"/>
                <a:ext cx="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626" y="3030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30" name="Freeform 14"/>
              <p:cNvSpPr/>
              <p:nvPr/>
            </p:nvSpPr>
            <p:spPr bwMode="auto">
              <a:xfrm>
                <a:off x="911" y="2665"/>
                <a:ext cx="52" cy="223"/>
              </a:xfrm>
              <a:custGeom>
                <a:avLst/>
                <a:gdLst>
                  <a:gd name="T0" fmla="*/ 0 w 256"/>
                  <a:gd name="T1" fmla="*/ 584 h 928"/>
                  <a:gd name="T2" fmla="*/ 240 w 256"/>
                  <a:gd name="T3" fmla="*/ 200 h 928"/>
                  <a:gd name="T4" fmla="*/ 96 w 256"/>
                  <a:gd name="T5" fmla="*/ 104 h 928"/>
                  <a:gd name="T6" fmla="*/ 96 w 256"/>
                  <a:gd name="T7" fmla="*/ 824 h 928"/>
                  <a:gd name="T8" fmla="*/ 192 w 256"/>
                  <a:gd name="T9" fmla="*/ 7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928">
                    <a:moveTo>
                      <a:pt x="0" y="584"/>
                    </a:moveTo>
                    <a:cubicBezTo>
                      <a:pt x="112" y="432"/>
                      <a:pt x="224" y="280"/>
                      <a:pt x="240" y="200"/>
                    </a:cubicBezTo>
                    <a:cubicBezTo>
                      <a:pt x="256" y="120"/>
                      <a:pt x="120" y="0"/>
                      <a:pt x="96" y="104"/>
                    </a:cubicBezTo>
                    <a:cubicBezTo>
                      <a:pt x="72" y="208"/>
                      <a:pt x="80" y="720"/>
                      <a:pt x="96" y="824"/>
                    </a:cubicBezTo>
                    <a:cubicBezTo>
                      <a:pt x="112" y="928"/>
                      <a:pt x="152" y="828"/>
                      <a:pt x="192" y="7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vi-VN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884" y="2160"/>
                <a:ext cx="145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Tiết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= 1m</a:t>
                </a:r>
                <a:r>
                  <a:rPr lang="en-US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015" y="2692"/>
                <a:ext cx="152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auto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 dài  l = 1m</a:t>
                </a:r>
              </a:p>
            </p:txBody>
          </p:sp>
        </p:grp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-178" y="3083"/>
              <a:ext cx="13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</a:t>
              </a:r>
              <a:r>
                <a:rPr 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nhôm</a:t>
              </a:r>
              <a:endPara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63" name="Group 47"/>
          <p:cNvGrpSpPr/>
          <p:nvPr/>
        </p:nvGrpSpPr>
        <p:grpSpPr bwMode="auto">
          <a:xfrm>
            <a:off x="4427983" y="2831811"/>
            <a:ext cx="4608514" cy="1830388"/>
            <a:chOff x="2521" y="2112"/>
            <a:chExt cx="2903" cy="1153"/>
          </a:xfrm>
        </p:grpSpPr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2885" y="2477"/>
              <a:ext cx="477" cy="561"/>
            </a:xfrm>
            <a:prstGeom prst="can">
              <a:avLst>
                <a:gd name="adj" fmla="val 41494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V="1">
              <a:off x="3112" y="2252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112" y="2252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544" y="2561"/>
              <a:ext cx="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362" y="256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362" y="2982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50" name="Freeform 34"/>
            <p:cNvSpPr/>
            <p:nvPr/>
          </p:nvSpPr>
          <p:spPr bwMode="auto">
            <a:xfrm>
              <a:off x="3647" y="2617"/>
              <a:ext cx="52" cy="223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3692" y="2112"/>
              <a:ext cx="14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 = 1m</a:t>
              </a:r>
              <a:r>
                <a:rPr lang="en-US" baseline="30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3751" y="2644"/>
              <a:ext cx="16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 l =1m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521" y="3032"/>
              <a:ext cx="13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 </a:t>
              </a:r>
              <a:r>
                <a:rPr 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đồng</a:t>
              </a: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80656" y="728452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suất : </a:t>
            </a:r>
          </a:p>
        </p:txBody>
      </p:sp>
      <p:sp>
        <p:nvSpPr>
          <p:cNvPr id="34" name="Hình chữ nhật 33"/>
          <p:cNvSpPr/>
          <p:nvPr/>
        </p:nvSpPr>
        <p:spPr>
          <a:xfrm>
            <a:off x="251520" y="304800"/>
            <a:ext cx="6853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SUẤT – CÔNG THỨC ĐIỆN TRỞ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250824" y="216957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6600"/>
                </a:solidFill>
                <a:latin typeface="Arial"/>
              </a:rPr>
              <a:t>:</a:t>
            </a:r>
            <a:endParaRPr lang="vi-VN" sz="2400" b="1" dirty="0">
              <a:solidFill>
                <a:srgbClr val="006600"/>
              </a:solidFill>
              <a:latin typeface="Arial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50824" y="1166575"/>
            <a:ext cx="8428501" cy="830997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của điện trở vào vật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dẫn được đặc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một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lượng là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suất 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vật </a:t>
            </a:r>
            <a:r>
              <a:rPr lang="en-US" sz="2400" b="1" dirty="0" err="1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0" y="54350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</a:t>
            </a:r>
            <a:r>
              <a:rPr 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Điện trở suất của </a:t>
            </a:r>
            <a:r>
              <a:rPr lang="en-US" sz="2400" b="1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2,8 . 10</a:t>
            </a:r>
            <a:r>
              <a:rPr lang="en-US" sz="2400" b="1" baseline="30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4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 m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Điện trở suất của đồng là 1,7 . 10</a:t>
            </a:r>
            <a:r>
              <a:rPr lang="en-US" sz="2400" b="1" baseline="300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Ω m </a:t>
            </a:r>
          </a:p>
        </p:txBody>
      </p:sp>
    </p:spTree>
    <p:extLst>
      <p:ext uri="{BB962C8B-B14F-4D97-AF65-F5344CB8AC3E}">
        <p14:creationId xmlns:p14="http://schemas.microsoft.com/office/powerpoint/2010/main" val="10940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/>
      <p:bldP spid="9258" grpId="0"/>
      <p:bldP spid="2" grpId="0"/>
      <p:bldP spid="34" grpId="0"/>
      <p:bldP spid="4" grpId="0"/>
      <p:bldP spid="3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533400" y="12954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suất của một vật liệu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 số bằng điện trở của một đoạn dây dẫn hình trụ được làm bằng vật liệu đó có chiều dài 1m và có tiết diện 1m</a:t>
            </a:r>
            <a:r>
              <a:rPr lang="vi-VN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99"/>
                </a:solidFill>
                <a:latin typeface="Arial"/>
              </a:rPr>
              <a:t/>
            </a:r>
            <a:br>
              <a:rPr lang="vi-VN" sz="2800" b="1" dirty="0">
                <a:solidFill>
                  <a:srgbClr val="000099"/>
                </a:solidFill>
                <a:latin typeface="Arial"/>
              </a:rPr>
            </a:b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hiệu :  </a:t>
            </a:r>
            <a:r>
              <a:rPr lang="el-GR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 ( 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 ) </a:t>
            </a:r>
            <a:b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 </a:t>
            </a:r>
            <a:r>
              <a:rPr lang="el-GR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 (ôm mét</a:t>
            </a:r>
            <a:r>
              <a:rPr lang="vi-VN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suất của một vật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5663"/>
            <a:ext cx="5603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58940" y="602903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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trở suất của một số chất (ở 20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graphicFrame>
        <p:nvGraphicFramePr>
          <p:cNvPr id="20385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21118"/>
              </p:ext>
            </p:extLst>
          </p:nvPr>
        </p:nvGraphicFramePr>
        <p:xfrm>
          <a:off x="1219200" y="1371600"/>
          <a:ext cx="7239000" cy="4013519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loại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 kim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1,6.10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Nikêlin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1,7.10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Manganin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2,8.10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Vônfram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Nicrom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1,10.10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12,0.10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382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1781"/>
              </p:ext>
            </p:extLst>
          </p:nvPr>
        </p:nvGraphicFramePr>
        <p:xfrm>
          <a:off x="3200400" y="1524000"/>
          <a:ext cx="4222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Equation" r:id="rId3" imgW="3657600" imgH="3962400" progId="Equation.3">
                  <p:embed/>
                </p:oleObj>
              </mc:Choice>
              <mc:Fallback>
                <p:oleObj name="Equation" r:id="rId3" imgW="3657600" imgH="39624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1524000"/>
                        <a:ext cx="422275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82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85014"/>
              </p:ext>
            </p:extLst>
          </p:nvPr>
        </p:nvGraphicFramePr>
        <p:xfrm>
          <a:off x="7086600" y="1447800"/>
          <a:ext cx="4222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Equation" r:id="rId5" imgW="3657600" imgH="3962400" progId="Equation.3">
                  <p:embed/>
                </p:oleObj>
              </mc:Choice>
              <mc:Fallback>
                <p:oleObj name="Equation" r:id="rId5" imgW="3657600" imgH="39624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86600" y="1447800"/>
                        <a:ext cx="422275" cy="457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83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3817"/>
              </p:ext>
            </p:extLst>
          </p:nvPr>
        </p:nvGraphicFramePr>
        <p:xfrm>
          <a:off x="3759390" y="1524000"/>
          <a:ext cx="8763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Equation" r:id="rId6" imgW="9144000" imgH="4876800" progId="Equation.3">
                  <p:embed/>
                </p:oleObj>
              </mc:Choice>
              <mc:Fallback>
                <p:oleObj name="Equation" r:id="rId6" imgW="9144000" imgH="48768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59390" y="1524000"/>
                        <a:ext cx="876300" cy="466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831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71542"/>
              </p:ext>
            </p:extLst>
          </p:nvPr>
        </p:nvGraphicFramePr>
        <p:xfrm>
          <a:off x="7620000" y="1524000"/>
          <a:ext cx="8763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8" imgW="9144000" imgH="4876800" progId="Equation.3">
                  <p:embed/>
                </p:oleObj>
              </mc:Choice>
              <mc:Fallback>
                <p:oleObj name="Equation" r:id="rId8" imgW="9144000" imgH="48768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0" y="1524000"/>
                        <a:ext cx="876300" cy="3143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500532" y="392254"/>
            <a:ext cx="309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điện trở: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500532" y="108851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xây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thức điện trở R của một đoạn dây dẫn có chiều dài l, có tiết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và làm bằng vật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điện trở suất là </a:t>
            </a:r>
            <a:r>
              <a:rPr lang="el-GR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(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rô)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hãy tính các bước như </a:t>
            </a:r>
            <a:r>
              <a:rPr lang="vi-VN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graphicFrame>
        <p:nvGraphicFramePr>
          <p:cNvPr id="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94787"/>
              </p:ext>
            </p:extLst>
          </p:nvPr>
        </p:nvGraphicFramePr>
        <p:xfrm>
          <a:off x="470680" y="2523434"/>
          <a:ext cx="8136904" cy="3792622"/>
        </p:xfrm>
        <a:graphic>
          <a:graphicData uri="http://schemas.openxmlformats.org/drawingml/2006/table">
            <a:tbl>
              <a:tblPr/>
              <a:tblGrid>
                <a:gridCol w="169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4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 bước tính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 dẫn (được làm từ vật </a:t>
                      </a:r>
                      <a:r>
                        <a:rPr kumimoji="0" lang="vi-VN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kumimoji="0"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có điện trở suất)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 trở của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dẫn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Chiều dài 1 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1m</a:t>
                      </a:r>
                      <a:r>
                        <a:rPr kumimoji="0"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800" b="1" i="0" u="none" strike="noStrike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endParaRPr lang="el-GR" sz="28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Chiều dài </a:t>
                      </a:r>
                      <a:r>
                        <a:rPr kumimoji="0" lang="en-US" sz="18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1m</a:t>
                      </a:r>
                      <a:r>
                        <a:rPr kumimoji="0"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800" b="1" i="0" u="none" strike="noStrike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en-US" sz="18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endParaRPr kumimoji="0" lang="en-US" sz="24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Chiều dài </a:t>
                      </a:r>
                      <a:r>
                        <a:rPr kumimoji="0" lang="en-US" sz="1800" b="1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Tiết </a:t>
                      </a:r>
                      <a:r>
                        <a:rPr kumimoji="0" lang="en-US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 (m</a:t>
                      </a:r>
                      <a:r>
                        <a:rPr kumimoji="0" lang="en-US" sz="1800" b="1" i="0" u="none" strike="noStrike" kern="120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</a:t>
                      </a:r>
                      <a:endParaRPr kumimoji="0"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1800" b="1" i="0" u="none" strike="noStrike" kern="1200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endParaRPr kumimoji="0" lang="en-US" sz="2400" b="0" i="1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Đối tượng 8"/>
          <p:cNvGraphicFramePr>
            <a:graphicFrameLocks noChangeAspect="1"/>
          </p:cNvGraphicFramePr>
          <p:nvPr/>
        </p:nvGraphicFramePr>
        <p:xfrm>
          <a:off x="3302000" y="25273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6" name="Equation" r:id="rId3" imgW="2743200" imgH="4267200" progId="">
                  <p:embed/>
                </p:oleObj>
              </mc:Choice>
              <mc:Fallback>
                <p:oleObj name="Equation" r:id="rId3" imgW="2743200" imgH="42672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527300"/>
                        <a:ext cx="914400" cy="1793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Đối tượng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90079"/>
              </p:ext>
            </p:extLst>
          </p:nvPr>
        </p:nvGraphicFramePr>
        <p:xfrm>
          <a:off x="7103165" y="5353483"/>
          <a:ext cx="81245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7" name="Equation" r:id="rId5" imgW="7620000" imgH="9448800" progId="">
                  <p:embed/>
                </p:oleObj>
              </mc:Choice>
              <mc:Fallback>
                <p:oleObj name="Equation" r:id="rId5" imgW="7620000" imgH="94488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3165" y="5353483"/>
                        <a:ext cx="812453" cy="10081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Hình chữ nhật 10"/>
          <p:cNvSpPr/>
          <p:nvPr/>
        </p:nvSpPr>
        <p:spPr>
          <a:xfrm>
            <a:off x="7140339" y="3907411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l-GR" sz="2800" dirty="0">
                <a:solidFill>
                  <a:prstClr val="black"/>
                </a:solidFill>
                <a:latin typeface="Arial"/>
              </a:rPr>
              <a:t>ρ</a:t>
            </a:r>
            <a:endParaRPr lang="el-GR" sz="28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Hình chữ nhật 11"/>
          <p:cNvSpPr/>
          <p:nvPr/>
        </p:nvSpPr>
        <p:spPr>
          <a:xfrm>
            <a:off x="7225500" y="4745898"/>
            <a:ext cx="567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l-GR" sz="2800" dirty="0">
                <a:solidFill>
                  <a:prstClr val="black"/>
                </a:solidFill>
                <a:latin typeface="Arial"/>
              </a:rPr>
              <a:t>ρ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  <a:r>
              <a:rPr lang="en-US" sz="2800" i="1" dirty="0">
                <a:solidFill>
                  <a:prstClr val="black"/>
                </a:solidFill>
                <a:latin typeface="Arial"/>
              </a:rPr>
              <a:t>l</a:t>
            </a:r>
            <a:endParaRPr lang="el-GR" sz="2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 7"/>
          <p:cNvSpPr/>
          <p:nvPr/>
        </p:nvSpPr>
        <p:spPr>
          <a:xfrm>
            <a:off x="608407" y="27234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dây dẫn được tính bằng công thức 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Đối tượng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5406"/>
              </p:ext>
            </p:extLst>
          </p:nvPr>
        </p:nvGraphicFramePr>
        <p:xfrm>
          <a:off x="762000" y="962274"/>
          <a:ext cx="1458912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1" name="Equation" r:id="rId3" imgW="13716000" imgH="9448800" progId="Equation.DSMT4">
                  <p:embed/>
                </p:oleObj>
              </mc:Choice>
              <mc:Fallback>
                <p:oleObj name="Equation" r:id="rId3" imgW="13716000" imgH="9448800" progId="Equation.DSMT4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962274"/>
                        <a:ext cx="1458912" cy="10048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Hình chữ nhật 9"/>
          <p:cNvSpPr/>
          <p:nvPr/>
        </p:nvSpPr>
        <p:spPr>
          <a:xfrm>
            <a:off x="4628297" y="857122"/>
            <a:ext cx="334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điện trở suất  (</a:t>
            </a:r>
            <a:r>
              <a:rPr lang="el-GR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)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4632651" y="1307718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là chiều dài dây dẫn ( m ) 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4606526" y="1784917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là tiết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 dẫn  (m</a:t>
            </a:r>
            <a:r>
              <a:rPr lang="vi-VN" sz="2400" b="1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Hộp_Văn_Bản 12"/>
          <p:cNvSpPr txBox="1"/>
          <p:nvPr/>
        </p:nvSpPr>
        <p:spPr>
          <a:xfrm>
            <a:off x="2667000" y="1276941"/>
            <a:ext cx="148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đó:</a:t>
            </a:r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" y="304959"/>
            <a:ext cx="5603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4" name="Hình chữ nhật 4"/>
          <p:cNvSpPr/>
          <p:nvPr/>
        </p:nvSpPr>
        <p:spPr>
          <a:xfrm>
            <a:off x="299911" y="2220123"/>
            <a:ext cx="853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Điện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 của dây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 lệ thuận với chiều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 l dây dẫn, 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 lệ nghịch với tiết diện </a:t>
            </a:r>
            <a:r>
              <a:rPr lang="pt-PT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của dây dẫn và phụ thuộc vào vật liệu làm dây dẫn .</a:t>
            </a:r>
            <a: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6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ình chữ nhật 5"/>
          <p:cNvSpPr/>
          <p:nvPr/>
        </p:nvSpPr>
        <p:spPr>
          <a:xfrm>
            <a:off x="291202" y="1004369"/>
            <a:ext cx="8656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đoạn dây đồng dài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= 4 m có tiết diện tròn, đường kính d = 1mm (lấy 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 = 3,14).</a:t>
            </a:r>
            <a:b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u="sng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 4"/>
          <p:cNvSpPr/>
          <p:nvPr/>
        </p:nvSpPr>
        <p:spPr>
          <a:xfrm>
            <a:off x="291202" y="457200"/>
            <a:ext cx="2857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 smtClean="0">
                <a:solidFill>
                  <a:srgbClr val="FF0000"/>
                </a:solidFill>
              </a:rPr>
              <a:t>: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" name="Hình chữ nhật 5"/>
          <p:cNvSpPr/>
          <p:nvPr/>
        </p:nvSpPr>
        <p:spPr>
          <a:xfrm>
            <a:off x="291202" y="2057400"/>
            <a:ext cx="86567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trở của đoạn dây: R=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đề bài ta có:</a:t>
            </a:r>
          </a:p>
          <a:p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Chiều dài 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4m</a:t>
            </a:r>
          </a:p>
          <a:p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Tiếtdiện: S=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 +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π.(0,001)</a:t>
            </a:r>
            <a:r>
              <a:rPr lang="en-US" sz="2800" b="1" baseline="30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4=7,85.10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Điện trở suất của đồng: 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1,7.10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 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</a:t>
            </a:r>
            <a:r>
              <a:rPr 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(1) ta được, điện trở của đoạn dây đồng là: R=</a:t>
            </a:r>
            <a:r>
              <a:rPr lang="el-GR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S=1,7.10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7,85.10</a:t>
            </a:r>
            <a:r>
              <a:rPr lang="en-US" sz="2800" b="1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=0,0866</a:t>
            </a:r>
            <a:r>
              <a:rPr lang="el-G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</a:p>
          <a:p>
            <a:r>
              <a:rPr lang="el-G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ình chữ nhật 5"/>
          <p:cNvSpPr/>
          <p:nvPr/>
        </p:nvSpPr>
        <p:spPr>
          <a:xfrm>
            <a:off x="291202" y="1004369"/>
            <a:ext cx="86567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Từ </a:t>
            </a: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hãy tính: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Điện trở sợi dây nhôm dài 2m có tiết </a:t>
            </a: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  <a:r>
              <a:rPr lang="vi-VN" sz="2800" b="1" baseline="30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Điện trở của sợi dây </a:t>
            </a: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nikêlin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 8m, có tiết </a:t>
            </a: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và </a:t>
            </a:r>
            <a:r>
              <a:rPr lang="vi-VN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kính là 0,4mm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Điện trở sợi dây đồng </a:t>
            </a:r>
          </a:p>
        </p:txBody>
      </p:sp>
    </p:spTree>
    <p:extLst>
      <p:ext uri="{BB962C8B-B14F-4D97-AF65-F5344CB8AC3E}">
        <p14:creationId xmlns:p14="http://schemas.microsoft.com/office/powerpoint/2010/main" val="31012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121002" y="304800"/>
            <a:ext cx="1043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C5</a:t>
            </a:r>
            <a:r>
              <a:rPr lang="vi-VN" sz="2400" b="1" dirty="0" smtClean="0">
                <a:solidFill>
                  <a:srgbClr val="006600"/>
                </a:solidFill>
              </a:rPr>
              <a:t>: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904356" y="3048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u="sng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vi-VN" sz="240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2400" b="1" u="sng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4800601" y="304800"/>
            <a:ext cx="79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u="sng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3886200" y="914400"/>
            <a:ext cx="3611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Điện trở sợi dây nhôm :</a:t>
            </a:r>
          </a:p>
        </p:txBody>
      </p:sp>
      <p:sp>
        <p:nvSpPr>
          <p:cNvPr id="11" name="Hình chữ nhật 10"/>
          <p:cNvSpPr/>
          <p:nvPr/>
        </p:nvSpPr>
        <p:spPr>
          <a:xfrm>
            <a:off x="3733800" y="2347138"/>
            <a:ext cx="495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Điện trở của sợi dây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nikêlin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3264353" y="4998366"/>
            <a:ext cx="3414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Điện trở sợi dây </a:t>
            </a:r>
            <a:r>
              <a:rPr 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sz="2400" b="1" dirty="0" smtClean="0">
                <a:solidFill>
                  <a:srgbClr val="000099"/>
                </a:solidFill>
              </a:rPr>
              <a:t>:</a:t>
            </a:r>
            <a:endParaRPr lang="vi-VN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Đối tượng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7782"/>
              </p:ext>
            </p:extLst>
          </p:nvPr>
        </p:nvGraphicFramePr>
        <p:xfrm>
          <a:off x="3124200" y="1376066"/>
          <a:ext cx="5559896" cy="833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6" name="Equation" r:id="rId3" imgW="2247840" imgH="393480" progId="Equation.DSMT4">
                  <p:embed/>
                </p:oleObj>
              </mc:Choice>
              <mc:Fallback>
                <p:oleObj name="Equation" r:id="rId3" imgW="2247840" imgH="393480" progId="Equation.DSMT4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1376066"/>
                        <a:ext cx="5559896" cy="83373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Đối tượng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99982"/>
              </p:ext>
            </p:extLst>
          </p:nvPr>
        </p:nvGraphicFramePr>
        <p:xfrm>
          <a:off x="2832581" y="2859234"/>
          <a:ext cx="611346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" name="Equation" r:id="rId5" imgW="68884800" imgH="10058400" progId="">
                  <p:embed/>
                </p:oleObj>
              </mc:Choice>
              <mc:Fallback>
                <p:oleObj name="Equation" r:id="rId5" imgW="68884800" imgH="100584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2581" y="2859234"/>
                        <a:ext cx="6113462" cy="892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Đối tượng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95812"/>
              </p:ext>
            </p:extLst>
          </p:nvPr>
        </p:nvGraphicFramePr>
        <p:xfrm>
          <a:off x="2929409" y="3760407"/>
          <a:ext cx="575468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8" name="Equation" r:id="rId7" imgW="63703200" imgH="10058400" progId="">
                  <p:embed/>
                </p:oleObj>
              </mc:Choice>
              <mc:Fallback>
                <p:oleObj name="Equation" r:id="rId7" imgW="63703200" imgH="100584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9409" y="3760407"/>
                        <a:ext cx="5754687" cy="909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Đối tượng 15"/>
          <p:cNvGraphicFramePr>
            <a:graphicFrameLocks noChangeAspect="1"/>
          </p:cNvGraphicFramePr>
          <p:nvPr/>
        </p:nvGraphicFramePr>
        <p:xfrm>
          <a:off x="2771800" y="5671269"/>
          <a:ext cx="48180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9" name="Equation" r:id="rId9" imgW="53340000" imgH="9448800" progId="">
                  <p:embed/>
                </p:oleObj>
              </mc:Choice>
              <mc:Fallback>
                <p:oleObj name="Equation" r:id="rId9" imgW="53340000" imgH="94488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1800" y="5671269"/>
                        <a:ext cx="4818062" cy="854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Hộp_Văn_Bản 17"/>
          <p:cNvSpPr txBox="1"/>
          <p:nvPr/>
        </p:nvSpPr>
        <p:spPr>
          <a:xfrm>
            <a:off x="340454" y="2099286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_Văn_Bản 18"/>
          <p:cNvSpPr txBox="1"/>
          <p:nvPr/>
        </p:nvSpPr>
        <p:spPr>
          <a:xfrm>
            <a:off x="246437" y="365677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_Văn_Bản 19"/>
          <p:cNvSpPr txBox="1"/>
          <p:nvPr/>
        </p:nvSpPr>
        <p:spPr>
          <a:xfrm>
            <a:off x="314676" y="5446782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 b="1" baseline="-25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214073" y="1145232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2m</a:t>
            </a:r>
          </a:p>
          <a:p>
            <a:r>
              <a:rPr lang="vi-VN" sz="2400" b="1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baseline="-250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mm</a:t>
            </a:r>
            <a:r>
              <a:rPr lang="vi-VN" sz="2400" b="1" baseline="30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baseline="30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0" y="2808803"/>
            <a:ext cx="18870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baseline="-25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vi-VN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8m</a:t>
            </a:r>
          </a:p>
          <a:p>
            <a:r>
              <a:rPr lang="vi-VN" sz="2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baseline="-250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0,4 </a:t>
            </a:r>
            <a:r>
              <a:rPr lang="vi-VN" sz="24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endParaRPr lang="vi-VN" sz="2400" b="1" baseline="30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_Văn_Bản 21"/>
          <p:cNvSpPr txBox="1"/>
          <p:nvPr/>
        </p:nvSpPr>
        <p:spPr>
          <a:xfrm>
            <a:off x="149438" y="4399170"/>
            <a:ext cx="1645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baseline="-25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400m</a:t>
            </a:r>
          </a:p>
          <a:p>
            <a:r>
              <a:rPr lang="vi-VN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b="1" baseline="-25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mm</a:t>
            </a:r>
            <a:r>
              <a:rPr lang="vi-VN" sz="2400" b="1" baseline="30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baseline="30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14600" y="3810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7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PT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b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19200"/>
            <a:ext cx="8001000" cy="3886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en-US" altLang="en-US" sz="2800" b="1" u="sng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2800" b="1" dirty="0">
                <a:solidFill>
                  <a:srgbClr val="000099"/>
                </a:solidFill>
                <a:cs typeface="Times New Roman" pitchFamily="18" charset="0"/>
              </a:rPr>
              <a:t>Những yếu tố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altLang="en-US" sz="2800" b="1" dirty="0">
                <a:solidFill>
                  <a:srgbClr val="000099"/>
                </a:solidFill>
                <a:cs typeface="Times New Roman" pitchFamily="18" charset="0"/>
              </a:rPr>
              <a:t>ảnh hưởng tới điện trở của </a:t>
            </a:r>
            <a:r>
              <a:rPr lang="vi-VN" altLang="en-US" sz="2800" b="1" dirty="0" smtClean="0">
                <a:solidFill>
                  <a:srgbClr val="000099"/>
                </a:solidFill>
                <a:cs typeface="Times New Roman" pitchFamily="18" charset="0"/>
              </a:rPr>
              <a:t>dây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en-US" sz="2800" b="1" u="sng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28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988294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 6"/>
              <p:cNvSpPr/>
              <p:nvPr/>
            </p:nvSpPr>
            <p:spPr>
              <a:xfrm>
                <a:off x="488020" y="304800"/>
                <a:ext cx="85035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u="sng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C6</a:t>
                </a:r>
                <a:r>
                  <a:rPr lang="vi-VN" sz="2400" b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 sợi dây </a:t>
                </a:r>
                <a:r>
                  <a:rPr lang="vi-V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tóc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đèn làm bằng </a:t>
                </a:r>
                <a:r>
                  <a:rPr lang="vi-V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vonfam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20</a:t>
                </a:r>
                <a:r>
                  <a:rPr lang="vi-VN" sz="2400" b="1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 có điện trở 25</a:t>
                </a:r>
                <a:r>
                  <a:rPr lang="el-GR" sz="2400" b="1" dirty="0">
                    <a:solidFill>
                      <a:srgbClr val="66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có tiết </a:t>
                </a:r>
                <a:r>
                  <a:rPr lang="vi-V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tròn bán kính 0,01mm. Hãy tính chiều dài của dây </a:t>
                </a:r>
                <a:r>
                  <a:rPr lang="vi-VN" sz="24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tóc</a:t>
                </a:r>
                <a:r>
                  <a:rPr lang="vi-VN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này </a:t>
                </a:r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(lấy 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0099"/>
                        </a:solidFill>
                        <a:latin typeface="Cambria Math"/>
                      </a:rPr>
                      <m:t>𝝅</m:t>
                    </m:r>
                    <m:r>
                      <a:rPr lang="vi-VN" sz="2400" b="1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vi-VN" sz="2400" b="1" i="1">
                        <a:solidFill>
                          <a:srgbClr val="000099"/>
                        </a:solidFill>
                        <a:latin typeface="Cambria Math"/>
                      </a:rPr>
                      <m:t>𝟑</m:t>
                    </m:r>
                    <m:r>
                      <a:rPr lang="vi-VN" sz="2400" b="1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vi-VN" sz="2400" b="1" i="1">
                        <a:solidFill>
                          <a:srgbClr val="000099"/>
                        </a:solidFill>
                        <a:latin typeface="Cambria Math"/>
                      </a:rPr>
                      <m:t>𝟏𝟒</m:t>
                    </m:r>
                  </m:oMath>
                </a14:m>
                <a:r>
                  <a:rPr lang="vi-VN" sz="2400" b="1" dirty="0">
                    <a:solidFill>
                      <a:srgbClr val="00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0" y="304800"/>
                <a:ext cx="8503580" cy="1200329"/>
              </a:xfrm>
              <a:prstGeom prst="rect">
                <a:avLst/>
              </a:prstGeom>
              <a:blipFill>
                <a:blip r:embed="rId3"/>
                <a:stretch>
                  <a:fillRect l="-1075" t="-4061" r="-86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ình chữ nhật 8"/>
          <p:cNvSpPr/>
          <p:nvPr/>
        </p:nvSpPr>
        <p:spPr>
          <a:xfrm>
            <a:off x="2135236" y="3733800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của dây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38400" y="2362200"/>
            <a:ext cx="3948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vi-VN" sz="2400" b="1" dirty="0">
                <a:solidFill>
                  <a:srgbClr val="003300"/>
                </a:solidFill>
                <a:latin typeface="Arial"/>
              </a:rPr>
              <a:t>:</a:t>
            </a:r>
          </a:p>
        </p:txBody>
      </p:sp>
      <p:graphicFrame>
        <p:nvGraphicFramePr>
          <p:cNvPr id="43" name="Đối tượng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313599"/>
              </p:ext>
            </p:extLst>
          </p:nvPr>
        </p:nvGraphicFramePr>
        <p:xfrm>
          <a:off x="1414913" y="4572000"/>
          <a:ext cx="1238250" cy="771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4" imgW="13716000" imgH="9448800" progId="Equation.3">
                  <p:embed/>
                </p:oleObj>
              </mc:Choice>
              <mc:Fallback>
                <p:oleObj name="Equation" r:id="rId4" imgW="13716000" imgH="9448800" progId="Equation.3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4913" y="4572000"/>
                        <a:ext cx="1238250" cy="7718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Đối tượng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64253"/>
              </p:ext>
            </p:extLst>
          </p:nvPr>
        </p:nvGraphicFramePr>
        <p:xfrm>
          <a:off x="2895600" y="4495800"/>
          <a:ext cx="58102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6" imgW="70408800" imgH="10668000" progId="">
                  <p:embed/>
                </p:oleObj>
              </mc:Choice>
              <mc:Fallback>
                <p:oleObj name="Equation" r:id="rId6" imgW="70408800" imgH="106680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5600" y="4495800"/>
                        <a:ext cx="5810250" cy="8810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Hộp_Văn_Bản 44"/>
          <p:cNvSpPr txBox="1"/>
          <p:nvPr/>
        </p:nvSpPr>
        <p:spPr>
          <a:xfrm>
            <a:off x="3859426" y="167640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u="sng" dirty="0">
                <a:solidFill>
                  <a:srgbClr val="663300"/>
                </a:solidFill>
                <a:latin typeface="Arial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_Văn_Bản 45"/>
              <p:cNvSpPr txBox="1"/>
              <p:nvPr/>
            </p:nvSpPr>
            <p:spPr>
              <a:xfrm>
                <a:off x="1395080" y="2971800"/>
                <a:ext cx="6689460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400" b="1" dirty="0">
                    <a:solidFill>
                      <a:srgbClr val="000066"/>
                    </a:solidFill>
                    <a:latin typeface="Arial"/>
                  </a:rPr>
                  <a:t>S </a:t>
                </a:r>
                <a14:m>
                  <m:oMath xmlns:m="http://schemas.openxmlformats.org/officeDocument/2006/math">
                    <m:r>
                      <a:rPr lang="vi-VN" sz="2400" b="1" i="1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r>
                      <a:rPr lang="el-GR" sz="2400" b="1" i="1">
                        <a:solidFill>
                          <a:srgbClr val="000066"/>
                        </a:solidFill>
                        <a:latin typeface="Cambria Math"/>
                      </a:rPr>
                      <m:t>𝝅</m:t>
                    </m:r>
                    <m:sSup>
                      <m:sSupPr>
                        <m:ctrlPr>
                          <a:rPr lang="vi-VN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vi-VN" sz="2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𝟑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,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𝟏𝟒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.  (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𝟎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,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𝟎𝟏</m:t>
                    </m:r>
                    <m:r>
                      <a:rPr lang="vi-VN" sz="2400" b="1">
                        <a:solidFill>
                          <a:srgbClr val="000066"/>
                        </a:solidFill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vi-VN" sz="24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vi-VN" sz="2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2400" b="1" i="1">
                            <a:solidFill>
                              <a:srgbClr val="000066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2400" b="1" dirty="0">
                    <a:solidFill>
                      <a:srgbClr val="000066"/>
                    </a:solidFill>
                    <a:latin typeface="Arial"/>
                  </a:rPr>
                  <a:t>)</a:t>
                </a:r>
                <a:r>
                  <a:rPr lang="vi-VN" sz="2400" b="1" baseline="30000" dirty="0">
                    <a:solidFill>
                      <a:srgbClr val="000066"/>
                    </a:solidFill>
                    <a:latin typeface="Arial"/>
                  </a:rPr>
                  <a:t>2</a:t>
                </a:r>
                <a:r>
                  <a:rPr lang="vi-VN" sz="2400" b="1" dirty="0">
                    <a:solidFill>
                      <a:srgbClr val="000066"/>
                    </a:solidFill>
                    <a:latin typeface="Arial"/>
                  </a:rPr>
                  <a:t> = 3,14.10</a:t>
                </a:r>
                <a:r>
                  <a:rPr lang="vi-VN" sz="2400" b="1" baseline="30000" dirty="0">
                    <a:solidFill>
                      <a:srgbClr val="000066"/>
                    </a:solidFill>
                    <a:latin typeface="Arial"/>
                  </a:rPr>
                  <a:t>-10</a:t>
                </a:r>
                <a:r>
                  <a:rPr lang="vi-VN" sz="2400" b="1" dirty="0">
                    <a:solidFill>
                      <a:srgbClr val="000066"/>
                    </a:solidFill>
                    <a:latin typeface="Arial"/>
                  </a:rPr>
                  <a:t> (m</a:t>
                </a:r>
                <a:r>
                  <a:rPr lang="vi-VN" sz="2400" b="1" baseline="30000" dirty="0">
                    <a:solidFill>
                      <a:srgbClr val="000066"/>
                    </a:solidFill>
                    <a:latin typeface="Arial"/>
                  </a:rPr>
                  <a:t>2</a:t>
                </a:r>
                <a:r>
                  <a:rPr lang="vi-VN" sz="2400" b="1" dirty="0">
                    <a:solidFill>
                      <a:srgbClr val="000066"/>
                    </a:solidFill>
                    <a:latin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46" name="Hộp_Văn_Bản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080" y="2971800"/>
                <a:ext cx="6689460" cy="495713"/>
              </a:xfrm>
              <a:prstGeom prst="rect">
                <a:avLst/>
              </a:prstGeom>
              <a:blipFill rotWithShape="1">
                <a:blip r:embed="rId8"/>
                <a:stretch>
                  <a:fillRect l="-1459" t="-7407" r="-82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4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45" grpId="0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DẶN DÒ</a:t>
            </a:r>
            <a:endParaRPr lang="vi-VN" altLang="en-US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z="5400" b="1" noProof="1" smtClean="0">
                <a:solidFill>
                  <a:srgbClr val="3333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endParaRPr lang="en-US" altLang="en-US" sz="5400" b="1" noProof="1" smtClean="0">
              <a:solidFill>
                <a:srgbClr val="3333FF"/>
              </a:solidFill>
              <a:latin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9.1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9.5 SBT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vi-VN" altLang="en-US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C853D9-6CBC-4DE7-8F51-1FECF9BA63E7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2362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b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  <a:endParaRPr lang="vi-VN" altLang="en-US" sz="4000" b="1" dirty="0" smtClean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560CBC-1BC9-4F9A-AE21-460BC8BD76FC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868363"/>
          </a:xfrm>
        </p:spPr>
        <p:txBody>
          <a:bodyPr/>
          <a:lstStyle/>
          <a:p>
            <a:pPr algn="ctr" eaLnBrk="1" hangingPunct="1"/>
            <a:r>
              <a:rPr lang="en-US" altLang="en-US" b="1" smtClean="0">
                <a:solidFill>
                  <a:srgbClr val="FF0000"/>
                </a:solidFill>
              </a:rPr>
              <a:t>Đáp án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89787" y="1066800"/>
            <a:ext cx="8828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u="sng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pt-PT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 của dây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phụ thuộc vào 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 dài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 liệu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t-PT" sz="28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pt-PT" sz="2800" b="1" u="sng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PT" sz="2800" b="1" u="sng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 của dây dẫn có cùng chiều dài và được làm từ cùng một vật liệu thì tỉ lệ nghịch với tiết diện của dây</a:t>
            </a:r>
            <a:r>
              <a:rPr lang="pt-PT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pt-PT" sz="2800" b="1" u="sng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43000" y="3371055"/>
            <a:ext cx="2819400" cy="1020763"/>
            <a:chOff x="96" y="2985"/>
            <a:chExt cx="1327" cy="643"/>
          </a:xfrm>
        </p:grpSpPr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592" y="2985"/>
            <a:ext cx="831" cy="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3" name="Equation" r:id="rId3" imgW="558720" imgH="431640" progId="Equation.3">
                    <p:embed/>
                  </p:oleObj>
                </mc:Choice>
                <mc:Fallback>
                  <p:oleObj name="Equation" r:id="rId3" imgW="558720" imgH="431640" progId="Equation.3">
                    <p:embed/>
                    <p:pic>
                      <p:nvPicPr>
                        <p:cNvPr id="21607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" y="2985"/>
                          <a:ext cx="831" cy="6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96" y="3120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vi-VN" altLang="en-US" sz="2400" b="1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18147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9: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 CỦA ĐIỆN TRỞ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VẬT LIỆU LÀM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 DẪN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998663"/>
            <a:ext cx="6950075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25875" y="304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PHỤ THUỘC CỦA ĐIỆN TRỞ VÀO VẬT LIỆU LÀM  DÂY DẪN: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-19594" y="1224934"/>
            <a:ext cx="9139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sự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của điện trở  vào vật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dây dẫn thì phải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 với dây dẫn có đặc điểm gì? </a:t>
            </a:r>
          </a:p>
        </p:txBody>
      </p:sp>
      <p:sp>
        <p:nvSpPr>
          <p:cNvPr id="7" name="Hình chữ nhật 6"/>
          <p:cNvSpPr/>
          <p:nvPr/>
        </p:nvSpPr>
        <p:spPr>
          <a:xfrm>
            <a:off x="0" y="2215024"/>
            <a:ext cx="9139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sự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thuộc của điện trở  vào vật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dây dẫn thì phải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 điện trở của các dây dẫn có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dài 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tiết </a:t>
            </a:r>
            <a:r>
              <a:rPr lang="vi-VN" sz="2400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bằng các 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en-US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nhau.</a:t>
            </a:r>
            <a:endParaRPr lang="vi-VN" sz="24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0" y="3810000"/>
            <a:ext cx="4195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Ta lấy 3 dây dẫn như sau</a:t>
            </a:r>
            <a:r>
              <a:rPr lang="vi-VN" sz="2400" b="1" dirty="0">
                <a:solidFill>
                  <a:srgbClr val="000066"/>
                </a:solidFill>
                <a:latin typeface="Arial"/>
              </a:rPr>
              <a:t>:</a:t>
            </a: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5400000">
            <a:off x="5865540" y="5236468"/>
            <a:ext cx="423862" cy="1865858"/>
          </a:xfrm>
          <a:prstGeom prst="can">
            <a:avLst>
              <a:gd name="adj" fmla="val 35033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5400000">
            <a:off x="5850806" y="3698602"/>
            <a:ext cx="423862" cy="1865858"/>
          </a:xfrm>
          <a:prstGeom prst="can">
            <a:avLst>
              <a:gd name="adj" fmla="val 35033"/>
            </a:avLst>
          </a:prstGeom>
          <a:solidFill>
            <a:schemeClr val="accent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5400000">
            <a:off x="5815494" y="4436194"/>
            <a:ext cx="423862" cy="1865858"/>
          </a:xfrm>
          <a:prstGeom prst="can">
            <a:avLst>
              <a:gd name="adj" fmla="val 35033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Hình chữ nhật 12"/>
          <p:cNvSpPr/>
          <p:nvPr/>
        </p:nvSpPr>
        <p:spPr>
          <a:xfrm>
            <a:off x="5564381" y="4395584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black"/>
                </a:solidFill>
                <a:latin typeface="Arial"/>
              </a:rPr>
              <a:t>Đồng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5532320" y="517616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prstClr val="black"/>
                </a:solidFill>
                <a:latin typeface="Arial"/>
              </a:rPr>
              <a:t>Nhôm</a:t>
            </a:r>
          </a:p>
        </p:txBody>
      </p:sp>
      <p:sp>
        <p:nvSpPr>
          <p:cNvPr id="15" name="Hình chữ nhật 14"/>
          <p:cNvSpPr/>
          <p:nvPr/>
        </p:nvSpPr>
        <p:spPr>
          <a:xfrm>
            <a:off x="5642248" y="598473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 err="1">
                <a:solidFill>
                  <a:prstClr val="black"/>
                </a:solidFill>
                <a:latin typeface="Arial"/>
              </a:rPr>
              <a:t>Sắt</a:t>
            </a:r>
            <a:endParaRPr lang="vi-VN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84542" y="4335487"/>
            <a:ext cx="5325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dài l</a:t>
            </a:r>
            <a:r>
              <a:rPr lang="vi-VN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</a:t>
            </a:r>
            <a:r>
              <a:rPr lang="vi-VN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</a:t>
            </a: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=1m</a:t>
            </a: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Arial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Arial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Arial"/>
              </a:rPr>
              <a:t/>
            </a:r>
            <a:br>
              <a:rPr lang="en-US" sz="2400" b="1" baseline="-25000" dirty="0">
                <a:solidFill>
                  <a:srgbClr val="003300"/>
                </a:solidFill>
                <a:latin typeface="Arial"/>
              </a:rPr>
            </a:br>
            <a:r>
              <a:rPr lang="en-US" sz="2400" b="1" baseline="-25000" dirty="0">
                <a:solidFill>
                  <a:srgbClr val="003300"/>
                </a:solidFill>
                <a:latin typeface="Arial"/>
              </a:rPr>
              <a:t>+</a:t>
            </a:r>
            <a:r>
              <a:rPr lang="en-US" sz="2400" b="1" baseline="30000" dirty="0">
                <a:solidFill>
                  <a:srgbClr val="00330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003300"/>
                </a:solidFill>
                <a:latin typeface="Arial"/>
              </a:rPr>
              <a:t>                     </a:t>
            </a:r>
            <a:endParaRPr lang="vi-VN" sz="2400" b="1" baseline="-25000" dirty="0">
              <a:solidFill>
                <a:srgbClr val="003300"/>
              </a:solidFill>
              <a:latin typeface="Arial"/>
            </a:endParaRPr>
          </a:p>
        </p:txBody>
      </p:sp>
      <p:grpSp>
        <p:nvGrpSpPr>
          <p:cNvPr id="17" name="Group 23"/>
          <p:cNvGrpSpPr/>
          <p:nvPr/>
        </p:nvGrpSpPr>
        <p:grpSpPr bwMode="auto">
          <a:xfrm>
            <a:off x="5823566" y="3999047"/>
            <a:ext cx="424834" cy="366057"/>
            <a:chOff x="5136" y="3456"/>
            <a:chExt cx="336" cy="401"/>
          </a:xfrm>
        </p:grpSpPr>
        <p:sp>
          <p:nvSpPr>
            <p:cNvPr id="18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aseline="-25000" dirty="0">
                  <a:solidFill>
                    <a:prstClr val="black"/>
                  </a:solidFill>
                  <a:latin typeface="Arial"/>
                </a:rPr>
                <a:t>1</a:t>
              </a:r>
              <a:endParaRPr lang="vi-VN" baseline="-250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" name="Group 23"/>
          <p:cNvGrpSpPr/>
          <p:nvPr/>
        </p:nvGrpSpPr>
        <p:grpSpPr bwMode="auto">
          <a:xfrm>
            <a:off x="5793478" y="4780358"/>
            <a:ext cx="424834" cy="408049"/>
            <a:chOff x="5136" y="3456"/>
            <a:chExt cx="336" cy="447"/>
          </a:xfrm>
        </p:grpSpPr>
        <p:sp>
          <p:nvSpPr>
            <p:cNvPr id="21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aseline="-25000" dirty="0">
                  <a:solidFill>
                    <a:prstClr val="black"/>
                  </a:solidFill>
                  <a:latin typeface="Arial"/>
                </a:rPr>
                <a:t>2</a:t>
              </a:r>
              <a:endParaRPr lang="vi-VN" baseline="-25000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Group 23"/>
          <p:cNvGrpSpPr/>
          <p:nvPr/>
        </p:nvGrpSpPr>
        <p:grpSpPr bwMode="auto">
          <a:xfrm>
            <a:off x="5793478" y="5560184"/>
            <a:ext cx="424834" cy="408049"/>
            <a:chOff x="5136" y="3456"/>
            <a:chExt cx="336" cy="447"/>
          </a:xfrm>
        </p:grpSpPr>
        <p:sp>
          <p:nvSpPr>
            <p:cNvPr id="24" name="Freeform 24"/>
            <p:cNvSpPr/>
            <p:nvPr/>
          </p:nvSpPr>
          <p:spPr bwMode="auto">
            <a:xfrm>
              <a:off x="5136" y="3456"/>
              <a:ext cx="96" cy="381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184" y="3600"/>
              <a:ext cx="28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baseline="-25000" dirty="0">
                  <a:solidFill>
                    <a:prstClr val="black"/>
                  </a:solidFill>
                  <a:latin typeface="Arial"/>
                </a:rPr>
                <a:t>3</a:t>
              </a:r>
              <a:endParaRPr lang="vi-VN" baseline="-25000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6858000" y="4597276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6831360" y="5369123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6858000" y="6189717"/>
            <a:ext cx="5600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32" name="Hộp_Văn_Bản 31"/>
          <p:cNvSpPr txBox="1"/>
          <p:nvPr/>
        </p:nvSpPr>
        <p:spPr>
          <a:xfrm>
            <a:off x="7397836" y="4375120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2000" baseline="-25000" dirty="0">
                <a:solidFill>
                  <a:prstClr val="black"/>
                </a:solidFill>
                <a:latin typeface="Arial"/>
              </a:rPr>
              <a:t>1</a:t>
            </a:r>
            <a:endParaRPr lang="vi-VN" sz="20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3" name="Hộp_Văn_Bản 32"/>
          <p:cNvSpPr txBox="1"/>
          <p:nvPr/>
        </p:nvSpPr>
        <p:spPr>
          <a:xfrm>
            <a:off x="7321636" y="514538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2000" baseline="-25000" dirty="0">
                <a:solidFill>
                  <a:prstClr val="black"/>
                </a:solidFill>
                <a:latin typeface="Arial"/>
              </a:rPr>
              <a:t>2</a:t>
            </a:r>
            <a:endParaRPr lang="vi-VN" sz="20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4" name="Hộp_Văn_Bản 33"/>
          <p:cNvSpPr txBox="1"/>
          <p:nvPr/>
        </p:nvSpPr>
        <p:spPr>
          <a:xfrm>
            <a:off x="7397836" y="5957466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Arial"/>
              </a:rPr>
              <a:t>S</a:t>
            </a:r>
            <a:r>
              <a:rPr lang="en-US" sz="2000" baseline="-25000" dirty="0">
                <a:solidFill>
                  <a:prstClr val="black"/>
                </a:solidFill>
                <a:latin typeface="Arial"/>
              </a:rPr>
              <a:t>3</a:t>
            </a:r>
            <a:endParaRPr lang="vi-VN" sz="2000" baseline="-25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5" name="Hình chữ nhật 34"/>
          <p:cNvSpPr/>
          <p:nvPr/>
        </p:nvSpPr>
        <p:spPr>
          <a:xfrm>
            <a:off x="93779" y="5084126"/>
            <a:ext cx="5947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tiết diện S</a:t>
            </a:r>
            <a:r>
              <a:rPr lang="vi-VN" sz="2400" b="1" baseline="-25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vi-VN" sz="2400" b="1" baseline="-25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</a:t>
            </a:r>
            <a:r>
              <a:rPr lang="en-US" sz="2400" b="1" baseline="-25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1m</a:t>
            </a:r>
            <a:r>
              <a:rPr lang="vi-VN" sz="2400" b="1" baseline="300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663300"/>
                </a:solidFill>
                <a:latin typeface="Arial"/>
              </a:rPr>
              <a:t>________________________________)</a:t>
            </a:r>
            <a:endParaRPr lang="vi-VN" sz="2400" b="1" baseline="-25000" dirty="0">
              <a:solidFill>
                <a:srgbClr val="663300"/>
              </a:solidFill>
              <a:latin typeface="Arial"/>
            </a:endParaRPr>
          </a:p>
        </p:txBody>
      </p:sp>
      <p:sp>
        <p:nvSpPr>
          <p:cNvPr id="36" name="Hình chữ nhật 35"/>
          <p:cNvSpPr/>
          <p:nvPr/>
        </p:nvSpPr>
        <p:spPr>
          <a:xfrm>
            <a:off x="107504" y="5829934"/>
            <a:ext cx="3055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vật </a:t>
            </a:r>
            <a:r>
              <a:rPr lang="vi-VN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dây</a:t>
            </a:r>
          </a:p>
        </p:txBody>
      </p:sp>
    </p:spTree>
    <p:extLst>
      <p:ext uri="{BB962C8B-B14F-4D97-AF65-F5344CB8AC3E}">
        <p14:creationId xmlns:p14="http://schemas.microsoft.com/office/powerpoint/2010/main" val="877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26" grpId="0" animBg="1"/>
      <p:bldP spid="27" grpId="0" animBg="1"/>
      <p:bldP spid="28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304800" y="381000"/>
            <a:ext cx="210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b="1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vi-VN" sz="24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</a:t>
            </a:r>
          </a:p>
        </p:txBody>
      </p:sp>
      <p:sp>
        <p:nvSpPr>
          <p:cNvPr id="8" name="Hình chữ nhật 7"/>
          <p:cNvSpPr/>
          <p:nvPr/>
        </p:nvSpPr>
        <p:spPr>
          <a:xfrm>
            <a:off x="7888" y="1454304"/>
            <a:ext cx="9136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mạch điện để tiến hành thí nghiệm xác định điện trở của các dây dẫn.</a:t>
            </a:r>
          </a:p>
        </p:txBody>
      </p:sp>
      <p:grpSp>
        <p:nvGrpSpPr>
          <p:cNvPr id="9" name="Group 36"/>
          <p:cNvGrpSpPr/>
          <p:nvPr/>
        </p:nvGrpSpPr>
        <p:grpSpPr bwMode="auto">
          <a:xfrm>
            <a:off x="4784829" y="2862446"/>
            <a:ext cx="3747611" cy="2582778"/>
            <a:chOff x="864" y="1536"/>
            <a:chExt cx="3840" cy="2451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864" y="2256"/>
              <a:ext cx="384" cy="3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/>
                </a:rPr>
                <a:t>A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056" y="17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056" y="172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160" y="1536"/>
              <a:ext cx="24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2400" y="172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3408" y="158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345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56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4704" y="17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056" y="259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056" y="32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4032" y="3213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2736" y="3120"/>
              <a:ext cx="1344" cy="19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3000">
                  <a:schemeClr val="accent6">
                    <a:lumMod val="20000"/>
                    <a:lumOff val="80000"/>
                  </a:schemeClr>
                </a:gs>
                <a:gs pos="57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496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>
              <a:off x="2496" y="38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3552" y="384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272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216" y="3651"/>
              <a:ext cx="384" cy="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  <a:latin typeface="Arial"/>
                </a:rPr>
                <a:t>V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2016" y="1824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Arial"/>
                </a:rPr>
                <a:t>K</a:t>
              </a:r>
            </a:p>
          </p:txBody>
        </p:sp>
        <p:sp>
          <p:nvSpPr>
            <p:cNvPr id="29" name="Text Box 33"/>
            <p:cNvSpPr txBox="1">
              <a:spLocks noChangeArrowheads="1"/>
            </p:cNvSpPr>
            <p:nvPr/>
          </p:nvSpPr>
          <p:spPr bwMode="auto">
            <a:xfrm>
              <a:off x="3216" y="172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Arial"/>
                </a:rPr>
                <a:t>+</a:t>
              </a:r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3504" y="172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Arial"/>
                </a:rPr>
                <a:t>-</a:t>
              </a:r>
            </a:p>
          </p:txBody>
        </p:sp>
      </p:grpSp>
      <p:sp>
        <p:nvSpPr>
          <p:cNvPr id="33" name="Khuung Chú Thích Chữ Nhật Góc Tròn 32"/>
          <p:cNvSpPr/>
          <p:nvPr/>
        </p:nvSpPr>
        <p:spPr>
          <a:xfrm>
            <a:off x="1141372" y="2913027"/>
            <a:ext cx="2558648" cy="1320778"/>
          </a:xfrm>
          <a:prstGeom prst="wedgeRoundRectCallout">
            <a:avLst>
              <a:gd name="adj1" fmla="val 164870"/>
              <a:gd name="adj2" fmla="val 70113"/>
              <a:gd name="adj3" fmla="val 16667"/>
            </a:avLst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dẫn để xác định điện trở</a:t>
            </a:r>
          </a:p>
        </p:txBody>
      </p:sp>
    </p:spTree>
    <p:extLst>
      <p:ext uri="{BB962C8B-B14F-4D97-AF65-F5344CB8AC3E}">
        <p14:creationId xmlns:p14="http://schemas.microsoft.com/office/powerpoint/2010/main" val="11535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3" grpId="0" animBg="1"/>
      <p:bldP spid="33" grpId="1" animBg="1"/>
      <p:bldP spid="3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 33"/>
          <p:cNvSpPr/>
          <p:nvPr/>
        </p:nvSpPr>
        <p:spPr>
          <a:xfrm>
            <a:off x="431349" y="152400"/>
            <a:ext cx="3678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 smtClean="0">
                <a:solidFill>
                  <a:srgbClr val="663300"/>
                </a:solidFill>
                <a:latin typeface="Arial"/>
              </a:rPr>
              <a:t> 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ghi kết quả TN:</a:t>
            </a:r>
          </a:p>
        </p:txBody>
      </p:sp>
      <p:graphicFrame>
        <p:nvGraphicFramePr>
          <p:cNvPr id="35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70256"/>
              </p:ext>
            </p:extLst>
          </p:nvPr>
        </p:nvGraphicFramePr>
        <p:xfrm>
          <a:off x="431349" y="1219200"/>
          <a:ext cx="8371656" cy="2839068"/>
        </p:xfrm>
        <a:graphic>
          <a:graphicData uri="http://schemas.openxmlformats.org/drawingml/2006/table">
            <a:tbl>
              <a:tblPr/>
              <a:tblGrid>
                <a:gridCol w="211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9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 TN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trở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dẫn (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nhôm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kumimoji="0" lang="en-US" sz="20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endParaRPr kumimoji="0" lang="en-US" sz="20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431349" y="1219200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0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.VnTimeH" pitchFamily="34" charset="0"/>
              </a:rPr>
              <a:t>K</a:t>
            </a: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6934200" y="4267200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310" name="Line 14"/>
          <p:cNvSpPr>
            <a:spLocks noChangeShapeType="1"/>
          </p:cNvSpPr>
          <p:nvPr/>
        </p:nvSpPr>
        <p:spPr bwMode="auto">
          <a:xfrm>
            <a:off x="8763000" y="2471738"/>
            <a:ext cx="0" cy="1828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317" name="Group 21"/>
          <p:cNvGrpSpPr/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183318" name="Rectangle 22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183319" name="Line 23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320" name="Line 24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321" name="Line 25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83368" name="Line 72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397" name="Group 101"/>
          <p:cNvGrpSpPr/>
          <p:nvPr/>
        </p:nvGrpSpPr>
        <p:grpSpPr bwMode="auto">
          <a:xfrm>
            <a:off x="2790825" y="2185988"/>
            <a:ext cx="885825" cy="585787"/>
            <a:chOff x="2208" y="3852"/>
            <a:chExt cx="558" cy="369"/>
          </a:xfrm>
        </p:grpSpPr>
        <p:sp>
          <p:nvSpPr>
            <p:cNvPr id="183398" name="Line 102"/>
            <p:cNvSpPr>
              <a:spLocks noChangeShapeType="1"/>
            </p:cNvSpPr>
            <p:nvPr/>
          </p:nvSpPr>
          <p:spPr bwMode="auto">
            <a:xfrm flipV="1">
              <a:off x="2478" y="3852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399" name="Line 103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50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83400" name="Line 104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401" name="Group 105"/>
          <p:cNvGrpSpPr/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183402" name="Text Box 106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183403" name="Oval 107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3404" name="Rectangle 108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05" name="Rectangle 109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06" name="Rectangle 110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07" name="Oval 111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08" name="Text Box 112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09" name="Oval 113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0" name="Arc 114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1" name="Line 115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2" name="Text Box 116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83413" name="Text Box 117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14" name="Line 118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5" name="Line 119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6" name="Line 120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7" name="Line 121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8" name="Line 122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19" name="Line 123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0" name="Line 124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1" name="Line 125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2" name="Line 126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3" name="Line 127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4" name="Line 128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5" name="Line 129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6" name="Line 130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7" name="Line 131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8" name="Line 132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29" name="Line 133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0" name="Line 134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1" name="Line 135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2" name="Line 136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3" name="Line 137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4" name="Line 138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5" name="Line 139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6" name="Line 140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7" name="Line 141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8" name="Line 142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39" name="Line 143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40" name="Line 144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41" name="Line 145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42" name="Line 146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43" name="Line 147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44" name="Text Box 148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45" name="Text Box 149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83446" name="Text Box 150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47" name="Text Box 151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48" name="Text Box 152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</a:rPr>
                <a:t>V</a:t>
              </a:r>
            </a:p>
          </p:txBody>
        </p:sp>
        <p:sp>
          <p:nvSpPr>
            <p:cNvPr id="183449" name="AutoShape 153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0" name="Rectangle 154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1" name="Rectangle 155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3452" name="Rectangle 15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3" name="AutoShape 157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4" name="Arc 158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5" name="Freeform 159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6" name="Freeform 160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7" name="AutoShape 161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8" name="Oval 162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59" name="Oval 163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60" name="Text Box 164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183461" name="Text Box 165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183463" name="Line 167"/>
          <p:cNvSpPr>
            <a:spLocks noChangeShapeType="1"/>
          </p:cNvSpPr>
          <p:nvPr/>
        </p:nvSpPr>
        <p:spPr bwMode="auto">
          <a:xfrm>
            <a:off x="4104640" y="4223544"/>
            <a:ext cx="10160" cy="2329656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464" name="Line 168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466" name="Line 170"/>
          <p:cNvSpPr>
            <a:spLocks noChangeShapeType="1"/>
          </p:cNvSpPr>
          <p:nvPr/>
        </p:nvSpPr>
        <p:spPr bwMode="auto">
          <a:xfrm>
            <a:off x="4114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469" name="Group 173"/>
          <p:cNvGrpSpPr/>
          <p:nvPr/>
        </p:nvGrpSpPr>
        <p:grpSpPr bwMode="auto">
          <a:xfrm rot="-285818">
            <a:off x="4871720" y="5831840"/>
            <a:ext cx="1066800" cy="609600"/>
            <a:chOff x="1488" y="3504"/>
            <a:chExt cx="864" cy="480"/>
          </a:xfrm>
        </p:grpSpPr>
        <p:sp>
          <p:nvSpPr>
            <p:cNvPr id="183462" name="Line 166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68" name="Line 172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83474" name="Rectangle 178" descr="Narrow vertical"/>
          <p:cNvSpPr>
            <a:spLocks noChangeArrowheads="1"/>
          </p:cNvSpPr>
          <p:nvPr/>
        </p:nvSpPr>
        <p:spPr bwMode="auto">
          <a:xfrm>
            <a:off x="4343400" y="4097392"/>
            <a:ext cx="2286000" cy="304800"/>
          </a:xfrm>
          <a:prstGeom prst="rect">
            <a:avLst/>
          </a:prstGeom>
          <a:pattFill prst="dkVert">
            <a:fgClr>
              <a:schemeClr val="accent2">
                <a:lumMod val="50000"/>
              </a:schemeClr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475" name="Line 179"/>
          <p:cNvSpPr>
            <a:spLocks noChangeShapeType="1"/>
          </p:cNvSpPr>
          <p:nvPr/>
        </p:nvSpPr>
        <p:spPr bwMode="auto">
          <a:xfrm>
            <a:off x="4104640" y="4241408"/>
            <a:ext cx="228600" cy="0"/>
          </a:xfrm>
          <a:prstGeom prst="line">
            <a:avLst/>
          </a:prstGeom>
          <a:noFill/>
          <a:ln w="47625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476" name="Line 180"/>
          <p:cNvSpPr>
            <a:spLocks noChangeShapeType="1"/>
          </p:cNvSpPr>
          <p:nvPr/>
        </p:nvSpPr>
        <p:spPr bwMode="auto">
          <a:xfrm>
            <a:off x="6612984" y="4244499"/>
            <a:ext cx="304800" cy="0"/>
          </a:xfrm>
          <a:prstGeom prst="line">
            <a:avLst/>
          </a:prstGeom>
          <a:noFill/>
          <a:ln w="47625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482" name="Group 186"/>
          <p:cNvGrpSpPr/>
          <p:nvPr/>
        </p:nvGrpSpPr>
        <p:grpSpPr bwMode="auto">
          <a:xfrm>
            <a:off x="152400" y="3733800"/>
            <a:ext cx="2222500" cy="1822450"/>
            <a:chOff x="2592" y="1680"/>
            <a:chExt cx="1400" cy="1148"/>
          </a:xfrm>
        </p:grpSpPr>
        <p:sp>
          <p:nvSpPr>
            <p:cNvPr id="183483" name="Text Box 187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183484" name="Oval 188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3485" name="Rectangle 189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86" name="Rectangle 19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87" name="Rectangle 191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88" name="Oval 192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89" name="Text Box 193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90" name="Oval 194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1" name="Arc 195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2" name="Line 196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3" name="Text Box 197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83494" name="Text Box 198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495" name="Line 199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6" name="Line 200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7" name="Line 201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8" name="Line 202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499" name="Line 203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0" name="Line 204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1" name="Line 205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2" name="Line 206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3" name="Line 207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4" name="Line 208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5" name="Line 209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6" name="Line 210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7" name="Line 211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8" name="Line 212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09" name="Line 213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0" name="Line 214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1" name="Line 215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2" name="Line 216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3" name="Line 217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4" name="Line 218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5" name="Line 219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6" name="Line 220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7" name="Line 221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8" name="Line 222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19" name="Line 223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0" name="Line 224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1" name="Line 225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2" name="Line 226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3" name="Line 227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4" name="Line 228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25" name="Text Box 229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526" name="Text Box 230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83527" name="Text Box 231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528" name="Text Box 232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529" name="Text Box 233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83530" name="AutoShape 234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1" name="Rectangle 235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2" name="Rectangle 236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3533" name="Rectangle 237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4" name="AutoShape 238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5" name="Arc 239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6" name="Freeform 240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7" name="Freeform 241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8" name="AutoShape 242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39" name="Oval 243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40" name="Oval 244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541" name="Text Box 245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183542" name="Text Box 246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183362" name="Line 66"/>
          <p:cNvSpPr>
            <a:spLocks noChangeShapeType="1"/>
          </p:cNvSpPr>
          <p:nvPr/>
        </p:nvSpPr>
        <p:spPr bwMode="auto">
          <a:xfrm flipV="1">
            <a:off x="259080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543" name="Line 247"/>
          <p:cNvSpPr>
            <a:spLocks noChangeShapeType="1"/>
          </p:cNvSpPr>
          <p:nvPr/>
        </p:nvSpPr>
        <p:spPr bwMode="auto">
          <a:xfrm>
            <a:off x="238760" y="5404584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2133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83363" name="Group 67"/>
          <p:cNvGrpSpPr/>
          <p:nvPr/>
        </p:nvGrpSpPr>
        <p:grpSpPr bwMode="auto">
          <a:xfrm rot="-1062720">
            <a:off x="726440" y="4363720"/>
            <a:ext cx="1022350" cy="785813"/>
            <a:chOff x="1680" y="1440"/>
            <a:chExt cx="592" cy="400"/>
          </a:xfrm>
        </p:grpSpPr>
        <p:sp>
          <p:nvSpPr>
            <p:cNvPr id="183364" name="Oval 68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183365" name="Line 69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366" name="Line 70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69" name="Hình chữ nhật 168"/>
          <p:cNvSpPr/>
          <p:nvPr/>
        </p:nvSpPr>
        <p:spPr>
          <a:xfrm>
            <a:off x="508000" y="381000"/>
            <a:ext cx="225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Khuung Chú Thích Chữ Nhật Góc Tròn 2"/>
          <p:cNvSpPr/>
          <p:nvPr/>
        </p:nvSpPr>
        <p:spPr>
          <a:xfrm>
            <a:off x="775382" y="5867400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3300"/>
                </a:solidFill>
              </a:rPr>
              <a:t>Dây</a:t>
            </a:r>
            <a:r>
              <a:rPr lang="en-US" sz="2000" b="1" dirty="0">
                <a:solidFill>
                  <a:srgbClr val="003300"/>
                </a:solidFill>
              </a:rPr>
              <a:t> đồng l</a:t>
            </a:r>
            <a:r>
              <a:rPr lang="en-US" sz="2000" b="1" baseline="-25000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= 100m, S</a:t>
            </a:r>
            <a:r>
              <a:rPr lang="en-US" sz="2000" b="1" baseline="-25000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=1mm</a:t>
            </a:r>
            <a:r>
              <a:rPr lang="en-US" sz="2000" b="1" baseline="30000" dirty="0">
                <a:solidFill>
                  <a:srgbClr val="003300"/>
                </a:solidFill>
              </a:rPr>
              <a:t>2</a:t>
            </a:r>
            <a:endParaRPr lang="en-US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Đối tượng 3"/>
          <p:cNvGraphicFramePr>
            <a:graphicFrameLocks noChangeAspect="1"/>
          </p:cNvGraphicFramePr>
          <p:nvPr/>
        </p:nvGraphicFramePr>
        <p:xfrm>
          <a:off x="4484687" y="3135576"/>
          <a:ext cx="2907560" cy="94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3" imgW="32004000" imgH="10363200" progId="">
                  <p:embed/>
                </p:oleObj>
              </mc:Choice>
              <mc:Fallback>
                <p:oleObj name="Equation" r:id="rId3" imgW="32004000" imgH="103632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4687" y="3135576"/>
                        <a:ext cx="2907560" cy="94149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4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mph" presetSubtype="0" repeatCount="3000" fill="hold" grpId="2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3" dur="2000" fill="hold"/>
                                        <p:tgtEl>
                                          <p:spTgt spid="183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580000">
                                      <p:cBhvr>
                                        <p:cTn id="26" dur="2000" fill="hold"/>
                                        <p:tgtEl>
                                          <p:spTgt spid="183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8" dur="2000" fill="hold"/>
                                        <p:tgtEl>
                                          <p:spTgt spid="183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32004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>
                <a:solidFill>
                  <a:prstClr val="black"/>
                </a:solidFill>
                <a:latin typeface=".VnTimeH" pitchFamily="34" charset="0"/>
              </a:rPr>
              <a:t>K</a:t>
            </a:r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 flipV="1">
            <a:off x="6934200" y="4310063"/>
            <a:ext cx="1828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8763000" y="2471738"/>
            <a:ext cx="0" cy="1871662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5675313" y="5608638"/>
            <a:ext cx="515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6191250" y="5608638"/>
            <a:ext cx="51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228600" y="2514600"/>
            <a:ext cx="2971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001" name="Group 9"/>
          <p:cNvGrpSpPr/>
          <p:nvPr/>
        </p:nvGrpSpPr>
        <p:grpSpPr bwMode="auto">
          <a:xfrm>
            <a:off x="4419600" y="2514600"/>
            <a:ext cx="914400" cy="533400"/>
            <a:chOff x="4752" y="2544"/>
            <a:chExt cx="576" cy="461"/>
          </a:xfrm>
        </p:grpSpPr>
        <p:sp>
          <p:nvSpPr>
            <p:cNvPr id="213002" name="Rectangle 10"/>
            <p:cNvSpPr>
              <a:spLocks noChangeArrowheads="1"/>
            </p:cNvSpPr>
            <p:nvPr/>
          </p:nvSpPr>
          <p:spPr bwMode="auto">
            <a:xfrm rot="16200000" flipH="1">
              <a:off x="4857" y="2535"/>
              <a:ext cx="365" cy="576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</a:rPr>
                <a:t>6V</a:t>
              </a:r>
            </a:p>
          </p:txBody>
        </p:sp>
        <p:sp>
          <p:nvSpPr>
            <p:cNvPr id="213003" name="Line 11"/>
            <p:cNvSpPr>
              <a:spLocks noChangeShapeType="1"/>
            </p:cNvSpPr>
            <p:nvPr/>
          </p:nvSpPr>
          <p:spPr bwMode="auto">
            <a:xfrm rot="5400000">
              <a:off x="4730" y="2662"/>
              <a:ext cx="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04" name="Line 12"/>
            <p:cNvSpPr>
              <a:spLocks noChangeShapeType="1"/>
            </p:cNvSpPr>
            <p:nvPr/>
          </p:nvSpPr>
          <p:spPr bwMode="auto">
            <a:xfrm>
              <a:off x="4896" y="2544"/>
              <a:ext cx="0" cy="96"/>
            </a:xfrm>
            <a:prstGeom prst="line">
              <a:avLst/>
            </a:prstGeom>
            <a:noFill/>
            <a:ln w="76200">
              <a:solidFill>
                <a:srgbClr val="F00A2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05" name="Line 13"/>
            <p:cNvSpPr>
              <a:spLocks noChangeShapeType="1"/>
            </p:cNvSpPr>
            <p:nvPr/>
          </p:nvSpPr>
          <p:spPr bwMode="auto">
            <a:xfrm>
              <a:off x="5136" y="2544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3006" name="Line 14"/>
          <p:cNvSpPr>
            <a:spLocks noChangeShapeType="1"/>
          </p:cNvSpPr>
          <p:nvPr/>
        </p:nvSpPr>
        <p:spPr bwMode="auto">
          <a:xfrm>
            <a:off x="3733800" y="2514600"/>
            <a:ext cx="9144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007" name="Group 15"/>
          <p:cNvGrpSpPr/>
          <p:nvPr/>
        </p:nvGrpSpPr>
        <p:grpSpPr bwMode="auto">
          <a:xfrm>
            <a:off x="2790825" y="2176463"/>
            <a:ext cx="869950" cy="595312"/>
            <a:chOff x="2208" y="3846"/>
            <a:chExt cx="548" cy="375"/>
          </a:xfrm>
        </p:grpSpPr>
        <p:sp>
          <p:nvSpPr>
            <p:cNvPr id="213008" name="Line 16"/>
            <p:cNvSpPr>
              <a:spLocks noChangeShapeType="1"/>
            </p:cNvSpPr>
            <p:nvPr/>
          </p:nvSpPr>
          <p:spPr bwMode="auto">
            <a:xfrm flipV="1">
              <a:off x="2468" y="3846"/>
              <a:ext cx="288" cy="19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09" name="Line 17"/>
            <p:cNvSpPr>
              <a:spLocks noChangeShapeType="1"/>
            </p:cNvSpPr>
            <p:nvPr/>
          </p:nvSpPr>
          <p:spPr bwMode="auto">
            <a:xfrm flipV="1">
              <a:off x="2208" y="4029"/>
              <a:ext cx="288" cy="192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  <a:alpha val="0"/>
                </a:schemeClr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5029200" y="2514600"/>
            <a:ext cx="37338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011" name="Group 19"/>
          <p:cNvGrpSpPr/>
          <p:nvPr/>
        </p:nvGrpSpPr>
        <p:grpSpPr bwMode="auto">
          <a:xfrm>
            <a:off x="4267200" y="5035550"/>
            <a:ext cx="2222500" cy="1822450"/>
            <a:chOff x="2592" y="1680"/>
            <a:chExt cx="1400" cy="1148"/>
          </a:xfrm>
        </p:grpSpPr>
        <p:sp>
          <p:nvSpPr>
            <p:cNvPr id="213012" name="Text Box 20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213013" name="Oval 21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3014" name="Rectangle 22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15" name="Rectangle 2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16" name="Rectangle 24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17" name="Oval 25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18" name="Text Box 26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19" name="Oval 27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0" name="Arc 28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1" name="Line 29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2" name="Text Box 30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13023" name="Text Box 31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24" name="Line 32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5" name="Line 33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6" name="Line 34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7" name="Line 35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8" name="Line 36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29" name="Line 37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0" name="Line 38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1" name="Line 39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2" name="Line 40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3" name="Line 41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4" name="Line 42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5" name="Line 43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6" name="Line 44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7" name="Line 45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8" name="Line 46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39" name="Line 47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0" name="Line 48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1" name="Line 49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2" name="Line 50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3" name="Line 51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4" name="Line 52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5" name="Line 53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6" name="Line 54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7" name="Line 55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8" name="Line 56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49" name="Line 57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50" name="Line 58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51" name="Line 59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52" name="Line 60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53" name="Line 61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54" name="Text Box 62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55" name="Text Box 63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13056" name="Text Box 64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57" name="Text Box 65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58" name="Text Box 66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</a:rPr>
                <a:t>V</a:t>
              </a:r>
            </a:p>
          </p:txBody>
        </p:sp>
        <p:sp>
          <p:nvSpPr>
            <p:cNvPr id="213059" name="AutoShape 67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0" name="Rectangle 68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1" name="Rectangle 69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3062" name="Rectangle 70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3" name="AutoShape 71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4" name="Arc 72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5" name="Freeform 73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6" name="Freeform 74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7" name="AutoShape 75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8" name="Oval 76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69" name="Oval 77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70" name="Text Box 78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213071" name="Text Box 79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213072" name="Line 80"/>
          <p:cNvSpPr>
            <a:spLocks noChangeShapeType="1"/>
          </p:cNvSpPr>
          <p:nvPr/>
        </p:nvSpPr>
        <p:spPr bwMode="auto">
          <a:xfrm>
            <a:off x="4124960" y="4323080"/>
            <a:ext cx="0" cy="220980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073" name="Line 81"/>
          <p:cNvSpPr>
            <a:spLocks noChangeShapeType="1"/>
          </p:cNvSpPr>
          <p:nvPr/>
        </p:nvSpPr>
        <p:spPr bwMode="auto">
          <a:xfrm>
            <a:off x="6934200" y="42672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074" name="Line 82"/>
          <p:cNvSpPr>
            <a:spLocks noChangeShapeType="1"/>
          </p:cNvSpPr>
          <p:nvPr/>
        </p:nvSpPr>
        <p:spPr bwMode="auto">
          <a:xfrm>
            <a:off x="4114800" y="6553200"/>
            <a:ext cx="381000" cy="1524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075" name="Line 83"/>
          <p:cNvSpPr>
            <a:spLocks noChangeShapeType="1"/>
          </p:cNvSpPr>
          <p:nvPr/>
        </p:nvSpPr>
        <p:spPr bwMode="auto">
          <a:xfrm>
            <a:off x="6248400" y="66579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076" name="Group 84"/>
          <p:cNvGrpSpPr/>
          <p:nvPr/>
        </p:nvGrpSpPr>
        <p:grpSpPr bwMode="auto">
          <a:xfrm rot="21314182">
            <a:off x="4871720" y="5831840"/>
            <a:ext cx="1066800" cy="609600"/>
            <a:chOff x="1488" y="3504"/>
            <a:chExt cx="864" cy="480"/>
          </a:xfrm>
        </p:grpSpPr>
        <p:sp>
          <p:nvSpPr>
            <p:cNvPr id="213077" name="Line 85"/>
            <p:cNvSpPr>
              <a:spLocks noChangeShapeType="1"/>
            </p:cNvSpPr>
            <p:nvPr/>
          </p:nvSpPr>
          <p:spPr bwMode="auto">
            <a:xfrm flipH="1" flipV="1">
              <a:off x="1488" y="3504"/>
              <a:ext cx="432" cy="24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78" name="Line 86"/>
            <p:cNvSpPr>
              <a:spLocks noChangeShapeType="1"/>
            </p:cNvSpPr>
            <p:nvPr/>
          </p:nvSpPr>
          <p:spPr bwMode="auto">
            <a:xfrm flipH="1" flipV="1">
              <a:off x="1920" y="3744"/>
              <a:ext cx="432" cy="24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213081" name="Rectangle 89" descr="Narrow vertical"/>
          <p:cNvSpPr>
            <a:spLocks noChangeArrowheads="1"/>
          </p:cNvSpPr>
          <p:nvPr/>
        </p:nvSpPr>
        <p:spPr bwMode="auto">
          <a:xfrm>
            <a:off x="4343400" y="4149080"/>
            <a:ext cx="2286000" cy="304800"/>
          </a:xfrm>
          <a:prstGeom prst="rect">
            <a:avLst/>
          </a:prstGeom>
          <a:pattFill prst="dk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082" name="Line 90"/>
          <p:cNvSpPr>
            <a:spLocks noChangeShapeType="1"/>
          </p:cNvSpPr>
          <p:nvPr/>
        </p:nvSpPr>
        <p:spPr bwMode="auto">
          <a:xfrm>
            <a:off x="4114800" y="4313416"/>
            <a:ext cx="2286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083" name="Line 91"/>
          <p:cNvSpPr>
            <a:spLocks noChangeShapeType="1"/>
          </p:cNvSpPr>
          <p:nvPr/>
        </p:nvSpPr>
        <p:spPr bwMode="auto">
          <a:xfrm>
            <a:off x="6629400" y="4310063"/>
            <a:ext cx="304800" cy="0"/>
          </a:xfrm>
          <a:prstGeom prst="line">
            <a:avLst/>
          </a:prstGeom>
          <a:noFill/>
          <a:ln w="5080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084" name="Group 92"/>
          <p:cNvGrpSpPr/>
          <p:nvPr/>
        </p:nvGrpSpPr>
        <p:grpSpPr bwMode="auto">
          <a:xfrm>
            <a:off x="152400" y="3733800"/>
            <a:ext cx="2222500" cy="1822450"/>
            <a:chOff x="2592" y="1680"/>
            <a:chExt cx="1400" cy="1148"/>
          </a:xfrm>
        </p:grpSpPr>
        <p:sp>
          <p:nvSpPr>
            <p:cNvPr id="213085" name="Text Box 93"/>
            <p:cNvSpPr txBox="1">
              <a:spLocks noChangeArrowheads="1"/>
            </p:cNvSpPr>
            <p:nvPr/>
          </p:nvSpPr>
          <p:spPr bwMode="auto">
            <a:xfrm>
              <a:off x="3456" y="177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>
                  <a:solidFill>
                    <a:prstClr val="black"/>
                  </a:solidFill>
                  <a:latin typeface=".VnTimeH" pitchFamily="34" charset="0"/>
                </a:rPr>
                <a:t>K</a:t>
              </a:r>
            </a:p>
          </p:txBody>
        </p:sp>
        <p:sp>
          <p:nvSpPr>
            <p:cNvPr id="213086" name="Oval 94"/>
            <p:cNvSpPr>
              <a:spLocks noChangeArrowheads="1"/>
            </p:cNvSpPr>
            <p:nvPr/>
          </p:nvSpPr>
          <p:spPr bwMode="auto">
            <a:xfrm rot="-4329641">
              <a:off x="2992" y="2336"/>
              <a:ext cx="66" cy="64"/>
            </a:xfrm>
            <a:prstGeom prst="ellipse">
              <a:avLst/>
            </a:prstGeom>
            <a:solidFill>
              <a:srgbClr val="0000FF"/>
            </a:solidFill>
            <a:ln w="6350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3087" name="Rectangle 95"/>
            <p:cNvSpPr>
              <a:spLocks noChangeArrowheads="1"/>
            </p:cNvSpPr>
            <p:nvPr/>
          </p:nvSpPr>
          <p:spPr bwMode="auto">
            <a:xfrm>
              <a:off x="2599" y="1680"/>
              <a:ext cx="1393" cy="114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88" name="Rectangle 96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89" name="Rectangle 97"/>
            <p:cNvSpPr>
              <a:spLocks noChangeArrowheads="1"/>
            </p:cNvSpPr>
            <p:nvPr/>
          </p:nvSpPr>
          <p:spPr bwMode="auto">
            <a:xfrm>
              <a:off x="2652" y="1725"/>
              <a:ext cx="1280" cy="646"/>
            </a:xfrm>
            <a:prstGeom prst="rect">
              <a:avLst/>
            </a:prstGeom>
            <a:solidFill>
              <a:schemeClr val="bg1">
                <a:alpha val="38000"/>
              </a:schemeClr>
            </a:solidFill>
            <a:ln w="1905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0" name="Oval 98"/>
            <p:cNvSpPr>
              <a:spLocks noChangeArrowheads="1"/>
            </p:cNvSpPr>
            <p:nvPr/>
          </p:nvSpPr>
          <p:spPr bwMode="auto">
            <a:xfrm>
              <a:off x="2729" y="1789"/>
              <a:ext cx="1082" cy="985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1" name="Text Box 99"/>
            <p:cNvSpPr txBox="1">
              <a:spLocks noChangeArrowheads="1"/>
            </p:cNvSpPr>
            <p:nvPr/>
          </p:nvSpPr>
          <p:spPr bwMode="auto">
            <a:xfrm rot="810395">
              <a:off x="3547" y="1938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5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92" name="Oval 100"/>
            <p:cNvSpPr>
              <a:spLocks noChangeArrowheads="1"/>
            </p:cNvSpPr>
            <p:nvPr/>
          </p:nvSpPr>
          <p:spPr bwMode="auto">
            <a:xfrm rot="5400000">
              <a:off x="2748" y="1720"/>
              <a:ext cx="1051" cy="1155"/>
            </a:xfrm>
            <a:prstGeom prst="ellipse">
              <a:avLst/>
            </a:prstGeom>
            <a:noFill/>
            <a:ln w="12700">
              <a:solidFill>
                <a:srgbClr val="0033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3" name="Arc 101"/>
            <p:cNvSpPr/>
            <p:nvPr/>
          </p:nvSpPr>
          <p:spPr bwMode="auto">
            <a:xfrm rot="6681726" flipH="1">
              <a:off x="3121" y="1750"/>
              <a:ext cx="406" cy="723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4" name="Line 102"/>
            <p:cNvSpPr>
              <a:spLocks noChangeShapeType="1"/>
            </p:cNvSpPr>
            <p:nvPr/>
          </p:nvSpPr>
          <p:spPr bwMode="auto">
            <a:xfrm rot="10800000">
              <a:off x="3293" y="1910"/>
              <a:ext cx="0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5" name="Text Box 103"/>
            <p:cNvSpPr txBox="1">
              <a:spLocks noChangeArrowheads="1"/>
            </p:cNvSpPr>
            <p:nvPr/>
          </p:nvSpPr>
          <p:spPr bwMode="auto">
            <a:xfrm rot="-466213">
              <a:off x="3156" y="1748"/>
              <a:ext cx="2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213096" name="Text Box 104"/>
            <p:cNvSpPr txBox="1">
              <a:spLocks noChangeArrowheads="1"/>
            </p:cNvSpPr>
            <p:nvPr/>
          </p:nvSpPr>
          <p:spPr bwMode="auto">
            <a:xfrm rot="20100000">
              <a:off x="2920" y="1811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097" name="Line 105"/>
            <p:cNvSpPr>
              <a:spLocks noChangeShapeType="1"/>
            </p:cNvSpPr>
            <p:nvPr/>
          </p:nvSpPr>
          <p:spPr bwMode="auto">
            <a:xfrm rot="300000">
              <a:off x="3329" y="1910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8" name="Line 106"/>
            <p:cNvSpPr>
              <a:spLocks noChangeShapeType="1"/>
            </p:cNvSpPr>
            <p:nvPr/>
          </p:nvSpPr>
          <p:spPr bwMode="auto">
            <a:xfrm rot="600000">
              <a:off x="3362" y="1914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099" name="Line 107"/>
            <p:cNvSpPr>
              <a:spLocks noChangeShapeType="1"/>
            </p:cNvSpPr>
            <p:nvPr/>
          </p:nvSpPr>
          <p:spPr bwMode="auto">
            <a:xfrm rot="900000">
              <a:off x="3395" y="192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0" name="Line 108"/>
            <p:cNvSpPr>
              <a:spLocks noChangeShapeType="1"/>
            </p:cNvSpPr>
            <p:nvPr/>
          </p:nvSpPr>
          <p:spPr bwMode="auto">
            <a:xfrm rot="1200000">
              <a:off x="3427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1" name="Line 109"/>
            <p:cNvSpPr>
              <a:spLocks noChangeShapeType="1"/>
            </p:cNvSpPr>
            <p:nvPr/>
          </p:nvSpPr>
          <p:spPr bwMode="auto">
            <a:xfrm rot="1500000">
              <a:off x="3452" y="1944"/>
              <a:ext cx="0" cy="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2" name="Line 110"/>
            <p:cNvSpPr>
              <a:spLocks noChangeShapeType="1"/>
            </p:cNvSpPr>
            <p:nvPr/>
          </p:nvSpPr>
          <p:spPr bwMode="auto">
            <a:xfrm rot="1800000">
              <a:off x="3488" y="196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3" name="Line 111"/>
            <p:cNvSpPr>
              <a:spLocks noChangeShapeType="1"/>
            </p:cNvSpPr>
            <p:nvPr/>
          </p:nvSpPr>
          <p:spPr bwMode="auto">
            <a:xfrm rot="2100000">
              <a:off x="3513" y="197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4" name="Line 112"/>
            <p:cNvSpPr>
              <a:spLocks noChangeShapeType="1"/>
            </p:cNvSpPr>
            <p:nvPr/>
          </p:nvSpPr>
          <p:spPr bwMode="auto">
            <a:xfrm rot="2400000">
              <a:off x="3542" y="1997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5" name="Line 113"/>
            <p:cNvSpPr>
              <a:spLocks noChangeShapeType="1"/>
            </p:cNvSpPr>
            <p:nvPr/>
          </p:nvSpPr>
          <p:spPr bwMode="auto">
            <a:xfrm rot="2700000">
              <a:off x="3565" y="201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6" name="Line 114"/>
            <p:cNvSpPr>
              <a:spLocks noChangeShapeType="1"/>
            </p:cNvSpPr>
            <p:nvPr/>
          </p:nvSpPr>
          <p:spPr bwMode="auto">
            <a:xfrm rot="3000000">
              <a:off x="3570" y="2029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7" name="Line 115"/>
            <p:cNvSpPr>
              <a:spLocks noChangeShapeType="1"/>
            </p:cNvSpPr>
            <p:nvPr/>
          </p:nvSpPr>
          <p:spPr bwMode="auto">
            <a:xfrm rot="29400000">
              <a:off x="3017" y="2027"/>
              <a:ext cx="0" cy="1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8" name="Line 116"/>
            <p:cNvSpPr>
              <a:spLocks noChangeShapeType="1"/>
            </p:cNvSpPr>
            <p:nvPr/>
          </p:nvSpPr>
          <p:spPr bwMode="auto">
            <a:xfrm rot="18900000">
              <a:off x="3017" y="2018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09" name="Line 117"/>
            <p:cNvSpPr>
              <a:spLocks noChangeShapeType="1"/>
            </p:cNvSpPr>
            <p:nvPr/>
          </p:nvSpPr>
          <p:spPr bwMode="auto">
            <a:xfrm rot="19200000">
              <a:off x="3040" y="1999"/>
              <a:ext cx="0" cy="38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0" name="Line 118"/>
            <p:cNvSpPr>
              <a:spLocks noChangeShapeType="1"/>
            </p:cNvSpPr>
            <p:nvPr/>
          </p:nvSpPr>
          <p:spPr bwMode="auto">
            <a:xfrm rot="19500000">
              <a:off x="3069" y="1979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1" name="Line 119"/>
            <p:cNvSpPr>
              <a:spLocks noChangeShapeType="1"/>
            </p:cNvSpPr>
            <p:nvPr/>
          </p:nvSpPr>
          <p:spPr bwMode="auto">
            <a:xfrm rot="19800000">
              <a:off x="3095" y="1961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2" name="Line 120"/>
            <p:cNvSpPr>
              <a:spLocks noChangeShapeType="1"/>
            </p:cNvSpPr>
            <p:nvPr/>
          </p:nvSpPr>
          <p:spPr bwMode="auto">
            <a:xfrm rot="20100000">
              <a:off x="3139" y="1943"/>
              <a:ext cx="0" cy="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3" name="Line 121"/>
            <p:cNvSpPr>
              <a:spLocks noChangeShapeType="1"/>
            </p:cNvSpPr>
            <p:nvPr/>
          </p:nvSpPr>
          <p:spPr bwMode="auto">
            <a:xfrm rot="20400000">
              <a:off x="3159" y="1932"/>
              <a:ext cx="0" cy="4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4" name="Line 122"/>
            <p:cNvSpPr>
              <a:spLocks noChangeShapeType="1"/>
            </p:cNvSpPr>
            <p:nvPr/>
          </p:nvSpPr>
          <p:spPr bwMode="auto">
            <a:xfrm rot="20700000">
              <a:off x="3187" y="1925"/>
              <a:ext cx="0" cy="4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5" name="Line 123"/>
            <p:cNvSpPr>
              <a:spLocks noChangeShapeType="1"/>
            </p:cNvSpPr>
            <p:nvPr/>
          </p:nvSpPr>
          <p:spPr bwMode="auto">
            <a:xfrm rot="21000000">
              <a:off x="3221" y="1918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6" name="Line 124"/>
            <p:cNvSpPr>
              <a:spLocks noChangeShapeType="1"/>
            </p:cNvSpPr>
            <p:nvPr/>
          </p:nvSpPr>
          <p:spPr bwMode="auto">
            <a:xfrm rot="21300000">
              <a:off x="3256" y="1912"/>
              <a:ext cx="0" cy="39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7" name="Line 125"/>
            <p:cNvSpPr>
              <a:spLocks noChangeShapeType="1"/>
            </p:cNvSpPr>
            <p:nvPr/>
          </p:nvSpPr>
          <p:spPr bwMode="auto">
            <a:xfrm rot="49500000">
              <a:off x="2952" y="2150"/>
              <a:ext cx="0" cy="10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8" name="Line 126"/>
            <p:cNvSpPr>
              <a:spLocks noChangeShapeType="1"/>
            </p:cNvSpPr>
            <p:nvPr/>
          </p:nvSpPr>
          <p:spPr bwMode="auto">
            <a:xfrm rot="39000000">
              <a:off x="2931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19" name="Line 127"/>
            <p:cNvSpPr>
              <a:spLocks noChangeShapeType="1"/>
            </p:cNvSpPr>
            <p:nvPr/>
          </p:nvSpPr>
          <p:spPr bwMode="auto">
            <a:xfrm rot="39300000">
              <a:off x="2943" y="2118"/>
              <a:ext cx="0" cy="43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0" name="Line 128"/>
            <p:cNvSpPr>
              <a:spLocks noChangeShapeType="1"/>
            </p:cNvSpPr>
            <p:nvPr/>
          </p:nvSpPr>
          <p:spPr bwMode="auto">
            <a:xfrm rot="39600000">
              <a:off x="2959" y="209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1" name="Line 129"/>
            <p:cNvSpPr>
              <a:spLocks noChangeShapeType="1"/>
            </p:cNvSpPr>
            <p:nvPr/>
          </p:nvSpPr>
          <p:spPr bwMode="auto">
            <a:xfrm rot="39900000">
              <a:off x="2975" y="2064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2" name="Line 130"/>
            <p:cNvSpPr>
              <a:spLocks noChangeShapeType="1"/>
            </p:cNvSpPr>
            <p:nvPr/>
          </p:nvSpPr>
          <p:spPr bwMode="auto">
            <a:xfrm rot="3300000">
              <a:off x="3604" y="2067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3" name="Line 131"/>
            <p:cNvSpPr>
              <a:spLocks noChangeShapeType="1"/>
            </p:cNvSpPr>
            <p:nvPr/>
          </p:nvSpPr>
          <p:spPr bwMode="auto">
            <a:xfrm rot="3600000">
              <a:off x="3618" y="2088"/>
              <a:ext cx="0" cy="44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4" name="Line 132"/>
            <p:cNvSpPr>
              <a:spLocks noChangeShapeType="1"/>
            </p:cNvSpPr>
            <p:nvPr/>
          </p:nvSpPr>
          <p:spPr bwMode="auto">
            <a:xfrm rot="3900000">
              <a:off x="3637" y="211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5" name="Line 133"/>
            <p:cNvSpPr>
              <a:spLocks noChangeShapeType="1"/>
            </p:cNvSpPr>
            <p:nvPr/>
          </p:nvSpPr>
          <p:spPr bwMode="auto">
            <a:xfrm rot="4200000">
              <a:off x="3649" y="2146"/>
              <a:ext cx="0" cy="42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6" name="Line 134"/>
            <p:cNvSpPr>
              <a:spLocks noChangeShapeType="1"/>
            </p:cNvSpPr>
            <p:nvPr/>
          </p:nvSpPr>
          <p:spPr bwMode="auto">
            <a:xfrm rot="4500000">
              <a:off x="3636" y="2155"/>
              <a:ext cx="0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27" name="Text Box 135"/>
            <p:cNvSpPr txBox="1">
              <a:spLocks noChangeArrowheads="1"/>
            </p:cNvSpPr>
            <p:nvPr/>
          </p:nvSpPr>
          <p:spPr bwMode="auto">
            <a:xfrm>
              <a:off x="2674" y="2088"/>
              <a:ext cx="34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128" name="Text Box 136"/>
            <p:cNvSpPr txBox="1">
              <a:spLocks noChangeArrowheads="1"/>
            </p:cNvSpPr>
            <p:nvPr/>
          </p:nvSpPr>
          <p:spPr bwMode="auto">
            <a:xfrm rot="-2443161">
              <a:off x="2760" y="1939"/>
              <a:ext cx="34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213129" name="Text Box 137"/>
            <p:cNvSpPr txBox="1">
              <a:spLocks noChangeArrowheads="1"/>
            </p:cNvSpPr>
            <p:nvPr/>
          </p:nvSpPr>
          <p:spPr bwMode="auto">
            <a:xfrm rot="3000000">
              <a:off x="3392" y="180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4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130" name="Text Box 138"/>
            <p:cNvSpPr txBox="1">
              <a:spLocks noChangeArrowheads="1"/>
            </p:cNvSpPr>
            <p:nvPr/>
          </p:nvSpPr>
          <p:spPr bwMode="auto">
            <a:xfrm rot="4500000">
              <a:off x="3611" y="210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FF"/>
                  </a:solidFill>
                  <a:latin typeface="Times New Roman" panose="02020603050405020304" pitchFamily="18" charset="0"/>
                </a:rPr>
                <a:t>6</a:t>
              </a: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131" name="Text Box 139"/>
            <p:cNvSpPr txBox="1">
              <a:spLocks noChangeArrowheads="1"/>
            </p:cNvSpPr>
            <p:nvPr/>
          </p:nvSpPr>
          <p:spPr bwMode="auto">
            <a:xfrm>
              <a:off x="2997" y="2051"/>
              <a:ext cx="5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213132" name="AutoShape 140"/>
            <p:cNvSpPr>
              <a:spLocks noChangeArrowheads="1"/>
            </p:cNvSpPr>
            <p:nvPr/>
          </p:nvSpPr>
          <p:spPr bwMode="auto">
            <a:xfrm rot="10800000">
              <a:off x="2841" y="1895"/>
              <a:ext cx="910" cy="776"/>
            </a:xfrm>
            <a:custGeom>
              <a:avLst/>
              <a:gdLst>
                <a:gd name="G0" fmla="+- 1811 0 0"/>
                <a:gd name="G1" fmla="+- -11364493 0 0"/>
                <a:gd name="G2" fmla="+- 0 0 -11364493"/>
                <a:gd name="T0" fmla="*/ 0 256 1"/>
                <a:gd name="T1" fmla="*/ 180 256 1"/>
                <a:gd name="G3" fmla="+- -11364493 T0 T1"/>
                <a:gd name="T2" fmla="*/ 0 256 1"/>
                <a:gd name="T3" fmla="*/ 90 256 1"/>
                <a:gd name="G4" fmla="+- -11364493 T2 T3"/>
                <a:gd name="G5" fmla="*/ G4 2 1"/>
                <a:gd name="T4" fmla="*/ 90 256 1"/>
                <a:gd name="T5" fmla="*/ 0 256 1"/>
                <a:gd name="G6" fmla="+- -11364493 T4 T5"/>
                <a:gd name="G7" fmla="*/ G6 2 1"/>
                <a:gd name="G8" fmla="abs -1136449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811"/>
                <a:gd name="G18" fmla="*/ 1811 1 2"/>
                <a:gd name="G19" fmla="+- G18 5400 0"/>
                <a:gd name="G20" fmla="cos G19 -11364493"/>
                <a:gd name="G21" fmla="sin G19 -11364493"/>
                <a:gd name="G22" fmla="+- G20 10800 0"/>
                <a:gd name="G23" fmla="+- G21 10800 0"/>
                <a:gd name="G24" fmla="+- 10800 0 G20"/>
                <a:gd name="G25" fmla="+- 1811 10800 0"/>
                <a:gd name="G26" fmla="?: G9 G17 G25"/>
                <a:gd name="G27" fmla="?: G9 0 21600"/>
                <a:gd name="G28" fmla="cos 10800 -11364493"/>
                <a:gd name="G29" fmla="sin 10800 -11364493"/>
                <a:gd name="G30" fmla="sin 1811 -11364493"/>
                <a:gd name="G31" fmla="+- G28 10800 0"/>
                <a:gd name="G32" fmla="+- G29 10800 0"/>
                <a:gd name="G33" fmla="+- G30 10800 0"/>
                <a:gd name="G34" fmla="?: G4 0 G31"/>
                <a:gd name="G35" fmla="?: -11364493 G34 0"/>
                <a:gd name="G36" fmla="?: G6 G35 G31"/>
                <a:gd name="G37" fmla="+- 21600 0 G36"/>
                <a:gd name="G38" fmla="?: G4 0 G33"/>
                <a:gd name="G39" fmla="?: -1136449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535 w 21600"/>
                <a:gd name="T15" fmla="*/ 10076 h 21600"/>
                <a:gd name="T16" fmla="*/ 10800 w 21600"/>
                <a:gd name="T17" fmla="*/ 8989 h 21600"/>
                <a:gd name="T18" fmla="*/ 17065 w 21600"/>
                <a:gd name="T19" fmla="*/ 1007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9000" y="10592"/>
                  </a:moveTo>
                  <a:cubicBezTo>
                    <a:pt x="9106" y="9678"/>
                    <a:pt x="9880" y="8988"/>
                    <a:pt x="10800" y="8989"/>
                  </a:cubicBezTo>
                  <a:cubicBezTo>
                    <a:pt x="11719" y="8989"/>
                    <a:pt x="12493" y="9678"/>
                    <a:pt x="12599" y="10592"/>
                  </a:cubicBezTo>
                  <a:lnTo>
                    <a:pt x="21528" y="9560"/>
                  </a:lnTo>
                  <a:cubicBezTo>
                    <a:pt x="20898" y="4111"/>
                    <a:pt x="16285" y="-1"/>
                    <a:pt x="10799" y="0"/>
                  </a:cubicBezTo>
                  <a:cubicBezTo>
                    <a:pt x="5314" y="0"/>
                    <a:pt x="701" y="4111"/>
                    <a:pt x="71" y="9560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3" name="Rectangle 141"/>
            <p:cNvSpPr>
              <a:spLocks noChangeArrowheads="1"/>
            </p:cNvSpPr>
            <p:nvPr/>
          </p:nvSpPr>
          <p:spPr bwMode="auto">
            <a:xfrm>
              <a:off x="2620" y="2336"/>
              <a:ext cx="1283" cy="4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66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4" name="Rectangle 142"/>
            <p:cNvSpPr>
              <a:spLocks noChangeArrowheads="1"/>
            </p:cNvSpPr>
            <p:nvPr/>
          </p:nvSpPr>
          <p:spPr bwMode="auto">
            <a:xfrm>
              <a:off x="2655" y="1728"/>
              <a:ext cx="1273" cy="645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bg1">
                          <a:alpha val="38000"/>
                        </a:schemeClr>
                      </a:gs>
                      <a:gs pos="100000">
                        <a:schemeClr val="bg1">
                          <a:gamma/>
                          <a:tint val="0"/>
                          <a:invGamma/>
                          <a:alpha val="37000"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3135" name="Rectangle 143"/>
            <p:cNvSpPr>
              <a:spLocks noChangeArrowheads="1"/>
            </p:cNvSpPr>
            <p:nvPr/>
          </p:nvSpPr>
          <p:spPr bwMode="auto">
            <a:xfrm>
              <a:off x="2592" y="1686"/>
              <a:ext cx="1393" cy="1142"/>
            </a:xfrm>
            <a:prstGeom prst="rect">
              <a:avLst/>
            </a:prstGeom>
            <a:noFill/>
            <a:ln w="57150" cmpd="thickThin">
              <a:solidFill>
                <a:srgbClr val="663300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6" name="AutoShape 144"/>
            <p:cNvSpPr>
              <a:spLocks noChangeArrowheads="1"/>
            </p:cNvSpPr>
            <p:nvPr/>
          </p:nvSpPr>
          <p:spPr bwMode="auto">
            <a:xfrm>
              <a:off x="3263" y="2411"/>
              <a:ext cx="57" cy="52"/>
            </a:xfrm>
            <a:custGeom>
              <a:avLst/>
              <a:gdLst>
                <a:gd name="G0" fmla="+- 432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647" y="13593"/>
                  </a:moveTo>
                  <a:cubicBezTo>
                    <a:pt x="17063" y="12720"/>
                    <a:pt x="17280" y="11766"/>
                    <a:pt x="17280" y="10800"/>
                  </a:cubicBezTo>
                  <a:cubicBezTo>
                    <a:pt x="17280" y="7221"/>
                    <a:pt x="14378" y="4320"/>
                    <a:pt x="10800" y="4320"/>
                  </a:cubicBezTo>
                  <a:cubicBezTo>
                    <a:pt x="9833" y="4319"/>
                    <a:pt x="8879" y="4536"/>
                    <a:pt x="8006" y="4952"/>
                  </a:cubicBezTo>
                  <a:close/>
                  <a:moveTo>
                    <a:pt x="4952" y="8006"/>
                  </a:moveTo>
                  <a:cubicBezTo>
                    <a:pt x="4536" y="8879"/>
                    <a:pt x="4320" y="9833"/>
                    <a:pt x="4320" y="10799"/>
                  </a:cubicBezTo>
                  <a:cubicBezTo>
                    <a:pt x="4320" y="14378"/>
                    <a:pt x="7221" y="17280"/>
                    <a:pt x="10800" y="17280"/>
                  </a:cubicBezTo>
                  <a:cubicBezTo>
                    <a:pt x="11766" y="17280"/>
                    <a:pt x="12720" y="17063"/>
                    <a:pt x="13593" y="1664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7" name="Arc 145"/>
            <p:cNvSpPr/>
            <p:nvPr/>
          </p:nvSpPr>
          <p:spPr bwMode="auto">
            <a:xfrm flipV="1">
              <a:off x="3246" y="2396"/>
              <a:ext cx="91" cy="41"/>
            </a:xfrm>
            <a:custGeom>
              <a:avLst/>
              <a:gdLst>
                <a:gd name="G0" fmla="+- 20850 0 0"/>
                <a:gd name="G1" fmla="+- 0 0 0"/>
                <a:gd name="G2" fmla="+- 21600 0 0"/>
                <a:gd name="T0" fmla="*/ 42223 w 42223"/>
                <a:gd name="T1" fmla="*/ 3121 h 21600"/>
                <a:gd name="T2" fmla="*/ 0 w 42223"/>
                <a:gd name="T3" fmla="*/ 5642 h 21600"/>
                <a:gd name="T4" fmla="*/ 20850 w 4222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223" h="21600" fill="none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</a:path>
                <a:path w="42223" h="21600" stroke="0" extrusionOk="0">
                  <a:moveTo>
                    <a:pt x="42223" y="3121"/>
                  </a:moveTo>
                  <a:cubicBezTo>
                    <a:pt x="40673" y="13732"/>
                    <a:pt x="31573" y="21599"/>
                    <a:pt x="20850" y="21600"/>
                  </a:cubicBezTo>
                  <a:cubicBezTo>
                    <a:pt x="11093" y="21600"/>
                    <a:pt x="2548" y="15059"/>
                    <a:pt x="-1" y="5642"/>
                  </a:cubicBezTo>
                  <a:lnTo>
                    <a:pt x="20850" y="0"/>
                  </a:lnTo>
                  <a:close/>
                </a:path>
              </a:pathLst>
            </a:custGeom>
            <a:noFill/>
            <a:ln w="635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8" name="Freeform 146"/>
            <p:cNvSpPr/>
            <p:nvPr/>
          </p:nvSpPr>
          <p:spPr bwMode="auto">
            <a:xfrm>
              <a:off x="3243" y="2419"/>
              <a:ext cx="13" cy="13"/>
            </a:xfrm>
            <a:custGeom>
              <a:avLst/>
              <a:gdLst>
                <a:gd name="T0" fmla="*/ 0 w 48"/>
                <a:gd name="T1" fmla="*/ 0 h 48"/>
                <a:gd name="T2" fmla="*/ 0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39" name="Freeform 147"/>
            <p:cNvSpPr/>
            <p:nvPr/>
          </p:nvSpPr>
          <p:spPr bwMode="auto">
            <a:xfrm>
              <a:off x="3327" y="2424"/>
              <a:ext cx="14" cy="12"/>
            </a:xfrm>
            <a:custGeom>
              <a:avLst/>
              <a:gdLst>
                <a:gd name="T0" fmla="*/ 0 w 48"/>
                <a:gd name="T1" fmla="*/ 0 h 48"/>
                <a:gd name="T2" fmla="*/ 48 w 48"/>
                <a:gd name="T3" fmla="*/ 48 h 48"/>
                <a:gd name="T4" fmla="*/ 48 w 48"/>
                <a:gd name="T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48"/>
                  </a:lnTo>
                  <a:lnTo>
                    <a:pt x="48" y="0"/>
                  </a:lnTo>
                </a:path>
              </a:pathLst>
            </a:custGeom>
            <a:noFill/>
            <a:ln w="6350" cmpd="sng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40" name="AutoShape 148"/>
            <p:cNvSpPr>
              <a:spLocks noChangeArrowheads="1"/>
            </p:cNvSpPr>
            <p:nvPr/>
          </p:nvSpPr>
          <p:spPr bwMode="auto">
            <a:xfrm>
              <a:off x="2680" y="2655"/>
              <a:ext cx="132" cy="1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41" name="Oval 149"/>
            <p:cNvSpPr>
              <a:spLocks noChangeArrowheads="1"/>
            </p:cNvSpPr>
            <p:nvPr/>
          </p:nvSpPr>
          <p:spPr bwMode="auto">
            <a:xfrm>
              <a:off x="2672" y="2648"/>
              <a:ext cx="144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42" name="Oval 150"/>
            <p:cNvSpPr>
              <a:spLocks noChangeArrowheads="1"/>
            </p:cNvSpPr>
            <p:nvPr/>
          </p:nvSpPr>
          <p:spPr bwMode="auto">
            <a:xfrm>
              <a:off x="3752" y="2648"/>
              <a:ext cx="144" cy="1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43" name="Text Box 151"/>
            <p:cNvSpPr txBox="1">
              <a:spLocks noChangeArrowheads="1"/>
            </p:cNvSpPr>
            <p:nvPr/>
          </p:nvSpPr>
          <p:spPr bwMode="auto">
            <a:xfrm>
              <a:off x="3600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-</a:t>
              </a:r>
            </a:p>
          </p:txBody>
        </p:sp>
        <p:sp>
          <p:nvSpPr>
            <p:cNvPr id="213144" name="Text Box 152"/>
            <p:cNvSpPr txBox="1">
              <a:spLocks noChangeArrowheads="1"/>
            </p:cNvSpPr>
            <p:nvPr/>
          </p:nvSpPr>
          <p:spPr bwMode="auto">
            <a:xfrm>
              <a:off x="2736" y="2448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>
                  <a:solidFill>
                    <a:prstClr val="black"/>
                  </a:solidFill>
                </a:rPr>
                <a:t>+</a:t>
              </a:r>
            </a:p>
          </p:txBody>
        </p:sp>
      </p:grpSp>
      <p:sp>
        <p:nvSpPr>
          <p:cNvPr id="213145" name="Line 153"/>
          <p:cNvSpPr>
            <a:spLocks noChangeShapeType="1"/>
          </p:cNvSpPr>
          <p:nvPr/>
        </p:nvSpPr>
        <p:spPr bwMode="auto">
          <a:xfrm flipV="1">
            <a:off x="262568" y="2514600"/>
            <a:ext cx="0" cy="289560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146" name="Line 154"/>
          <p:cNvSpPr>
            <a:spLocks noChangeShapeType="1"/>
          </p:cNvSpPr>
          <p:nvPr/>
        </p:nvSpPr>
        <p:spPr bwMode="auto">
          <a:xfrm>
            <a:off x="238760" y="5389880"/>
            <a:ext cx="152400" cy="0"/>
          </a:xfrm>
          <a:prstGeom prst="line">
            <a:avLst/>
          </a:prstGeom>
          <a:noFill/>
          <a:ln w="57150">
            <a:solidFill>
              <a:schemeClr val="accent2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sp>
        <p:nvSpPr>
          <p:cNvPr id="213147" name="Line 155"/>
          <p:cNvSpPr>
            <a:spLocks noChangeShapeType="1"/>
          </p:cNvSpPr>
          <p:nvPr/>
        </p:nvSpPr>
        <p:spPr bwMode="auto">
          <a:xfrm>
            <a:off x="2133600" y="5410200"/>
            <a:ext cx="19050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13148" name="Group 156"/>
          <p:cNvGrpSpPr/>
          <p:nvPr/>
        </p:nvGrpSpPr>
        <p:grpSpPr bwMode="auto">
          <a:xfrm rot="-1062720">
            <a:off x="685800" y="4343400"/>
            <a:ext cx="1022350" cy="785813"/>
            <a:chOff x="1680" y="1440"/>
            <a:chExt cx="592" cy="400"/>
          </a:xfrm>
        </p:grpSpPr>
        <p:sp>
          <p:nvSpPr>
            <p:cNvPr id="213149" name="Oval 157"/>
            <p:cNvSpPr>
              <a:spLocks noChangeArrowheads="1"/>
            </p:cNvSpPr>
            <p:nvPr/>
          </p:nvSpPr>
          <p:spPr bwMode="auto">
            <a:xfrm rot="-4329641">
              <a:off x="1953" y="1606"/>
              <a:ext cx="63" cy="5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</a:endParaRPr>
            </a:p>
          </p:txBody>
        </p:sp>
        <p:sp>
          <p:nvSpPr>
            <p:cNvPr id="213150" name="Line 158"/>
            <p:cNvSpPr>
              <a:spLocks noChangeShapeType="1"/>
            </p:cNvSpPr>
            <p:nvPr/>
          </p:nvSpPr>
          <p:spPr bwMode="auto">
            <a:xfrm flipH="1" flipV="1">
              <a:off x="1680" y="1440"/>
              <a:ext cx="288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3151" name="Line 159"/>
            <p:cNvSpPr>
              <a:spLocks noChangeShapeType="1"/>
            </p:cNvSpPr>
            <p:nvPr/>
          </p:nvSpPr>
          <p:spPr bwMode="auto">
            <a:xfrm flipH="1" flipV="1">
              <a:off x="1984" y="1648"/>
              <a:ext cx="288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68" name="Hình chữ nhật 167"/>
          <p:cNvSpPr/>
          <p:nvPr/>
        </p:nvSpPr>
        <p:spPr>
          <a:xfrm>
            <a:off x="508000" y="457200"/>
            <a:ext cx="225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 </a:t>
            </a:r>
            <a:r>
              <a:rPr lang="vi-V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  <a:r>
              <a:rPr lang="vi-V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  <a:r>
              <a:rPr 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Khuung Chú Thích Chữ Nhật Góc Tròn 168"/>
          <p:cNvSpPr/>
          <p:nvPr/>
        </p:nvSpPr>
        <p:spPr>
          <a:xfrm>
            <a:off x="775382" y="5867400"/>
            <a:ext cx="2689304" cy="762000"/>
          </a:xfrm>
          <a:prstGeom prst="wedgeRoundRectCallout">
            <a:avLst>
              <a:gd name="adj1" fmla="val 99683"/>
              <a:gd name="adj2" fmla="val -242833"/>
              <a:gd name="adj3" fmla="val 16667"/>
            </a:avLst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3300"/>
                </a:solidFill>
              </a:rPr>
              <a:t>Dây</a:t>
            </a:r>
            <a:r>
              <a:rPr lang="en-US" sz="2000" b="1" dirty="0">
                <a:solidFill>
                  <a:srgbClr val="003300"/>
                </a:solidFill>
              </a:rPr>
              <a:t> </a:t>
            </a:r>
            <a:r>
              <a:rPr lang="en-US" sz="2000" b="1" dirty="0" err="1">
                <a:solidFill>
                  <a:srgbClr val="003300"/>
                </a:solidFill>
              </a:rPr>
              <a:t>nhôm</a:t>
            </a:r>
            <a:r>
              <a:rPr lang="en-US" sz="2000" b="1" dirty="0">
                <a:solidFill>
                  <a:srgbClr val="003300"/>
                </a:solidFill>
              </a:rPr>
              <a:t> l</a:t>
            </a:r>
            <a:r>
              <a:rPr lang="en-US" sz="2000" b="1" baseline="-25000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= 100m, S</a:t>
            </a:r>
            <a:r>
              <a:rPr lang="en-US" sz="2000" b="1" baseline="-25000" dirty="0">
                <a:solidFill>
                  <a:srgbClr val="003300"/>
                </a:solidFill>
              </a:rPr>
              <a:t> </a:t>
            </a:r>
            <a:r>
              <a:rPr lang="en-US" sz="2000" b="1" dirty="0">
                <a:solidFill>
                  <a:srgbClr val="003300"/>
                </a:solidFill>
              </a:rPr>
              <a:t>=1mm</a:t>
            </a:r>
            <a:r>
              <a:rPr lang="en-US" sz="2000" b="1" baseline="30000" dirty="0">
                <a:solidFill>
                  <a:srgbClr val="003300"/>
                </a:solidFill>
              </a:rPr>
              <a:t>2</a:t>
            </a:r>
            <a:endParaRPr lang="en-US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4" name="Đối tượng 3"/>
          <p:cNvGraphicFramePr>
            <a:graphicFrameLocks noChangeAspect="1"/>
          </p:cNvGraphicFramePr>
          <p:nvPr/>
        </p:nvGraphicFramePr>
        <p:xfrm>
          <a:off x="4426288" y="3143237"/>
          <a:ext cx="2507912" cy="947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9" name="Equation" r:id="rId3" imgW="27432000" imgH="10363200" progId="">
                  <p:embed/>
                </p:oleObj>
              </mc:Choice>
              <mc:Fallback>
                <p:oleObj name="Equation" r:id="rId3" imgW="27432000" imgH="10363200" progId="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6288" y="3143237"/>
                        <a:ext cx="2507912" cy="94743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mph" presetSubtype="0" fill="hold" grpId="1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0" dur="2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23" dur="2000" fill="hold"/>
                                        <p:tgtEl>
                                          <p:spTgt spid="213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0">
                                      <p:cBhvr>
                                        <p:cTn id="25" dur="2000" fill="hold"/>
                                        <p:tgtEl>
                                          <p:spTgt spid="21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69" grpId="1" animBg="1"/>
      <p:bldP spid="169" grpId="2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1148</Words>
  <Application>Microsoft Office PowerPoint</Application>
  <PresentationFormat>On-screen Show (4:3)</PresentationFormat>
  <Paragraphs>265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.VnTimeH</vt:lpstr>
      <vt:lpstr>Arial</vt:lpstr>
      <vt:lpstr>Calibri</vt:lpstr>
      <vt:lpstr>Cambria Math</vt:lpstr>
      <vt:lpstr>Franklin Gothic Book</vt:lpstr>
      <vt:lpstr>Perpetua</vt:lpstr>
      <vt:lpstr>Times New Roman</vt:lpstr>
      <vt:lpstr>Wingdings</vt:lpstr>
      <vt:lpstr>Wingdings 2</vt:lpstr>
      <vt:lpstr>Office Theme</vt:lpstr>
      <vt:lpstr>1_Office Theme</vt:lpstr>
      <vt:lpstr>Equity</vt:lpstr>
      <vt:lpstr>1_Default Design</vt:lpstr>
      <vt:lpstr>5_Default Design</vt:lpstr>
      <vt:lpstr>7_Default Design</vt:lpstr>
      <vt:lpstr>Equation</vt:lpstr>
      <vt:lpstr>PowerPoint Presentation</vt:lpstr>
      <vt:lpstr> Kiểm tra bài cũ </vt:lpstr>
      <vt:lpstr>Đáp 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CHÀO TẠM BIỆT CÁC EM  CHÚC CÁC EM HỌC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VHC_Computer</dc:creator>
  <cp:lastModifiedBy>Admin</cp:lastModifiedBy>
  <cp:revision>206</cp:revision>
  <dcterms:created xsi:type="dcterms:W3CDTF">2013-08-11T07:31:16Z</dcterms:created>
  <dcterms:modified xsi:type="dcterms:W3CDTF">2022-07-28T17:08:29Z</dcterms:modified>
</cp:coreProperties>
</file>