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ags/tag4.xml" ContentType="application/vnd.openxmlformats-officedocument.presentationml.tags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heme/themeOverride5.xml" ContentType="application/vnd.openxmlformats-officedocument.themeOverr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375" r:id="rId3"/>
    <p:sldId id="336" r:id="rId4"/>
    <p:sldId id="338" r:id="rId5"/>
    <p:sldId id="357" r:id="rId6"/>
    <p:sldId id="358" r:id="rId7"/>
    <p:sldId id="359" r:id="rId8"/>
    <p:sldId id="272" r:id="rId9"/>
    <p:sldId id="360" r:id="rId10"/>
    <p:sldId id="361" r:id="rId11"/>
    <p:sldId id="362" r:id="rId12"/>
    <p:sldId id="364" r:id="rId13"/>
    <p:sldId id="365" r:id="rId14"/>
    <p:sldId id="367" r:id="rId15"/>
    <p:sldId id="369" r:id="rId16"/>
    <p:sldId id="371" r:id="rId17"/>
    <p:sldId id="374" r:id="rId18"/>
    <p:sldId id="340" r:id="rId19"/>
    <p:sldId id="351" r:id="rId20"/>
    <p:sldId id="354" r:id="rId21"/>
    <p:sldId id="353" r:id="rId22"/>
    <p:sldId id="355" r:id="rId23"/>
    <p:sldId id="356" r:id="rId24"/>
    <p:sldId id="372" r:id="rId25"/>
    <p:sldId id="37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9376F-B708-4102-B8BF-2ACCCE091B28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D86FD-8D88-438E-84A0-778EB1555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06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19C7D-0149-4102-BC45-CC0542E3CFA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83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40B47-8AB5-45DA-893D-072C037B4D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38CED-2D0B-41C5-BD46-DEBC5FEDC6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BDE0A-0601-423A-AAD8-00897E5CF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9C56-B218-4905-8BEB-DB5B00E7797C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C4C0D-FBB4-4B35-861C-660019DE9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A8129-CC26-44C5-919A-D18B7B659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6B26-0A81-4B4C-8E81-C6D8E183D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65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77A09-2E58-4884-8CAF-F4B0CD748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32D9B2-E35A-46E6-953F-F9FB63C47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DA17E-313C-4BBC-9467-D46FC0D0C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9C56-B218-4905-8BEB-DB5B00E7797C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E77CF-CEDC-4887-8D9F-B017A8D94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2272E-5169-42E8-9DCE-0F85719B6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6B26-0A81-4B4C-8E81-C6D8E183D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58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07838B-BA57-4FD4-A5C5-B2671EB8A2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98DDA3-DC7F-4BF9-9B36-DA12EEE689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79B6E-8C25-40F3-AD3E-06C27A996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9C56-B218-4905-8BEB-DB5B00E7797C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7C1FE-0985-48B3-83EC-2E5095269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6665-553A-4359-AA5C-2AAE2C9EC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6B26-0A81-4B4C-8E81-C6D8E183D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81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9C56-B218-4905-8BEB-DB5B00E7797C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6B26-0A81-4B4C-8E81-C6D8E183D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83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9C56-B218-4905-8BEB-DB5B00E7797C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6B26-0A81-4B4C-8E81-C6D8E183D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39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9C56-B218-4905-8BEB-DB5B00E7797C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6B26-0A81-4B4C-8E81-C6D8E183D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32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9C56-B218-4905-8BEB-DB5B00E7797C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6B26-0A81-4B4C-8E81-C6D8E183D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15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9C56-B218-4905-8BEB-DB5B00E7797C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6B26-0A81-4B4C-8E81-C6D8E183D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70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9C56-B218-4905-8BEB-DB5B00E7797C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6B26-0A81-4B4C-8E81-C6D8E183D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52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9C56-B218-4905-8BEB-DB5B00E7797C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6B26-0A81-4B4C-8E81-C6D8E183D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30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9C56-B218-4905-8BEB-DB5B00E7797C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6B26-0A81-4B4C-8E81-C6D8E183D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14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37C74-75DF-4589-A916-25FBBB354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4297-D91B-4D5A-A14F-E59510FB0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A09A-AB2F-40FB-808A-27787E049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9C56-B218-4905-8BEB-DB5B00E7797C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530F5-4583-401C-BDC4-1CB0DF926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07C28-CF9E-4821-BDC3-6DD32CDAD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6B26-0A81-4B4C-8E81-C6D8E183D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68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9C56-B218-4905-8BEB-DB5B00E7797C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6B26-0A81-4B4C-8E81-C6D8E183D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53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9C56-B218-4905-8BEB-DB5B00E7797C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6B26-0A81-4B4C-8E81-C6D8E183D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9C56-B218-4905-8BEB-DB5B00E7797C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6B26-0A81-4B4C-8E81-C6D8E183D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02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D2CC-C4B0-4F8B-AACC-0B0A13BDB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3C4C5-BFAD-49DE-A068-337177DE4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9221D-6F2C-4131-982F-3B3E1ABF6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9C56-B218-4905-8BEB-DB5B00E7797C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A7767-9BDD-4056-B1C4-EFD1A3854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EF5D0-7F2E-4A8D-B3D0-7FC842AE1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6B26-0A81-4B4C-8E81-C6D8E183D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43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B5582-83A5-44DA-9285-19D0C6C7F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243F8-6372-47B4-B3CA-C1A0D81C49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1C1784-AE67-413F-8A5E-CC5741294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9D3EDA-C566-4C03-9181-50BA1FECA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9C56-B218-4905-8BEB-DB5B00E7797C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32A7A-4A5D-41B1-8141-4C8D04D0E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CFD48-0607-4E95-93C4-967965816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6B26-0A81-4B4C-8E81-C6D8E183D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48448-4348-4106-B62F-C4F17CC86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3C56D-A0A6-48A9-A5CF-EEB8D1E70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A6C475-FD28-4A63-9192-BBFBEF244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83AA0F-66AC-413B-94ED-D5B59A3C24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94E7B9-B027-4A8D-8A84-1790016CF2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FEB4F6-A207-4AC7-9A71-86AFCE1E3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9C56-B218-4905-8BEB-DB5B00E7797C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F46153-DBD8-453F-A6CC-C1ED655CF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932CE9-AD77-4A05-97A5-F26CC856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6B26-0A81-4B4C-8E81-C6D8E183D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53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18A4E-1EEE-4898-8268-08311DD15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BAD9A4-0E3B-4C27-B5E1-78057AC7D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9C56-B218-4905-8BEB-DB5B00E7797C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666A0C-07E7-440D-B34D-9D9BD00C1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B7B92A-53A8-4A77-9742-2224678C3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6B26-0A81-4B4C-8E81-C6D8E183D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8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C2FF61-FD7C-4567-A58F-2853D3D5B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9C56-B218-4905-8BEB-DB5B00E7797C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EA2B9F-4D49-4E4D-9F4E-B9867DA4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77D292-4AE3-4680-99EF-73743D1F2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6B26-0A81-4B4C-8E81-C6D8E183D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76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04CA6-C35D-4EAA-BEF7-AF72B3D4A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535BD-4413-499F-A7D5-BC7ACF630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93E392-00CF-48C1-9CD3-2EC4D195D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4D7C07-BF5F-42EB-9F34-6228F7340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9C56-B218-4905-8BEB-DB5B00E7797C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708A3D-285E-41DB-8693-892FB3A16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70D19-01AE-45D5-9D31-D254EB8B8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6B26-0A81-4B4C-8E81-C6D8E183D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7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40D20-11F3-4B44-A4C4-D1696508B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557551-A4E8-4AFF-8033-1EDDEF2BB6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0A3123-DE54-42A3-AC90-67938CC7B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EA1421-7135-4186-B0D2-48B3DE8FB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9C56-B218-4905-8BEB-DB5B00E7797C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7AB6F-A74B-470B-B731-176F80383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FB5795-A805-49EE-9386-A8CDD5CB7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6B26-0A81-4B4C-8E81-C6D8E183D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23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7F750C-B15B-4E21-B086-D3E55BC89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9766A9-AD1A-4280-AC80-3F5CA9B69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99404-21BD-4CFA-9FA3-96EBB4956C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69C56-B218-4905-8BEB-DB5B00E7797C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6BA79-2EF6-4041-B1E9-C60BBA249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31707-5312-4134-9F64-3C5BBC1F79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D6B26-0A81-4B4C-8E81-C6D8E183D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3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69C56-B218-4905-8BEB-DB5B00E7797C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D6B26-0A81-4B4C-8E81-C6D8E183D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9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hieunien.vn/hoc-tro" TargetMode="Externa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0.xml"/><Relationship Id="rId4" Type="http://schemas.openxmlformats.org/officeDocument/2006/relationships/hyperlink" Target="https://thieunien.vn/giai-tri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hieunien.vn/" TargetMode="Externa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jpg"/><Relationship Id="rId7" Type="http://schemas.openxmlformats.org/officeDocument/2006/relationships/slide" Target="slide2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4.xml"/><Relationship Id="rId6" Type="http://schemas.openxmlformats.org/officeDocument/2006/relationships/slide" Target="slide19.xml"/><Relationship Id="rId5" Type="http://schemas.openxmlformats.org/officeDocument/2006/relationships/slide" Target="slide20.xml"/><Relationship Id="rId4" Type="http://schemas.openxmlformats.org/officeDocument/2006/relationships/slide" Target="slide18.xml"/><Relationship Id="rId9" Type="http://schemas.openxmlformats.org/officeDocument/2006/relationships/slide" Target="slide2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vnexpress.net/goc-nhin" TargetMode="External"/><Relationship Id="rId7" Type="http://schemas.openxmlformats.org/officeDocument/2006/relationships/slide" Target="slide17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5.xml"/><Relationship Id="rId6" Type="http://schemas.openxmlformats.org/officeDocument/2006/relationships/hyperlink" Target="https://vnfam.vn/" TargetMode="External"/><Relationship Id="rId5" Type="http://schemas.openxmlformats.org/officeDocument/2006/relationships/hyperlink" Target="http://hoahoctro.vn/danh-muc/giai-tri" TargetMode="External"/><Relationship Id="rId4" Type="http://schemas.openxmlformats.org/officeDocument/2006/relationships/hyperlink" Target="http://hoahoctro.vn/danh-muc/doi-song/hoc-duong" TargetMode="External"/><Relationship Id="rId9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file:///C:\Users\chilang\AppData\Roaming\AnPhat\AP-E.Learning%20(AddIn)\Template\Quiz\template.jpg" TargetMode="Externa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zingmp3.vn/" TargetMode="Externa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18" Type="http://schemas.openxmlformats.org/officeDocument/2006/relationships/tags" Target="../tags/tag22.xml"/><Relationship Id="rId26" Type="http://schemas.openxmlformats.org/officeDocument/2006/relationships/tags" Target="../tags/tag30.xml"/><Relationship Id="rId3" Type="http://schemas.openxmlformats.org/officeDocument/2006/relationships/tags" Target="../tags/tag7.xml"/><Relationship Id="rId21" Type="http://schemas.openxmlformats.org/officeDocument/2006/relationships/tags" Target="../tags/tag25.xml"/><Relationship Id="rId34" Type="http://schemas.openxmlformats.org/officeDocument/2006/relationships/slideLayout" Target="../slideLayouts/slideLayout17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tags" Target="../tags/tag21.xml"/><Relationship Id="rId25" Type="http://schemas.openxmlformats.org/officeDocument/2006/relationships/tags" Target="../tags/tag29.xml"/><Relationship Id="rId33" Type="http://schemas.openxmlformats.org/officeDocument/2006/relationships/tags" Target="../tags/tag37.xml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20" Type="http://schemas.openxmlformats.org/officeDocument/2006/relationships/tags" Target="../tags/tag24.xml"/><Relationship Id="rId29" Type="http://schemas.openxmlformats.org/officeDocument/2006/relationships/tags" Target="../tags/tag33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24" Type="http://schemas.openxmlformats.org/officeDocument/2006/relationships/tags" Target="../tags/tag28.xml"/><Relationship Id="rId32" Type="http://schemas.openxmlformats.org/officeDocument/2006/relationships/tags" Target="../tags/tag36.xml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23" Type="http://schemas.openxmlformats.org/officeDocument/2006/relationships/tags" Target="../tags/tag27.xml"/><Relationship Id="rId28" Type="http://schemas.openxmlformats.org/officeDocument/2006/relationships/tags" Target="../tags/tag32.xml"/><Relationship Id="rId10" Type="http://schemas.openxmlformats.org/officeDocument/2006/relationships/tags" Target="../tags/tag14.xml"/><Relationship Id="rId19" Type="http://schemas.openxmlformats.org/officeDocument/2006/relationships/tags" Target="../tags/tag23.xml"/><Relationship Id="rId31" Type="http://schemas.openxmlformats.org/officeDocument/2006/relationships/tags" Target="../tags/tag35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Relationship Id="rId22" Type="http://schemas.openxmlformats.org/officeDocument/2006/relationships/tags" Target="../tags/tag26.xml"/><Relationship Id="rId27" Type="http://schemas.openxmlformats.org/officeDocument/2006/relationships/tags" Target="../tags/tag31.xml"/><Relationship Id="rId30" Type="http://schemas.openxmlformats.org/officeDocument/2006/relationships/tags" Target="../tags/tag3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39.xml"/><Relationship Id="rId7" Type="http://schemas.openxmlformats.org/officeDocument/2006/relationships/image" Target="../media/image10.jpeg"/><Relationship Id="rId2" Type="http://schemas.openxmlformats.org/officeDocument/2006/relationships/tags" Target="../tags/tag38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9.wmf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304599-DE3F-E535-AC78-5763ED965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420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6FD2EB7-32D0-A095-84B4-DA7FAA1384DC}"/>
              </a:ext>
            </a:extLst>
          </p:cNvPr>
          <p:cNvSpPr/>
          <p:nvPr/>
        </p:nvSpPr>
        <p:spPr>
          <a:xfrm>
            <a:off x="3897805" y="3961248"/>
            <a:ext cx="43963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TIN HỌC LỚP 6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4702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9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5B5C452-B9E3-45AD-9D7B-0BE20D5BB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744" y="67594"/>
            <a:ext cx="11059886" cy="656718"/>
          </a:xfrm>
          <a:solidFill>
            <a:schemeClr val="bg1"/>
          </a:solidFill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algn="ctr" defTabSz="457200">
              <a:lnSpc>
                <a:spcPct val="130000"/>
              </a:lnSpc>
              <a:spcBef>
                <a:spcPts val="1200"/>
              </a:spcBef>
            </a:pPr>
            <a:r>
              <a:rPr lang="en-US" sz="32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THÔNG TIN TRÊN WEB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F4BAD8C-A681-4616-A235-329968B06C1B}"/>
              </a:ext>
            </a:extLst>
          </p:cNvPr>
          <p:cNvSpPr txBox="1">
            <a:spLocks/>
          </p:cNvSpPr>
          <p:nvPr/>
        </p:nvSpPr>
        <p:spPr>
          <a:xfrm>
            <a:off x="395514" y="939122"/>
            <a:ext cx="4844143" cy="656718"/>
          </a:xfrm>
          <a:prstGeom prst="rect">
            <a:avLst/>
          </a:prstGeom>
          <a:noFill/>
          <a:ln w="508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lnSpc>
                <a:spcPct val="130000"/>
              </a:lnSpc>
              <a:spcBef>
                <a:spcPts val="1200"/>
              </a:spcBef>
            </a:pPr>
            <a:r>
              <a:rPr lang="en-US" sz="3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Khám phá website: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489156-CD2C-2EE5-7AE1-12603BD59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7" y="1810650"/>
            <a:ext cx="11477625" cy="492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9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9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78CE01A-5F44-4EE5-AB5A-F770DB01F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514" y="1992419"/>
            <a:ext cx="10638971" cy="4063331"/>
          </a:xfrm>
        </p:spPr>
        <p:txBody>
          <a:bodyPr>
            <a:normAutofit lnSpcReduction="10000"/>
          </a:bodyPr>
          <a:lstStyle/>
          <a:p>
            <a:pPr lvl="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US" sz="3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Website: Tập hợp các trang web (web pages) có liên quan đến nhau và được gắn cùng một địa chỉ truy cập.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n-US" sz="30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US" sz="300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Địa chỉ website là dòng chữ bắt đầu bằng http:// hoặc https:// được dùng để truy cập tới một website, nó cũng giống như địa chỉ nhà, rõ ràng và dễ nhớ.</a:t>
            </a:r>
            <a:endParaRPr lang="en-US" sz="30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2C7E1C9-176F-4297-9A3D-B234453C7DB4}"/>
              </a:ext>
            </a:extLst>
          </p:cNvPr>
          <p:cNvSpPr txBox="1">
            <a:spLocks/>
          </p:cNvSpPr>
          <p:nvPr/>
        </p:nvSpPr>
        <p:spPr>
          <a:xfrm>
            <a:off x="395514" y="1156836"/>
            <a:ext cx="4844143" cy="656718"/>
          </a:xfrm>
          <a:prstGeom prst="rect">
            <a:avLst/>
          </a:prstGeom>
          <a:noFill/>
          <a:ln w="508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lnSpc>
                <a:spcPct val="130000"/>
              </a:lnSpc>
              <a:spcBef>
                <a:spcPts val="1200"/>
              </a:spcBef>
            </a:pPr>
            <a:r>
              <a:rPr lang="en-US" sz="3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Khám phá website: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900BF08-9BB9-4C33-9927-B181D08D8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744" y="96170"/>
            <a:ext cx="11059886" cy="656718"/>
          </a:xfrm>
          <a:solidFill>
            <a:schemeClr val="bg1"/>
          </a:solidFill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algn="ctr" defTabSz="457200">
              <a:lnSpc>
                <a:spcPct val="130000"/>
              </a:lnSpc>
              <a:spcBef>
                <a:spcPts val="1200"/>
              </a:spcBef>
            </a:pPr>
            <a:r>
              <a:rPr lang="en-US" sz="32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THÔNG TIN TRÊN WEB</a:t>
            </a:r>
          </a:p>
        </p:txBody>
      </p:sp>
    </p:spTree>
    <p:extLst>
      <p:ext uri="{BB962C8B-B14F-4D97-AF65-F5344CB8AC3E}">
        <p14:creationId xmlns:p14="http://schemas.microsoft.com/office/powerpoint/2010/main" val="3011527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9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D084CE-C6B9-4E34-A8CA-C42F4643E3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4680" y="3746161"/>
            <a:ext cx="2312210" cy="25412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D83806-317E-4125-AF2B-75747FBF8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7491" y="3733112"/>
            <a:ext cx="2811065" cy="2792699"/>
          </a:xfrm>
          <a:prstGeom prst="rect">
            <a:avLst/>
          </a:prstGeom>
        </p:spPr>
      </p:pic>
      <p:sp>
        <p:nvSpPr>
          <p:cNvPr id="9" name="Rounded Rectangular Callout 1">
            <a:extLst>
              <a:ext uri="{FF2B5EF4-FFF2-40B4-BE49-F238E27FC236}">
                <a16:creationId xmlns:a16="http://schemas.microsoft.com/office/drawing/2014/main" id="{BDA1FFB2-AD4E-4336-90A8-E793AD8888B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58982" y="1757917"/>
            <a:ext cx="4987636" cy="1301300"/>
          </a:xfrm>
          <a:prstGeom prst="wedgeRoundRectCallout">
            <a:avLst>
              <a:gd name="adj1" fmla="val -13079"/>
              <a:gd name="adj2" fmla="val 104135"/>
              <a:gd name="adj3" fmla="val 16667"/>
            </a:avLst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Trang chủ là một trang web trong số nhiều trang web của 1 website không có gì đặc biệt </a:t>
            </a:r>
            <a:endParaRPr lang="en-US" sz="2500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ounded Rectangular Callout 1">
            <a:extLst>
              <a:ext uri="{FF2B5EF4-FFF2-40B4-BE49-F238E27FC236}">
                <a16:creationId xmlns:a16="http://schemas.microsoft.com/office/drawing/2014/main" id="{98521770-A429-4720-B8B6-5D8ADC638F4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576291" y="1757917"/>
            <a:ext cx="5095174" cy="1405246"/>
          </a:xfrm>
          <a:prstGeom prst="wedgeRoundRectCallout">
            <a:avLst>
              <a:gd name="adj1" fmla="val -9245"/>
              <a:gd name="adj2" fmla="val 97321"/>
              <a:gd name="adj3" fmla="val 16667"/>
            </a:avLst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Trang chủ là trang website đặc biệt của 1 website, địa chỉ của trang chủ trùng với địa chỉ của website</a:t>
            </a:r>
            <a:endParaRPr lang="en-US" sz="2400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4649CE9C-F91F-47EE-A984-8D0B0A40B1AB}"/>
              </a:ext>
            </a:extLst>
          </p:cNvPr>
          <p:cNvSpPr/>
          <p:nvPr/>
        </p:nvSpPr>
        <p:spPr>
          <a:xfrm>
            <a:off x="3020384" y="3724297"/>
            <a:ext cx="5264728" cy="3103418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Em đồng ý với quan điểm của bạn nào?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7354C36-FE1D-4F6C-B9C1-A1325983FAFA}"/>
              </a:ext>
            </a:extLst>
          </p:cNvPr>
          <p:cNvSpPr txBox="1">
            <a:spLocks/>
          </p:cNvSpPr>
          <p:nvPr/>
        </p:nvSpPr>
        <p:spPr>
          <a:xfrm>
            <a:off x="395514" y="881064"/>
            <a:ext cx="4844143" cy="656718"/>
          </a:xfrm>
          <a:prstGeom prst="rect">
            <a:avLst/>
          </a:prstGeom>
          <a:noFill/>
          <a:ln w="508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lnSpc>
                <a:spcPct val="130000"/>
              </a:lnSpc>
              <a:spcBef>
                <a:spcPts val="1200"/>
              </a:spcBef>
            </a:pPr>
            <a:r>
              <a:rPr lang="en-US" sz="3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Khám phá website: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61B18D3-629F-426F-A14A-32D26F719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744" y="67594"/>
            <a:ext cx="11059886" cy="656718"/>
          </a:xfrm>
          <a:solidFill>
            <a:schemeClr val="bg1"/>
          </a:solidFill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algn="ctr" defTabSz="457200">
              <a:lnSpc>
                <a:spcPct val="130000"/>
              </a:lnSpc>
              <a:spcBef>
                <a:spcPts val="1200"/>
              </a:spcBef>
            </a:pPr>
            <a:r>
              <a:rPr lang="en-US" sz="32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THÔNG TIN TRÊN WEB</a:t>
            </a:r>
          </a:p>
        </p:txBody>
      </p:sp>
    </p:spTree>
    <p:extLst>
      <p:ext uri="{BB962C8B-B14F-4D97-AF65-F5344CB8AC3E}">
        <p14:creationId xmlns:p14="http://schemas.microsoft.com/office/powerpoint/2010/main" val="3566636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9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78CE01A-5F44-4EE5-AB5A-F770DB01F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514" y="1832761"/>
            <a:ext cx="10638971" cy="484848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Trang </a:t>
            </a:r>
            <a:r>
              <a:rPr lang="en-US" sz="3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Trang web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tiên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truy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cập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website.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Địa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trang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cũng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địa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website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3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trang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web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website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chung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địa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website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US" sz="30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https://thieunien.vn</a:t>
            </a:r>
            <a:r>
              <a:rPr 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/hoc-tro</a:t>
            </a:r>
            <a:endParaRPr lang="en-US" sz="3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US" sz="30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https://thieunien.vn</a:t>
            </a:r>
            <a:r>
              <a:rPr 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/giai-tri</a:t>
            </a:r>
            <a:endParaRPr lang="en-US" sz="3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90BC0BC-6C36-4A41-8A25-62F646A9D47C}"/>
              </a:ext>
            </a:extLst>
          </p:cNvPr>
          <p:cNvSpPr txBox="1">
            <a:spLocks/>
          </p:cNvSpPr>
          <p:nvPr/>
        </p:nvSpPr>
        <p:spPr>
          <a:xfrm>
            <a:off x="776514" y="950177"/>
            <a:ext cx="4844143" cy="656718"/>
          </a:xfrm>
          <a:prstGeom prst="rect">
            <a:avLst/>
          </a:prstGeom>
          <a:noFill/>
          <a:ln w="508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lnSpc>
                <a:spcPct val="130000"/>
              </a:lnSpc>
              <a:spcBef>
                <a:spcPts val="1200"/>
              </a:spcBef>
            </a:pPr>
            <a:r>
              <a:rPr lang="en-US" sz="3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Khám phá website: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34ACB2C-1ADF-4819-A534-4E7C07145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744" y="67594"/>
            <a:ext cx="11059886" cy="656718"/>
          </a:xfrm>
          <a:solidFill>
            <a:schemeClr val="bg1"/>
          </a:solidFill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algn="ctr" defTabSz="457200">
              <a:lnSpc>
                <a:spcPct val="130000"/>
              </a:lnSpc>
              <a:spcBef>
                <a:spcPts val="1200"/>
              </a:spcBef>
            </a:pPr>
            <a:r>
              <a:rPr lang="en-US" sz="32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THÔNG TIN TRÊN WEB</a:t>
            </a:r>
          </a:p>
        </p:txBody>
      </p:sp>
    </p:spTree>
    <p:extLst>
      <p:ext uri="{BB962C8B-B14F-4D97-AF65-F5344CB8AC3E}">
        <p14:creationId xmlns:p14="http://schemas.microsoft.com/office/powerpoint/2010/main" val="2229927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9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D49A620F-2F6A-47AA-A645-E44B43B53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1371" y="1837190"/>
            <a:ext cx="8610272" cy="484529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DDEAF72-E60E-49F4-AAE2-617169A83E2C}"/>
              </a:ext>
            </a:extLst>
          </p:cNvPr>
          <p:cNvSpPr txBox="1">
            <a:spLocks/>
          </p:cNvSpPr>
          <p:nvPr/>
        </p:nvSpPr>
        <p:spPr>
          <a:xfrm>
            <a:off x="729343" y="952392"/>
            <a:ext cx="7355115" cy="656718"/>
          </a:xfrm>
          <a:prstGeom prst="rect">
            <a:avLst/>
          </a:prstGeom>
          <a:noFill/>
          <a:ln w="508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lnSpc>
                <a:spcPct val="130000"/>
              </a:lnSpc>
              <a:spcBef>
                <a:spcPts val="1200"/>
              </a:spcBef>
            </a:pPr>
            <a:r>
              <a:rPr lang="en-US" sz="3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Siêu văn bản và siêu liên kết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AE81F4D-F09F-405F-A5A3-85B239159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744" y="67594"/>
            <a:ext cx="11059886" cy="656718"/>
          </a:xfrm>
          <a:solidFill>
            <a:schemeClr val="bg1"/>
          </a:solidFill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algn="ctr" defTabSz="457200">
              <a:lnSpc>
                <a:spcPct val="130000"/>
              </a:lnSpc>
              <a:spcBef>
                <a:spcPts val="1200"/>
              </a:spcBef>
            </a:pPr>
            <a:r>
              <a:rPr lang="en-US" sz="32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THÔNG TIN TRÊN WEB</a:t>
            </a:r>
          </a:p>
        </p:txBody>
      </p:sp>
    </p:spTree>
    <p:extLst>
      <p:ext uri="{BB962C8B-B14F-4D97-AF65-F5344CB8AC3E}">
        <p14:creationId xmlns:p14="http://schemas.microsoft.com/office/powerpoint/2010/main" val="2014869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9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78CE01A-5F44-4EE5-AB5A-F770DB01F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744" y="1919850"/>
            <a:ext cx="10638971" cy="406333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US" sz="3000" dirty="0" err="1">
                <a:solidFill>
                  <a:schemeClr val="bg1"/>
                </a:solidFill>
              </a:rPr>
              <a:t>Thông</a:t>
            </a:r>
            <a:r>
              <a:rPr lang="en-US" sz="3000" dirty="0">
                <a:solidFill>
                  <a:schemeClr val="bg1"/>
                </a:solidFill>
              </a:rPr>
              <a:t> tin </a:t>
            </a:r>
            <a:r>
              <a:rPr lang="en-US" sz="3000" dirty="0" err="1">
                <a:solidFill>
                  <a:schemeClr val="bg1"/>
                </a:solidFill>
              </a:rPr>
              <a:t>trên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trang</a:t>
            </a:r>
            <a:r>
              <a:rPr lang="en-US" sz="3000" dirty="0">
                <a:solidFill>
                  <a:schemeClr val="bg1"/>
                </a:solidFill>
              </a:rPr>
              <a:t> web </a:t>
            </a:r>
            <a:r>
              <a:rPr lang="en-US" sz="3000" dirty="0" err="1">
                <a:solidFill>
                  <a:schemeClr val="bg1"/>
                </a:solidFill>
              </a:rPr>
              <a:t>được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thể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hiện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dưới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nhiều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dạng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khác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nhau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như</a:t>
            </a:r>
            <a:r>
              <a:rPr lang="en-US" sz="3000" dirty="0">
                <a:solidFill>
                  <a:schemeClr val="bg1"/>
                </a:solidFill>
              </a:rPr>
              <a:t>: </a:t>
            </a:r>
            <a:r>
              <a:rPr lang="en-US" sz="3000" dirty="0" err="1">
                <a:solidFill>
                  <a:schemeClr val="bg1"/>
                </a:solidFill>
              </a:rPr>
              <a:t>văn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bản</a:t>
            </a:r>
            <a:r>
              <a:rPr lang="en-US" sz="3000" dirty="0">
                <a:solidFill>
                  <a:schemeClr val="bg1"/>
                </a:solidFill>
              </a:rPr>
              <a:t>, </a:t>
            </a:r>
            <a:r>
              <a:rPr lang="en-US" sz="3000" dirty="0" err="1">
                <a:solidFill>
                  <a:schemeClr val="bg1"/>
                </a:solidFill>
              </a:rPr>
              <a:t>hình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ảnh</a:t>
            </a:r>
            <a:r>
              <a:rPr lang="en-US" sz="3000" dirty="0">
                <a:solidFill>
                  <a:schemeClr val="bg1"/>
                </a:solidFill>
              </a:rPr>
              <a:t>, </a:t>
            </a:r>
            <a:r>
              <a:rPr lang="en-US" sz="3000" dirty="0" err="1">
                <a:solidFill>
                  <a:schemeClr val="bg1"/>
                </a:solidFill>
              </a:rPr>
              <a:t>âm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thanh</a:t>
            </a:r>
            <a:r>
              <a:rPr lang="en-US" sz="3000" dirty="0">
                <a:solidFill>
                  <a:schemeClr val="bg1"/>
                </a:solidFill>
              </a:rPr>
              <a:t>, video, ... </a:t>
            </a:r>
            <a:r>
              <a:rPr lang="en-US" sz="3000" dirty="0" err="1">
                <a:solidFill>
                  <a:schemeClr val="bg1"/>
                </a:solidFill>
              </a:rPr>
              <a:t>và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các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siêu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liên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kết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đến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các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trang</a:t>
            </a:r>
            <a:r>
              <a:rPr lang="en-US" sz="3000" dirty="0">
                <a:solidFill>
                  <a:schemeClr val="bg1"/>
                </a:solidFill>
              </a:rPr>
              <a:t> web </a:t>
            </a:r>
            <a:r>
              <a:rPr lang="en-US" sz="3000" dirty="0" err="1">
                <a:solidFill>
                  <a:schemeClr val="bg1"/>
                </a:solidFill>
              </a:rPr>
              <a:t>khác</a:t>
            </a:r>
            <a:r>
              <a:rPr lang="en-US" sz="30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US" sz="3000" dirty="0" err="1">
                <a:solidFill>
                  <a:schemeClr val="bg1"/>
                </a:solidFill>
              </a:rPr>
              <a:t>Siêu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văn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bản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là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sự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tích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hợp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của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văn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bản</a:t>
            </a:r>
            <a:r>
              <a:rPr lang="en-US" sz="3000" dirty="0">
                <a:solidFill>
                  <a:schemeClr val="bg1"/>
                </a:solidFill>
              </a:rPr>
              <a:t>, </a:t>
            </a:r>
            <a:r>
              <a:rPr lang="en-US" sz="3000" dirty="0" err="1">
                <a:solidFill>
                  <a:schemeClr val="bg1"/>
                </a:solidFill>
              </a:rPr>
              <a:t>hình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ảnh</a:t>
            </a:r>
            <a:r>
              <a:rPr lang="en-US" sz="3000" dirty="0">
                <a:solidFill>
                  <a:schemeClr val="bg1"/>
                </a:solidFill>
              </a:rPr>
              <a:t>, </a:t>
            </a:r>
            <a:r>
              <a:rPr lang="en-US" sz="3000" dirty="0" err="1">
                <a:solidFill>
                  <a:schemeClr val="bg1"/>
                </a:solidFill>
              </a:rPr>
              <a:t>âm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thanh</a:t>
            </a:r>
            <a:r>
              <a:rPr lang="en-US" sz="3000" dirty="0">
                <a:solidFill>
                  <a:schemeClr val="bg1"/>
                </a:solidFill>
              </a:rPr>
              <a:t>, video, ... </a:t>
            </a:r>
            <a:r>
              <a:rPr lang="en-US" sz="3000" dirty="0" err="1">
                <a:solidFill>
                  <a:schemeClr val="bg1"/>
                </a:solidFill>
              </a:rPr>
              <a:t>và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các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siêu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liên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kết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đến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các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siêu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văn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bản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khác</a:t>
            </a:r>
            <a:r>
              <a:rPr lang="en-US" sz="30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endParaRPr lang="en-US" sz="3000" dirty="0">
              <a:solidFill>
                <a:schemeClr val="bg1"/>
              </a:solidFill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endParaRPr lang="en-US" sz="3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endParaRPr lang="en-US" sz="3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F861B70-F895-42DC-8944-8246B77A1533}"/>
              </a:ext>
            </a:extLst>
          </p:cNvPr>
          <p:cNvSpPr txBox="1">
            <a:spLocks/>
          </p:cNvSpPr>
          <p:nvPr/>
        </p:nvSpPr>
        <p:spPr>
          <a:xfrm>
            <a:off x="729343" y="952392"/>
            <a:ext cx="7355115" cy="656718"/>
          </a:xfrm>
          <a:prstGeom prst="rect">
            <a:avLst/>
          </a:prstGeom>
          <a:noFill/>
          <a:ln w="508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lnSpc>
                <a:spcPct val="130000"/>
              </a:lnSpc>
              <a:spcBef>
                <a:spcPts val="1200"/>
              </a:spcBef>
            </a:pP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Siêu</a:t>
            </a: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siêu</a:t>
            </a: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endParaRPr lang="en-US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E051C5F-7397-4514-8CB4-3AF196FB7038}"/>
              </a:ext>
            </a:extLst>
          </p:cNvPr>
          <p:cNvSpPr txBox="1">
            <a:spLocks/>
          </p:cNvSpPr>
          <p:nvPr/>
        </p:nvSpPr>
        <p:spPr>
          <a:xfrm>
            <a:off x="566057" y="-291591"/>
            <a:ext cx="11059886" cy="656718"/>
          </a:xfrm>
          <a:prstGeom prst="rect">
            <a:avLst/>
          </a:prstGeom>
          <a:solidFill>
            <a:schemeClr val="bg1"/>
          </a:solidFill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lnSpc>
                <a:spcPct val="130000"/>
              </a:lnSpc>
              <a:spcBef>
                <a:spcPts val="1200"/>
              </a:spcBef>
            </a:pPr>
            <a:r>
              <a:rPr lang="en-US" sz="32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THÔNG TIN TRÊN WEB</a:t>
            </a:r>
          </a:p>
        </p:txBody>
      </p:sp>
    </p:spTree>
    <p:extLst>
      <p:ext uri="{BB962C8B-B14F-4D97-AF65-F5344CB8AC3E}">
        <p14:creationId xmlns:p14="http://schemas.microsoft.com/office/powerpoint/2010/main" val="3955964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340AD5C-454C-4EBF-B245-9DBBF6995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6" y="2844511"/>
            <a:ext cx="3257550" cy="13906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8224B5-8B9D-48D1-881D-3A8955B06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666" y="2236396"/>
            <a:ext cx="5641563" cy="24617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65CAFB-B956-4C96-8AC2-01096A6DF9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0913" y="1931937"/>
            <a:ext cx="3221717" cy="14728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49365A-7485-499B-AECD-6068B93F7A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1715" y="3986548"/>
            <a:ext cx="2191657" cy="82867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E686F35-0F95-4676-BEE9-6AA600E379FC}"/>
              </a:ext>
            </a:extLst>
          </p:cNvPr>
          <p:cNvSpPr txBox="1">
            <a:spLocks/>
          </p:cNvSpPr>
          <p:nvPr/>
        </p:nvSpPr>
        <p:spPr>
          <a:xfrm>
            <a:off x="754744" y="310185"/>
            <a:ext cx="11059886" cy="656718"/>
          </a:xfrm>
          <a:prstGeom prst="rect">
            <a:avLst/>
          </a:prstGeom>
          <a:solidFill>
            <a:schemeClr val="accent1"/>
          </a:solidFill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lnSpc>
                <a:spcPct val="130000"/>
              </a:lnSpc>
              <a:spcBef>
                <a:spcPts val="1200"/>
              </a:spcBef>
            </a:pPr>
            <a:r>
              <a:rPr lang="en-US" sz="3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THÔNG TIN TRÊN WEB</a:t>
            </a:r>
          </a:p>
        </p:txBody>
      </p:sp>
    </p:spTree>
    <p:extLst>
      <p:ext uri="{BB962C8B-B14F-4D97-AF65-F5344CB8AC3E}">
        <p14:creationId xmlns:p14="http://schemas.microsoft.com/office/powerpoint/2010/main" val="851788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9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396737E-D8D9-4E6B-8C7D-1D047F544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418" y="1398209"/>
            <a:ext cx="4918364" cy="48006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20F35D1-91FB-4421-A9C0-E4D0C614A4CD}"/>
              </a:ext>
            </a:extLst>
          </p:cNvPr>
          <p:cNvSpPr/>
          <p:nvPr/>
        </p:nvSpPr>
        <p:spPr>
          <a:xfrm>
            <a:off x="5464377" y="1620982"/>
            <a:ext cx="3236275" cy="2867891"/>
          </a:xfrm>
          <a:prstGeom prst="ellipse">
            <a:avLst/>
          </a:prstGeom>
          <a:solidFill>
            <a:srgbClr val="FF0000"/>
          </a:solidFill>
          <a:ln w="155575">
            <a:solidFill>
              <a:srgbClr val="8CFE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rId4" action="ppaction://hlinksldjump"/>
            <a:extLst>
              <a:ext uri="{FF2B5EF4-FFF2-40B4-BE49-F238E27FC236}">
                <a16:creationId xmlns:a16="http://schemas.microsoft.com/office/drawing/2014/main" id="{F20EAA0B-3CB7-4A60-B359-E4617899402F}"/>
              </a:ext>
            </a:extLst>
          </p:cNvPr>
          <p:cNvSpPr/>
          <p:nvPr/>
        </p:nvSpPr>
        <p:spPr>
          <a:xfrm>
            <a:off x="3818932" y="1346589"/>
            <a:ext cx="2492483" cy="2381866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rId5" action="ppaction://hlinksldjump"/>
            <a:extLst>
              <a:ext uri="{FF2B5EF4-FFF2-40B4-BE49-F238E27FC236}">
                <a16:creationId xmlns:a16="http://schemas.microsoft.com/office/drawing/2014/main" id="{440F568E-026D-4071-A7F4-E6D02CD868BD}"/>
              </a:ext>
            </a:extLst>
          </p:cNvPr>
          <p:cNvSpPr/>
          <p:nvPr/>
        </p:nvSpPr>
        <p:spPr>
          <a:xfrm>
            <a:off x="3832117" y="3728455"/>
            <a:ext cx="2492483" cy="2470354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6" action="ppaction://hlinksldjump"/>
            <a:extLst>
              <a:ext uri="{FF2B5EF4-FFF2-40B4-BE49-F238E27FC236}">
                <a16:creationId xmlns:a16="http://schemas.microsoft.com/office/drawing/2014/main" id="{21D50C9B-70D5-4DC8-A43B-F015AE27D606}"/>
              </a:ext>
            </a:extLst>
          </p:cNvPr>
          <p:cNvSpPr/>
          <p:nvPr/>
        </p:nvSpPr>
        <p:spPr>
          <a:xfrm>
            <a:off x="6352980" y="1346589"/>
            <a:ext cx="2389237" cy="2381866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hlinkClick r:id="rId7" action="ppaction://hlinksldjump"/>
            <a:extLst>
              <a:ext uri="{FF2B5EF4-FFF2-40B4-BE49-F238E27FC236}">
                <a16:creationId xmlns:a16="http://schemas.microsoft.com/office/drawing/2014/main" id="{35F20CBA-A033-456F-9C7A-CA4B16C22156}"/>
              </a:ext>
            </a:extLst>
          </p:cNvPr>
          <p:cNvSpPr/>
          <p:nvPr/>
        </p:nvSpPr>
        <p:spPr>
          <a:xfrm>
            <a:off x="6357901" y="3742309"/>
            <a:ext cx="2389237" cy="2470354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C1D133-63B1-4697-90E9-2B123A3D3E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302" y="145414"/>
            <a:ext cx="1417944" cy="1063458"/>
          </a:xfrm>
          <a:prstGeom prst="rect">
            <a:avLst/>
          </a:prstGeom>
        </p:spPr>
      </p:pic>
      <p:sp>
        <p:nvSpPr>
          <p:cNvPr id="15" name="Star: 5 Points 14">
            <a:hlinkClick r:id="rId9" action="ppaction://hlinksldjump"/>
            <a:extLst>
              <a:ext uri="{FF2B5EF4-FFF2-40B4-BE49-F238E27FC236}">
                <a16:creationId xmlns:a16="http://schemas.microsoft.com/office/drawing/2014/main" id="{6EB21216-9583-442B-81B9-D6B13B0A0CCD}"/>
              </a:ext>
            </a:extLst>
          </p:cNvPr>
          <p:cNvSpPr/>
          <p:nvPr/>
        </p:nvSpPr>
        <p:spPr>
          <a:xfrm>
            <a:off x="10338841" y="5240342"/>
            <a:ext cx="1801559" cy="1442139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5030917-BE9A-4D66-83D0-A1287BA963B1}"/>
              </a:ext>
            </a:extLst>
          </p:cNvPr>
          <p:cNvSpPr txBox="1">
            <a:spLocks/>
          </p:cNvSpPr>
          <p:nvPr/>
        </p:nvSpPr>
        <p:spPr>
          <a:xfrm>
            <a:off x="1634246" y="145414"/>
            <a:ext cx="10336023" cy="656718"/>
          </a:xfrm>
          <a:prstGeom prst="rect">
            <a:avLst/>
          </a:prstGeom>
          <a:solidFill>
            <a:schemeClr val="bg1"/>
          </a:solidFill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lnSpc>
                <a:spcPct val="130000"/>
              </a:lnSpc>
              <a:spcBef>
                <a:spcPts val="1200"/>
              </a:spcBef>
            </a:pPr>
            <a:r>
              <a:rPr lang="en-US" sz="32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THÔNG TIN TRÊN WEB</a:t>
            </a:r>
          </a:p>
        </p:txBody>
      </p:sp>
    </p:spTree>
    <p:extLst>
      <p:ext uri="{BB962C8B-B14F-4D97-AF65-F5344CB8AC3E}">
        <p14:creationId xmlns:p14="http://schemas.microsoft.com/office/powerpoint/2010/main" val="587812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1" grpId="0" animBg="1"/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9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78466-B677-42AF-AF87-557949E0C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4109" y="1756896"/>
            <a:ext cx="9721424" cy="4613563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UcPeriod"/>
            </a:pPr>
            <a:r>
              <a:rPr lang="en-US" sz="2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u="sng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https://vnexpress.net/goc-nhin</a:t>
            </a:r>
            <a:endParaRPr lang="en-US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200000"/>
              </a:lnSpc>
              <a:buNone/>
            </a:pPr>
            <a:r>
              <a:rPr lang="en-US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</a:t>
            </a:r>
            <a:r>
              <a:rPr lang="en-US" u="sng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http://hoahoctro.vn/danh-muc/doi-song/hoc-duong</a:t>
            </a:r>
            <a:endParaRPr lang="en-US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200000"/>
              </a:lnSpc>
              <a:buNone/>
            </a:pPr>
            <a:r>
              <a:rPr lang="en-US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u="sng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http://hoahoctro.vn/danh-muc/giai-tri</a:t>
            </a:r>
            <a:r>
              <a:rPr lang="en-US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US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u="sng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https://vnfam.vn</a:t>
            </a:r>
            <a:endParaRPr lang="en-US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C7F06F0-AC34-45A8-9C52-314CB36F237A}"/>
              </a:ext>
            </a:extLst>
          </p:cNvPr>
          <p:cNvSpPr txBox="1">
            <a:spLocks/>
          </p:cNvSpPr>
          <p:nvPr/>
        </p:nvSpPr>
        <p:spPr>
          <a:xfrm>
            <a:off x="1704109" y="70725"/>
            <a:ext cx="10252364" cy="1244004"/>
          </a:xfrm>
          <a:prstGeom prst="rect">
            <a:avLst/>
          </a:prstGeom>
          <a:ln w="50800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sz="2700" b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 các trang web sau đây, những trang web nào có cùng địa chỉ trang chủ?</a:t>
            </a:r>
            <a:endParaRPr lang="en-US" sz="2700" b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BFA041-E940-449D-8B6E-A4818DE852E1}"/>
              </a:ext>
            </a:extLst>
          </p:cNvPr>
          <p:cNvSpPr/>
          <p:nvPr/>
        </p:nvSpPr>
        <p:spPr>
          <a:xfrm>
            <a:off x="-1" y="0"/>
            <a:ext cx="1510145" cy="124400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hlinkClick r:id="rId7" action="ppaction://hlinksldjump"/>
            <a:extLst>
              <a:ext uri="{FF2B5EF4-FFF2-40B4-BE49-F238E27FC236}">
                <a16:creationId xmlns:a16="http://schemas.microsoft.com/office/drawing/2014/main" id="{40C19F71-5EBF-4104-903F-B350186A9E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44866" y="5772367"/>
            <a:ext cx="1047134" cy="1085633"/>
          </a:xfrm>
          <a:prstGeom prst="rect">
            <a:avLst/>
          </a:prstGeom>
        </p:spPr>
      </p:pic>
      <p:pic>
        <p:nvPicPr>
          <p:cNvPr id="1030" name="Picture 6" descr="tick1 - VIETNAM IT">
            <a:extLst>
              <a:ext uri="{FF2B5EF4-FFF2-40B4-BE49-F238E27FC236}">
                <a16:creationId xmlns:a16="http://schemas.microsoft.com/office/drawing/2014/main" id="{DB5DD30B-F6E1-48D6-A85F-19AA7B2E7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99" y="2937165"/>
            <a:ext cx="652845" cy="63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tick1 - VIETNAM IT">
            <a:extLst>
              <a:ext uri="{FF2B5EF4-FFF2-40B4-BE49-F238E27FC236}">
                <a16:creationId xmlns:a16="http://schemas.microsoft.com/office/drawing/2014/main" id="{5C1BF8F3-5F7B-45F6-95B1-49E324256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71" y="3851559"/>
            <a:ext cx="652845" cy="63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259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9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C7F06F0-AC34-45A8-9C52-314CB36F237A}"/>
              </a:ext>
            </a:extLst>
          </p:cNvPr>
          <p:cNvSpPr txBox="1">
            <a:spLocks/>
          </p:cNvSpPr>
          <p:nvPr/>
        </p:nvSpPr>
        <p:spPr>
          <a:xfrm>
            <a:off x="2092036" y="232624"/>
            <a:ext cx="9781309" cy="845127"/>
          </a:xfrm>
          <a:prstGeom prst="rect">
            <a:avLst/>
          </a:prstGeom>
          <a:ln w="508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9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Trang web là gì?</a:t>
            </a:r>
            <a:endParaRPr lang="en-US" sz="26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7483B097-276E-4063-BA1B-6238E37A1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5815" y="5772367"/>
            <a:ext cx="1047134" cy="10856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1319C34-AED9-4E58-A57D-F39D994D98B1}"/>
              </a:ext>
            </a:extLst>
          </p:cNvPr>
          <p:cNvSpPr/>
          <p:nvPr/>
        </p:nvSpPr>
        <p:spPr>
          <a:xfrm>
            <a:off x="-1" y="0"/>
            <a:ext cx="1593273" cy="1077752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E74CD44-8F34-4BA2-B927-63681ADF6623}"/>
              </a:ext>
            </a:extLst>
          </p:cNvPr>
          <p:cNvSpPr txBox="1">
            <a:spLocks/>
          </p:cNvSpPr>
          <p:nvPr/>
        </p:nvSpPr>
        <p:spPr>
          <a:xfrm>
            <a:off x="1704109" y="1507514"/>
            <a:ext cx="9721424" cy="461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UcPeriod"/>
            </a:pPr>
            <a:r>
              <a:rPr lang="en-US" sz="29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9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Trang văn bản bình thường</a:t>
            </a:r>
          </a:p>
          <a:p>
            <a:pPr marL="0" indent="0" algn="just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sz="29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</a:t>
            </a:r>
            <a:r>
              <a:rPr lang="en-US" sz="29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Trang văn bản với hình ảnh, âm thanh và video</a:t>
            </a:r>
          </a:p>
          <a:p>
            <a:pPr marL="0" indent="0" algn="just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sz="29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9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Trang siêu văn bản với 1 địa chỉ truy cập cụ thể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8D18080-CB1E-4AB2-A320-0AC83F7037F4}"/>
              </a:ext>
            </a:extLst>
          </p:cNvPr>
          <p:cNvSpPr/>
          <p:nvPr/>
        </p:nvSpPr>
        <p:spPr>
          <a:xfrm>
            <a:off x="1593272" y="3852599"/>
            <a:ext cx="569825" cy="604684"/>
          </a:xfrm>
          <a:prstGeom prst="ellipse">
            <a:avLst/>
          </a:prstGeom>
          <a:noFill/>
          <a:ln w="825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15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emplate.jpg" descr="C:\Users\chilang\AppData\Roaming\AnPhat\AP-E.Learning (AddIn)\Template\Quiz\template.jpg"/>
          <p:cNvPicPr>
            <a:picLocks noGrp="1"/>
          </p:cNvPicPr>
          <p:nvPr>
            <p:ph idx="1"/>
          </p:nvPr>
        </p:nvPicPr>
        <p:blipFill>
          <a:blip r:embed="rId6" r:link="rId7"/>
          <a:stretch>
            <a:fillRect/>
          </a:stretch>
        </p:blipFill>
        <p:spPr>
          <a:xfrm>
            <a:off x="0" y="9369"/>
            <a:ext cx="12192000" cy="68486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1842656" y="794234"/>
            <a:ext cx="87581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 ĐỀ C: TỔ CHỨC LƯU TRỮ, TÌM KIẾM VÀ TRAO ĐỔI THÔNG TIN</a:t>
            </a:r>
            <a:endParaRPr lang="en-US" sz="3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210AAA-9BFD-4566-9153-569BFFDBBB3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842656" y="4170163"/>
            <a:ext cx="8758150" cy="7977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1200"/>
              </a:spcBef>
            </a:pP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THÔNG TIN TRÊN WEB</a:t>
            </a:r>
            <a:endParaRPr lang="en-US" sz="4000" b="1" kern="900" spc="-9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EBF22666-C8BB-4EEB-B86C-DE4762A83BBC}"/>
              </a:ext>
            </a:extLst>
          </p:cNvPr>
          <p:cNvSpPr txBox="1"/>
          <p:nvPr/>
        </p:nvSpPr>
        <p:spPr>
          <a:xfrm>
            <a:off x="3028122" y="3167390"/>
            <a:ext cx="61357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 10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585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9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C7F06F0-AC34-45A8-9C52-314CB36F237A}"/>
              </a:ext>
            </a:extLst>
          </p:cNvPr>
          <p:cNvSpPr txBox="1">
            <a:spLocks/>
          </p:cNvSpPr>
          <p:nvPr/>
        </p:nvSpPr>
        <p:spPr>
          <a:xfrm>
            <a:off x="1499588" y="166123"/>
            <a:ext cx="10387611" cy="859113"/>
          </a:xfrm>
          <a:prstGeom prst="rect">
            <a:avLst/>
          </a:prstGeom>
          <a:ln w="50800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9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 trang web có những dạng thông tin nào sau đây</a:t>
            </a:r>
            <a:endParaRPr lang="en-US" sz="29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F7AF8-3519-4592-BCFE-029AA662FB7D}"/>
              </a:ext>
            </a:extLst>
          </p:cNvPr>
          <p:cNvSpPr/>
          <p:nvPr/>
        </p:nvSpPr>
        <p:spPr>
          <a:xfrm>
            <a:off x="4211782" y="4665607"/>
            <a:ext cx="569825" cy="604684"/>
          </a:xfrm>
          <a:prstGeom prst="ellipse">
            <a:avLst/>
          </a:prstGeom>
          <a:noFill/>
          <a:ln w="825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2711C39A-D84C-4AC6-9D67-623D28024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2853" y="5894692"/>
            <a:ext cx="929147" cy="96330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02F6276-0B71-4DB5-8D8E-0C0C6F38583E}"/>
              </a:ext>
            </a:extLst>
          </p:cNvPr>
          <p:cNvSpPr/>
          <p:nvPr/>
        </p:nvSpPr>
        <p:spPr>
          <a:xfrm>
            <a:off x="0" y="0"/>
            <a:ext cx="1427018" cy="119149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2DA0B8A-58D0-4D0B-BB42-51AEEF91BE7D}"/>
              </a:ext>
            </a:extLst>
          </p:cNvPr>
          <p:cNvSpPr txBox="1">
            <a:spLocks/>
          </p:cNvSpPr>
          <p:nvPr/>
        </p:nvSpPr>
        <p:spPr>
          <a:xfrm>
            <a:off x="4239491" y="1281129"/>
            <a:ext cx="7023362" cy="461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UcPeriod"/>
            </a:pPr>
            <a:r>
              <a:rPr lang="en-US" sz="29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Văn bản</a:t>
            </a:r>
            <a:endParaRPr lang="en-US" sz="29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sz="29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</a:t>
            </a:r>
            <a:r>
              <a:rPr lang="en-US" sz="29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9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Video</a:t>
            </a:r>
          </a:p>
          <a:p>
            <a:pPr marL="0" indent="0" algn="just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sz="29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Âm thanh</a:t>
            </a:r>
          </a:p>
          <a:p>
            <a:pPr marL="0" indent="0" algn="just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sz="29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Tất cả những dạng trên</a:t>
            </a:r>
            <a:endParaRPr lang="en-US" sz="29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488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9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C7F06F0-AC34-45A8-9C52-314CB36F237A}"/>
              </a:ext>
            </a:extLst>
          </p:cNvPr>
          <p:cNvSpPr txBox="1">
            <a:spLocks/>
          </p:cNvSpPr>
          <p:nvPr/>
        </p:nvSpPr>
        <p:spPr>
          <a:xfrm>
            <a:off x="1706873" y="107130"/>
            <a:ext cx="10249600" cy="927891"/>
          </a:xfrm>
          <a:prstGeom prst="rect">
            <a:avLst/>
          </a:prstGeom>
          <a:ln w="50800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sz="2900" b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Điền (Đ) với câu đúng, (S) câu sai trong các câu sau:</a:t>
            </a:r>
            <a:endParaRPr lang="en-US" sz="2900" b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  <a:extLst>
              <a:ext uri="{FF2B5EF4-FFF2-40B4-BE49-F238E27FC236}">
                <a16:creationId xmlns:a16="http://schemas.microsoft.com/office/drawing/2014/main" id="{3AB85100-8C9F-4B4D-B045-A4D0B9957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296" y="6068291"/>
            <a:ext cx="761704" cy="78970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2FC7597-498C-4609-BE18-AB6794BC7489}"/>
              </a:ext>
            </a:extLst>
          </p:cNvPr>
          <p:cNvSpPr/>
          <p:nvPr/>
        </p:nvSpPr>
        <p:spPr>
          <a:xfrm>
            <a:off x="-1" y="0"/>
            <a:ext cx="1510145" cy="1035022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E962185-CCFD-491D-908F-97A2379AFA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82755"/>
              </p:ext>
            </p:extLst>
          </p:nvPr>
        </p:nvGraphicFramePr>
        <p:xfrm>
          <a:off x="755071" y="1389836"/>
          <a:ext cx="10744202" cy="4952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0997">
                  <a:extLst>
                    <a:ext uri="{9D8B030D-6E8A-4147-A177-3AD203B41FA5}">
                      <a16:colId xmlns:a16="http://schemas.microsoft.com/office/drawing/2014/main" val="4044617881"/>
                    </a:ext>
                  </a:extLst>
                </a:gridCol>
                <a:gridCol w="2043205">
                  <a:extLst>
                    <a:ext uri="{9D8B030D-6E8A-4147-A177-3AD203B41FA5}">
                      <a16:colId xmlns:a16="http://schemas.microsoft.com/office/drawing/2014/main" val="3622409348"/>
                    </a:ext>
                  </a:extLst>
                </a:gridCol>
              </a:tblGrid>
              <a:tr h="746091">
                <a:tc>
                  <a:txBody>
                    <a:bodyPr/>
                    <a:lstStyle/>
                    <a:p>
                      <a:pPr algn="ctr"/>
                      <a:r>
                        <a:rPr lang="en-US" sz="3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Câu hỏi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Trả lời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381222"/>
                  </a:ext>
                </a:extLst>
              </a:tr>
              <a:tr h="746091">
                <a:tc>
                  <a:txBody>
                    <a:bodyPr/>
                    <a:lstStyle/>
                    <a:p>
                      <a:r>
                        <a:rPr lang="en-US" sz="2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A. </a:t>
                      </a:r>
                      <a:r>
                        <a:rPr lang="en-US" sz="2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Thông tin trên trang web chỉ có ở dạng siêu văn bản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913110"/>
                  </a:ext>
                </a:extLst>
              </a:tr>
              <a:tr h="7460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B.</a:t>
                      </a: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Sử dụng siêu liên kết chỉ xem được một đoạn văn bản trong cùng 1 trang web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628690"/>
                  </a:ext>
                </a:extLst>
              </a:tr>
              <a:tr h="7460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C. </a:t>
                      </a: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Khi biết địa chỉ website sẽ truy cập được website đó để xem thông 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480123"/>
                  </a:ext>
                </a:extLst>
              </a:tr>
              <a:tr h="7460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D. </a:t>
                      </a: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Với siêu văn bản, người đọc có thể không đọc tuần tự, có thể từ tài liệu này di chuyển đến tài liệu khác nhờ các siêu liên kết.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246112"/>
                  </a:ext>
                </a:extLst>
              </a:tr>
            </a:tbl>
          </a:graphicData>
        </a:graphic>
      </p:graphicFrame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87D5EF2-E527-4416-AB36-68BF625707CC}"/>
              </a:ext>
            </a:extLst>
          </p:cNvPr>
          <p:cNvSpPr txBox="1">
            <a:spLocks/>
          </p:cNvSpPr>
          <p:nvPr/>
        </p:nvSpPr>
        <p:spPr>
          <a:xfrm>
            <a:off x="10363201" y="1856508"/>
            <a:ext cx="817417" cy="789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16F7FBD-1CF2-408A-B7C1-57868BB84FAA}"/>
              </a:ext>
            </a:extLst>
          </p:cNvPr>
          <p:cNvSpPr txBox="1">
            <a:spLocks/>
          </p:cNvSpPr>
          <p:nvPr/>
        </p:nvSpPr>
        <p:spPr>
          <a:xfrm>
            <a:off x="10363201" y="2761950"/>
            <a:ext cx="817417" cy="789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E2C70F6-AD0F-408B-84F3-AE56EBA99431}"/>
              </a:ext>
            </a:extLst>
          </p:cNvPr>
          <p:cNvSpPr txBox="1">
            <a:spLocks/>
          </p:cNvSpPr>
          <p:nvPr/>
        </p:nvSpPr>
        <p:spPr>
          <a:xfrm>
            <a:off x="10363201" y="3816935"/>
            <a:ext cx="817417" cy="789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0C463EF-B379-40EB-A91A-F3DBEADE4726}"/>
              </a:ext>
            </a:extLst>
          </p:cNvPr>
          <p:cNvSpPr txBox="1">
            <a:spLocks/>
          </p:cNvSpPr>
          <p:nvPr/>
        </p:nvSpPr>
        <p:spPr>
          <a:xfrm>
            <a:off x="10363201" y="4871920"/>
            <a:ext cx="817417" cy="789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3954269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9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BB077C1-2482-428F-B71F-0E6322F5E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527" y="1506191"/>
            <a:ext cx="10335491" cy="384561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Các nhóm trên cùng 1 máy tính truy cập website </a:t>
            </a:r>
            <a:r>
              <a:rPr lang="en-US" sz="3000" b="1" u="sng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https://zingmp3.vn/</a:t>
            </a:r>
            <a:r>
              <a:rPr lang="en-US" sz="3000" b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tìm thể loại nhạc thiếu nhi và mở 1 bài hát em yêu thích.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7CCC75-624B-4D09-988B-2E849F7F7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744" y="154678"/>
            <a:ext cx="11059886" cy="656718"/>
          </a:xfrm>
          <a:solidFill>
            <a:schemeClr val="bg1"/>
          </a:solidFill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algn="ctr" defTabSz="457200">
              <a:lnSpc>
                <a:spcPct val="130000"/>
              </a:lnSpc>
              <a:spcBef>
                <a:spcPts val="1200"/>
              </a:spcBef>
            </a:pPr>
            <a:r>
              <a:rPr lang="en-US" sz="32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730945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9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882E1EB-DFD9-4F39-9E44-8A6E35088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6956" y="230939"/>
            <a:ext cx="8481661" cy="656718"/>
          </a:xfrm>
          <a:solidFill>
            <a:schemeClr val="bg1"/>
          </a:solidFill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algn="ctr" defTabSz="457200">
              <a:lnSpc>
                <a:spcPct val="130000"/>
              </a:lnSpc>
              <a:spcBef>
                <a:spcPts val="1200"/>
              </a:spcBef>
            </a:pPr>
            <a:r>
              <a:rPr lang="en-US" sz="32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 NHIỆM VỤ VỀ NHÀ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BB077C1-2482-428F-B71F-0E6322F5E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805" y="1381500"/>
            <a:ext cx="10335491" cy="3845618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US"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 kĩ phần tóm tắt bài học SGK/34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US"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Chuẩn bị trước bài 2: Truy cập thông tin trên Internet</a:t>
            </a:r>
          </a:p>
        </p:txBody>
      </p:sp>
    </p:spTree>
    <p:extLst>
      <p:ext uri="{BB962C8B-B14F-4D97-AF65-F5344CB8AC3E}">
        <p14:creationId xmlns:p14="http://schemas.microsoft.com/office/powerpoint/2010/main" val="324776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9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DC44DDF6-DACA-4791-87C5-0EA889B41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861" y="2912122"/>
            <a:ext cx="9949912" cy="797782"/>
          </a:xfrm>
          <a:solidFill>
            <a:schemeClr val="bg1"/>
          </a:solidFill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algn="ctr" defTabSz="457200">
              <a:lnSpc>
                <a:spcPct val="130000"/>
              </a:lnSpc>
              <a:spcBef>
                <a:spcPts val="1200"/>
              </a:spcBef>
            </a:pP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 HỌC KẾT THÚC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DC18D1-D315-E106-1388-7E726FF8E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5" y="142047"/>
            <a:ext cx="2857500" cy="25717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D41481-7C25-8E53-D56E-984C0FB6CD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250"/>
            <a:ext cx="2857500" cy="25717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37D1F9-CC5A-DDFB-4AD8-C6D4ED1FD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035" y="4190587"/>
            <a:ext cx="2857500" cy="2571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FAC8B1-B9E3-789D-E9F8-6966BE020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035" y="0"/>
            <a:ext cx="28575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261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9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4E6C0B5-5752-47A8-AD76-153D57D395C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427018" y="295544"/>
            <a:ext cx="9529694" cy="727250"/>
          </a:xfrm>
          <a:prstGeom prst="rect">
            <a:avLst/>
          </a:prstGeom>
          <a:solidFill>
            <a:schemeClr val="bg1"/>
          </a:solidFill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1200"/>
              </a:spcBef>
            </a:pPr>
            <a:r>
              <a:rPr lang="en-US" sz="3600" b="1" kern="900" spc="-9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 LÀ GÌ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7447481-8677-4AFC-B607-89964F087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288" y="5835206"/>
            <a:ext cx="9721424" cy="73152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lvl="0" indent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 thể xem được công thức nấu 1 bữa ăn ngon ở đây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84F5CC-94F3-96CA-F2C4-F4B4322F47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9704" y="1481137"/>
            <a:ext cx="6679096" cy="3895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09F6FD-FAD2-BCD4-3BE8-1085CC4492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638" y="1022793"/>
            <a:ext cx="2324361" cy="17336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BBAC7D-CFC6-879C-D663-CC9023CEC7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7" y="3429001"/>
            <a:ext cx="2098868" cy="217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0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9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7447481-8677-4AFC-B607-89964F087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5081" y="5643209"/>
            <a:ext cx="9721424" cy="72725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lvl="0" indent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 thể tra cứu nhanh các thông tin về vũ trụ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486C7E-C3D5-F803-E8DC-FA95F9ED5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217" y="622852"/>
            <a:ext cx="9342783" cy="443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31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9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7447481-8677-4AFC-B607-89964F087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5081" y="5740194"/>
            <a:ext cx="9721424" cy="72725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lvl="0" indent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 tính là thành phần rất quan trọng tạo nên nó</a:t>
            </a:r>
          </a:p>
        </p:txBody>
      </p:sp>
      <p:pic>
        <p:nvPicPr>
          <p:cNvPr id="3074" name="Picture 2" descr="Hình ảnh máy chủ Việt Nam - Máy Chủ Việt Nam">
            <a:extLst>
              <a:ext uri="{FF2B5EF4-FFF2-40B4-BE49-F238E27FC236}">
                <a16:creationId xmlns:a16="http://schemas.microsoft.com/office/drawing/2014/main" id="{B6205842-497A-4C46-9716-31849947E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082" y="390556"/>
            <a:ext cx="6754423" cy="521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A0B66D-8ADD-7D55-D756-FD65D57005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2" y="1272209"/>
            <a:ext cx="3903593" cy="393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86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9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2475542-2BD6-449C-9067-0150482BA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803" y="5886269"/>
            <a:ext cx="10156702" cy="72725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lvl="0" indent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Mạng máy tính toàn cầu (Internet)</a:t>
            </a:r>
          </a:p>
        </p:txBody>
      </p:sp>
      <p:pic>
        <p:nvPicPr>
          <p:cNvPr id="1026" name="Picture 2" descr="Bình luận khoa học Tội cản trở gây rối loạn hoạt động của mạng máy tính,  mạng viễn thông phương tiện điện tử - Luật Vĩnh An">
            <a:extLst>
              <a:ext uri="{FF2B5EF4-FFF2-40B4-BE49-F238E27FC236}">
                <a16:creationId xmlns:a16="http://schemas.microsoft.com/office/drawing/2014/main" id="{0269CE9C-44BF-4B34-B9EA-CF3E8A752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03" y="396881"/>
            <a:ext cx="10156701" cy="5325045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988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 noChangeArrowheads="1"/>
          </p:cNvSpPr>
          <p:nvPr>
            <p:custDataLst>
              <p:tags r:id="rId2"/>
            </p:custDataLst>
          </p:nvPr>
        </p:nvSpPr>
        <p:spPr bwMode="ltGray">
          <a:xfrm rot="5400000">
            <a:off x="-1719869" y="1768622"/>
            <a:ext cx="4824413" cy="5201943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AutoShape 3"/>
          <p:cNvSpPr>
            <a:spLocks noChangeArrowheads="1"/>
          </p:cNvSpPr>
          <p:nvPr>
            <p:custDataLst>
              <p:tags r:id="rId3"/>
            </p:custDataLst>
          </p:nvPr>
        </p:nvSpPr>
        <p:spPr bwMode="ltGray">
          <a:xfrm rot="5400000" flipH="1">
            <a:off x="-1365138" y="2207188"/>
            <a:ext cx="4032250" cy="4294648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70C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5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314272" y="1914118"/>
            <a:ext cx="8774642" cy="73574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800" b="1">
                <a:solidFill>
                  <a:srgbClr val="FF3300"/>
                </a:solidFill>
                <a:latin typeface="Arial" charset="0"/>
                <a:cs typeface="Times New Roman" pitchFamily="18" charset="0"/>
              </a:rPr>
              <a:t>1. Khám phá website </a:t>
            </a:r>
            <a:endParaRPr lang="en-US" sz="2800" b="1">
              <a:solidFill>
                <a:srgbClr val="000099"/>
              </a:solidFill>
              <a:latin typeface="Arial" charset="0"/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1728909" y="2217096"/>
            <a:ext cx="698198" cy="604837"/>
            <a:chOff x="2078" y="1680"/>
            <a:chExt cx="1615" cy="1615"/>
          </a:xfrm>
        </p:grpSpPr>
        <p:sp>
          <p:nvSpPr>
            <p:cNvPr id="7" name="Oval 7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Oval 8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Oval 9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Oval 10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Oval 11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Oval 12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3" name="Rectangle 20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xfrm>
            <a:off x="716296" y="3147443"/>
            <a:ext cx="1832771" cy="2062103"/>
          </a:xfrm>
          <a:noFill/>
        </p:spPr>
        <p:txBody>
          <a:bodyPr wrap="square" anchor="t">
            <a:spAutoFit/>
          </a:bodyPr>
          <a:lstStyle/>
          <a:p>
            <a:pPr algn="l" eaLnBrk="1" hangingPunct="1">
              <a:lnSpc>
                <a:spcPct val="100000"/>
              </a:lnSpc>
            </a:pPr>
            <a:r>
              <a:rPr lang="en-US" sz="3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 DUNG BÀI HỌC</a:t>
            </a:r>
          </a:p>
        </p:txBody>
      </p:sp>
      <p:sp>
        <p:nvSpPr>
          <p:cNvPr id="14" name="AutoShape 21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3134337" y="3107400"/>
            <a:ext cx="7954578" cy="670828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5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2. Siêu văn bản và liên kết</a:t>
            </a:r>
            <a:endParaRPr lang="en-US" sz="2500" b="1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15" name="Group 22"/>
          <p:cNvGrpSpPr>
            <a:grpSpLocks/>
          </p:cNvGrpSpPr>
          <p:nvPr/>
        </p:nvGrpSpPr>
        <p:grpSpPr bwMode="auto">
          <a:xfrm>
            <a:off x="2532784" y="3236214"/>
            <a:ext cx="618219" cy="573260"/>
            <a:chOff x="2078" y="1771"/>
            <a:chExt cx="1615" cy="1430"/>
          </a:xfrm>
        </p:grpSpPr>
        <p:sp>
          <p:nvSpPr>
            <p:cNvPr id="16" name="Oval 2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gray">
            <a:xfrm>
              <a:off x="2078" y="1794"/>
              <a:ext cx="1615" cy="1387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Oval 2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Oval 2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gray">
            <a:xfrm>
              <a:off x="2255" y="1796"/>
              <a:ext cx="1262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Oval 26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gray">
            <a:xfrm>
              <a:off x="2254" y="1795"/>
              <a:ext cx="1262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Oval 27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Oval 28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82684E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AutoShape 29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3193001" y="4495748"/>
            <a:ext cx="7895913" cy="752475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800" b="1">
                <a:solidFill>
                  <a:srgbClr val="800000"/>
                </a:solidFill>
                <a:latin typeface="Arial" charset="0"/>
                <a:cs typeface="Times New Roman" pitchFamily="18" charset="0"/>
              </a:rPr>
              <a:t>3. Luyện tập</a:t>
            </a:r>
            <a:endParaRPr lang="en-US" sz="2800" b="1">
              <a:solidFill>
                <a:srgbClr val="800000"/>
              </a:solidFill>
              <a:latin typeface="Arial" charset="0"/>
            </a:endParaRPr>
          </a:p>
        </p:txBody>
      </p:sp>
      <p:grpSp>
        <p:nvGrpSpPr>
          <p:cNvPr id="23" name="Group 30"/>
          <p:cNvGrpSpPr>
            <a:grpSpLocks/>
          </p:cNvGrpSpPr>
          <p:nvPr/>
        </p:nvGrpSpPr>
        <p:grpSpPr bwMode="auto">
          <a:xfrm>
            <a:off x="2604578" y="4626625"/>
            <a:ext cx="698198" cy="604838"/>
            <a:chOff x="2078" y="1680"/>
            <a:chExt cx="1615" cy="1615"/>
          </a:xfrm>
        </p:grpSpPr>
        <p:sp>
          <p:nvSpPr>
            <p:cNvPr id="24" name="Oval 3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Oval 3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Oval 3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Oval 3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Oval 36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0" name="Rounded Rectangle 29"/>
          <p:cNvSpPr/>
          <p:nvPr>
            <p:custDataLst>
              <p:tags r:id="rId8"/>
            </p:custDataLst>
          </p:nvPr>
        </p:nvSpPr>
        <p:spPr>
          <a:xfrm>
            <a:off x="1380928" y="170010"/>
            <a:ext cx="10297127" cy="1371600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THÔNG TIN TRÊN WEB</a:t>
            </a:r>
            <a:endParaRPr lang="en-US" sz="3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AutoShape 29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2532784" y="5772471"/>
            <a:ext cx="8556130" cy="752475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800" b="1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4. Vận dụng</a:t>
            </a:r>
            <a:endParaRPr lang="en-US" sz="2800" b="1">
              <a:solidFill>
                <a:srgbClr val="002060"/>
              </a:solidFill>
              <a:latin typeface="Arial" charset="0"/>
            </a:endParaRPr>
          </a:p>
        </p:txBody>
      </p:sp>
      <p:grpSp>
        <p:nvGrpSpPr>
          <p:cNvPr id="32" name="Group 30"/>
          <p:cNvGrpSpPr>
            <a:grpSpLocks/>
          </p:cNvGrpSpPr>
          <p:nvPr/>
        </p:nvGrpSpPr>
        <p:grpSpPr bwMode="auto">
          <a:xfrm>
            <a:off x="1841744" y="5798344"/>
            <a:ext cx="698198" cy="604838"/>
            <a:chOff x="2078" y="1680"/>
            <a:chExt cx="1615" cy="1615"/>
          </a:xfrm>
        </p:grpSpPr>
        <p:sp>
          <p:nvSpPr>
            <p:cNvPr id="33" name="Oval 3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Oval 3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Oval 3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Oval 3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3567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22" grpId="2" animBg="1"/>
      <p:bldP spid="31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9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F1CA056-1514-4808-9812-212A8A4B3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744" y="67594"/>
            <a:ext cx="11059886" cy="656718"/>
          </a:xfrm>
          <a:solidFill>
            <a:schemeClr val="bg1"/>
          </a:solidFill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algn="ctr" defTabSz="457200">
              <a:lnSpc>
                <a:spcPct val="130000"/>
              </a:lnSpc>
              <a:spcBef>
                <a:spcPts val="1200"/>
              </a:spcBef>
            </a:pPr>
            <a:r>
              <a:rPr lang="en-US" sz="32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THÔNG TIN TRÊN WEB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08658F1-2888-4463-9AAB-F29A7C6A05B4}"/>
              </a:ext>
            </a:extLst>
          </p:cNvPr>
          <p:cNvPicPr/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85" y="3561662"/>
            <a:ext cx="2017485" cy="222607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ounded Rectangular Callout 1">
            <a:extLst>
              <a:ext uri="{FF2B5EF4-FFF2-40B4-BE49-F238E27FC236}">
                <a16:creationId xmlns:a16="http://schemas.microsoft.com/office/drawing/2014/main" id="{5CEAA903-0BAE-4809-B450-A6CA41A7CE7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92314" y="2247598"/>
            <a:ext cx="4263572" cy="1143000"/>
          </a:xfrm>
          <a:prstGeom prst="wedgeRoundRectCallout">
            <a:avLst>
              <a:gd name="adj1" fmla="val -18079"/>
              <a:gd name="adj2" fmla="val 78238"/>
              <a:gd name="adj3" fmla="val 16667"/>
            </a:avLst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 sao để truy cập các thông tin trên internet?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9038F5A-AE86-494C-9E9D-E8D629FDF45F}"/>
              </a:ext>
            </a:extLst>
          </p:cNvPr>
          <p:cNvCxnSpPr>
            <a:cxnSpLocks/>
          </p:cNvCxnSpPr>
          <p:nvPr/>
        </p:nvCxnSpPr>
        <p:spPr>
          <a:xfrm>
            <a:off x="2324100" y="4674701"/>
            <a:ext cx="3566160" cy="0"/>
          </a:xfrm>
          <a:prstGeom prst="straightConnector1">
            <a:avLst/>
          </a:prstGeom>
          <a:ln w="412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Internet là gì? Lịch sử phát triển của internet như thế nào? Những lợi ích  và tác hại của internet trong cuộc sống - FPT VN">
            <a:extLst>
              <a:ext uri="{FF2B5EF4-FFF2-40B4-BE49-F238E27FC236}">
                <a16:creationId xmlns:a16="http://schemas.microsoft.com/office/drawing/2014/main" id="{6221E036-EBA0-4D79-AF15-B3D24293F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372" y="2595529"/>
            <a:ext cx="5891258" cy="366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09FA49-037D-4FF1-8EA8-82ED932F4C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3372" y="3916202"/>
            <a:ext cx="2173063" cy="1621082"/>
          </a:xfrm>
          <a:prstGeom prst="rect">
            <a:avLst/>
          </a:prstGeom>
        </p:spPr>
      </p:pic>
      <p:sp>
        <p:nvSpPr>
          <p:cNvPr id="25" name="Rounded Rectangular Callout 1">
            <a:extLst>
              <a:ext uri="{FF2B5EF4-FFF2-40B4-BE49-F238E27FC236}">
                <a16:creationId xmlns:a16="http://schemas.microsoft.com/office/drawing/2014/main" id="{79AB1DB4-9570-4099-857A-B0240CD14D7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923372" y="5664085"/>
            <a:ext cx="2206175" cy="551076"/>
          </a:xfrm>
          <a:prstGeom prst="wedgeRoundRectCallout">
            <a:avLst>
              <a:gd name="adj1" fmla="val 3027"/>
              <a:gd name="adj2" fmla="val -22079"/>
              <a:gd name="adj3" fmla="val 16667"/>
            </a:avLst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 web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51005A-8DC2-49F3-BF3B-8C49E904CE6F}"/>
              </a:ext>
            </a:extLst>
          </p:cNvPr>
          <p:cNvSpPr txBox="1">
            <a:spLocks/>
          </p:cNvSpPr>
          <p:nvPr/>
        </p:nvSpPr>
        <p:spPr>
          <a:xfrm>
            <a:off x="395514" y="1288556"/>
            <a:ext cx="4844143" cy="656718"/>
          </a:xfrm>
          <a:prstGeom prst="rect">
            <a:avLst/>
          </a:prstGeom>
          <a:noFill/>
          <a:ln w="508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lnSpc>
                <a:spcPct val="130000"/>
              </a:lnSpc>
              <a:spcBef>
                <a:spcPts val="1200"/>
              </a:spcBef>
            </a:pP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</a:t>
            </a: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</a:t>
            </a: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website:</a:t>
            </a:r>
          </a:p>
        </p:txBody>
      </p:sp>
    </p:spTree>
    <p:extLst>
      <p:ext uri="{BB962C8B-B14F-4D97-AF65-F5344CB8AC3E}">
        <p14:creationId xmlns:p14="http://schemas.microsoft.com/office/powerpoint/2010/main" val="475625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9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E5519A4-430F-4506-B30A-9C3E39056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288" y="2314381"/>
            <a:ext cx="9721424" cy="1904332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Trang web (web page):  </a:t>
            </a:r>
            <a:r>
              <a:rPr 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en-US" sz="3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xem</a:t>
            </a:r>
            <a:r>
              <a:rPr 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US" sz="3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Internet.</a:t>
            </a:r>
            <a:endParaRPr lang="en-US" sz="3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A3FFF6-3738-480D-A21F-F87EEE3A63E1}"/>
              </a:ext>
            </a:extLst>
          </p:cNvPr>
          <p:cNvSpPr txBox="1">
            <a:spLocks/>
          </p:cNvSpPr>
          <p:nvPr/>
        </p:nvSpPr>
        <p:spPr>
          <a:xfrm>
            <a:off x="754744" y="126969"/>
            <a:ext cx="11059886" cy="656718"/>
          </a:xfrm>
          <a:prstGeom prst="rect">
            <a:avLst/>
          </a:prstGeom>
          <a:solidFill>
            <a:schemeClr val="bg1"/>
          </a:solidFill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lnSpc>
                <a:spcPct val="130000"/>
              </a:lnSpc>
              <a:spcBef>
                <a:spcPts val="1200"/>
              </a:spcBef>
            </a:pPr>
            <a:r>
              <a:rPr lang="en-US" sz="32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THÔNG TIN TRÊN WEB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3D76DDB-70AD-48C5-B427-C4C48D179AF4}"/>
              </a:ext>
            </a:extLst>
          </p:cNvPr>
          <p:cNvSpPr txBox="1">
            <a:spLocks/>
          </p:cNvSpPr>
          <p:nvPr/>
        </p:nvSpPr>
        <p:spPr>
          <a:xfrm>
            <a:off x="395514" y="1288556"/>
            <a:ext cx="4844143" cy="656718"/>
          </a:xfrm>
          <a:prstGeom prst="rect">
            <a:avLst/>
          </a:prstGeom>
          <a:noFill/>
          <a:ln w="508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lnSpc>
                <a:spcPct val="130000"/>
              </a:lnSpc>
              <a:spcBef>
                <a:spcPts val="1200"/>
              </a:spcBef>
            </a:pPr>
            <a:r>
              <a:rPr lang="en-US" sz="3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Khám phá website:</a:t>
            </a:r>
          </a:p>
        </p:txBody>
      </p:sp>
    </p:spTree>
    <p:extLst>
      <p:ext uri="{BB962C8B-B14F-4D97-AF65-F5344CB8AC3E}">
        <p14:creationId xmlns:p14="http://schemas.microsoft.com/office/powerpoint/2010/main" val="4034956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SUS\Desktop\Bai 6 tin 8\LoveIsLikeAFlower-Danbi_3w7nv.mp3"/>
  <p:tag name="HTML_SHAPEINFO" val="&lt;SlideThumbPath val=&quot;Slide1.PNG&quot;/&gt;"/>
  <p:tag name="PPSNARRATION" val="74,995111284,D:\BÀI DỰ THI 1_LÊ THỊ HĂNG\TỆP NGUỒN\bài 3_Tổ chức và truy cập thông tin trên internet_pptx\Media.ppc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HTML_SHAPEINFO" val="&lt;ThreeDShapeInfo&gt;&lt;uuid val=&quot;&quot;/&gt;&lt;isInvalidForFieldText val=&quot;0&quot;/&gt;&lt;Image&gt;&lt;filename val=&quot;C:\Users\ASUS\AppData\Local\Temp\PR\data\asimages\{A19E2ED5-E147-400E-8D08-2DDFEE845104}_2.png&quot;/&gt;&lt;left val=&quot;173&quot;/&gt;&lt;top val=&quot;248&quot;/&gt;&lt;width val=&quot;494&quot;/&gt;&lt;height val=&quot;64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HTML_SHAPEINFO" val="&lt;ThreeDShapeInfo&gt;&lt;uuid val=&quot;&quot;/&gt;&lt;isInvalidForFieldText val=&quot;0&quot;/&gt;&lt;Image&gt;&lt;filename val=&quot;C:\Users\ASUS\AppData\Local\Temp\PR\data\asimages\{BCED9960-CA55-4DE9-8258-0D20467AD15C}_2.png&quot;/&gt;&lt;left val=&quot;174&quot;/&gt;&lt;top val=&quot;354&quot;/&gt;&lt;width val=&quot;505&quot;/&gt;&lt;height val=&quot;64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  <p:tag name="PRESENTER_SHAPEINFO" val="&lt;ThreeDShapeInfo&gt;&lt;uuid val=&quot;{1825BE5E-B70D-4A48-BECD-EA366B06555B}&quot;/&gt;&lt;isInvalidForFieldText val=&quot;0&quot;/&gt;&lt;Image&gt;&lt;filename val=&quot;C:\Users\ASUS\AppData\Local\Temp\PR\data\asimages\{1825BE5E-B70D-4A48-BECD-EA366B06555B}_2.png&quot;/&gt;&lt;left val=&quot;3&quot;/&gt;&lt;top val=&quot;12&quot;/&gt;&lt;width val=&quot;711&quot;/&gt;&lt;height val=&quot;111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ASUS\AppData\Local\Temp\PR\data\asimages\{F62D1070-6778-4D08-9731-6E034CD1CAD9}_2.png&quot;/&gt;&lt;left val=&quot;132&quot;/&gt;&lt;top val=&quot;450&quot;/&gt;&lt;width val=&quot;549&quot;/&gt;&lt;height val=&quot;64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SUS\AppData\Local\Temp\PR\data\asimages\{9C3FC924-5C50-4A31-992A-8D96023AC66B}_1.png&quot;/&gt;&lt;left val=&quot;36&quot;/&gt;&lt;top val=&quot;200&quot;/&gt;&lt;width val=&quot;631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SUS\AppData\Local\Temp\PR\data\asimages\{039F1CD9-A932-4ED7-AB8B-0506F3E0B729}_1.png&quot;/&gt;&lt;left val=&quot;6&quot;/&gt;&lt;top val=&quot;12&quot;/&gt;&lt;width val=&quot;703&quot;/&gt;&lt;height val=&quot;183&quot;/&gt;&lt;hasText val=&quot;1&quot;/&gt;&lt;/Image&gt;&lt;/ThreeDShapeInfo&gt;"/>
  <p:tag name="PRESENTER_SHAPETEXTINFO" val="&lt;ShapeTextInfo&gt;&lt;TableIndex row=&quot;-1&quot; col=&quot;-1&quot;&gt;&lt;linesCount val=&quot;4&quot;/&gt;&lt;lineCharCount val=&quot;32&quot;/&gt;&lt;lineCharCount val=&quot;62&quot;/&gt;&lt;lineCharCount val=&quot;12&quot;/&gt;&lt;lineCharCount val=&quot;43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85F8343-C47A-4728-8201-058532A7FC72}&quot;/&gt;&lt;isInvalidForFieldText val=&quot;0&quot;/&gt;&lt;Image&gt;&lt;filename val=&quot;C:\Users\ASUS\AppData\Local\Temp\PR\data\asimages\{985F8343-C47A-4728-8201-058532A7FC72}.png&quot;/&gt;&lt;left val=&quot;54&quot;/&gt;&lt;top val=&quot;211&quot;/&gt;&lt;width val=&quot;132&quot;/&gt;&lt;height val=&quot;142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SUS\AppData\Local\Temp\PR\data\asimages\{C7CEBF4F-B844-4E16-8710-D75E9189E845}_13.png&quot;/&gt;&lt;left val=&quot;54&quot;/&gt;&lt;top val=&quot;99&quot;/&gt;&lt;width val=&quot;304&quot;/&gt;&lt;height val=&quot;116&quot;/&gt;&lt;hasText val=&quot;1&quot;/&gt;&lt;/Image&gt;&lt;/ThreeDShapeInfo&gt;"/>
  <p:tag name="PRESENTER_SHAPETEXTINFO" val="&lt;ShapeTextInfo&gt;&lt;TableIndex row=&quot;-1&quot; col=&quot;-1&quot;&gt;&lt;linesCount val=&quot;2&quot;/&gt;&lt;lineCharCount val=&quot;23&quot;/&gt;&lt;lineCharCount val=&quot;13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SUS\AppData\Local\Temp\PR\data\asimages\{039F1CD9-A932-4ED7-AB8B-0506F3E0B729}_1.png&quot;/&gt;&lt;left val=&quot;6&quot;/&gt;&lt;top val=&quot;12&quot;/&gt;&lt;width val=&quot;703&quot;/&gt;&lt;height val=&quot;183&quot;/&gt;&lt;hasText val=&quot;1&quot;/&gt;&lt;/Image&gt;&lt;/ThreeDShapeInfo&gt;"/>
  <p:tag name="PRESENTER_SHAPETEXTINFO" val="&lt;ShapeTextInfo&gt;&lt;TableIndex row=&quot;-1&quot; col=&quot;-1&quot;&gt;&lt;linesCount val=&quot;4&quot;/&gt;&lt;lineCharCount val=&quot;32&quot;/&gt;&lt;lineCharCount val=&quot;62&quot;/&gt;&lt;lineCharCount val=&quot;12&quot;/&gt;&lt;lineCharCount val=&quot;43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SUS\AppData\Local\Temp\PR\data\asimages\{C7CEBF4F-B844-4E16-8710-D75E9189E845}_13.png&quot;/&gt;&lt;left val=&quot;54&quot;/&gt;&lt;top val=&quot;99&quot;/&gt;&lt;width val=&quot;304&quot;/&gt;&lt;height val=&quot;116&quot;/&gt;&lt;hasText val=&quot;1&quot;/&gt;&lt;/Image&gt;&lt;/ThreeDShapeInfo&gt;"/>
  <p:tag name="PRESENTER_SHAPETEXTINFO" val="&lt;ShapeTextInfo&gt;&lt;TableIndex row=&quot;-1&quot; col=&quot;-1&quot;&gt;&lt;linesCount val=&quot;2&quot;/&gt;&lt;lineCharCount val=&quot;23&quot;/&gt;&lt;lineCharCount val=&quot;13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SUS\AppData\Local\Temp\PR\data\asimages\{C7CEBF4F-B844-4E16-8710-D75E9189E845}_13.png&quot;/&gt;&lt;left val=&quot;54&quot;/&gt;&lt;top val=&quot;99&quot;/&gt;&lt;width val=&quot;304&quot;/&gt;&lt;height val=&quot;116&quot;/&gt;&lt;hasText val=&quot;1&quot;/&gt;&lt;/Image&gt;&lt;/ThreeDShapeInfo&gt;"/>
  <p:tag name="PRESENTER_SHAPETEXTINFO" val="&lt;ShapeTextInfo&gt;&lt;TableIndex row=&quot;-1&quot; col=&quot;-1&quot;&gt;&lt;linesCount val=&quot;2&quot;/&gt;&lt;lineCharCount val=&quot;23&quot;/&gt;&lt;lineCharCount val=&quot;13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SUS\AppData\Local\Temp\PR\data\asimages\{C7CEBF4F-B844-4E16-8710-D75E9189E845}_13.png&quot;/&gt;&lt;left val=&quot;54&quot;/&gt;&lt;top val=&quot;99&quot;/&gt;&lt;width val=&quot;304&quot;/&gt;&lt;height val=&quot;116&quot;/&gt;&lt;hasText val=&quot;1&quot;/&gt;&lt;/Image&gt;&lt;/ThreeDShapeInfo&gt;"/>
  <p:tag name="PRESENTER_SHAPETEXTINFO" val="&lt;ShapeTextInfo&gt;&lt;TableIndex row=&quot;-1&quot; col=&quot;-1&quot;&gt;&lt;linesCount val=&quot;2&quot;/&gt;&lt;lineCharCount val=&quot;23&quot;/&gt;&lt;lineCharCount val=&quot;13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1697114273,C:\Users\ASUS\Desktop\Bản sửa Vợ\Bài 6_ câu lệnh điều kiện_pptx\Media.ppcx"/>
  <p:tag name="HTML_SHAPEINFO" val="&lt;SlideThumbPath val=&quot;Slide2.PNG&quot;/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AD8BAD9A-9D57-4D46-8807-53B6BFBC0AC3}&quot;/&gt;&lt;isInvalidForFieldText val=&quot;1&quot;/&gt;&lt;Image&gt;&lt;filename val=&quot;C:\Users\ASUS\AppData\Local\Temp\PR\data\asimages\{AD8BAD9A-9D57-4D46-8807-53B6BFBC0AC3}_2_S.png&quot;/&gt;&lt;left val=&quot;1&quot;/&gt;&lt;top val=&quot;153&quot;/&gt;&lt;width val=&quot;177&quot;/&gt;&lt;height val=&quot;381&quot;/&gt;&lt;hasText val=&quot;0&quot;/&gt;&lt;/Image&gt;&lt;Image&gt;&lt;filename val=&quot;C:\Users\ASUS\AppData\Local\Temp\PR\data\asimages\{AD8BAD9A-9D57-4D46-8807-53B6BFBC0AC3}_2_T.png&quot;/&gt;&lt;left val=&quot;1&quot;/&gt;&lt;top val=&quot;153&quot;/&gt;&lt;width val=&quot;177&quot;/&gt;&lt;height val=&quot;381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CA7CDB62-EF69-4A6E-8E22-AA0EDC84EDD1}&quot;/&gt;&lt;isInvalidForFieldText val=&quot;1&quot;/&gt;&lt;Image&gt;&lt;filename val=&quot;C:\Users\ASUS\AppData\Local\Temp\PR\data\asimages\{CA7CDB62-EF69-4A6E-8E22-AA0EDC84EDD1}_2_S.png&quot;/&gt;&lt;left val=&quot;0&quot;/&gt;&lt;top val=&quot;183&quot;/&gt;&lt;width val=&quot;148&quot;/&gt;&lt;height val=&quot;319&quot;/&gt;&lt;hasText val=&quot;0&quot;/&gt;&lt;/Image&gt;&lt;Image&gt;&lt;filename val=&quot;C:\Users\ASUS\AppData\Local\Temp\PR\data\asimages\{CA7CDB62-EF69-4A6E-8E22-AA0EDC84EDD1}_2_T.png&quot;/&gt;&lt;left val=&quot;0&quot;/&gt;&lt;top val=&quot;183&quot;/&gt;&lt;width val=&quot;148&quot;/&gt;&lt;height val=&quot;319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6&quot;/&gt;&lt;/TableIndex&gt;&lt;/ShapeTextInfo&gt;"/>
  <p:tag name="HTML_SHAPEINFO" val="&lt;ThreeDShapeInfo&gt;&lt;uuid val=&quot;&quot;/&gt;&lt;isInvalidForFieldText val=&quot;0&quot;/&gt;&lt;Image&gt;&lt;filename val=&quot;C:\Users\ASUS\AppData\Local\Temp\PR\data\asimages\{26CDFD55-5D68-431A-99B1-7C1C9871D1FA}_2.png&quot;/&gt;&lt;left val=&quot;96&quot;/&gt;&lt;top val=&quot;156&quot;/&gt;&lt;width val=&quot;571&quot;/&gt;&lt;height val=&quot;64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4&quot;/&gt;&lt;lineCharCount val=&quot;5&quot;/&gt;&lt;lineCharCount val=&quot;4&quot;/&gt;&lt;lineCharCount val=&quot;3&quot;/&gt;&lt;/TableIndex&gt;&lt;/ShapeTextInfo&gt;"/>
  <p:tag name="HTML_SHAPEINFO" val="&lt;ThreeDShapeInfo&gt;&lt;uuid val=&quot;&quot;/&gt;&lt;isInvalidForFieldText val=&quot;0&quot;/&gt;&lt;Image&gt;&lt;filename val=&quot;C:\Users\ASUS\AppData\Local\Temp\PR\data\asimages\{63187586-1AEA-45AB-8A4C-D094A3036AEA}_2.png&quot;/&gt;&lt;left val=&quot;-6&quot;/&gt;&lt;top val=&quot;243&quot;/&gt;&lt;width val=&quot;142&quot;/&gt;&lt;height val=&quot;185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802</Words>
  <Application>Microsoft Office PowerPoint</Application>
  <PresentationFormat>Widescreen</PresentationFormat>
  <Paragraphs>81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Tahoma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NỘI DUNG BÀI HỌC</vt:lpstr>
      <vt:lpstr>BÀI 1: THÔNG TIN TRÊN WEB</vt:lpstr>
      <vt:lpstr>PowerPoint Presentation</vt:lpstr>
      <vt:lpstr>BÀI 1: THÔNG TIN TRÊN WEB</vt:lpstr>
      <vt:lpstr>BÀI 1: THÔNG TIN TRÊN WEB</vt:lpstr>
      <vt:lpstr>BÀI 1: THÔNG TIN TRÊN WEB</vt:lpstr>
      <vt:lpstr>BÀI 1: THÔNG TIN TRÊN WEB</vt:lpstr>
      <vt:lpstr>BÀI 1: THÔNG TIN TRÊN WEB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</vt:lpstr>
      <vt:lpstr>GIAO NHIỆM VỤ VỀ NHÀ</vt:lpstr>
      <vt:lpstr>GIỜ HỌC KẾT THÚC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</cp:lastModifiedBy>
  <cp:revision>142</cp:revision>
  <dcterms:created xsi:type="dcterms:W3CDTF">2021-07-27T08:53:02Z</dcterms:created>
  <dcterms:modified xsi:type="dcterms:W3CDTF">2022-07-29T15:29:23Z</dcterms:modified>
</cp:coreProperties>
</file>