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672" r:id="rId3"/>
    <p:sldMasterId id="2147483720" r:id="rId4"/>
  </p:sldMasterIdLst>
  <p:notesMasterIdLst>
    <p:notesMasterId r:id="rId34"/>
  </p:notesMasterIdLst>
  <p:sldIdLst>
    <p:sldId id="325" r:id="rId5"/>
    <p:sldId id="277" r:id="rId6"/>
    <p:sldId id="256" r:id="rId7"/>
    <p:sldId id="318" r:id="rId8"/>
    <p:sldId id="291" r:id="rId9"/>
    <p:sldId id="307" r:id="rId10"/>
    <p:sldId id="265" r:id="rId11"/>
    <p:sldId id="319" r:id="rId12"/>
    <p:sldId id="320" r:id="rId13"/>
    <p:sldId id="321" r:id="rId14"/>
    <p:sldId id="308" r:id="rId15"/>
    <p:sldId id="309" r:id="rId16"/>
    <p:sldId id="322" r:id="rId17"/>
    <p:sldId id="323" r:id="rId18"/>
    <p:sldId id="298" r:id="rId19"/>
    <p:sldId id="311" r:id="rId20"/>
    <p:sldId id="312" r:id="rId21"/>
    <p:sldId id="313" r:id="rId22"/>
    <p:sldId id="324" r:id="rId23"/>
    <p:sldId id="304" r:id="rId24"/>
    <p:sldId id="314" r:id="rId25"/>
    <p:sldId id="315" r:id="rId26"/>
    <p:sldId id="300" r:id="rId27"/>
    <p:sldId id="317" r:id="rId28"/>
    <p:sldId id="316" r:id="rId29"/>
    <p:sldId id="302" r:id="rId30"/>
    <p:sldId id="301" r:id="rId31"/>
    <p:sldId id="303" r:id="rId32"/>
    <p:sldId id="30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210" autoAdjust="0"/>
  </p:normalViewPr>
  <p:slideViewPr>
    <p:cSldViewPr>
      <p:cViewPr varScale="1">
        <p:scale>
          <a:sx n="68" d="100"/>
          <a:sy n="68" d="100"/>
        </p:scale>
        <p:origin x="7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B49F3-F1CE-42C4-BB5C-0DB4EE5C1B70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999F7-C45A-4BC1-9AF7-60ED5A11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5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999F7-C45A-4BC1-9AF7-60ED5A11AF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7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81A51-07E0-8245-97FB-2E024ED6B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DC9A4-B1B4-7849-9E70-BA6AC414D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52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073D-02D5-6C48-BD4E-BEF41787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940A5-3225-FE4D-B01B-5D21138DD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676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263810-7B97-C54E-8462-E3EDCD9CC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E88C3-8A1F-6644-9B39-78A15F5F9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931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9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04" y="205154"/>
            <a:ext cx="9875524" cy="89681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20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9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32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37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34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617E98-1814-44E2-BDCE-76F3C111F84C}"/>
              </a:ext>
            </a:extLst>
          </p:cNvPr>
          <p:cNvGrpSpPr/>
          <p:nvPr userDrawn="1"/>
        </p:nvGrpSpPr>
        <p:grpSpPr>
          <a:xfrm>
            <a:off x="113714" y="986716"/>
            <a:ext cx="9917724" cy="92790"/>
            <a:chOff x="222738" y="1254001"/>
            <a:chExt cx="9917724" cy="9279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140792-4F77-43C0-BC51-33D1CF595FB8}"/>
                </a:ext>
              </a:extLst>
            </p:cNvPr>
            <p:cNvSpPr/>
            <p:nvPr/>
          </p:nvSpPr>
          <p:spPr>
            <a:xfrm>
              <a:off x="222738" y="1254372"/>
              <a:ext cx="4589585" cy="924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620F60-E71D-4142-83AE-701C846F2ED7}"/>
                </a:ext>
              </a:extLst>
            </p:cNvPr>
            <p:cNvCxnSpPr>
              <a:cxnSpLocks/>
            </p:cNvCxnSpPr>
            <p:nvPr/>
          </p:nvCxnSpPr>
          <p:spPr>
            <a:xfrm>
              <a:off x="222738" y="1254001"/>
              <a:ext cx="99177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7691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0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8FBA-7E8F-E24E-8EDE-9ACC6A4A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E8E2D-483D-6449-ACCD-AD23AC9BC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2725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85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91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31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A763-FA5F-448A-934B-68A98436AE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F80B-4FBA-4100-9504-7F8D318F3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80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A763-FA5F-448A-934B-68A98436AE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F80B-4FBA-4100-9504-7F8D318F3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73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A763-FA5F-448A-934B-68A98436AE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F80B-4FBA-4100-9504-7F8D318F3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12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A763-FA5F-448A-934B-68A98436AE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F80B-4FBA-4100-9504-7F8D318F3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72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A763-FA5F-448A-934B-68A98436AE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F80B-4FBA-4100-9504-7F8D318F3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7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A763-FA5F-448A-934B-68A98436AE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F80B-4FBA-4100-9504-7F8D318F3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07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A763-FA5F-448A-934B-68A98436AE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F80B-4FBA-4100-9504-7F8D318F3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A422-2CB6-3A4F-BBA0-990333C1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FF9B-E463-BB4F-9D58-54C3B62AD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129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A763-FA5F-448A-934B-68A98436AE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F80B-4FBA-4100-9504-7F8D318F3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25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A763-FA5F-448A-934B-68A98436AE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F80B-4FBA-4100-9504-7F8D318F3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86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A763-FA5F-448A-934B-68A98436AE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F80B-4FBA-4100-9504-7F8D318F3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6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A763-FA5F-448A-934B-68A98436AE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F80B-4FBA-4100-9504-7F8D318F3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2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24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17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51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49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10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33E0-F2AC-3A41-A693-9F0BF1A8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EB817-FCB6-EF44-B8F4-247E779C1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2B626-E84B-9449-9F5F-117652E06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2489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00CA7D-1670-2444-AEBE-AFD61B40A89E}"/>
              </a:ext>
            </a:extLst>
          </p:cNvPr>
          <p:cNvGrpSpPr/>
          <p:nvPr userDrawn="1"/>
        </p:nvGrpSpPr>
        <p:grpSpPr>
          <a:xfrm>
            <a:off x="113714" y="986716"/>
            <a:ext cx="9917724" cy="92790"/>
            <a:chOff x="222738" y="1254001"/>
            <a:chExt cx="9917724" cy="9279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6387B4-2F5A-7842-A79C-606A977E1F26}"/>
                </a:ext>
              </a:extLst>
            </p:cNvPr>
            <p:cNvSpPr/>
            <p:nvPr/>
          </p:nvSpPr>
          <p:spPr>
            <a:xfrm>
              <a:off x="222738" y="1254372"/>
              <a:ext cx="4589585" cy="924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FBF2917-13C8-644C-A72E-C1D986563C1A}"/>
                </a:ext>
              </a:extLst>
            </p:cNvPr>
            <p:cNvCxnSpPr>
              <a:cxnSpLocks/>
            </p:cNvCxnSpPr>
            <p:nvPr/>
          </p:nvCxnSpPr>
          <p:spPr>
            <a:xfrm>
              <a:off x="222738" y="1254001"/>
              <a:ext cx="99177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0470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33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0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41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9450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13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8161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2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26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1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CFC6-509A-0B41-9250-B52CC2A4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67F2E-8895-7C4D-9EE1-AAF429649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1E1E2-B6FC-1645-9115-8484919CB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17EE7-9E76-BA47-8522-44144F930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8A25C-5268-0A4D-9377-6D9889AAF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912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95A23-AB61-B34C-BF50-0F7AC641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904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63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F0D4D-98DC-354F-AC50-E3946B42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3BD58-6E56-A442-8E47-49AD9FDC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D8A8E-FB66-9840-877A-35CC2ED1B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E176-05DF-3B42-995E-C292C98D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94DE24-35F6-0143-910B-A5CF5AECB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E9DA0-5B3A-254B-8930-6B302070D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97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99000">
              <a:schemeClr val="accent6">
                <a:lumMod val="21000"/>
                <a:lumOff val="79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4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99000">
              <a:schemeClr val="accent6">
                <a:lumMod val="21000"/>
                <a:lumOff val="79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191086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</a:t>
            </a:r>
            <a:r>
              <a:rPr lang="en-US" dirty="0" err="1"/>
              <a:t>eaaaaaaaaaaaaadit</a:t>
            </a:r>
            <a:r>
              <a:rPr lang="en-US" dirty="0"/>
              <a:t>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A30EE77-0E7B-4231-80AB-3EBE1F00129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FA89210-4743-4566-981E-2E563817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99000">
              <a:schemeClr val="accent6">
                <a:lumMod val="21000"/>
                <a:lumOff val="79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A763-FA5F-448A-934B-68A98436AE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2F80B-4FBA-4100-9504-7F8D318F3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9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0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65EAF-4CC0-3050-E0F0-B9423B6EE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EB48B8-4D84-CA23-E3CB-5373902DF3FD}"/>
              </a:ext>
            </a:extLst>
          </p:cNvPr>
          <p:cNvSpPr/>
          <p:nvPr/>
        </p:nvSpPr>
        <p:spPr>
          <a:xfrm>
            <a:off x="3595796" y="4876800"/>
            <a:ext cx="5000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TIN HỌC LỚP 6</a:t>
            </a:r>
          </a:p>
        </p:txBody>
      </p:sp>
    </p:spTree>
    <p:extLst>
      <p:ext uri="{BB962C8B-B14F-4D97-AF65-F5344CB8AC3E}">
        <p14:creationId xmlns:p14="http://schemas.microsoft.com/office/powerpoint/2010/main" val="2465915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0174A-75A5-951A-8F4C-C772DC1E64AB}"/>
              </a:ext>
            </a:extLst>
          </p:cNvPr>
          <p:cNvSpPr txBox="1"/>
          <p:nvPr/>
        </p:nvSpPr>
        <p:spPr>
          <a:xfrm>
            <a:off x="1066800" y="381000"/>
            <a:ext cx="4895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thập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nhị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endParaRPr lang="en-US" sz="28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2A9B386-34F4-B4F9-E539-6C77A14D4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76968"/>
              </p:ext>
            </p:extLst>
          </p:nvPr>
        </p:nvGraphicFramePr>
        <p:xfrm>
          <a:off x="5833403" y="2209135"/>
          <a:ext cx="10323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46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6:2=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3830AA1-1E0B-D2FD-E7D5-F0288BB74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06814"/>
              </p:ext>
            </p:extLst>
          </p:nvPr>
        </p:nvGraphicFramePr>
        <p:xfrm>
          <a:off x="5833403" y="2717605"/>
          <a:ext cx="10323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46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3:2=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C717F8-369A-20C1-9AD4-231AC7450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875421"/>
              </p:ext>
            </p:extLst>
          </p:nvPr>
        </p:nvGraphicFramePr>
        <p:xfrm>
          <a:off x="5833403" y="3243580"/>
          <a:ext cx="10323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46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CBA007F-7E1E-4DAA-B8A0-A977C12F0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78992"/>
              </p:ext>
            </p:extLst>
          </p:nvPr>
        </p:nvGraphicFramePr>
        <p:xfrm>
          <a:off x="417613" y="1563879"/>
          <a:ext cx="129837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373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6=110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5D2767D-AC9E-37E8-E807-3A4930076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483577"/>
              </p:ext>
            </p:extLst>
          </p:nvPr>
        </p:nvGraphicFramePr>
        <p:xfrm>
          <a:off x="5833403" y="1321073"/>
          <a:ext cx="1032346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2346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6=110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182321E-96DD-C377-135F-6C7381FA6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065931"/>
              </p:ext>
            </p:extLst>
          </p:nvPr>
        </p:nvGraphicFramePr>
        <p:xfrm>
          <a:off x="8843889" y="3243580"/>
          <a:ext cx="10323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46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 </a:t>
                      </a:r>
                      <a:r>
                        <a:rPr lang="en-US" dirty="0" err="1"/>
                        <a:t>dư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20C3CF6D-68E3-3753-F21D-6D45605CC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770458"/>
              </p:ext>
            </p:extLst>
          </p:nvPr>
        </p:nvGraphicFramePr>
        <p:xfrm>
          <a:off x="8843889" y="2783228"/>
          <a:ext cx="10323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46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dư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C47BE761-6B59-9654-7F8D-DB7195AFF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99372"/>
              </p:ext>
            </p:extLst>
          </p:nvPr>
        </p:nvGraphicFramePr>
        <p:xfrm>
          <a:off x="8843889" y="2209135"/>
          <a:ext cx="10323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46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 </a:t>
                      </a:r>
                      <a:r>
                        <a:rPr lang="en-US" dirty="0" err="1"/>
                        <a:t>dư</a:t>
                      </a:r>
                      <a:r>
                        <a:rPr lang="en-US" dirty="0"/>
                        <a:t>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0B4E5A6-06ED-1DDB-8FC1-A9A3B8A96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16192"/>
              </p:ext>
            </p:extLst>
          </p:nvPr>
        </p:nvGraphicFramePr>
        <p:xfrm>
          <a:off x="10744200" y="2209135"/>
          <a:ext cx="1298372" cy="1590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372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1590189">
                <a:tc>
                  <a:txBody>
                    <a:bodyPr/>
                    <a:lstStyle/>
                    <a:p>
                      <a:r>
                        <a:rPr lang="en-US" sz="2400" dirty="0" err="1"/>
                        <a:t>Ghi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ngược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từ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dưới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lên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F2DAED-CD69-8DA1-96AD-5104A9AB8653}"/>
              </a:ext>
            </a:extLst>
          </p:cNvPr>
          <p:cNvCxnSpPr/>
          <p:nvPr/>
        </p:nvCxnSpPr>
        <p:spPr>
          <a:xfrm flipV="1">
            <a:off x="10363200" y="2104688"/>
            <a:ext cx="0" cy="1799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0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5012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276600" y="5144363"/>
            <a:ext cx="3362325" cy="461962"/>
            <a:chOff x="2362200" y="1676400"/>
            <a:chExt cx="3362325" cy="461962"/>
          </a:xfrm>
        </p:grpSpPr>
        <p:pic>
          <p:nvPicPr>
            <p:cNvPr id="11" name="Picture 10" descr="CS0.12352051_37931_30303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7526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57061277122917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13" y="1676400"/>
              <a:ext cx="24876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8">
            <a:extLst>
              <a:ext uri="{FF2B5EF4-FFF2-40B4-BE49-F238E27FC236}">
                <a16:creationId xmlns:a16="http://schemas.microsoft.com/office/drawing/2014/main" id="{AD067423-9789-854A-88E3-B10BC35C1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6" y="1285012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47899" y="152400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9D395D-AD9F-CD4B-A125-BE350D0BA209}"/>
              </a:ext>
            </a:extLst>
          </p:cNvPr>
          <p:cNvSpPr/>
          <p:nvPr/>
        </p:nvSpPr>
        <p:spPr>
          <a:xfrm>
            <a:off x="809625" y="3527126"/>
            <a:ext cx="9758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Máy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ễn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767939-7175-B74C-9C89-1F1836C51BF3}"/>
              </a:ext>
            </a:extLst>
          </p:cNvPr>
          <p:cNvSpPr/>
          <p:nvPr/>
        </p:nvSpPr>
        <p:spPr>
          <a:xfrm>
            <a:off x="819150" y="2228913"/>
            <a:ext cx="9391650" cy="118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kí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“0” </a:t>
            </a:r>
            <a:r>
              <a:rPr lang="nl-NL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“1”.</a:t>
            </a:r>
            <a:endParaRPr lang="x-non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624" y="4657460"/>
            <a:ext cx="10467975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Bit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76600" y="5144363"/>
            <a:ext cx="3362325" cy="461962"/>
            <a:chOff x="2362200" y="1676400"/>
            <a:chExt cx="3362325" cy="461962"/>
          </a:xfrm>
        </p:grpSpPr>
        <p:pic>
          <p:nvPicPr>
            <p:cNvPr id="11" name="Picture 10" descr="CS0.12352051_37931_30303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7526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57061277122917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13" y="1676400"/>
              <a:ext cx="24876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47899" y="152400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20FD713-EBFA-724A-ACFA-1C2D1012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18454"/>
            <a:ext cx="1028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26AFFF-F767-FF48-8E2A-EAB6D3C8146A}"/>
              </a:ext>
            </a:extLst>
          </p:cNvPr>
          <p:cNvSpPr/>
          <p:nvPr/>
        </p:nvSpPr>
        <p:spPr>
          <a:xfrm>
            <a:off x="304800" y="2313680"/>
            <a:ext cx="1165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--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9DE7C-C62C-706A-462C-B228CA707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89" y="1418858"/>
            <a:ext cx="1571625" cy="1019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7BA5E6-07BF-51F2-51B2-CD75A2F5B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49" y="1388410"/>
            <a:ext cx="1481302" cy="1019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92DC7-050C-D290-5196-CC242CCB7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235" y="1418858"/>
            <a:ext cx="1571625" cy="106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4BE3A2-1920-EDEC-15CD-C1DE6A604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209" y="1652587"/>
            <a:ext cx="1571625" cy="657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82606C-8E1D-F456-EA02-D704719D4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944" y="1629141"/>
            <a:ext cx="1552575" cy="657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5AD6D0-6269-2F8F-75CD-F9FCA8AC0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2819400"/>
            <a:ext cx="2667000" cy="1447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F54F4B-A36D-1721-6F9B-2306E75C32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0748" y="2819400"/>
            <a:ext cx="1481301" cy="14477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2B484D-DA1F-61EB-1DF8-D51BFAD52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235" y="2819400"/>
            <a:ext cx="1571624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4C9BD-ACF0-0A3B-BB4E-68076369E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9200"/>
            <a:ext cx="90678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2C39A1-C725-370A-9246-E0F1407E0D1E}"/>
              </a:ext>
            </a:extLst>
          </p:cNvPr>
          <p:cNvSpPr txBox="1"/>
          <p:nvPr/>
        </p:nvSpPr>
        <p:spPr>
          <a:xfrm>
            <a:off x="1219200" y="304800"/>
            <a:ext cx="826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chi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6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02567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52400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9D395D-AD9F-CD4B-A125-BE350D0BA209}"/>
              </a:ext>
            </a:extLst>
          </p:cNvPr>
          <p:cNvSpPr/>
          <p:nvPr/>
        </p:nvSpPr>
        <p:spPr>
          <a:xfrm>
            <a:off x="1136983" y="1650153"/>
            <a:ext cx="9967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“b”).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052F1363-90BB-6349-8C4B-B56FFE651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53" y="939772"/>
            <a:ext cx="1028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31F2A0-879F-A644-B02D-1ED91987E464}"/>
              </a:ext>
            </a:extLst>
          </p:cNvPr>
          <p:cNvSpPr/>
          <p:nvPr/>
        </p:nvSpPr>
        <p:spPr>
          <a:xfrm>
            <a:off x="1257300" y="2272040"/>
            <a:ext cx="6096000" cy="30701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lí </a:t>
            </a:r>
            <a:r>
              <a:rPr lang="nl-NL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nl-NL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nl-NL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nl-NL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lí </a:t>
            </a:r>
            <a:r>
              <a:rPr lang="nl-NL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nl-NL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nl-NL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nl-NL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lí </a:t>
            </a:r>
            <a:r>
              <a:rPr lang="nl-NL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nl-NL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nl-NL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nl-NL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lí </a:t>
            </a:r>
            <a:r>
              <a:rPr lang="nl-NL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nl-NL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</a:t>
            </a:r>
            <a:endParaRPr lang="x-non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366890"/>
            <a:ext cx="12039599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bit (bit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“b” 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bit.</a:t>
            </a:r>
          </a:p>
        </p:txBody>
      </p:sp>
    </p:spTree>
    <p:extLst>
      <p:ext uri="{BB962C8B-B14F-4D97-AF65-F5344CB8AC3E}">
        <p14:creationId xmlns:p14="http://schemas.microsoft.com/office/powerpoint/2010/main" val="4181258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8" y="3922728"/>
            <a:ext cx="872943" cy="8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70626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22F27AC-107C-E143-B4BA-27DA8537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62010"/>
            <a:ext cx="11087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xplosion 1 5">
            <a:extLst>
              <a:ext uri="{FF2B5EF4-FFF2-40B4-BE49-F238E27FC236}">
                <a16:creationId xmlns:a16="http://schemas.microsoft.com/office/drawing/2014/main" id="{34539138-D0FD-FF47-9FB8-DB76EAEE2444}"/>
              </a:ext>
            </a:extLst>
          </p:cNvPr>
          <p:cNvSpPr/>
          <p:nvPr/>
        </p:nvSpPr>
        <p:spPr>
          <a:xfrm>
            <a:off x="1874385" y="1612608"/>
            <a:ext cx="6096000" cy="2696301"/>
          </a:xfrm>
          <a:prstGeom prst="irregularSeal1">
            <a:avLst/>
          </a:prstGeom>
          <a:gradFill flip="none" rotWithShape="1">
            <a:gsLst>
              <a:gs pos="0">
                <a:schemeClr val="accent3">
                  <a:alpha val="48000"/>
                  <a:lumMod val="1000"/>
                  <a:lumOff val="99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BA956-A2DD-EA4B-9879-940D943EB186}"/>
              </a:ext>
            </a:extLst>
          </p:cNvPr>
          <p:cNvSpPr/>
          <p:nvPr/>
        </p:nvSpPr>
        <p:spPr>
          <a:xfrm>
            <a:off x="973960" y="4630484"/>
            <a:ext cx="10913240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Byte là đơn vị đo lượng dữ liệu cơ bản trong lưu trữ thông tin, kí hiệu là B.</a:t>
            </a:r>
            <a:endParaRPr lang="x-non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0699" y="5895990"/>
            <a:ext cx="7973658" cy="589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Giá trị của 1 Byte là = một dãy 8 bit liền nhau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9EBE6-0957-047A-DCAB-E9282DA17405}"/>
              </a:ext>
            </a:extLst>
          </p:cNvPr>
          <p:cNvSpPr txBox="1"/>
          <p:nvPr/>
        </p:nvSpPr>
        <p:spPr>
          <a:xfrm>
            <a:off x="987701" y="4001918"/>
            <a:ext cx="5881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Đơn</a:t>
            </a:r>
            <a:r>
              <a:rPr lang="en-US" sz="2800" b="1" dirty="0"/>
              <a:t> </a:t>
            </a:r>
            <a:r>
              <a:rPr lang="en-US" sz="2800" b="1" dirty="0" err="1"/>
              <a:t>vị</a:t>
            </a:r>
            <a:r>
              <a:rPr lang="en-US" sz="2800" b="1" dirty="0"/>
              <a:t> </a:t>
            </a:r>
            <a:r>
              <a:rPr lang="en-US" sz="2800" b="1" dirty="0" err="1"/>
              <a:t>cơ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lưu</a:t>
            </a:r>
            <a:r>
              <a:rPr lang="en-US" sz="2800" b="1" dirty="0"/>
              <a:t> </a:t>
            </a:r>
            <a:r>
              <a:rPr lang="en-US" sz="2800" b="1" dirty="0" err="1"/>
              <a:t>trữ</a:t>
            </a:r>
            <a:r>
              <a:rPr lang="en-US" sz="2800" b="1" dirty="0"/>
              <a:t> </a:t>
            </a:r>
            <a:r>
              <a:rPr lang="en-US" sz="2800" b="1" dirty="0" err="1"/>
              <a:t>thông</a:t>
            </a:r>
            <a:r>
              <a:rPr lang="en-US" sz="2800" b="1" dirty="0"/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91460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8" y="3922728"/>
            <a:ext cx="872943" cy="8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70626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22F27AC-107C-E143-B4BA-27DA8537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62010"/>
            <a:ext cx="11087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xplosion 1 5">
            <a:extLst>
              <a:ext uri="{FF2B5EF4-FFF2-40B4-BE49-F238E27FC236}">
                <a16:creationId xmlns:a16="http://schemas.microsoft.com/office/drawing/2014/main" id="{34539138-D0FD-FF47-9FB8-DB76EAEE2444}"/>
              </a:ext>
            </a:extLst>
          </p:cNvPr>
          <p:cNvSpPr/>
          <p:nvPr/>
        </p:nvSpPr>
        <p:spPr>
          <a:xfrm>
            <a:off x="1828800" y="1676400"/>
            <a:ext cx="6477000" cy="3425377"/>
          </a:xfrm>
          <a:prstGeom prst="irregularSeal1">
            <a:avLst/>
          </a:prstGeom>
          <a:gradFill flip="none" rotWithShape="1">
            <a:gsLst>
              <a:gs pos="23000">
                <a:schemeClr val="accent4">
                  <a:lumMod val="89000"/>
                  <a:lumOff val="11000"/>
                </a:schemeClr>
              </a:gs>
              <a:gs pos="35000">
                <a:schemeClr val="accent4">
                  <a:lumMod val="45000"/>
                  <a:lumOff val="55000"/>
                </a:schemeClr>
              </a:gs>
              <a:gs pos="39000">
                <a:schemeClr val="accent4">
                  <a:lumMod val="45000"/>
                  <a:lumOff val="55000"/>
                </a:schemeClr>
              </a:gs>
              <a:gs pos="63000">
                <a:schemeClr val="accent4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byte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81BA956-A2DD-EA4B-9879-940D943EB186}"/>
                  </a:ext>
                </a:extLst>
              </p:cNvPr>
              <p:cNvSpPr/>
              <p:nvPr/>
            </p:nvSpPr>
            <p:spPr>
              <a:xfrm>
                <a:off x="762000" y="4795671"/>
                <a:ext cx="9305858" cy="1088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nl-NL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byte </a:t>
                </a:r>
                <a:r>
                  <a:rPr lang="nl-NL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nl-NL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none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1024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x-none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81BA956-A2DD-EA4B-9879-940D943EB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795671"/>
                <a:ext cx="9305858" cy="1088375"/>
              </a:xfrm>
              <a:prstGeom prst="rect">
                <a:avLst/>
              </a:prstGeom>
              <a:blipFill>
                <a:blip r:embed="rId3"/>
                <a:stretch>
                  <a:fillRect l="-1637" t="-6897" b="-160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5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361"/>
            <a:ext cx="872943" cy="8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70626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22F27AC-107C-E143-B4BA-27DA8537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62010"/>
            <a:ext cx="11087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xplosion 1 5">
            <a:extLst>
              <a:ext uri="{FF2B5EF4-FFF2-40B4-BE49-F238E27FC236}">
                <a16:creationId xmlns:a16="http://schemas.microsoft.com/office/drawing/2014/main" id="{34539138-D0FD-FF47-9FB8-DB76EAEE2444}"/>
              </a:ext>
            </a:extLst>
          </p:cNvPr>
          <p:cNvSpPr/>
          <p:nvPr/>
        </p:nvSpPr>
        <p:spPr>
          <a:xfrm>
            <a:off x="1828800" y="1676400"/>
            <a:ext cx="6096000" cy="2971799"/>
          </a:xfrm>
          <a:prstGeom prst="irregularSeal1">
            <a:avLst/>
          </a:prstGeom>
          <a:gradFill flip="none" rotWithShape="1">
            <a:gsLst>
              <a:gs pos="0">
                <a:schemeClr val="accent2">
                  <a:alpha val="4000"/>
                  <a:lumMod val="63000"/>
                </a:schemeClr>
              </a:gs>
              <a:gs pos="68000">
                <a:schemeClr val="accent2">
                  <a:lumMod val="89000"/>
                </a:schemeClr>
              </a:gs>
              <a:gs pos="88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byte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BA956-A2DD-EA4B-9879-940D943EB186}"/>
              </a:ext>
            </a:extLst>
          </p:cNvPr>
          <p:cNvSpPr/>
          <p:nvPr/>
        </p:nvSpPr>
        <p:spPr>
          <a:xfrm>
            <a:off x="304800" y="4484304"/>
            <a:ext cx="1158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byte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Kilobyte, Megabyte, Gigabyte…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53F0D2-68BB-5246-1B92-EBF380816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5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Rectangle 9">
            <a:extLst>
              <a:ext uri="{FF2B5EF4-FFF2-40B4-BE49-F238E27FC236}">
                <a16:creationId xmlns:a16="http://schemas.microsoft.com/office/drawing/2014/main" id="{8405CE69-EE02-9445-A16F-738381FAD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8400"/>
            <a:ext cx="12192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CHỦ ĐỀ A</a:t>
            </a: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5: DỮ LIỆU TRONG MÁY TÍNH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EBF22666-C8BB-4EEB-B86C-DE4762A83BBC}"/>
              </a:ext>
            </a:extLst>
          </p:cNvPr>
          <p:cNvSpPr txBox="1"/>
          <p:nvPr/>
        </p:nvSpPr>
        <p:spPr>
          <a:xfrm>
            <a:off x="2133600" y="609600"/>
            <a:ext cx="6135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 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98708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24200" y="6333003"/>
            <a:ext cx="3362325" cy="461962"/>
            <a:chOff x="2362200" y="1676400"/>
            <a:chExt cx="3362325" cy="461962"/>
          </a:xfrm>
        </p:grpSpPr>
        <p:pic>
          <p:nvPicPr>
            <p:cNvPr id="11" name="Picture 10" descr="CS0.12352051_37931_30303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7526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57061277122917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13" y="1676400"/>
              <a:ext cx="24876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5037" y="260479"/>
            <a:ext cx="6096000" cy="48251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22F27AC-107C-E143-B4BA-27DA8537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73226"/>
            <a:ext cx="11087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2B68E-839E-144C-992A-E569B018E572}"/>
              </a:ext>
            </a:extLst>
          </p:cNvPr>
          <p:cNvSpPr/>
          <p:nvPr/>
        </p:nvSpPr>
        <p:spPr>
          <a:xfrm>
            <a:off x="1638300" y="1610410"/>
            <a:ext cx="891540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1GB -&gt; 8GB, 16GB, 32GB, 64GB, …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USB dung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5GB -&gt; 17GB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16GB, 32GB, 64GB,…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GB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TB.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847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361"/>
            <a:ext cx="872943" cy="8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70626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22F27AC-107C-E143-B4BA-27DA8537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62010"/>
            <a:ext cx="11087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A3AEF5-B265-B942-89E0-F6363D4FBE7A}"/>
              </a:ext>
            </a:extLst>
          </p:cNvPr>
          <p:cNvSpPr/>
          <p:nvPr/>
        </p:nvSpPr>
        <p:spPr>
          <a:xfrm>
            <a:off x="685800" y="1820580"/>
            <a:ext cx="8534400" cy="385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MB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byte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TB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KB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GB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byte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KB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GB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38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70626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22F27AC-107C-E143-B4BA-27DA8537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62010"/>
            <a:ext cx="11087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5DD596-3DAC-D441-8A5A-D09242E9A940}"/>
              </a:ext>
            </a:extLst>
          </p:cNvPr>
          <p:cNvSpPr/>
          <p:nvPr/>
        </p:nvSpPr>
        <p:spPr>
          <a:xfrm>
            <a:off x="228600" y="1685310"/>
            <a:ext cx="10668000" cy="4421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MB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byte   =&gt;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MB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byte 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TB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KB =&gt;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TB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KB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GB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byte =&gt;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KB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GB =&gt;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GB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KB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68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8602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657600" y="1179571"/>
            <a:ext cx="3362325" cy="461962"/>
            <a:chOff x="2362200" y="1676400"/>
            <a:chExt cx="3362325" cy="461962"/>
          </a:xfrm>
        </p:grpSpPr>
        <p:pic>
          <p:nvPicPr>
            <p:cNvPr id="11" name="Picture 10" descr="CS0.12352051_37931_30303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7526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57061277122917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13" y="1676400"/>
              <a:ext cx="24876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86482D-A367-4448-B90C-ECFB20E05E2B}"/>
              </a:ext>
            </a:extLst>
          </p:cNvPr>
          <p:cNvSpPr/>
          <p:nvPr/>
        </p:nvSpPr>
        <p:spPr>
          <a:xfrm>
            <a:off x="152400" y="1641533"/>
            <a:ext cx="10668000" cy="4318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USB,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 GB, 16GB, 32 GB, 64 GB, 128 GB....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2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8621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657600" y="1179571"/>
            <a:ext cx="3362325" cy="461962"/>
            <a:chOff x="2362200" y="1676400"/>
            <a:chExt cx="3362325" cy="461962"/>
          </a:xfrm>
        </p:grpSpPr>
        <p:pic>
          <p:nvPicPr>
            <p:cNvPr id="11" name="Picture 10" descr="CS0.12352051_37931_30303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7526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57061277122917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13" y="1676400"/>
              <a:ext cx="24876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57A81B-ACC9-9445-93C7-151C78325115}"/>
              </a:ext>
            </a:extLst>
          </p:cNvPr>
          <p:cNvSpPr/>
          <p:nvPr/>
        </p:nvSpPr>
        <p:spPr>
          <a:xfrm>
            <a:off x="152400" y="1786789"/>
            <a:ext cx="10668000" cy="375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=&gt;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8GB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=&gt;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32GB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=&gt;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 GB,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64GB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93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0552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657600" y="1179571"/>
            <a:ext cx="3362325" cy="461962"/>
            <a:chOff x="2362200" y="1676400"/>
            <a:chExt cx="3362325" cy="461962"/>
          </a:xfrm>
        </p:grpSpPr>
        <p:pic>
          <p:nvPicPr>
            <p:cNvPr id="11" name="Picture 10" descr="CS0.12352051_37931_30303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7526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57061277122917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13" y="1676400"/>
              <a:ext cx="24876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917AC2D-8E10-B140-91FA-994754306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4341"/>
            <a:ext cx="10058400" cy="197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x-none" sz="3200" b="1" u="sng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x-none" sz="3200" b="1" u="sng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x-none" sz="3200" b="1" u="sng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x-none" sz="3200" b="1" u="sng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u="sng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x-none" sz="3200" b="1" u="sng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u="sng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x-none" sz="3200" b="1" u="sng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u="sng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x-none" sz="3200" b="1" u="sng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bit 111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111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54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4" y="1545431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886201" y="1676400"/>
            <a:ext cx="3362325" cy="461962"/>
            <a:chOff x="2362200" y="1676400"/>
            <a:chExt cx="3362325" cy="461962"/>
          </a:xfrm>
        </p:grpSpPr>
        <p:pic>
          <p:nvPicPr>
            <p:cNvPr id="11" name="Picture 10" descr="CS0.12352051_37931_30303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7526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57061277122917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13" y="1676400"/>
              <a:ext cx="24876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52400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CD291-3EEC-AB40-B71A-8391C187B0D0}"/>
              </a:ext>
            </a:extLst>
          </p:cNvPr>
          <p:cNvSpPr/>
          <p:nvPr/>
        </p:nvSpPr>
        <p:spPr>
          <a:xfrm>
            <a:off x="0" y="2683668"/>
            <a:ext cx="10934700" cy="149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nl-NL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nl-NL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111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bit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7,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111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111.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76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229155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572000" y="5901335"/>
            <a:ext cx="3362325" cy="461962"/>
            <a:chOff x="2362200" y="1676400"/>
            <a:chExt cx="3362325" cy="461962"/>
          </a:xfrm>
        </p:grpSpPr>
        <p:pic>
          <p:nvPicPr>
            <p:cNvPr id="11" name="Picture 10" descr="CS0.12352051_37931_30303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7526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57061277122917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13" y="1676400"/>
              <a:ext cx="24876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10593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0EAFDE8-AEF7-214D-8207-FFCEBF18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" y="1953055"/>
            <a:ext cx="10972800" cy="345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3200" b="1" u="sng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x-none" sz="3200" b="1" u="sng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x-none" sz="3200" u="sng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x-none" sz="3200" u="sng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u="sng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x-none" sz="3200" u="sng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u="sng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x-none" sz="3200" u="sng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u="sng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x-none" sz="3200" u="sng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x-none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24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58925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886201" y="1676400"/>
            <a:ext cx="3362325" cy="461962"/>
            <a:chOff x="2362200" y="1676400"/>
            <a:chExt cx="3362325" cy="461962"/>
          </a:xfrm>
        </p:grpSpPr>
        <p:pic>
          <p:nvPicPr>
            <p:cNvPr id="11" name="Picture 10" descr="CS0.12352051_37931_30303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7526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57061277122917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13" y="1676400"/>
              <a:ext cx="24876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52400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C3D6F4-D18F-9843-A12B-F20AD1B797EE}"/>
              </a:ext>
            </a:extLst>
          </p:cNvPr>
          <p:cNvSpPr/>
          <p:nvPr/>
        </p:nvSpPr>
        <p:spPr>
          <a:xfrm>
            <a:off x="0" y="2382090"/>
            <a:ext cx="10782299" cy="149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nl-NL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nl-NL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bit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27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2">
            <a:extLst>
              <a:ext uri="{FF2B5EF4-FFF2-40B4-BE49-F238E27FC236}">
                <a16:creationId xmlns:a16="http://schemas.microsoft.com/office/drawing/2014/main" id="{169711A0-9B1C-4842-9928-9A14CF21D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>
            <a:extLst>
              <a:ext uri="{FF2B5EF4-FFF2-40B4-BE49-F238E27FC236}">
                <a16:creationId xmlns:a16="http://schemas.microsoft.com/office/drawing/2014/main" id="{A63435CC-A2BB-474E-AEF0-D5F0D63E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371601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x-none" altLang="x-none">
              <a:latin typeface=".VnTime" pitchFamily="34" charset="0"/>
            </a:endParaRPr>
          </a:p>
        </p:txBody>
      </p:sp>
      <p:sp>
        <p:nvSpPr>
          <p:cNvPr id="5125" name="Text Box 6">
            <a:extLst>
              <a:ext uri="{FF2B5EF4-FFF2-40B4-BE49-F238E27FC236}">
                <a16:creationId xmlns:a16="http://schemas.microsoft.com/office/drawing/2014/main" id="{7ABB0F11-414E-F44D-80B9-1F4249358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71601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x-none" altLang="x-none">
              <a:latin typeface=".VnTime" pitchFamily="34" charset="0"/>
            </a:endParaRP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525BA2AF-4BFD-4244-B6BA-2B0A0E2764C6}"/>
              </a:ext>
            </a:extLst>
          </p:cNvPr>
          <p:cNvSpPr txBox="1">
            <a:spLocks/>
          </p:cNvSpPr>
          <p:nvPr/>
        </p:nvSpPr>
        <p:spPr>
          <a:xfrm>
            <a:off x="4724400" y="1433015"/>
            <a:ext cx="2743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6435530E-7918-A145-9EDF-925C44DABFC5}"/>
              </a:ext>
            </a:extLst>
          </p:cNvPr>
          <p:cNvSpPr txBox="1">
            <a:spLocks/>
          </p:cNvSpPr>
          <p:nvPr/>
        </p:nvSpPr>
        <p:spPr>
          <a:xfrm>
            <a:off x="990600" y="2667000"/>
            <a:ext cx="10058399" cy="1978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1,2,3</a:t>
            </a:r>
          </a:p>
          <a:p>
            <a:pPr algn="l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7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D11E2C-F089-CB43-97F8-97E9B4D4BF62}"/>
              </a:ext>
            </a:extLst>
          </p:cNvPr>
          <p:cNvSpPr/>
          <p:nvPr/>
        </p:nvSpPr>
        <p:spPr>
          <a:xfrm>
            <a:off x="990600" y="1600200"/>
            <a:ext cx="9220199" cy="2321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USB,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CD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8GB, 16GB, 32GB, 64GB, 256GB, 512GB. GV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2980"/>
            <a:ext cx="9601200" cy="1646302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Dung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1GB -&gt; 8GB, 16GB, 32GB, 64GB, …</a:t>
            </a:r>
            <a:b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USB dung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5GB -&gt; 17GB</a:t>
            </a:r>
            <a:b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16GB, 32GB, 64GB,…</a:t>
            </a:r>
            <a:b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GB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TB.</a:t>
            </a:r>
            <a:br>
              <a: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8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2" y="2138362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2" y="3099394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hildren_55.gif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74524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429000" y="1509294"/>
            <a:ext cx="3362325" cy="461962"/>
            <a:chOff x="2362200" y="1676400"/>
            <a:chExt cx="3362325" cy="461962"/>
          </a:xfrm>
        </p:grpSpPr>
        <p:pic>
          <p:nvPicPr>
            <p:cNvPr id="11" name="Picture 10" descr="CS0.12352051_37931_30303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7526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57061277122917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13" y="1676400"/>
              <a:ext cx="24876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209800" y="152400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24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96080" y="3306783"/>
            <a:ext cx="93957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285625" y="4920203"/>
            <a:ext cx="10275673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329380" y="2375494"/>
            <a:ext cx="106340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iểu diễn số để tính toán trong máy tính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02D9AE59-A1C1-79CC-12B0-E5C346B03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080" y="4030683"/>
            <a:ext cx="93957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											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hildren_55.gif">
            <a:hlinkClick r:id="" action="ppaction://noaction"/>
            <a:extLst>
              <a:ext uri="{FF2B5EF4-FFF2-40B4-BE49-F238E27FC236}">
                <a16:creationId xmlns:a16="http://schemas.microsoft.com/office/drawing/2014/main" id="{13E9AC25-5F13-11C2-7DAA-86FA98CC1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8" y="5010666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>
            <a:extLst>
              <a:ext uri="{FF2B5EF4-FFF2-40B4-BE49-F238E27FC236}">
                <a16:creationId xmlns:a16="http://schemas.microsoft.com/office/drawing/2014/main" id="{AD067423-9789-854A-88E3-B10BC35C1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6" y="1285012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47899" y="152400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F5C5E-822E-D649-A264-EA3D78879705}"/>
              </a:ext>
            </a:extLst>
          </p:cNvPr>
          <p:cNvSpPr/>
          <p:nvPr/>
        </p:nvSpPr>
        <p:spPr>
          <a:xfrm>
            <a:off x="152400" y="2133600"/>
            <a:ext cx="9753600" cy="302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lnSpc>
                <a:spcPct val="115000"/>
              </a:lnSpc>
              <a:spcAft>
                <a:spcPts val="800"/>
              </a:spcAft>
              <a:tabLst>
                <a:tab pos="100012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HĐ1: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"1"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"1"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"1".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7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4200" y="5562600"/>
            <a:ext cx="3362325" cy="461962"/>
            <a:chOff x="2362200" y="1676400"/>
            <a:chExt cx="3362325" cy="461962"/>
          </a:xfrm>
        </p:grpSpPr>
        <p:pic>
          <p:nvPicPr>
            <p:cNvPr id="11" name="Picture 10" descr="CS0.12352051_37931_30303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7526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57061277122917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13" y="1676400"/>
              <a:ext cx="24876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8">
            <a:extLst>
              <a:ext uri="{FF2B5EF4-FFF2-40B4-BE49-F238E27FC236}">
                <a16:creationId xmlns:a16="http://schemas.microsoft.com/office/drawing/2014/main" id="{AD067423-9789-854A-88E3-B10BC35C1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50187"/>
            <a:ext cx="1036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đồng ý với bạn Minh Khuê, vì trong hệ thập phân người ta còn dùng các chữ số khác ví dụ 2, 3, 4, 5, 6, 7, 8, 9.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4">
            <a:extLst>
              <a:ext uri="{FF2B5EF4-FFF2-40B4-BE49-F238E27FC236}">
                <a16:creationId xmlns:a16="http://schemas.microsoft.com/office/drawing/2014/main" id="{572ADED2-D69B-174D-B1ED-B4BC56A0B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47899" y="152400"/>
            <a:ext cx="6096000" cy="755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TRONG MÁY TÍNH </a:t>
            </a:r>
            <a:endParaRPr lang="en-US" sz="1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B96EB-E962-D347-AF4B-19E132408875}"/>
              </a:ext>
            </a:extLst>
          </p:cNvPr>
          <p:cNvSpPr/>
          <p:nvPr/>
        </p:nvSpPr>
        <p:spPr>
          <a:xfrm>
            <a:off x="205356" y="908003"/>
            <a:ext cx="1471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nl-NL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nl-NL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9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A0853-DF39-5FDE-5746-E5C73FA7CB99}"/>
              </a:ext>
            </a:extLst>
          </p:cNvPr>
          <p:cNvSpPr txBox="1"/>
          <p:nvPr/>
        </p:nvSpPr>
        <p:spPr>
          <a:xfrm>
            <a:off x="908538" y="137467"/>
            <a:ext cx="327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Nhi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thập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F7369-00BE-1186-78F5-B13EBB2D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37" y="516987"/>
            <a:ext cx="8915400" cy="25824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7755AB-58A9-E638-5EB9-22707CA9BED9}"/>
              </a:ext>
            </a:extLst>
          </p:cNvPr>
          <p:cNvSpPr txBox="1"/>
          <p:nvPr/>
        </p:nvSpPr>
        <p:spPr>
          <a:xfrm>
            <a:off x="691179" y="4401110"/>
            <a:ext cx="6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88DCE-F198-25E7-5A55-50A98C469AA7}"/>
              </a:ext>
            </a:extLst>
          </p:cNvPr>
          <p:cNvSpPr txBox="1"/>
          <p:nvPr/>
        </p:nvSpPr>
        <p:spPr>
          <a:xfrm>
            <a:off x="806720" y="3185348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Áp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2D60E-1EC3-1D67-8F4D-A68D42D74B26}"/>
              </a:ext>
            </a:extLst>
          </p:cNvPr>
          <p:cNvSpPr txBox="1"/>
          <p:nvPr/>
        </p:nvSpPr>
        <p:spPr>
          <a:xfrm>
            <a:off x="617144" y="5623004"/>
            <a:ext cx="3408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Dùng</a:t>
            </a:r>
            <a:r>
              <a:rPr lang="en-US" sz="2000" dirty="0"/>
              <a:t> 10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 0123456789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FA256-706B-EA3F-137E-576204105425}"/>
              </a:ext>
            </a:extLst>
          </p:cNvPr>
          <p:cNvSpPr txBox="1"/>
          <p:nvPr/>
        </p:nvSpPr>
        <p:spPr>
          <a:xfrm>
            <a:off x="6128162" y="5623004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endParaRPr lang="en-US" sz="2000" dirty="0"/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5F853211-1423-A02D-5991-EC7EFEBDF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11548"/>
              </p:ext>
            </p:extLst>
          </p:nvPr>
        </p:nvGraphicFramePr>
        <p:xfrm>
          <a:off x="769723" y="3651705"/>
          <a:ext cx="1077351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351">
                  <a:extLst>
                    <a:ext uri="{9D8B030D-6E8A-4147-A177-3AD203B41FA5}">
                      <a16:colId xmlns:a16="http://schemas.microsoft.com/office/drawing/2014/main" val="1559491297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94806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DD9E35D-73B5-BC41-D89B-A942DD572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3321"/>
              </p:ext>
            </p:extLst>
          </p:nvPr>
        </p:nvGraphicFramePr>
        <p:xfrm>
          <a:off x="780274" y="4070900"/>
          <a:ext cx="1077351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351">
                  <a:extLst>
                    <a:ext uri="{9D8B030D-6E8A-4147-A177-3AD203B41FA5}">
                      <a16:colId xmlns:a16="http://schemas.microsoft.com/office/drawing/2014/main" val="1559491297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948066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FD437B39-98D3-5A53-F403-A112631A5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22395"/>
              </p:ext>
            </p:extLst>
          </p:nvPr>
        </p:nvGraphicFramePr>
        <p:xfrm>
          <a:off x="769722" y="4513735"/>
          <a:ext cx="10773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351">
                  <a:extLst>
                    <a:ext uri="{9D8B030D-6E8A-4147-A177-3AD203B41FA5}">
                      <a16:colId xmlns:a16="http://schemas.microsoft.com/office/drawing/2014/main" val="1559491297"/>
                    </a:ext>
                  </a:extLst>
                </a:gridCol>
              </a:tblGrid>
              <a:tr h="2160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128=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948066"/>
                  </a:ext>
                </a:extLst>
              </a:tr>
            </a:tbl>
          </a:graphicData>
        </a:graphic>
      </p:graphicFrame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AD1A7B7A-D17C-9D9C-5A6E-90C3BF491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881579"/>
              </p:ext>
            </p:extLst>
          </p:nvPr>
        </p:nvGraphicFramePr>
        <p:xfrm>
          <a:off x="756828" y="4937507"/>
          <a:ext cx="10773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351">
                  <a:extLst>
                    <a:ext uri="{9D8B030D-6E8A-4147-A177-3AD203B41FA5}">
                      <a16:colId xmlns:a16="http://schemas.microsoft.com/office/drawing/2014/main" val="1559491297"/>
                    </a:ext>
                  </a:extLst>
                </a:gridCol>
              </a:tblGrid>
              <a:tr h="2295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2456=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948066"/>
                  </a:ext>
                </a:extLst>
              </a:tr>
            </a:tbl>
          </a:graphicData>
        </a:graphic>
      </p:graphicFrame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367B5154-8AA2-7A36-37B6-B677494AD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58511"/>
              </p:ext>
            </p:extLst>
          </p:nvPr>
        </p:nvGraphicFramePr>
        <p:xfrm>
          <a:off x="3485091" y="4560213"/>
          <a:ext cx="215732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29">
                  <a:extLst>
                    <a:ext uri="{9D8B030D-6E8A-4147-A177-3AD203B41FA5}">
                      <a16:colId xmlns:a16="http://schemas.microsoft.com/office/drawing/2014/main" val="1559491297"/>
                    </a:ext>
                  </a:extLst>
                </a:gridCol>
              </a:tblGrid>
              <a:tr h="357436">
                <a:tc>
                  <a:txBody>
                    <a:bodyPr/>
                    <a:lstStyle/>
                    <a:p>
                      <a:r>
                        <a:rPr lang="en-US" dirty="0"/>
                        <a:t>100x1+2x10+8x1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948066"/>
                  </a:ext>
                </a:extLst>
              </a:tr>
            </a:tbl>
          </a:graphicData>
        </a:graphic>
      </p:graphicFrame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CE124087-FEB1-4EF2-6308-938EC59A7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145209"/>
              </p:ext>
            </p:extLst>
          </p:nvPr>
        </p:nvGraphicFramePr>
        <p:xfrm>
          <a:off x="3451094" y="4070900"/>
          <a:ext cx="1320887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87">
                  <a:extLst>
                    <a:ext uri="{9D8B030D-6E8A-4147-A177-3AD203B41FA5}">
                      <a16:colId xmlns:a16="http://schemas.microsoft.com/office/drawing/2014/main" val="1559491297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r>
                        <a:rPr lang="en-US" dirty="0"/>
                        <a:t>10x2+1x5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948066"/>
                  </a:ext>
                </a:extLst>
              </a:tr>
            </a:tbl>
          </a:graphicData>
        </a:graphic>
      </p:graphicFrame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67937A90-D851-E2F4-A178-313AB998D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92067"/>
              </p:ext>
            </p:extLst>
          </p:nvPr>
        </p:nvGraphicFramePr>
        <p:xfrm>
          <a:off x="3451094" y="3615616"/>
          <a:ext cx="1077351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351">
                  <a:extLst>
                    <a:ext uri="{9D8B030D-6E8A-4147-A177-3AD203B41FA5}">
                      <a16:colId xmlns:a16="http://schemas.microsoft.com/office/drawing/2014/main" val="1559491297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1x9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948066"/>
                  </a:ext>
                </a:extLst>
              </a:tr>
            </a:tbl>
          </a:graphicData>
        </a:graphic>
      </p:graphicFrame>
      <p:graphicFrame>
        <p:nvGraphicFramePr>
          <p:cNvPr id="19" name="Table 9">
            <a:extLst>
              <a:ext uri="{FF2B5EF4-FFF2-40B4-BE49-F238E27FC236}">
                <a16:creationId xmlns:a16="http://schemas.microsoft.com/office/drawing/2014/main" id="{37E01CE9-4EB8-B02F-257C-E46B0EC4D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321217"/>
              </p:ext>
            </p:extLst>
          </p:nvPr>
        </p:nvGraphicFramePr>
        <p:xfrm>
          <a:off x="3485091" y="5014862"/>
          <a:ext cx="3181837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837">
                  <a:extLst>
                    <a:ext uri="{9D8B030D-6E8A-4147-A177-3AD203B41FA5}">
                      <a16:colId xmlns:a16="http://schemas.microsoft.com/office/drawing/2014/main" val="1559491297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1000x2+4x100+10x5+1x6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94806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A30C7F9-78EC-5F53-2C2B-64172CF7F134}"/>
              </a:ext>
            </a:extLst>
          </p:cNvPr>
          <p:cNvSpPr txBox="1"/>
          <p:nvPr/>
        </p:nvSpPr>
        <p:spPr>
          <a:xfrm>
            <a:off x="1981549" y="6277723"/>
            <a:ext cx="2682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76CE197E-186E-177F-593B-D15081BB9519}"/>
              </a:ext>
            </a:extLst>
          </p:cNvPr>
          <p:cNvSpPr/>
          <p:nvPr/>
        </p:nvSpPr>
        <p:spPr>
          <a:xfrm>
            <a:off x="3159879" y="6000675"/>
            <a:ext cx="291215" cy="277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ED16142-AE42-4DC3-A4C3-7BD534AD4E38}"/>
              </a:ext>
            </a:extLst>
          </p:cNvPr>
          <p:cNvSpPr/>
          <p:nvPr/>
        </p:nvSpPr>
        <p:spPr>
          <a:xfrm>
            <a:off x="4180588" y="5661242"/>
            <a:ext cx="1697901" cy="33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7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1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B5A0BA-4C94-B901-5D25-FF4E4BA6DB79}"/>
              </a:ext>
            </a:extLst>
          </p:cNvPr>
          <p:cNvSpPr txBox="1"/>
          <p:nvPr/>
        </p:nvSpPr>
        <p:spPr>
          <a:xfrm>
            <a:off x="1676400" y="304800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7A64F-EC33-3EC0-F279-B84C25ED5E74}"/>
              </a:ext>
            </a:extLst>
          </p:cNvPr>
          <p:cNvSpPr txBox="1"/>
          <p:nvPr/>
        </p:nvSpPr>
        <p:spPr>
          <a:xfrm>
            <a:off x="2577609" y="674132"/>
            <a:ext cx="5431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3E7E75-1ACE-8EC7-8168-E0CEDE34B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7833"/>
              </p:ext>
            </p:extLst>
          </p:nvPr>
        </p:nvGraphicFramePr>
        <p:xfrm>
          <a:off x="647114" y="1335702"/>
          <a:ext cx="10323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46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95803D-B1C1-A769-EA45-C9C552D37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746332"/>
              </p:ext>
            </p:extLst>
          </p:nvPr>
        </p:nvGraphicFramePr>
        <p:xfrm>
          <a:off x="10469164" y="4743335"/>
          <a:ext cx="1626594" cy="3708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26594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thập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phân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6851747C-FB15-7BB0-2387-FE1218BC0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752558"/>
              </p:ext>
            </p:extLst>
          </p:nvPr>
        </p:nvGraphicFramePr>
        <p:xfrm>
          <a:off x="647114" y="1844172"/>
          <a:ext cx="10323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46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84D1CC06-CC29-6C52-40CD-E164F91B9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037892"/>
              </p:ext>
            </p:extLst>
          </p:nvPr>
        </p:nvGraphicFramePr>
        <p:xfrm>
          <a:off x="604911" y="2370147"/>
          <a:ext cx="10323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46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4C5F45E-DFEC-F186-6D24-F11491185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58336"/>
              </p:ext>
            </p:extLst>
          </p:nvPr>
        </p:nvGraphicFramePr>
        <p:xfrm>
          <a:off x="604910" y="3070664"/>
          <a:ext cx="129837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373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111=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28868F4-A576-D78A-1F29-7BC767591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92454"/>
              </p:ext>
            </p:extLst>
          </p:nvPr>
        </p:nvGraphicFramePr>
        <p:xfrm>
          <a:off x="3657600" y="3042529"/>
          <a:ext cx="10323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46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6131F5B5-556F-DCA6-2A8A-002F4E52E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607520"/>
              </p:ext>
            </p:extLst>
          </p:nvPr>
        </p:nvGraphicFramePr>
        <p:xfrm>
          <a:off x="3657600" y="2501562"/>
          <a:ext cx="10323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46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1B23B60B-043B-E6E9-65D5-2CFECDAEB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4556"/>
              </p:ext>
            </p:extLst>
          </p:nvPr>
        </p:nvGraphicFramePr>
        <p:xfrm>
          <a:off x="3657600" y="1909795"/>
          <a:ext cx="10323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46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13279DA0-0A88-4290-12F3-4A26742F5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24008"/>
              </p:ext>
            </p:extLst>
          </p:nvPr>
        </p:nvGraphicFramePr>
        <p:xfrm>
          <a:off x="3657600" y="1335702"/>
          <a:ext cx="10323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46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1x0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9FD6D54F-5F8D-3D64-4533-678B717C2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2374"/>
              </p:ext>
            </p:extLst>
          </p:nvPr>
        </p:nvGraphicFramePr>
        <p:xfrm>
          <a:off x="2549749" y="4783975"/>
          <a:ext cx="768597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597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149273">
                <a:tc>
                  <a:txBody>
                    <a:bodyPr/>
                    <a:lstStyle/>
                    <a:p>
                      <a:r>
                        <a:rPr lang="en-US" dirty="0"/>
                        <a:t>111=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5B1C363E-3DCB-2832-2BA3-ABCA503B7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70378"/>
              </p:ext>
            </p:extLst>
          </p:nvPr>
        </p:nvGraphicFramePr>
        <p:xfrm>
          <a:off x="141579" y="4753495"/>
          <a:ext cx="1620669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20669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01673">
                <a:tc>
                  <a:txBody>
                    <a:bodyPr/>
                    <a:lstStyle/>
                    <a:p>
                      <a:r>
                        <a:rPr lang="en-US" dirty="0" err="1"/>
                        <a:t>Số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phân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FDBE2F49-C03E-63D1-27C7-41FB4295A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149352"/>
              </p:ext>
            </p:extLst>
          </p:nvPr>
        </p:nvGraphicFramePr>
        <p:xfrm>
          <a:off x="6985883" y="3014783"/>
          <a:ext cx="10323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46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3B323A38-76AD-DB99-9DE2-FDB269BF3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26809"/>
              </p:ext>
            </p:extLst>
          </p:nvPr>
        </p:nvGraphicFramePr>
        <p:xfrm>
          <a:off x="5233182" y="3019863"/>
          <a:ext cx="147308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081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+2x1+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D943C54-8817-904D-CF74-D9E8D98AD7DC}"/>
              </a:ext>
            </a:extLst>
          </p:cNvPr>
          <p:cNvSpPr txBox="1"/>
          <p:nvPr/>
        </p:nvSpPr>
        <p:spPr>
          <a:xfrm>
            <a:off x="337291" y="3770515"/>
            <a:ext cx="6245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Đổi</a:t>
            </a:r>
            <a:r>
              <a:rPr lang="en-US" sz="3600" dirty="0"/>
              <a:t> </a:t>
            </a:r>
            <a:r>
              <a:rPr lang="en-US" sz="3600" dirty="0" err="1"/>
              <a:t>nhị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thập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endParaRPr lang="en-US" sz="3600" dirty="0"/>
          </a:p>
        </p:txBody>
      </p: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B55986A4-D06A-171E-592D-17BFCB293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518681"/>
              </p:ext>
            </p:extLst>
          </p:nvPr>
        </p:nvGraphicFramePr>
        <p:xfrm>
          <a:off x="3817583" y="4788456"/>
          <a:ext cx="68214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140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4 x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5CAB98B-05EC-94F8-23E8-AE238464C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372118"/>
              </p:ext>
            </p:extLst>
          </p:nvPr>
        </p:nvGraphicFramePr>
        <p:xfrm>
          <a:off x="8829237" y="4743335"/>
          <a:ext cx="6096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149273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08704C6B-8D10-F862-7B18-7587064CA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96167"/>
              </p:ext>
            </p:extLst>
          </p:nvPr>
        </p:nvGraphicFramePr>
        <p:xfrm>
          <a:off x="6694442" y="4753495"/>
          <a:ext cx="1104469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469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149273">
                <a:tc>
                  <a:txBody>
                    <a:bodyPr/>
                    <a:lstStyle/>
                    <a:p>
                      <a:r>
                        <a:rPr lang="en-US" dirty="0"/>
                        <a:t>1 x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137EB362-0A0A-FC6B-2940-03DDC9D70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220966"/>
              </p:ext>
            </p:extLst>
          </p:nvPr>
        </p:nvGraphicFramePr>
        <p:xfrm>
          <a:off x="5292282" y="4777683"/>
          <a:ext cx="735533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533">
                  <a:extLst>
                    <a:ext uri="{9D8B030D-6E8A-4147-A177-3AD203B41FA5}">
                      <a16:colId xmlns:a16="http://schemas.microsoft.com/office/drawing/2014/main" val="704955165"/>
                    </a:ext>
                  </a:extLst>
                </a:gridCol>
              </a:tblGrid>
              <a:tr h="149273">
                <a:tc>
                  <a:txBody>
                    <a:bodyPr/>
                    <a:lstStyle/>
                    <a:p>
                      <a:r>
                        <a:rPr lang="en-US" dirty="0"/>
                        <a:t>2 x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800"/>
                  </a:ext>
                </a:extLst>
              </a:tr>
            </a:tbl>
          </a:graphicData>
        </a:graphic>
      </p:graphicFrame>
      <p:sp>
        <p:nvSpPr>
          <p:cNvPr id="22" name="Left Brace 21">
            <a:extLst>
              <a:ext uri="{FF2B5EF4-FFF2-40B4-BE49-F238E27FC236}">
                <a16:creationId xmlns:a16="http://schemas.microsoft.com/office/drawing/2014/main" id="{A5F13B43-5A9C-7707-8E0F-049B4AF9CAF4}"/>
              </a:ext>
            </a:extLst>
          </p:cNvPr>
          <p:cNvSpPr/>
          <p:nvPr/>
        </p:nvSpPr>
        <p:spPr>
          <a:xfrm>
            <a:off x="2050512" y="4419600"/>
            <a:ext cx="235488" cy="9906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BD5ECB44-FC6D-AAEC-B9CF-19F9EB502EE6}"/>
              </a:ext>
            </a:extLst>
          </p:cNvPr>
          <p:cNvSpPr/>
          <p:nvPr/>
        </p:nvSpPr>
        <p:spPr>
          <a:xfrm>
            <a:off x="9640032" y="4419600"/>
            <a:ext cx="235488" cy="990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003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1610</Words>
  <Application>Microsoft Office PowerPoint</Application>
  <PresentationFormat>Widescreen</PresentationFormat>
  <Paragraphs>138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.VnTime</vt:lpstr>
      <vt:lpstr>Arial</vt:lpstr>
      <vt:lpstr>Calibri</vt:lpstr>
      <vt:lpstr>Calibri Light</vt:lpstr>
      <vt:lpstr>Cambria Math</vt:lpstr>
      <vt:lpstr>Corbel</vt:lpstr>
      <vt:lpstr>Symbol</vt:lpstr>
      <vt:lpstr>Times New Roman</vt:lpstr>
      <vt:lpstr>Trebuchet MS</vt:lpstr>
      <vt:lpstr>Verdana</vt:lpstr>
      <vt:lpstr>Wingdings</vt:lpstr>
      <vt:lpstr>Wingdings 3</vt:lpstr>
      <vt:lpstr>4_Office Theme</vt:lpstr>
      <vt:lpstr>Basis</vt:lpstr>
      <vt:lpstr>2_Office Theme</vt:lpstr>
      <vt:lpstr>Facet</vt:lpstr>
      <vt:lpstr>PowerPoint Presentation</vt:lpstr>
      <vt:lpstr>PowerPoint Presentation</vt:lpstr>
      <vt:lpstr>PowerPoint Presentation</vt:lpstr>
      <vt:lpstr>- Dung lượng một số thiết bị nhớ: + Thẻ nhớ: 1GB -&gt; 8GB, 16GB, 32GB, 64GB, … + USB dung lượng tương tự thẻ nhớ. + Đĩa CD lưu được từ 5GB -&gt; 17GB + Điện thoại thông minh 16GB, 32GB, 64GB,… + Ổ cứng máy tính: Vài trăm GB đến vài TB.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</cp:lastModifiedBy>
  <cp:revision>160</cp:revision>
  <dcterms:created xsi:type="dcterms:W3CDTF">2018-01-18T02:22:35Z</dcterms:created>
  <dcterms:modified xsi:type="dcterms:W3CDTF">2022-07-29T14:59:56Z</dcterms:modified>
</cp:coreProperties>
</file>