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9" r:id="rId3"/>
    <p:sldId id="258" r:id="rId4"/>
    <p:sldId id="288" r:id="rId5"/>
    <p:sldId id="260" r:id="rId6"/>
    <p:sldId id="262" r:id="rId7"/>
    <p:sldId id="263" r:id="rId8"/>
    <p:sldId id="290" r:id="rId9"/>
    <p:sldId id="266" r:id="rId10"/>
    <p:sldId id="267" r:id="rId11"/>
    <p:sldId id="268" r:id="rId12"/>
    <p:sldId id="264" r:id="rId13"/>
    <p:sldId id="269" r:id="rId14"/>
    <p:sldId id="270" r:id="rId15"/>
    <p:sldId id="271" r:id="rId16"/>
    <p:sldId id="272" r:id="rId17"/>
    <p:sldId id="273" r:id="rId18"/>
    <p:sldId id="274" r:id="rId19"/>
    <p:sldId id="276" r:id="rId20"/>
    <p:sldId id="287" r:id="rId21"/>
    <p:sldId id="277" r:id="rId22"/>
    <p:sldId id="289" r:id="rId23"/>
    <p:sldId id="278" r:id="rId24"/>
    <p:sldId id="279" r:id="rId25"/>
    <p:sldId id="280" r:id="rId26"/>
    <p:sldId id="285" r:id="rId27"/>
    <p:sldId id="281" r:id="rId28"/>
    <p:sldId id="282"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87111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38444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81361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36595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775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161759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225717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28004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4997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280531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61E545-A7A3-4A70-9C5C-D82CD079201C}"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420919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61E545-A7A3-4A70-9C5C-D82CD079201C}" type="datetimeFigureOut">
              <a:rPr lang="en-US" smtClean="0"/>
              <a:t>07/29/2022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408493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61E545-A7A3-4A70-9C5C-D82CD079201C}" type="datetimeFigureOut">
              <a:rPr lang="en-US" smtClean="0"/>
              <a:t>07/29/2022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10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1E545-A7A3-4A70-9C5C-D82CD079201C}" type="datetimeFigureOut">
              <a:rPr lang="en-US" smtClean="0"/>
              <a:t>07/29/2022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114974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61E545-A7A3-4A70-9C5C-D82CD079201C}"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9684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1E545-A7A3-4A70-9C5C-D82CD079201C}"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383320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61E545-A7A3-4A70-9C5C-D82CD079201C}" type="datetimeFigureOut">
              <a:rPr lang="en-US" smtClean="0"/>
              <a:t>07/29/2022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1BFBE9-769D-4D0A-9A38-4D117F1A69FD}" type="slidenum">
              <a:rPr lang="en-US" smtClean="0"/>
              <a:t>‹#›</a:t>
            </a:fld>
            <a:endParaRPr lang="en-US"/>
          </a:p>
        </p:txBody>
      </p:sp>
    </p:spTree>
    <p:extLst>
      <p:ext uri="{BB962C8B-B14F-4D97-AF65-F5344CB8AC3E}">
        <p14:creationId xmlns:p14="http://schemas.microsoft.com/office/powerpoint/2010/main" val="694885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557E8-9DB4-F5EA-A5A5-37EE8774F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A001AD-8AE1-D11B-C657-AFA285044A50}"/>
              </a:ext>
            </a:extLst>
          </p:cNvPr>
          <p:cNvSpPr/>
          <p:nvPr/>
        </p:nvSpPr>
        <p:spPr>
          <a:xfrm>
            <a:off x="3504962" y="5684030"/>
            <a:ext cx="4917052"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TIN HỌC LỚP 6</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3898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68" y="646331"/>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8" name="Rectangle 7"/>
          <p:cNvSpPr/>
          <p:nvPr/>
        </p:nvSpPr>
        <p:spPr>
          <a:xfrm>
            <a:off x="268640" y="1218908"/>
            <a:ext cx="4818118"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Ví dụ xem tin tức bóng đá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33168" y="1772266"/>
            <a:ext cx="11958832" cy="5054516"/>
          </a:xfrm>
          <a:prstGeom prst="rect">
            <a:avLst/>
          </a:prstGeom>
        </p:spPr>
      </p:pic>
    </p:spTree>
    <p:extLst>
      <p:ext uri="{BB962C8B-B14F-4D97-AF65-F5344CB8AC3E}">
        <p14:creationId xmlns:p14="http://schemas.microsoft.com/office/powerpoint/2010/main" val="50474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40" y="604677"/>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8" name="Rectangle 7"/>
          <p:cNvSpPr/>
          <p:nvPr/>
        </p:nvSpPr>
        <p:spPr>
          <a:xfrm>
            <a:off x="268640" y="1218908"/>
            <a:ext cx="6767214" cy="655885"/>
          </a:xfrm>
          <a:prstGeom prst="rect">
            <a:avLst/>
          </a:prstGeom>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Ví dụ xem tin tức bóng đá</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0" y="1749502"/>
            <a:ext cx="12191999" cy="5112277"/>
          </a:xfrm>
          <a:prstGeom prst="rect">
            <a:avLst/>
          </a:prstGeom>
        </p:spPr>
      </p:pic>
    </p:spTree>
    <p:extLst>
      <p:ext uri="{BB962C8B-B14F-4D97-AF65-F5344CB8AC3E}">
        <p14:creationId xmlns:p14="http://schemas.microsoft.com/office/powerpoint/2010/main" val="427639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498" y="1183238"/>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6" name="Rectangle 5"/>
          <p:cNvSpPr/>
          <p:nvPr/>
        </p:nvSpPr>
        <p:spPr>
          <a:xfrm>
            <a:off x="268640" y="1793575"/>
            <a:ext cx="11640862" cy="646331"/>
          </a:xfrm>
          <a:prstGeom prst="rect">
            <a:avLst/>
          </a:prstGeom>
        </p:spPr>
        <p:txBody>
          <a:bodyPr wrap="square">
            <a:spAutoFit/>
          </a:bodyPr>
          <a:lstStyle/>
          <a:p>
            <a:r>
              <a:rPr lang="en-US" sz="3600">
                <a:solidFill>
                  <a:srgbClr val="FF0000"/>
                </a:solidFill>
                <a:latin typeface="Times New Roman" panose="02020603050405020304" pitchFamily="18" charset="0"/>
                <a:ea typeface="Calibri" panose="020F0502020204030204" pitchFamily="34" charset="0"/>
              </a:rPr>
              <a:t>Máy tìm kiếm là gì? </a:t>
            </a:r>
            <a:endParaRPr lang="en-US" sz="3600">
              <a:solidFill>
                <a:srgbClr val="FF0000"/>
              </a:solidFill>
            </a:endParaRPr>
          </a:p>
        </p:txBody>
      </p:sp>
      <p:sp>
        <p:nvSpPr>
          <p:cNvPr id="5" name="Rectangle 4"/>
          <p:cNvSpPr/>
          <p:nvPr/>
        </p:nvSpPr>
        <p:spPr>
          <a:xfrm>
            <a:off x="268640" y="2365707"/>
            <a:ext cx="11640862" cy="1237903"/>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ea typeface="Calibri" panose="020F0502020204030204" pitchFamily="34" charset="0"/>
                <a:cs typeface="Times New Roman" panose="02020603050405020304" pitchFamily="18" charset="0"/>
              </a:rPr>
              <a:t>Máy tìm kiếm (search engine): một hệ thống phần mềm cho phép người dùng Internet tim kiếm thông tin trên www.</a:t>
            </a:r>
            <a:endParaRPr lang="en-US" sz="36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BBEF266-299E-446E-8F2A-A899D63016EB}"/>
              </a:ext>
            </a:extLst>
          </p:cNvPr>
          <p:cNvSpPr/>
          <p:nvPr/>
        </p:nvSpPr>
        <p:spPr>
          <a:xfrm>
            <a:off x="268640" y="629871"/>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3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3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02" y="1102078"/>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pic>
        <p:nvPicPr>
          <p:cNvPr id="7" name="Picture 6"/>
          <p:cNvPicPr/>
          <p:nvPr/>
        </p:nvPicPr>
        <p:blipFill>
          <a:blip r:embed="rId2"/>
          <a:stretch>
            <a:fillRect/>
          </a:stretch>
        </p:blipFill>
        <p:spPr>
          <a:xfrm>
            <a:off x="0" y="1747788"/>
            <a:ext cx="12191999" cy="5110211"/>
          </a:xfrm>
          <a:prstGeom prst="rect">
            <a:avLst/>
          </a:prstGeom>
        </p:spPr>
      </p:pic>
      <p:sp>
        <p:nvSpPr>
          <p:cNvPr id="8" name="Callout: Line 2"/>
          <p:cNvSpPr/>
          <p:nvPr/>
        </p:nvSpPr>
        <p:spPr>
          <a:xfrm>
            <a:off x="8182376" y="2239305"/>
            <a:ext cx="3266789" cy="1397363"/>
          </a:xfrm>
          <a:prstGeom prst="borderCallout1">
            <a:avLst>
              <a:gd name="adj1" fmla="val 46035"/>
              <a:gd name="adj2" fmla="val 314"/>
              <a:gd name="adj3" fmla="val 162918"/>
              <a:gd name="adj4" fmla="val -32602"/>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 nhập từ khóa tìm kiếm</a:t>
            </a:r>
            <a:endParaRPr lang="en-US" sz="2800" b="1">
              <a:solidFill>
                <a:srgbClr val="FF0000"/>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1BB5B00-3D23-4BA9-ACCE-C971D444A7C1}"/>
              </a:ext>
            </a:extLst>
          </p:cNvPr>
          <p:cNvSpPr/>
          <p:nvPr/>
        </p:nvSpPr>
        <p:spPr>
          <a:xfrm>
            <a:off x="197202" y="636156"/>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1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248"/>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pic>
        <p:nvPicPr>
          <p:cNvPr id="6" name="Picture 5"/>
          <p:cNvPicPr/>
          <p:nvPr/>
        </p:nvPicPr>
        <p:blipFill>
          <a:blip r:embed="rId2"/>
          <a:stretch>
            <a:fillRect/>
          </a:stretch>
        </p:blipFill>
        <p:spPr>
          <a:xfrm>
            <a:off x="0" y="1677134"/>
            <a:ext cx="12191999" cy="5180866"/>
          </a:xfrm>
          <a:prstGeom prst="rect">
            <a:avLst/>
          </a:prstGeom>
        </p:spPr>
      </p:pic>
      <p:sp>
        <p:nvSpPr>
          <p:cNvPr id="9" name="Rectangle 8">
            <a:extLst>
              <a:ext uri="{FF2B5EF4-FFF2-40B4-BE49-F238E27FC236}">
                <a16:creationId xmlns:a16="http://schemas.microsoft.com/office/drawing/2014/main" id="{533E5886-7FA2-416F-89BB-8DE0F9B40B5B}"/>
              </a:ext>
            </a:extLst>
          </p:cNvPr>
          <p:cNvSpPr/>
          <p:nvPr/>
        </p:nvSpPr>
        <p:spPr>
          <a:xfrm>
            <a:off x="-5829" y="537170"/>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0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22" y="1148313"/>
            <a:ext cx="3089307"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41622" y="593311"/>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383CA40-9F5D-418C-9A37-4241083C316A}"/>
              </a:ext>
            </a:extLst>
          </p:cNvPr>
          <p:cNvPicPr>
            <a:picLocks noChangeAspect="1"/>
          </p:cNvPicPr>
          <p:nvPr/>
        </p:nvPicPr>
        <p:blipFill>
          <a:blip r:embed="rId2"/>
          <a:stretch>
            <a:fillRect/>
          </a:stretch>
        </p:blipFill>
        <p:spPr>
          <a:xfrm>
            <a:off x="0" y="1751178"/>
            <a:ext cx="12192000" cy="5155095"/>
          </a:xfrm>
          <a:prstGeom prst="rect">
            <a:avLst/>
          </a:prstGeom>
        </p:spPr>
      </p:pic>
      <p:sp>
        <p:nvSpPr>
          <p:cNvPr id="10" name="Thought Bubble: Cloud 9">
            <a:extLst>
              <a:ext uri="{FF2B5EF4-FFF2-40B4-BE49-F238E27FC236}">
                <a16:creationId xmlns:a16="http://schemas.microsoft.com/office/drawing/2014/main" id="{03747A0A-6BBD-4989-8E6C-0196FA992074}"/>
              </a:ext>
            </a:extLst>
          </p:cNvPr>
          <p:cNvSpPr/>
          <p:nvPr/>
        </p:nvSpPr>
        <p:spPr>
          <a:xfrm>
            <a:off x="5129213" y="823610"/>
            <a:ext cx="4371975" cy="1676703"/>
          </a:xfrm>
          <a:prstGeom prst="cloudCallout">
            <a:avLst>
              <a:gd name="adj1" fmla="val -26062"/>
              <a:gd name="adj2" fmla="val 1425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Lấy ví dụ về máy tìm kiếm?</a:t>
            </a:r>
          </a:p>
          <a:p>
            <a:pPr algn="ctr"/>
            <a:endParaRPr lang="en-US"/>
          </a:p>
        </p:txBody>
      </p:sp>
      <p:sp>
        <p:nvSpPr>
          <p:cNvPr id="11" name="Callout: Line 2">
            <a:extLst>
              <a:ext uri="{FF2B5EF4-FFF2-40B4-BE49-F238E27FC236}">
                <a16:creationId xmlns:a16="http://schemas.microsoft.com/office/drawing/2014/main" id="{4B741509-9CC3-421A-9A22-C5D35AAC304F}"/>
              </a:ext>
            </a:extLst>
          </p:cNvPr>
          <p:cNvSpPr/>
          <p:nvPr/>
        </p:nvSpPr>
        <p:spPr>
          <a:xfrm>
            <a:off x="7872133" y="1614488"/>
            <a:ext cx="3266789" cy="1397363"/>
          </a:xfrm>
          <a:prstGeom prst="borderCallout1">
            <a:avLst>
              <a:gd name="adj1" fmla="val 46035"/>
              <a:gd name="adj2" fmla="val 314"/>
              <a:gd name="adj3" fmla="val 128154"/>
              <a:gd name="adj4" fmla="val -21231"/>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 nhập từ khóa tìm kiếm</a:t>
            </a:r>
            <a:endParaRPr lang="en-US" sz="2800" b="1">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86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12" y="1085676"/>
            <a:ext cx="3089307"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15012" y="559261"/>
            <a:ext cx="5794150"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115011" y="1654010"/>
            <a:ext cx="7055809"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hought Bubble: Cloud 14">
            <a:extLst>
              <a:ext uri="{FF2B5EF4-FFF2-40B4-BE49-F238E27FC236}">
                <a16:creationId xmlns:a16="http://schemas.microsoft.com/office/drawing/2014/main" id="{D00128F8-C1A1-40CF-8DAC-29A03B655C93}"/>
              </a:ext>
            </a:extLst>
          </p:cNvPr>
          <p:cNvSpPr/>
          <p:nvPr/>
        </p:nvSpPr>
        <p:spPr>
          <a:xfrm>
            <a:off x="5870152" y="646817"/>
            <a:ext cx="6206836" cy="2064327"/>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rgbClr val="FF0000"/>
                </a:solidFill>
                <a:latin typeface="+mj-lt"/>
              </a:rPr>
              <a:t>Em hãy đưa ra một từ hoặc cụm từ thể hiện thông tin mà em muốn tìm để biết về trình duyệt Cốc Cốc? </a:t>
            </a:r>
          </a:p>
        </p:txBody>
      </p:sp>
      <p:pic>
        <p:nvPicPr>
          <p:cNvPr id="16" name="Picture 15">
            <a:extLst>
              <a:ext uri="{FF2B5EF4-FFF2-40B4-BE49-F238E27FC236}">
                <a16:creationId xmlns:a16="http://schemas.microsoft.com/office/drawing/2014/main" id="{000DE2F0-1AF0-4787-8141-6281FA3E5CAA}"/>
              </a:ext>
            </a:extLst>
          </p:cNvPr>
          <p:cNvPicPr>
            <a:picLocks noChangeAspect="1"/>
          </p:cNvPicPr>
          <p:nvPr/>
        </p:nvPicPr>
        <p:blipFill>
          <a:blip r:embed="rId2"/>
          <a:stretch>
            <a:fillRect/>
          </a:stretch>
        </p:blipFill>
        <p:spPr>
          <a:xfrm>
            <a:off x="0" y="2247314"/>
            <a:ext cx="12192000" cy="4609012"/>
          </a:xfrm>
          <a:prstGeom prst="rect">
            <a:avLst/>
          </a:prstGeom>
        </p:spPr>
      </p:pic>
    </p:spTree>
    <p:extLst>
      <p:ext uri="{BB962C8B-B14F-4D97-AF65-F5344CB8AC3E}">
        <p14:creationId xmlns:p14="http://schemas.microsoft.com/office/powerpoint/2010/main" val="228874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21" presetClass="exit" presetSubtype="1" fill="hold" grpId="1" nodeType="withEffect">
                                  <p:stCondLst>
                                    <p:cond delay="0"/>
                                  </p:stCondLst>
                                  <p:childTnLst>
                                    <p:animEffect transition="out" filter="wheel(1)">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88" y="1102495"/>
            <a:ext cx="4143944"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211489" y="638161"/>
            <a:ext cx="5794150"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439979" y="824430"/>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211489" y="1514104"/>
            <a:ext cx="8210615"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5D2DFAE-FB39-4785-BDAF-C0F3C3264CE2}"/>
              </a:ext>
            </a:extLst>
          </p:cNvPr>
          <p:cNvSpPr txBox="1"/>
          <p:nvPr/>
        </p:nvSpPr>
        <p:spPr>
          <a:xfrm>
            <a:off x="211490" y="1823443"/>
            <a:ext cx="6357936" cy="4210127"/>
          </a:xfrm>
          <a:prstGeom prst="rect">
            <a:avLst/>
          </a:prstGeom>
          <a:noFill/>
        </p:spPr>
        <p:txBody>
          <a:bodyPr wrap="square">
            <a:spAutoFit/>
          </a:bodyPr>
          <a:lstStyle/>
          <a:p>
            <a:pPr>
              <a:lnSpc>
                <a:spcPct val="150000"/>
              </a:lnSpc>
              <a:spcAft>
                <a:spcPts val="1000"/>
              </a:spcAft>
            </a:pP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 xếp lại các bước tìm kiếm sau:</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Lựa chọn kết quả tìm kiếm</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b. Nhập địa chỉ máy tìm kiếm</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Mở trình duyệt web</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d. Nhập từ khóa tìm kiếm</a:t>
            </a:r>
          </a:p>
        </p:txBody>
      </p:sp>
      <p:sp>
        <p:nvSpPr>
          <p:cNvPr id="13" name="TextBox 12">
            <a:extLst>
              <a:ext uri="{FF2B5EF4-FFF2-40B4-BE49-F238E27FC236}">
                <a16:creationId xmlns:a16="http://schemas.microsoft.com/office/drawing/2014/main" id="{902F74F7-E6A3-418E-BCB9-38385C0D35EE}"/>
              </a:ext>
            </a:extLst>
          </p:cNvPr>
          <p:cNvSpPr txBox="1"/>
          <p:nvPr/>
        </p:nvSpPr>
        <p:spPr>
          <a:xfrm>
            <a:off x="6439978" y="2746900"/>
            <a:ext cx="5109687"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Mở trình duyệt web</a:t>
            </a:r>
          </a:p>
        </p:txBody>
      </p:sp>
      <p:sp>
        <p:nvSpPr>
          <p:cNvPr id="17" name="TextBox 16">
            <a:extLst>
              <a:ext uri="{FF2B5EF4-FFF2-40B4-BE49-F238E27FC236}">
                <a16:creationId xmlns:a16="http://schemas.microsoft.com/office/drawing/2014/main" id="{F5E8D558-AD4B-4ABE-9C84-3511BFA6A3D6}"/>
              </a:ext>
            </a:extLst>
          </p:cNvPr>
          <p:cNvSpPr txBox="1"/>
          <p:nvPr/>
        </p:nvSpPr>
        <p:spPr>
          <a:xfrm>
            <a:off x="6439979" y="3444934"/>
            <a:ext cx="5047846"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b. Nhập địa chỉ máy tìm kiếm</a:t>
            </a:r>
          </a:p>
        </p:txBody>
      </p:sp>
      <p:sp>
        <p:nvSpPr>
          <p:cNvPr id="18" name="TextBox 17">
            <a:extLst>
              <a:ext uri="{FF2B5EF4-FFF2-40B4-BE49-F238E27FC236}">
                <a16:creationId xmlns:a16="http://schemas.microsoft.com/office/drawing/2014/main" id="{AB7DEAB0-89C1-4152-A7BE-140E1BB8DDE5}"/>
              </a:ext>
            </a:extLst>
          </p:cNvPr>
          <p:cNvSpPr txBox="1"/>
          <p:nvPr/>
        </p:nvSpPr>
        <p:spPr>
          <a:xfrm>
            <a:off x="6439979" y="4142968"/>
            <a:ext cx="5322634"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d. Nhập từ khóa tìm kiếm</a:t>
            </a:r>
          </a:p>
        </p:txBody>
      </p:sp>
      <p:sp>
        <p:nvSpPr>
          <p:cNvPr id="19" name="TextBox 18">
            <a:extLst>
              <a:ext uri="{FF2B5EF4-FFF2-40B4-BE49-F238E27FC236}">
                <a16:creationId xmlns:a16="http://schemas.microsoft.com/office/drawing/2014/main" id="{CA7E72C0-F7C4-469C-9E78-EB5E851C44B8}"/>
              </a:ext>
            </a:extLst>
          </p:cNvPr>
          <p:cNvSpPr txBox="1"/>
          <p:nvPr/>
        </p:nvSpPr>
        <p:spPr>
          <a:xfrm>
            <a:off x="6439978" y="4790094"/>
            <a:ext cx="5322635"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Lựa chọn kết quả tìm kiếm</a:t>
            </a:r>
          </a:p>
        </p:txBody>
      </p:sp>
      <p:sp>
        <p:nvSpPr>
          <p:cNvPr id="20" name="Right Brace 19">
            <a:extLst>
              <a:ext uri="{FF2B5EF4-FFF2-40B4-BE49-F238E27FC236}">
                <a16:creationId xmlns:a16="http://schemas.microsoft.com/office/drawing/2014/main" id="{8DEC8E4B-EEB0-4204-A6CE-A9D1FB36A441}"/>
              </a:ext>
            </a:extLst>
          </p:cNvPr>
          <p:cNvSpPr/>
          <p:nvPr/>
        </p:nvSpPr>
        <p:spPr>
          <a:xfrm>
            <a:off x="5583382" y="2663748"/>
            <a:ext cx="654421" cy="33698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98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7" grpId="0"/>
      <p:bldP spid="18" grpId="0"/>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53" y="969590"/>
            <a:ext cx="4432867"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77628" y="563999"/>
            <a:ext cx="8314065"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20955" y="1417852"/>
            <a:ext cx="9123045"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5D2DFAE-FB39-4785-BDAF-C0F3C3264CE2}"/>
              </a:ext>
            </a:extLst>
          </p:cNvPr>
          <p:cNvSpPr txBox="1"/>
          <p:nvPr/>
        </p:nvSpPr>
        <p:spPr>
          <a:xfrm>
            <a:off x="359774" y="1823443"/>
            <a:ext cx="8240252" cy="742511"/>
          </a:xfrm>
          <a:prstGeom prst="rect">
            <a:avLst/>
          </a:prstGeom>
          <a:noFill/>
        </p:spPr>
        <p:txBody>
          <a:bodyPr wrap="square">
            <a:spAutoFit/>
          </a:bodyPr>
          <a:lstStyle/>
          <a:p>
            <a:pPr>
              <a:lnSpc>
                <a:spcPct val="150000"/>
              </a:lnSpc>
              <a:spcAft>
                <a:spcPts val="10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ác bước tìm kiếm:</a:t>
            </a:r>
          </a:p>
        </p:txBody>
      </p:sp>
      <p:sp>
        <p:nvSpPr>
          <p:cNvPr id="3" name="Rectangle: Rounded Corners 2">
            <a:extLst>
              <a:ext uri="{FF2B5EF4-FFF2-40B4-BE49-F238E27FC236}">
                <a16:creationId xmlns:a16="http://schemas.microsoft.com/office/drawing/2014/main" id="{3A5D8755-5D61-402B-A089-F8B177F63522}"/>
              </a:ext>
            </a:extLst>
          </p:cNvPr>
          <p:cNvSpPr/>
          <p:nvPr/>
        </p:nvSpPr>
        <p:spPr>
          <a:xfrm>
            <a:off x="83130" y="2879270"/>
            <a:ext cx="2100652"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Mở trình duyệt web</a:t>
            </a:r>
          </a:p>
        </p:txBody>
      </p:sp>
      <p:sp>
        <p:nvSpPr>
          <p:cNvPr id="14" name="Rectangle: Rounded Corners 13">
            <a:extLst>
              <a:ext uri="{FF2B5EF4-FFF2-40B4-BE49-F238E27FC236}">
                <a16:creationId xmlns:a16="http://schemas.microsoft.com/office/drawing/2014/main" id="{9A702E50-3B2C-4662-83A2-608955919AA0}"/>
              </a:ext>
            </a:extLst>
          </p:cNvPr>
          <p:cNvSpPr/>
          <p:nvPr/>
        </p:nvSpPr>
        <p:spPr>
          <a:xfrm>
            <a:off x="3022434" y="2906616"/>
            <a:ext cx="2466327"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Nhập địa chỉ máy tìm kiếm</a:t>
            </a:r>
          </a:p>
        </p:txBody>
      </p:sp>
      <p:sp>
        <p:nvSpPr>
          <p:cNvPr id="15" name="Rectangle: Rounded Corners 14">
            <a:extLst>
              <a:ext uri="{FF2B5EF4-FFF2-40B4-BE49-F238E27FC236}">
                <a16:creationId xmlns:a16="http://schemas.microsoft.com/office/drawing/2014/main" id="{CB758235-612D-4376-8493-DD114172F87B}"/>
              </a:ext>
            </a:extLst>
          </p:cNvPr>
          <p:cNvSpPr/>
          <p:nvPr/>
        </p:nvSpPr>
        <p:spPr>
          <a:xfrm>
            <a:off x="6376842" y="2879269"/>
            <a:ext cx="2440907"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Nhập từ khóa tìm kiếm</a:t>
            </a:r>
          </a:p>
        </p:txBody>
      </p:sp>
      <p:sp>
        <p:nvSpPr>
          <p:cNvPr id="16" name="Rectangle: Rounded Corners 15">
            <a:extLst>
              <a:ext uri="{FF2B5EF4-FFF2-40B4-BE49-F238E27FC236}">
                <a16:creationId xmlns:a16="http://schemas.microsoft.com/office/drawing/2014/main" id="{035741CC-F1CC-4A8C-891D-69EDA2FE87EB}"/>
              </a:ext>
            </a:extLst>
          </p:cNvPr>
          <p:cNvSpPr/>
          <p:nvPr/>
        </p:nvSpPr>
        <p:spPr>
          <a:xfrm>
            <a:off x="9638863" y="2906616"/>
            <a:ext cx="2452880"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Lựa chọn kết quả tìm kiếm</a:t>
            </a:r>
          </a:p>
        </p:txBody>
      </p:sp>
      <p:sp>
        <p:nvSpPr>
          <p:cNvPr id="5" name="Arrow: Right 4">
            <a:extLst>
              <a:ext uri="{FF2B5EF4-FFF2-40B4-BE49-F238E27FC236}">
                <a16:creationId xmlns:a16="http://schemas.microsoft.com/office/drawing/2014/main" id="{350351B2-F54F-4E1A-B385-F4BB267B0374}"/>
              </a:ext>
            </a:extLst>
          </p:cNvPr>
          <p:cNvSpPr/>
          <p:nvPr/>
        </p:nvSpPr>
        <p:spPr>
          <a:xfrm>
            <a:off x="2183782" y="3231289"/>
            <a:ext cx="838652" cy="30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7B6E6AA-DDDF-4F90-B8B7-B726C92CB074}"/>
              </a:ext>
            </a:extLst>
          </p:cNvPr>
          <p:cNvSpPr/>
          <p:nvPr/>
        </p:nvSpPr>
        <p:spPr>
          <a:xfrm>
            <a:off x="5526422" y="3231289"/>
            <a:ext cx="838652" cy="30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4E89D85-9B27-48E9-830E-664A9EA8E989}"/>
              </a:ext>
            </a:extLst>
          </p:cNvPr>
          <p:cNvSpPr/>
          <p:nvPr/>
        </p:nvSpPr>
        <p:spPr>
          <a:xfrm>
            <a:off x="8804712" y="3232669"/>
            <a:ext cx="838652" cy="30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0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4" grpId="0" animBg="1"/>
      <p:bldP spid="15" grpId="0" animBg="1"/>
      <p:bldP spid="16" grpId="0" animBg="1"/>
      <p:bldP spid="5"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0" y="969590"/>
            <a:ext cx="2728632" cy="530594"/>
          </a:xfrm>
          <a:prstGeom prst="rect">
            <a:avLst/>
          </a:prstGeom>
        </p:spPr>
        <p:txBody>
          <a:bodyPr wrap="none">
            <a:spAutoFit/>
          </a:bodyPr>
          <a:lstStyle/>
          <a:p>
            <a:pPr algn="just">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97202" y="563999"/>
            <a:ext cx="5097806" cy="530594"/>
          </a:xfrm>
          <a:prstGeom prst="rect">
            <a:avLst/>
          </a:prstGeom>
        </p:spPr>
        <p:txBody>
          <a:bodyPr wrap="none">
            <a:spAutoFit/>
          </a:bodyPr>
          <a:lstStyle/>
          <a:p>
            <a:pPr algn="just">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197202" y="1344048"/>
            <a:ext cx="6357936" cy="522259"/>
          </a:xfrm>
          <a:prstGeom prst="rect">
            <a:avLst/>
          </a:prstGeom>
          <a:noFill/>
        </p:spPr>
        <p:txBody>
          <a:bodyPr wrap="square">
            <a:spAutoFit/>
          </a:bodyPr>
          <a:lstStyle/>
          <a:p>
            <a:pPr algn="just">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50698ACC-468B-47CB-990F-2997DB5EA6C1}"/>
              </a:ext>
            </a:extLst>
          </p:cNvPr>
          <p:cNvSpPr/>
          <p:nvPr/>
        </p:nvSpPr>
        <p:spPr>
          <a:xfrm>
            <a:off x="6618684" y="646331"/>
            <a:ext cx="5261850" cy="1562831"/>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Hãy </a:t>
            </a:r>
            <a:r>
              <a:rPr lang="vi-VN" sz="2400" b="1">
                <a:solidFill>
                  <a:srgbClr val="FF0000"/>
                </a:solidFill>
                <a:latin typeface="Times New Roman" panose="02020603050405020304" pitchFamily="18" charset="0"/>
                <a:cs typeface="Times New Roman" panose="02020603050405020304" pitchFamily="18" charset="0"/>
              </a:rPr>
              <a:t>tìm với từ khoá "đặc điểm trình duyệt Cốc Cốc”? </a:t>
            </a:r>
          </a:p>
        </p:txBody>
      </p:sp>
      <p:pic>
        <p:nvPicPr>
          <p:cNvPr id="5" name="Picture 4"/>
          <p:cNvPicPr>
            <a:picLocks noChangeAspect="1"/>
          </p:cNvPicPr>
          <p:nvPr/>
        </p:nvPicPr>
        <p:blipFill>
          <a:blip r:embed="rId2"/>
          <a:stretch>
            <a:fillRect/>
          </a:stretch>
        </p:blipFill>
        <p:spPr>
          <a:xfrm>
            <a:off x="-1" y="1866307"/>
            <a:ext cx="5951751" cy="4856226"/>
          </a:xfrm>
          <a:prstGeom prst="rect">
            <a:avLst/>
          </a:prstGeom>
        </p:spPr>
      </p:pic>
      <p:pic>
        <p:nvPicPr>
          <p:cNvPr id="7" name="Picture 6"/>
          <p:cNvPicPr>
            <a:picLocks noChangeAspect="1"/>
          </p:cNvPicPr>
          <p:nvPr/>
        </p:nvPicPr>
        <p:blipFill>
          <a:blip r:embed="rId3"/>
          <a:stretch>
            <a:fillRect/>
          </a:stretch>
        </p:blipFill>
        <p:spPr>
          <a:xfrm>
            <a:off x="5951751" y="1866307"/>
            <a:ext cx="6240250" cy="4856225"/>
          </a:xfrm>
          <a:prstGeom prst="rect">
            <a:avLst/>
          </a:prstGeom>
        </p:spPr>
      </p:pic>
    </p:spTree>
    <p:extLst>
      <p:ext uri="{BB962C8B-B14F-4D97-AF65-F5344CB8AC3E}">
        <p14:creationId xmlns:p14="http://schemas.microsoft.com/office/powerpoint/2010/main" val="3933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21" presetClass="exit" presetSubtype="1" fill="hold" grpId="1" nodeType="withEffect">
                                  <p:stCondLst>
                                    <p:cond delay="0"/>
                                  </p:stCondLst>
                                  <p:childTnLst>
                                    <p:animEffect transition="out" filter="wheel(1)">
                                      <p:cBhvr>
                                        <p:cTn id="9" dur="2000"/>
                                        <p:tgtEl>
                                          <p:spTgt spid="17"/>
                                        </p:tgtEl>
                                      </p:cBhvr>
                                    </p:animEffect>
                                    <p:set>
                                      <p:cBhvr>
                                        <p:cTn id="10" dur="1" fill="hold">
                                          <p:stCondLst>
                                            <p:cond delay="19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000" y="0"/>
            <a:ext cx="10326029" cy="1248675"/>
          </a:xfrm>
          <a:prstGeom prst="rect">
            <a:avLst/>
          </a:prstGeom>
        </p:spPr>
        <p:txBody>
          <a:bodyPr wrap="square">
            <a:spAutoFit/>
          </a:bodyPr>
          <a:lstStyle/>
          <a:p>
            <a:pPr algn="just">
              <a:lnSpc>
                <a:spcPct val="107000"/>
              </a:lnSpc>
              <a:spcAft>
                <a:spcPts val="800"/>
              </a:spcAft>
            </a:pPr>
            <a:r>
              <a:rPr lang="en-US" sz="3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 hãy mở trình duyệt web có trên máy tính để xem dự báo thời tiết trong ngày?.</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73873" y="1248676"/>
            <a:ext cx="10246783" cy="5538376"/>
          </a:xfrm>
          <a:prstGeom prst="rect">
            <a:avLst/>
          </a:prstGeom>
        </p:spPr>
      </p:pic>
      <p:pic>
        <p:nvPicPr>
          <p:cNvPr id="5" name="Picture 4"/>
          <p:cNvPicPr>
            <a:picLocks noChangeAspect="1"/>
          </p:cNvPicPr>
          <p:nvPr/>
        </p:nvPicPr>
        <p:blipFill>
          <a:blip r:embed="rId3"/>
          <a:stretch>
            <a:fillRect/>
          </a:stretch>
        </p:blipFill>
        <p:spPr>
          <a:xfrm>
            <a:off x="1035478" y="1248675"/>
            <a:ext cx="10121044" cy="5346089"/>
          </a:xfrm>
          <a:prstGeom prst="rect">
            <a:avLst/>
          </a:prstGeom>
        </p:spPr>
      </p:pic>
    </p:spTree>
    <p:extLst>
      <p:ext uri="{BB962C8B-B14F-4D97-AF65-F5344CB8AC3E}">
        <p14:creationId xmlns:p14="http://schemas.microsoft.com/office/powerpoint/2010/main" val="333492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85" y="1304005"/>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20110" y="666064"/>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228685" y="1969640"/>
            <a:ext cx="7395620" cy="645113"/>
          </a:xfrm>
          <a:prstGeom prst="rect">
            <a:avLst/>
          </a:prstGeom>
          <a:noFill/>
        </p:spPr>
        <p:txBody>
          <a:bodyPr wrap="square">
            <a:spAutoFit/>
          </a:bodyPr>
          <a:lstStyle/>
          <a:p>
            <a:pPr algn="just">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50698ACC-468B-47CB-990F-2997DB5EA6C1}"/>
              </a:ext>
            </a:extLst>
          </p:cNvPr>
          <p:cNvSpPr/>
          <p:nvPr/>
        </p:nvSpPr>
        <p:spPr>
          <a:xfrm>
            <a:off x="6618684" y="646331"/>
            <a:ext cx="5261850" cy="1562831"/>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rgbClr val="FF0000"/>
                </a:solidFill>
                <a:latin typeface="+mj-lt"/>
              </a:rPr>
              <a:t>Lấy 1 vài ví dụ về Cụm từ thông tin muốn tìm kiếm? </a:t>
            </a:r>
          </a:p>
        </p:txBody>
      </p:sp>
      <p:sp>
        <p:nvSpPr>
          <p:cNvPr id="18" name="TextBox 17">
            <a:extLst>
              <a:ext uri="{FF2B5EF4-FFF2-40B4-BE49-F238E27FC236}">
                <a16:creationId xmlns:a16="http://schemas.microsoft.com/office/drawing/2014/main" id="{E5567638-34B7-482C-AFC8-3DF2A7D7A179}"/>
              </a:ext>
            </a:extLst>
          </p:cNvPr>
          <p:cNvSpPr txBox="1"/>
          <p:nvPr/>
        </p:nvSpPr>
        <p:spPr>
          <a:xfrm>
            <a:off x="311466" y="2574693"/>
            <a:ext cx="7312839" cy="2308324"/>
          </a:xfrm>
          <a:prstGeom prst="rect">
            <a:avLst/>
          </a:prstGeom>
          <a:noFill/>
        </p:spPr>
        <p:txBody>
          <a:bodyPr wrap="square">
            <a:spAutoFit/>
          </a:bodyPr>
          <a:lstStyle/>
          <a:p>
            <a:r>
              <a:rPr lang="vi-VN" sz="3600" b="1">
                <a:latin typeface="Times New Roman" panose="02020603050405020304" pitchFamily="18" charset="0"/>
                <a:cs typeface="Times New Roman" panose="02020603050405020304" pitchFamily="18" charset="0"/>
              </a:rPr>
              <a:t>Vd. Cụm từ thông tin muốn tìm:</a:t>
            </a:r>
          </a:p>
          <a:p>
            <a:r>
              <a:rPr lang="vi-VN" sz="3600">
                <a:latin typeface="Times New Roman" panose="02020603050405020304" pitchFamily="18" charset="0"/>
                <a:cs typeface="Times New Roman" panose="02020603050405020304" pitchFamily="18" charset="0"/>
              </a:rPr>
              <a:t>- Các món ăn ở Tây Bắc?</a:t>
            </a:r>
          </a:p>
          <a:p>
            <a:r>
              <a:rPr lang="vi-VN" sz="3600">
                <a:latin typeface="Times New Roman" panose="02020603050405020304" pitchFamily="18" charset="0"/>
                <a:cs typeface="Times New Roman" panose="02020603050405020304" pitchFamily="18" charset="0"/>
              </a:rPr>
              <a:t>- Trang web học tiếng Anh hay nhất</a:t>
            </a:r>
          </a:p>
          <a:p>
            <a:r>
              <a:rPr lang="vi-VN" sz="3600">
                <a:latin typeface="Times New Roman" panose="02020603050405020304" pitchFamily="18" charset="0"/>
                <a:cs typeface="Times New Roman" panose="02020603050405020304" pitchFamily="18" charset="0"/>
              </a:rPr>
              <a:t>- Tại sao nước biển lại mặn?</a:t>
            </a:r>
          </a:p>
        </p:txBody>
      </p:sp>
    </p:spTree>
    <p:extLst>
      <p:ext uri="{BB962C8B-B14F-4D97-AF65-F5344CB8AC3E}">
        <p14:creationId xmlns:p14="http://schemas.microsoft.com/office/powerpoint/2010/main" val="295500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1" presetClass="exit" presetSubtype="1" fill="hold" grpId="1" nodeType="withEffect">
                                  <p:stCondLst>
                                    <p:cond delay="0"/>
                                  </p:stCondLst>
                                  <p:childTnLst>
                                    <p:animEffect transition="out" filter="wheel(1)">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48" y="1194601"/>
            <a:ext cx="4719572" cy="655885"/>
          </a:xfrm>
          <a:prstGeom prst="rect">
            <a:avLst/>
          </a:prstGeom>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06148" y="563999"/>
            <a:ext cx="8268336" cy="655885"/>
          </a:xfrm>
          <a:prstGeom prst="rect">
            <a:avLst/>
          </a:prstGeom>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106148" y="1789377"/>
            <a:ext cx="8685541" cy="645113"/>
          </a:xfrm>
          <a:prstGeom prst="rect">
            <a:avLst/>
          </a:prstGeom>
          <a:noFill/>
        </p:spPr>
        <p:txBody>
          <a:bodyPr wrap="square">
            <a:spAutoFit/>
          </a:bodyPr>
          <a:lstStyle/>
          <a:p>
            <a:pPr algn="just">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50698ACC-468B-47CB-990F-2997DB5EA6C1}"/>
              </a:ext>
            </a:extLst>
          </p:cNvPr>
          <p:cNvSpPr/>
          <p:nvPr/>
        </p:nvSpPr>
        <p:spPr>
          <a:xfrm>
            <a:off x="6896994" y="646331"/>
            <a:ext cx="4983540" cy="1562831"/>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rgbClr val="FF0000"/>
                </a:solidFill>
                <a:latin typeface="+mj-lt"/>
              </a:rPr>
              <a:t>Kết quả thu nhận được khi ta tìm kiếm là gì?</a:t>
            </a:r>
          </a:p>
        </p:txBody>
      </p:sp>
      <p:sp>
        <p:nvSpPr>
          <p:cNvPr id="11" name="TextBox 10">
            <a:extLst>
              <a:ext uri="{FF2B5EF4-FFF2-40B4-BE49-F238E27FC236}">
                <a16:creationId xmlns:a16="http://schemas.microsoft.com/office/drawing/2014/main" id="{ADAB2192-F9DF-4874-A8DB-370B543468E9}"/>
              </a:ext>
            </a:extLst>
          </p:cNvPr>
          <p:cNvSpPr txBox="1"/>
          <p:nvPr/>
        </p:nvSpPr>
        <p:spPr>
          <a:xfrm>
            <a:off x="106148" y="2585157"/>
            <a:ext cx="11774386" cy="3183885"/>
          </a:xfrm>
          <a:prstGeom prst="rect">
            <a:avLst/>
          </a:prstGeom>
          <a:noFill/>
        </p:spPr>
        <p:txBody>
          <a:bodyPr wrap="square">
            <a:spAutoFit/>
          </a:bodyPr>
          <a:lstStyle/>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Các máy tìm kiếm chủ yếu dùng từ khoá đề tim kiếm. </a:t>
            </a:r>
          </a:p>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Kết quả thu nhận được là danh sách các trang web có nội dung liên quan nhiều đến từ khoá.</a:t>
            </a:r>
          </a:p>
          <a:p>
            <a:r>
              <a:rPr lang="en-US" sz="3600">
                <a:effectLst/>
                <a:latin typeface="Times New Roman" panose="02020603050405020304" pitchFamily="18" charset="0"/>
                <a:ea typeface="Calibri" panose="020F0502020204030204" pitchFamily="34" charset="0"/>
                <a:cs typeface="Times New Roman" panose="02020603050405020304" pitchFamily="18" charset="0"/>
              </a:rPr>
              <a:t>- Ngoài ra, nhiều máy tìm kiếm cho phép tìn kiếm băng hình ảnh hoặc tiếng nói.</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6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17"/>
                                        </p:tgtEl>
                                      </p:cBhvr>
                                    </p:animEffect>
                                    <p:set>
                                      <p:cBhvr>
                                        <p:cTn id="12" dur="1" fill="hold">
                                          <p:stCondLst>
                                            <p:cond delay="1999"/>
                                          </p:stCondLst>
                                        </p:cTn>
                                        <p:tgtEl>
                                          <p:spTgt spid="17"/>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left)">
                                      <p:cBhvr>
                                        <p:cTn id="18" dur="1000"/>
                                        <p:tgtEl>
                                          <p:spTgt spid="11">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2511397" y="831461"/>
            <a:ext cx="6357936" cy="921534"/>
          </a:xfrm>
          <a:prstGeom prst="rect">
            <a:avLst/>
          </a:prstGeom>
          <a:noFill/>
        </p:spPr>
        <p:txBody>
          <a:bodyPr wrap="square">
            <a:spAutoFit/>
          </a:bodyPr>
          <a:lstStyle/>
          <a:p>
            <a:pPr algn="ctr">
              <a:lnSpc>
                <a:spcPct val="107000"/>
              </a:lnSpc>
              <a:spcAft>
                <a:spcPts val="800"/>
              </a:spcAft>
            </a:pPr>
            <a:r>
              <a:rPr lang="en-US" sz="5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 ĐỒ TƯ DUY</a:t>
            </a:r>
            <a:endParaRPr lang="en-US" sz="5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 name="Picture 19"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800" y="4725980"/>
            <a:ext cx="1211263" cy="5794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088" y="5159367"/>
            <a:ext cx="1819275" cy="3032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7"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088" y="5240330"/>
            <a:ext cx="1323975" cy="8524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538" y="5013317"/>
            <a:ext cx="639762" cy="5524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5888" y="5122855"/>
            <a:ext cx="24796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888" y="4862505"/>
            <a:ext cx="2214562" cy="428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2700" y="3397242"/>
            <a:ext cx="1020763"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5925" y="3228967"/>
            <a:ext cx="1290638" cy="690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8625" y="3781417"/>
            <a:ext cx="1225550" cy="2222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8625" y="3860792"/>
            <a:ext cx="1922463" cy="5032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4300" y="3151180"/>
            <a:ext cx="1633538" cy="9731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4288" y="2628892"/>
            <a:ext cx="28352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99638" y="3046405"/>
            <a:ext cx="1835150" cy="4794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1850" y="2271705"/>
            <a:ext cx="2054225" cy="66198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72413" y="2430455"/>
            <a:ext cx="20510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59863" y="3049580"/>
            <a:ext cx="1601787" cy="81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ou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righ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1013107"/>
            <a:ext cx="11816673" cy="2308324"/>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1. </a:t>
            </a:r>
            <a:r>
              <a:rPr lang="en-US" sz="3600">
                <a:effectLst/>
                <a:latin typeface="Times New Roman" panose="02020603050405020304" pitchFamily="18" charset="0"/>
                <a:ea typeface="Calibri" panose="020F0502020204030204" pitchFamily="34" charset="0"/>
              </a:rPr>
              <a:t>Sử dụng máy tìm kiếm giúp em thực hiện hiệu quả những công việc nào sau đây (so với việc không sử dụng máy tìm kiếm)? </a:t>
            </a:r>
          </a:p>
          <a:p>
            <a:r>
              <a:rPr lang="en-US" sz="3600">
                <a:effectLst/>
                <a:latin typeface="Times New Roman" panose="02020603050405020304" pitchFamily="18" charset="0"/>
                <a:ea typeface="Calibri" panose="020F0502020204030204" pitchFamily="34" charset="0"/>
              </a:rPr>
              <a:t>Hãy giải thích về lựa chọn của mình.</a:t>
            </a:r>
            <a:endParaRPr lang="en-US" sz="36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7" y="3429000"/>
            <a:ext cx="11511873" cy="3324052"/>
          </a:xfrm>
          <a:prstGeom prst="rect">
            <a:avLst/>
          </a:prstGeom>
          <a:noFill/>
        </p:spPr>
        <p:txBody>
          <a:bodyPr wrap="square">
            <a:spAutoFit/>
          </a:bodyPr>
          <a:lstStyle/>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 Tìn thông tin về vé máy bay giá rẻ.</a:t>
            </a:r>
          </a:p>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 Tìm thông tin tuyền sinh vào lớp 6 của một trường trung học cơ sở gần nơi em ở.</a:t>
            </a:r>
          </a:p>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 Ôn tập môn Toán lớp 6.</a:t>
            </a:r>
          </a:p>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 Tìn tuyến xe buýt để đi từ nhà em đến trường.</a:t>
            </a:r>
          </a:p>
        </p:txBody>
      </p:sp>
    </p:spTree>
    <p:extLst>
      <p:ext uri="{BB962C8B-B14F-4D97-AF65-F5344CB8AC3E}">
        <p14:creationId xmlns:p14="http://schemas.microsoft.com/office/powerpoint/2010/main" val="31509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6" y="751972"/>
            <a:ext cx="11441345" cy="1569660"/>
          </a:xfrm>
          <a:prstGeom prst="rect">
            <a:avLst/>
          </a:prstGeom>
          <a:noFill/>
        </p:spPr>
        <p:txBody>
          <a:bodyPr wrap="square">
            <a:spAutoFit/>
          </a:bodyPr>
          <a:lstStyle/>
          <a:p>
            <a:r>
              <a:rPr lang="en-US" sz="3200" b="1">
                <a:effectLst/>
                <a:latin typeface="Times New Roman" panose="02020603050405020304" pitchFamily="18" charset="0"/>
                <a:ea typeface="Calibri" panose="020F0502020204030204" pitchFamily="34" charset="0"/>
              </a:rPr>
              <a:t>Bài 1. </a:t>
            </a:r>
            <a:r>
              <a:rPr lang="en-US" sz="3200">
                <a:effectLst/>
                <a:latin typeface="Times New Roman" panose="02020603050405020304" pitchFamily="18" charset="0"/>
                <a:ea typeface="Calibri" panose="020F0502020204030204" pitchFamily="34" charset="0"/>
              </a:rPr>
              <a:t>Sử dụng máy tìm kiếm giúp em thực hiện hiệu quả những công việc nào sau đây (so với việc không sử dụng máy tìm kiếm)? </a:t>
            </a:r>
          </a:p>
          <a:p>
            <a:r>
              <a:rPr lang="en-US" sz="3200">
                <a:effectLst/>
                <a:latin typeface="Times New Roman" panose="02020603050405020304" pitchFamily="18" charset="0"/>
                <a:ea typeface="Calibri" panose="020F0502020204030204" pitchFamily="34" charset="0"/>
              </a:rPr>
              <a:t>Hãy giải thích về lựa chọn của mình.</a:t>
            </a:r>
            <a:endParaRPr lang="en-US" sz="3200"/>
          </a:p>
        </p:txBody>
      </p:sp>
      <p:sp>
        <p:nvSpPr>
          <p:cNvPr id="7" name="TextBox 6">
            <a:extLst>
              <a:ext uri="{FF2B5EF4-FFF2-40B4-BE49-F238E27FC236}">
                <a16:creationId xmlns:a16="http://schemas.microsoft.com/office/drawing/2014/main" id="{F3B920C4-15F6-4FD3-9217-970BD8DC2BBA}"/>
              </a:ext>
            </a:extLst>
          </p:cNvPr>
          <p:cNvSpPr txBox="1"/>
          <p:nvPr/>
        </p:nvSpPr>
        <p:spPr>
          <a:xfrm>
            <a:off x="375325" y="2584107"/>
            <a:ext cx="7952245"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1) Tìm thông tin về vé máy bay giá rẻ.</a:t>
            </a:r>
          </a:p>
        </p:txBody>
      </p:sp>
      <p:sp>
        <p:nvSpPr>
          <p:cNvPr id="11" name="TextBox 10">
            <a:extLst>
              <a:ext uri="{FF2B5EF4-FFF2-40B4-BE49-F238E27FC236}">
                <a16:creationId xmlns:a16="http://schemas.microsoft.com/office/drawing/2014/main" id="{FC5E6B97-784B-40C2-A0E2-0CD704072E52}"/>
              </a:ext>
            </a:extLst>
          </p:cNvPr>
          <p:cNvSpPr txBox="1"/>
          <p:nvPr/>
        </p:nvSpPr>
        <p:spPr>
          <a:xfrm>
            <a:off x="375326" y="3368842"/>
            <a:ext cx="11441345" cy="2701060"/>
          </a:xfrm>
          <a:prstGeom prst="rect">
            <a:avLst/>
          </a:prstGeom>
          <a:noFill/>
        </p:spPr>
        <p:txBody>
          <a:bodyPr wrap="square">
            <a:spAutoFit/>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=&gt; Khi tra cứu sẽ hiển thị nhiều thông tin của những hãng máy bay khác nhau ở mỗi trang web, em chỉ cần click vào trang web để tham khảo giá vé máy bay hiện trên màn hình và chọn cho mình giá vé ưng ý mà không cần phải gọi điện đến từng hãng để tham khảo (mất thời gian và tốn chi phí hơn)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6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944795"/>
            <a:ext cx="11816673" cy="2308324"/>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1. </a:t>
            </a:r>
            <a:r>
              <a:rPr lang="en-US" sz="3600">
                <a:effectLst/>
                <a:latin typeface="Times New Roman" panose="02020603050405020304" pitchFamily="18" charset="0"/>
                <a:ea typeface="Calibri" panose="020F0502020204030204" pitchFamily="34" charset="0"/>
              </a:rPr>
              <a:t>Sử dụng máy tìm kiếm giúp em thực hiện hiệu quả những công việc nào sau đây (so với việc không sử dụng máy tìm kiếm)? </a:t>
            </a:r>
          </a:p>
          <a:p>
            <a:r>
              <a:rPr lang="en-US" sz="3600">
                <a:effectLst/>
                <a:latin typeface="Times New Roman" panose="02020603050405020304" pitchFamily="18" charset="0"/>
                <a:ea typeface="Calibri" panose="020F0502020204030204" pitchFamily="34" charset="0"/>
              </a:rPr>
              <a:t>Hãy giải thích về lựa chọn của mình.</a:t>
            </a:r>
            <a:endParaRPr lang="en-US" sz="36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7" y="3604882"/>
            <a:ext cx="11271241" cy="645113"/>
          </a:xfrm>
          <a:prstGeom prst="rect">
            <a:avLst/>
          </a:prstGeom>
          <a:noFill/>
        </p:spPr>
        <p:txBody>
          <a:bodyPr wrap="square">
            <a:spAutoFit/>
          </a:bodyPr>
          <a:lstStyle/>
          <a:p>
            <a:pPr algn="just">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4) Tìm tuyến xe buýt để đi từ nhà em đến trường.</a:t>
            </a:r>
          </a:p>
        </p:txBody>
      </p:sp>
      <p:sp>
        <p:nvSpPr>
          <p:cNvPr id="12" name="TextBox 11">
            <a:extLst>
              <a:ext uri="{FF2B5EF4-FFF2-40B4-BE49-F238E27FC236}">
                <a16:creationId xmlns:a16="http://schemas.microsoft.com/office/drawing/2014/main" id="{06795D8E-6DB4-48C7-9721-5077DE708525}"/>
              </a:ext>
            </a:extLst>
          </p:cNvPr>
          <p:cNvSpPr txBox="1"/>
          <p:nvPr/>
        </p:nvSpPr>
        <p:spPr>
          <a:xfrm>
            <a:off x="375327" y="4326969"/>
            <a:ext cx="11632189" cy="1647182"/>
          </a:xfrm>
          <a:prstGeom prst="rect">
            <a:avLst/>
          </a:prstGeom>
          <a:noFill/>
        </p:spPr>
        <p:txBody>
          <a:bodyPr wrap="square">
            <a:spAutoFit/>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=&gt; Khi tra cứu thì sẽ hiện lên những lộ trình của xe buýt và các địa điểm mà xe buýt đến, em sẽ dễ dàng tìm được chuyến xe từ nhà em đến trường.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9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3" name="Oval 2">
            <a:extLst>
              <a:ext uri="{FF2B5EF4-FFF2-40B4-BE49-F238E27FC236}">
                <a16:creationId xmlns:a16="http://schemas.microsoft.com/office/drawing/2014/main" id="{54066D15-C11E-461E-A871-7D48BEDBF47E}"/>
              </a:ext>
            </a:extLst>
          </p:cNvPr>
          <p:cNvSpPr/>
          <p:nvPr/>
        </p:nvSpPr>
        <p:spPr>
          <a:xfrm>
            <a:off x="904718" y="3826041"/>
            <a:ext cx="659388" cy="721895"/>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944795"/>
            <a:ext cx="11441345" cy="1200329"/>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2. </a:t>
            </a:r>
            <a:r>
              <a:rPr lang="en-US" sz="3600">
                <a:latin typeface="Times New Roman" panose="02020603050405020304" pitchFamily="18" charset="0"/>
                <a:ea typeface="Calibri" panose="020F0502020204030204" pitchFamily="34" charset="0"/>
              </a:rPr>
              <a:t>Website nào sau đây có chức năng chính là tìm kiếm thông tin?</a:t>
            </a:r>
            <a:endParaRPr lang="en-US" sz="3600"/>
          </a:p>
        </p:txBody>
      </p:sp>
      <p:sp>
        <p:nvSpPr>
          <p:cNvPr id="9" name="TextBox 8">
            <a:extLst>
              <a:ext uri="{FF2B5EF4-FFF2-40B4-BE49-F238E27FC236}">
                <a16:creationId xmlns:a16="http://schemas.microsoft.com/office/drawing/2014/main" id="{C72B4B6D-13CB-4DAE-A20F-9273328E47FB}"/>
              </a:ext>
            </a:extLst>
          </p:cNvPr>
          <p:cNvSpPr txBox="1"/>
          <p:nvPr/>
        </p:nvSpPr>
        <p:spPr>
          <a:xfrm>
            <a:off x="1073159" y="2022013"/>
            <a:ext cx="6533146" cy="3316742"/>
          </a:xfrm>
          <a:prstGeom prst="rect">
            <a:avLst/>
          </a:prstGeom>
          <a:noFill/>
        </p:spPr>
        <p:txBody>
          <a:bodyPr wrap="square">
            <a:spAutoFit/>
          </a:bodyPr>
          <a:lstStyle/>
          <a:p>
            <a:pPr>
              <a:lnSpc>
                <a:spcPct val="150000"/>
              </a:lnSpc>
            </a:pPr>
            <a:r>
              <a:rPr lang="en-US" sz="3600">
                <a:latin typeface="Times New Roman" panose="02020603050405020304" pitchFamily="18" charset="0"/>
                <a:cs typeface="Times New Roman" panose="02020603050405020304" pitchFamily="18" charset="0"/>
              </a:rPr>
              <a:t>1) https://vietnamnet.vn	</a:t>
            </a:r>
          </a:p>
          <a:p>
            <a:pPr>
              <a:lnSpc>
                <a:spcPct val="150000"/>
              </a:lnSpc>
            </a:pPr>
            <a:r>
              <a:rPr lang="en-US" sz="3600">
                <a:latin typeface="Times New Roman" panose="02020603050405020304" pitchFamily="18" charset="0"/>
                <a:cs typeface="Times New Roman" panose="02020603050405020304" pitchFamily="18" charset="0"/>
              </a:rPr>
              <a:t>2) https://msn.com	</a:t>
            </a:r>
          </a:p>
          <a:p>
            <a:pPr>
              <a:lnSpc>
                <a:spcPct val="150000"/>
              </a:lnSpc>
            </a:pPr>
            <a:r>
              <a:rPr lang="en-US" sz="3600">
                <a:latin typeface="Times New Roman" panose="02020603050405020304" pitchFamily="18" charset="0"/>
                <a:cs typeface="Times New Roman" panose="02020603050405020304" pitchFamily="18" charset="0"/>
              </a:rPr>
              <a:t>3) https://bing.com</a:t>
            </a:r>
          </a:p>
          <a:p>
            <a:pPr>
              <a:lnSpc>
                <a:spcPct val="150000"/>
              </a:lnSpc>
            </a:pPr>
            <a:r>
              <a:rPr lang="en-US" sz="3600">
                <a:latin typeface="Times New Roman" panose="02020603050405020304" pitchFamily="18" charset="0"/>
                <a:cs typeface="Times New Roman" panose="02020603050405020304" pitchFamily="18" charset="0"/>
              </a:rPr>
              <a:t>4) https://ngoisao.net</a:t>
            </a:r>
          </a:p>
        </p:txBody>
      </p:sp>
    </p:spTree>
    <p:extLst>
      <p:ext uri="{BB962C8B-B14F-4D97-AF65-F5344CB8AC3E}">
        <p14:creationId xmlns:p14="http://schemas.microsoft.com/office/powerpoint/2010/main" val="42727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532903"/>
          </a:xfrm>
          <a:prstGeom prst="rect">
            <a:avLst/>
          </a:prstGeom>
          <a:noFill/>
        </p:spPr>
        <p:txBody>
          <a:bodyPr wrap="square">
            <a:spAutoFit/>
          </a:bodyPr>
          <a:lstStyle/>
          <a:p>
            <a:pPr algn="just">
              <a:lnSpc>
                <a:spcPct val="107000"/>
              </a:lnSpc>
              <a:spcAft>
                <a:spcPts val="800"/>
              </a:spcAft>
            </a:pP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1013107"/>
            <a:ext cx="11441345" cy="1323439"/>
          </a:xfrm>
          <a:prstGeom prst="rect">
            <a:avLst/>
          </a:prstGeom>
          <a:noFill/>
        </p:spPr>
        <p:txBody>
          <a:bodyPr wrap="square">
            <a:spAutoFit/>
          </a:bodyPr>
          <a:lstStyle/>
          <a:p>
            <a:r>
              <a:rPr lang="en-US" sz="4000" b="1">
                <a:effectLst/>
                <a:latin typeface="Times New Roman" panose="02020603050405020304" pitchFamily="18" charset="0"/>
                <a:ea typeface="Calibri" panose="020F0502020204030204" pitchFamily="34" charset="0"/>
              </a:rPr>
              <a:t>Bài </a:t>
            </a:r>
            <a:r>
              <a:rPr lang="en-US" sz="4000" b="1">
                <a:latin typeface="Times New Roman" panose="02020603050405020304" pitchFamily="18" charset="0"/>
                <a:ea typeface="Calibri" panose="020F0502020204030204" pitchFamily="34" charset="0"/>
              </a:rPr>
              <a:t>3</a:t>
            </a:r>
            <a:r>
              <a:rPr lang="en-US" sz="4000" b="1">
                <a:effectLst/>
                <a:latin typeface="Times New Roman" panose="02020603050405020304" pitchFamily="18" charset="0"/>
                <a:ea typeface="Calibri" panose="020F0502020204030204" pitchFamily="34" charset="0"/>
              </a:rPr>
              <a:t>. </a:t>
            </a:r>
            <a:r>
              <a:rPr lang="vi-VN" sz="4000">
                <a:latin typeface="Times New Roman" panose="02020603050405020304" pitchFamily="18" charset="0"/>
                <a:ea typeface="Calibri" panose="020F0502020204030204" pitchFamily="34" charset="0"/>
              </a:rPr>
              <a:t>Em có thể làm được những việc nào trong các việc sau đây?</a:t>
            </a:r>
            <a:endParaRPr lang="en-US" sz="40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7" y="2758752"/>
            <a:ext cx="10599135" cy="1340495"/>
          </a:xfrm>
          <a:prstGeom prst="rect">
            <a:avLst/>
          </a:prstGeom>
          <a:noFill/>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1) Nêu lợi ích của máy tìm kiếm trong tìm thông tin.</a:t>
            </a: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2) Giới thiệu một vài máy tìm kiếm phố biến.</a:t>
            </a:r>
          </a:p>
        </p:txBody>
      </p:sp>
    </p:spTree>
    <p:extLst>
      <p:ext uri="{BB962C8B-B14F-4D97-AF65-F5344CB8AC3E}">
        <p14:creationId xmlns:p14="http://schemas.microsoft.com/office/powerpoint/2010/main" val="264212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1013107"/>
            <a:ext cx="11441345" cy="1200329"/>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a:t>
            </a:r>
            <a:r>
              <a:rPr lang="en-US" sz="3600" b="1">
                <a:latin typeface="Times New Roman" panose="02020603050405020304" pitchFamily="18" charset="0"/>
                <a:ea typeface="Calibri" panose="020F0502020204030204" pitchFamily="34" charset="0"/>
              </a:rPr>
              <a:t>3</a:t>
            </a:r>
            <a:r>
              <a:rPr lang="en-US" sz="3600" b="1">
                <a:effectLst/>
                <a:latin typeface="Times New Roman" panose="02020603050405020304" pitchFamily="18" charset="0"/>
                <a:ea typeface="Calibri" panose="020F0502020204030204" pitchFamily="34" charset="0"/>
              </a:rPr>
              <a:t>. </a:t>
            </a:r>
            <a:r>
              <a:rPr lang="vi-VN" sz="3600">
                <a:latin typeface="Times New Roman" panose="02020603050405020304" pitchFamily="18" charset="0"/>
                <a:ea typeface="Calibri" panose="020F0502020204030204" pitchFamily="34" charset="0"/>
              </a:rPr>
              <a:t>Em có thể làm được những việc nào trong các việc sau đây?</a:t>
            </a:r>
            <a:endParaRPr lang="en-US" sz="36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6" y="2331851"/>
            <a:ext cx="10599135" cy="645113"/>
          </a:xfrm>
          <a:prstGeom prst="rect">
            <a:avLst/>
          </a:prstGeom>
          <a:noFill/>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Nêu lợi ích của máy tìm kiếm trong tìm thông tin.</a:t>
            </a:r>
          </a:p>
        </p:txBody>
      </p:sp>
      <p:sp>
        <p:nvSpPr>
          <p:cNvPr id="7" name="TextBox 6">
            <a:extLst>
              <a:ext uri="{FF2B5EF4-FFF2-40B4-BE49-F238E27FC236}">
                <a16:creationId xmlns:a16="http://schemas.microsoft.com/office/drawing/2014/main" id="{4F5FA133-BA97-4CA0-AA76-B81AA313AE62}"/>
              </a:ext>
            </a:extLst>
          </p:cNvPr>
          <p:cNvSpPr txBox="1"/>
          <p:nvPr/>
        </p:nvSpPr>
        <p:spPr>
          <a:xfrm>
            <a:off x="375327" y="3095379"/>
            <a:ext cx="11441345" cy="1200329"/>
          </a:xfrm>
          <a:prstGeom prst="rect">
            <a:avLst/>
          </a:prstGeom>
          <a:noFill/>
        </p:spPr>
        <p:txBody>
          <a:bodyPr wrap="square">
            <a:spAutoFit/>
          </a:bodyPr>
          <a:lstStyle/>
          <a:p>
            <a:r>
              <a:rPr lang="en-US" sz="3600">
                <a:latin typeface="Times New Roman" panose="02020603050405020304" pitchFamily="18" charset="0"/>
                <a:ea typeface="Calibri" panose="020F0502020204030204" pitchFamily="34" charset="0"/>
                <a:cs typeface="Times New Roman" panose="02020603050405020304" pitchFamily="18" charset="0"/>
              </a:rPr>
              <a:t>=&gt;  G</a:t>
            </a:r>
            <a:r>
              <a:rPr lang="vi-VN" sz="3600">
                <a:latin typeface="Times New Roman" panose="02020603050405020304" pitchFamily="18" charset="0"/>
                <a:cs typeface="Times New Roman" panose="02020603050405020304" pitchFamily="18" charset="0"/>
              </a:rPr>
              <a:t>iúp người truy cập dễ dàng có được thông tin mình muốn khi xác định được từ khóa tìm kiếm</a:t>
            </a:r>
            <a:endParaRPr lang="en-US" sz="36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F7D616F-16EE-4556-B212-8465B8645CE2}"/>
              </a:ext>
            </a:extLst>
          </p:cNvPr>
          <p:cNvSpPr txBox="1"/>
          <p:nvPr/>
        </p:nvSpPr>
        <p:spPr>
          <a:xfrm>
            <a:off x="375326" y="4321315"/>
            <a:ext cx="10599135" cy="645113"/>
          </a:xfrm>
          <a:prstGeom prst="rect">
            <a:avLst/>
          </a:prstGeom>
          <a:noFill/>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Giới thiệu một vài máy tìm kiếm phố biến.</a:t>
            </a:r>
          </a:p>
        </p:txBody>
      </p:sp>
      <p:sp>
        <p:nvSpPr>
          <p:cNvPr id="11" name="TextBox 10">
            <a:extLst>
              <a:ext uri="{FF2B5EF4-FFF2-40B4-BE49-F238E27FC236}">
                <a16:creationId xmlns:a16="http://schemas.microsoft.com/office/drawing/2014/main" id="{F359366D-C80A-44AE-86A3-39F0849ADB71}"/>
              </a:ext>
            </a:extLst>
          </p:cNvPr>
          <p:cNvSpPr txBox="1"/>
          <p:nvPr/>
        </p:nvSpPr>
        <p:spPr>
          <a:xfrm>
            <a:off x="375327" y="4926497"/>
            <a:ext cx="11441345" cy="646331"/>
          </a:xfrm>
          <a:prstGeom prst="rect">
            <a:avLst/>
          </a:prstGeom>
          <a:noFill/>
        </p:spPr>
        <p:txBody>
          <a:bodyPr wrap="square">
            <a:spAutoFit/>
          </a:bodyPr>
          <a:lstStyle/>
          <a:p>
            <a:r>
              <a:rPr lang="en-US" sz="3600">
                <a:latin typeface="Times New Roman" panose="02020603050405020304" pitchFamily="18" charset="0"/>
                <a:ea typeface="Calibri" panose="020F0502020204030204" pitchFamily="34" charset="0"/>
                <a:cs typeface="Times New Roman" panose="02020603050405020304" pitchFamily="18" charset="0"/>
              </a:rPr>
              <a:t>=&gt;  cốc cốc, google, bing…</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79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HƯỚNG DẪN VỀ NHÀ</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6" y="950872"/>
            <a:ext cx="11441345" cy="584775"/>
          </a:xfrm>
          <a:prstGeom prst="rect">
            <a:avLst/>
          </a:prstGeom>
          <a:noFill/>
        </p:spPr>
        <p:txBody>
          <a:bodyPr wrap="square">
            <a:spAutoFit/>
          </a:bodyPr>
          <a:lstStyle/>
          <a:p>
            <a:r>
              <a:rPr lang="en-US" sz="3200">
                <a:latin typeface="Times New Roman" panose="02020603050405020304" pitchFamily="18" charset="0"/>
              </a:rPr>
              <a:t>- Đọc và ôn lại kiến thức đã học</a:t>
            </a:r>
            <a:endParaRPr lang="en-US" sz="3200"/>
          </a:p>
        </p:txBody>
      </p:sp>
      <p:sp>
        <p:nvSpPr>
          <p:cNvPr id="7" name="TextBox 6">
            <a:extLst>
              <a:ext uri="{FF2B5EF4-FFF2-40B4-BE49-F238E27FC236}">
                <a16:creationId xmlns:a16="http://schemas.microsoft.com/office/drawing/2014/main" id="{4F5FA133-BA97-4CA0-AA76-B81AA313AE62}"/>
              </a:ext>
            </a:extLst>
          </p:cNvPr>
          <p:cNvSpPr txBox="1"/>
          <p:nvPr/>
        </p:nvSpPr>
        <p:spPr>
          <a:xfrm>
            <a:off x="375324" y="3793636"/>
            <a:ext cx="11441345" cy="1481175"/>
          </a:xfrm>
          <a:prstGeom prst="rect">
            <a:avLst/>
          </a:prstGeom>
          <a:noFill/>
        </p:spPr>
        <p:txBody>
          <a:bodyPr wrap="square">
            <a:spAutoFit/>
          </a:bodyPr>
          <a:lstStyle/>
          <a:p>
            <a:pPr>
              <a:lnSpc>
                <a:spcPct val="150000"/>
              </a:lnSpc>
            </a:pPr>
            <a:r>
              <a:rPr lang="en-US" sz="3200">
                <a:latin typeface="Times New Roman" panose="02020603050405020304" pitchFamily="18" charset="0"/>
                <a:ea typeface="Calibri" panose="020F0502020204030204" pitchFamily="34" charset="0"/>
                <a:cs typeface="Times New Roman" panose="02020603050405020304" pitchFamily="18" charset="0"/>
              </a:rPr>
              <a:t>3) Xác định từ khoá phù hợp với yêu cầu tìm kiếm.</a:t>
            </a:r>
          </a:p>
          <a:p>
            <a:pPr>
              <a:lnSpc>
                <a:spcPct val="150000"/>
              </a:lnSpc>
            </a:pPr>
            <a:r>
              <a:rPr lang="en-US" sz="3200">
                <a:latin typeface="Times New Roman" panose="02020603050405020304" pitchFamily="18" charset="0"/>
                <a:ea typeface="Calibri" panose="020F0502020204030204" pitchFamily="34" charset="0"/>
                <a:cs typeface="Times New Roman" panose="02020603050405020304" pitchFamily="18" charset="0"/>
              </a:rPr>
              <a:t>4) Thực hiện tìm kiếm thông tin bằng máy tìm kiếm.</a:t>
            </a:r>
          </a:p>
        </p:txBody>
      </p:sp>
      <p:sp>
        <p:nvSpPr>
          <p:cNvPr id="12" name="TextBox 11">
            <a:extLst>
              <a:ext uri="{FF2B5EF4-FFF2-40B4-BE49-F238E27FC236}">
                <a16:creationId xmlns:a16="http://schemas.microsoft.com/office/drawing/2014/main" id="{358C3305-43B8-40E8-8936-AF3A6209046A}"/>
              </a:ext>
            </a:extLst>
          </p:cNvPr>
          <p:cNvSpPr txBox="1"/>
          <p:nvPr/>
        </p:nvSpPr>
        <p:spPr>
          <a:xfrm>
            <a:off x="375324" y="2920528"/>
            <a:ext cx="11441345" cy="1200329"/>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a:t>
            </a:r>
            <a:r>
              <a:rPr lang="en-US" sz="3600" b="1">
                <a:latin typeface="Times New Roman" panose="02020603050405020304" pitchFamily="18" charset="0"/>
                <a:ea typeface="Calibri" panose="020F0502020204030204" pitchFamily="34" charset="0"/>
              </a:rPr>
              <a:t>3</a:t>
            </a:r>
            <a:r>
              <a:rPr lang="en-US" sz="3600" b="1">
                <a:effectLst/>
                <a:latin typeface="Times New Roman" panose="02020603050405020304" pitchFamily="18" charset="0"/>
                <a:ea typeface="Calibri" panose="020F0502020204030204" pitchFamily="34" charset="0"/>
              </a:rPr>
              <a:t>. </a:t>
            </a:r>
            <a:r>
              <a:rPr lang="vi-VN" sz="3600">
                <a:latin typeface="Times New Roman" panose="02020603050405020304" pitchFamily="18" charset="0"/>
                <a:ea typeface="Calibri" panose="020F0502020204030204" pitchFamily="34" charset="0"/>
              </a:rPr>
              <a:t>Em có thể làm được những việc nào trong các việc sau đây?</a:t>
            </a:r>
            <a:endParaRPr lang="en-US" sz="3600"/>
          </a:p>
        </p:txBody>
      </p:sp>
      <p:sp>
        <p:nvSpPr>
          <p:cNvPr id="14" name="TextBox 13">
            <a:extLst>
              <a:ext uri="{FF2B5EF4-FFF2-40B4-BE49-F238E27FC236}">
                <a16:creationId xmlns:a16="http://schemas.microsoft.com/office/drawing/2014/main" id="{2B01940C-745D-451E-8380-17C28F444CDF}"/>
              </a:ext>
            </a:extLst>
          </p:cNvPr>
          <p:cNvSpPr txBox="1"/>
          <p:nvPr/>
        </p:nvSpPr>
        <p:spPr>
          <a:xfrm>
            <a:off x="375326" y="1662521"/>
            <a:ext cx="11441345" cy="584775"/>
          </a:xfrm>
          <a:prstGeom prst="rect">
            <a:avLst/>
          </a:prstGeom>
          <a:noFill/>
        </p:spPr>
        <p:txBody>
          <a:bodyPr wrap="square">
            <a:spAutoFit/>
          </a:bodyPr>
          <a:lstStyle/>
          <a:p>
            <a:r>
              <a:rPr lang="en-US" sz="3200">
                <a:latin typeface="Times New Roman" panose="02020603050405020304" pitchFamily="18" charset="0"/>
              </a:rPr>
              <a:t>- Đọc trước bài 4 TH tìm kiếm thông tin trên Internet</a:t>
            </a:r>
            <a:endParaRPr lang="en-US" sz="3200"/>
          </a:p>
        </p:txBody>
      </p:sp>
      <p:sp>
        <p:nvSpPr>
          <p:cNvPr id="15" name="TextBox 14">
            <a:extLst>
              <a:ext uri="{FF2B5EF4-FFF2-40B4-BE49-F238E27FC236}">
                <a16:creationId xmlns:a16="http://schemas.microsoft.com/office/drawing/2014/main" id="{556B9A95-68CB-4A2D-884D-31C745FCE75A}"/>
              </a:ext>
            </a:extLst>
          </p:cNvPr>
          <p:cNvSpPr txBox="1"/>
          <p:nvPr/>
        </p:nvSpPr>
        <p:spPr>
          <a:xfrm>
            <a:off x="375325" y="2342024"/>
            <a:ext cx="11441345" cy="584775"/>
          </a:xfrm>
          <a:prstGeom prst="rect">
            <a:avLst/>
          </a:prstGeom>
          <a:noFill/>
        </p:spPr>
        <p:txBody>
          <a:bodyPr wrap="square">
            <a:spAutoFit/>
          </a:bodyPr>
          <a:lstStyle/>
          <a:p>
            <a:r>
              <a:rPr lang="en-US" sz="3200">
                <a:latin typeface="Times New Roman" panose="02020603050405020304" pitchFamily="18" charset="0"/>
              </a:rPr>
              <a:t>- Làm tiếp bài tập và bài 3 tại nhà</a:t>
            </a:r>
            <a:endParaRPr lang="en-US" sz="3200"/>
          </a:p>
        </p:txBody>
      </p:sp>
      <p:sp>
        <p:nvSpPr>
          <p:cNvPr id="16" name="TextBox 15">
            <a:extLst>
              <a:ext uri="{FF2B5EF4-FFF2-40B4-BE49-F238E27FC236}">
                <a16:creationId xmlns:a16="http://schemas.microsoft.com/office/drawing/2014/main" id="{9073717D-3F3B-4DEC-838F-E1DBD3411945}"/>
              </a:ext>
            </a:extLst>
          </p:cNvPr>
          <p:cNvSpPr txBox="1"/>
          <p:nvPr/>
        </p:nvSpPr>
        <p:spPr>
          <a:xfrm>
            <a:off x="375324" y="5274811"/>
            <a:ext cx="11441345" cy="1120243"/>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Bài tập. </a:t>
            </a:r>
            <a:r>
              <a:rPr lang="en-US" sz="3200">
                <a:effectLst/>
                <a:latin typeface="Times New Roman" panose="02020603050405020304" pitchFamily="18" charset="0"/>
                <a:ea typeface="Calibri" panose="020F0502020204030204" pitchFamily="34" charset="0"/>
                <a:cs typeface="Times New Roman" panose="02020603050405020304" pitchFamily="18" charset="0"/>
              </a:rPr>
              <a:t>Gõ từ khóa tìm kiếm về chủ đề học tập, tìm bài hát em tích, tìm khu di tích mà em biết.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72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2"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nvSpPr>
        <p:spPr bwMode="auto">
          <a:xfrm>
            <a:off x="1676399" y="348722"/>
            <a:ext cx="88407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400" b="1">
                <a:solidFill>
                  <a:srgbClr val="FF0000"/>
                </a:solidFill>
                <a:latin typeface="Times New Roman" panose="02020603050405020304" pitchFamily="18" charset="0"/>
                <a:cs typeface="Times New Roman" panose="02020603050405020304" pitchFamily="18" charset="0"/>
              </a:rPr>
              <a:t>Chủ đề C. TỔ CHỨC LƯU TRỮ, TÌM KIẾM VÀ TRAO ĐỔI THÔNG TIN</a:t>
            </a:r>
            <a:endParaRPr lang="en-US" altLang="en-US" sz="3400" b="1">
              <a:solidFill>
                <a:srgbClr val="FF0000"/>
              </a:solidFill>
              <a:latin typeface="Times New Roman" panose="02020603050405020304" pitchFamily="18" charset="0"/>
              <a:cs typeface="Times New Roman" panose="02020603050405020304" pitchFamily="18" charset="0"/>
            </a:endParaRPr>
          </a:p>
        </p:txBody>
      </p:sp>
      <p:sp>
        <p:nvSpPr>
          <p:cNvPr id="4102" name="Rectangle 6"/>
          <p:cNvSpPr>
            <a:spLocks noGrp="1" noChangeArrowheads="1"/>
          </p:cNvSpPr>
          <p:nvPr/>
        </p:nvSpPr>
        <p:spPr bwMode="auto">
          <a:xfrm>
            <a:off x="758414" y="1486285"/>
            <a:ext cx="10888133" cy="1317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BÀI 3: GIỚI THIỆU MÁY TÌM KIẾM</a:t>
            </a:r>
            <a:endParaRPr lang="en-US" altLang="en-US" sz="5400" dirty="0">
              <a:solidFill>
                <a:srgbClr val="0000CC"/>
              </a:solidFill>
            </a:endParaRPr>
          </a:p>
        </p:txBody>
      </p:sp>
      <p:sp>
        <p:nvSpPr>
          <p:cNvPr id="7" name="AutoShape 4"/>
          <p:cNvSpPr>
            <a:spLocks noChangeArrowheads="1"/>
          </p:cNvSpPr>
          <p:nvPr/>
        </p:nvSpPr>
        <p:spPr bwMode="gray">
          <a:xfrm>
            <a:off x="2066905" y="4983990"/>
            <a:ext cx="9484935" cy="1384935"/>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olidFill>
                  <a:srgbClr val="CC00FF"/>
                </a:solidFill>
              </a:rPr>
              <a:t>- Xác định được từ khóa tìm kiếm ứng với một mục đích tìm kiếm cho trước.</a:t>
            </a:r>
          </a:p>
        </p:txBody>
      </p:sp>
      <p:sp>
        <p:nvSpPr>
          <p:cNvPr id="8" name="AutoShape 5"/>
          <p:cNvSpPr>
            <a:spLocks noChangeArrowheads="1"/>
          </p:cNvSpPr>
          <p:nvPr/>
        </p:nvSpPr>
        <p:spPr bwMode="gray">
          <a:xfrm>
            <a:off x="2106103" y="3771066"/>
            <a:ext cx="9445737" cy="69246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olidFill>
                  <a:srgbClr val="000099"/>
                </a:solidFill>
              </a:rPr>
              <a:t>- Nêu được công dụng </a:t>
            </a:r>
            <a:r>
              <a:rPr lang="en-US" altLang="en-US" sz="3200" b="1">
                <a:solidFill>
                  <a:srgbClr val="000099"/>
                </a:solidFill>
              </a:rPr>
              <a:t>của</a:t>
            </a:r>
            <a:r>
              <a:rPr lang="vi-VN" altLang="en-US" sz="3200" b="1">
                <a:solidFill>
                  <a:srgbClr val="000099"/>
                </a:solidFill>
              </a:rPr>
              <a:t> máy tìm kiếm.</a:t>
            </a:r>
          </a:p>
        </p:txBody>
      </p:sp>
      <p:pic>
        <p:nvPicPr>
          <p:cNvPr id="1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 y="2895593"/>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p:cNvSpPr txBox="1">
            <a:spLocks noChangeArrowheads="1"/>
          </p:cNvSpPr>
          <p:nvPr/>
        </p:nvSpPr>
        <p:spPr bwMode="auto">
          <a:xfrm>
            <a:off x="0" y="3982795"/>
            <a:ext cx="157056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VỀ KIẾN THỨC</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12" name="Oval 11"/>
          <p:cNvSpPr/>
          <p:nvPr/>
        </p:nvSpPr>
        <p:spPr>
          <a:xfrm>
            <a:off x="1570565" y="3863806"/>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3" name="Oval 12"/>
          <p:cNvSpPr/>
          <p:nvPr/>
        </p:nvSpPr>
        <p:spPr>
          <a:xfrm>
            <a:off x="1544617" y="530481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Tree>
    <p:extLst>
      <p:ext uri="{BB962C8B-B14F-4D97-AF65-F5344CB8AC3E}">
        <p14:creationId xmlns:p14="http://schemas.microsoft.com/office/powerpoint/2010/main" val="23677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75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10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7" grpId="0" animBg="1"/>
      <p:bldP spid="8" grpId="0" animBg="1"/>
      <p:bldP spid="11" grpId="0"/>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nvSpPr>
        <p:spPr bwMode="auto">
          <a:xfrm>
            <a:off x="1676399" y="348722"/>
            <a:ext cx="88407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400" b="1">
                <a:solidFill>
                  <a:srgbClr val="FF0000"/>
                </a:solidFill>
                <a:latin typeface="Times New Roman" panose="02020603050405020304" pitchFamily="18" charset="0"/>
                <a:cs typeface="Times New Roman" panose="02020603050405020304" pitchFamily="18" charset="0"/>
              </a:rPr>
              <a:t>Chủ đề C. TỔ CHỨC LƯU TRỮ, TÌM KIẾM VÀ TRAO ĐỔI THÔNG TIN</a:t>
            </a:r>
            <a:endParaRPr lang="en-US" altLang="en-US" sz="3400" b="1">
              <a:solidFill>
                <a:srgbClr val="FF0000"/>
              </a:solidFill>
              <a:latin typeface="Times New Roman" panose="02020603050405020304" pitchFamily="18" charset="0"/>
              <a:cs typeface="Times New Roman" panose="02020603050405020304" pitchFamily="18" charset="0"/>
            </a:endParaRPr>
          </a:p>
        </p:txBody>
      </p:sp>
      <p:sp>
        <p:nvSpPr>
          <p:cNvPr id="4102" name="Rectangle 6"/>
          <p:cNvSpPr>
            <a:spLocks noGrp="1" noChangeArrowheads="1"/>
          </p:cNvSpPr>
          <p:nvPr/>
        </p:nvSpPr>
        <p:spPr bwMode="auto">
          <a:xfrm>
            <a:off x="758414" y="2092107"/>
            <a:ext cx="10888133" cy="711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BÀI 3: GIỚI THIỆU MÁY TÌM KIẾM</a:t>
            </a:r>
            <a:endParaRPr lang="en-US" altLang="en-US" sz="5400" dirty="0">
              <a:solidFill>
                <a:srgbClr val="0000CC"/>
              </a:solidFill>
            </a:endParaRPr>
          </a:p>
        </p:txBody>
      </p:sp>
      <p:sp>
        <p:nvSpPr>
          <p:cNvPr id="7" name="AutoShape 4"/>
          <p:cNvSpPr>
            <a:spLocks noChangeArrowheads="1"/>
          </p:cNvSpPr>
          <p:nvPr/>
        </p:nvSpPr>
        <p:spPr bwMode="gray">
          <a:xfrm>
            <a:off x="2161612" y="4531865"/>
            <a:ext cx="8370195"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CC00FF"/>
                </a:solidFill>
              </a:rPr>
              <a:t>2. Máy tìm kiếm</a:t>
            </a:r>
            <a:endParaRPr lang="en-US" altLang="en-US" sz="3200" dirty="0">
              <a:solidFill>
                <a:srgbClr val="CC00FF"/>
              </a:solidFill>
            </a:endParaRPr>
          </a:p>
        </p:txBody>
      </p:sp>
      <p:sp>
        <p:nvSpPr>
          <p:cNvPr id="8" name="AutoShape 5"/>
          <p:cNvSpPr>
            <a:spLocks noChangeArrowheads="1"/>
          </p:cNvSpPr>
          <p:nvPr/>
        </p:nvSpPr>
        <p:spPr bwMode="gray">
          <a:xfrm>
            <a:off x="1872681" y="3239012"/>
            <a:ext cx="8659600" cy="69246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0099"/>
                </a:solidFill>
              </a:rPr>
              <a:t>1. Tìm kiếm thông trên Internet</a:t>
            </a:r>
            <a:endParaRPr lang="en-US" altLang="en-US" sz="3200" b="1" dirty="0">
              <a:solidFill>
                <a:srgbClr val="000099"/>
              </a:solidFill>
            </a:endParaRPr>
          </a:p>
        </p:txBody>
      </p:sp>
      <p:sp>
        <p:nvSpPr>
          <p:cNvPr id="9" name="AutoShape 21"/>
          <p:cNvSpPr>
            <a:spLocks noChangeArrowheads="1"/>
          </p:cNvSpPr>
          <p:nvPr/>
        </p:nvSpPr>
        <p:spPr bwMode="gray">
          <a:xfrm>
            <a:off x="1874720" y="5857813"/>
            <a:ext cx="8657087" cy="692468"/>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3200" b="1">
                <a:solidFill>
                  <a:srgbClr val="FF0000"/>
                </a:solidFill>
              </a:rPr>
              <a:t>3. Tìm thông tin bằng máy tìm kiếm</a:t>
            </a:r>
            <a:endParaRPr lang="en-US" altLang="en-US" sz="3200" b="1" dirty="0">
              <a:solidFill>
                <a:srgbClr val="FF0000"/>
              </a:solidFill>
            </a:endParaRPr>
          </a:p>
        </p:txBody>
      </p:sp>
      <p:pic>
        <p:nvPicPr>
          <p:cNvPr id="1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 y="2895593"/>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p:cNvSpPr txBox="1">
            <a:spLocks noChangeArrowheads="1"/>
          </p:cNvSpPr>
          <p:nvPr/>
        </p:nvSpPr>
        <p:spPr bwMode="auto">
          <a:xfrm>
            <a:off x="168803" y="3982795"/>
            <a:ext cx="14017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mn-lt"/>
              </a:rPr>
              <a:t>NỘI DUNG BÀI</a:t>
            </a:r>
            <a:endParaRPr lang="en-US" altLang="en-US" sz="3200" b="1" dirty="0">
              <a:solidFill>
                <a:srgbClr val="6600CC"/>
              </a:solidFill>
              <a:latin typeface="+mn-lt"/>
            </a:endParaRPr>
          </a:p>
        </p:txBody>
      </p:sp>
      <p:sp>
        <p:nvSpPr>
          <p:cNvPr id="12" name="Oval 11"/>
          <p:cNvSpPr/>
          <p:nvPr/>
        </p:nvSpPr>
        <p:spPr>
          <a:xfrm>
            <a:off x="1354667" y="3347310"/>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3" name="Oval 12"/>
          <p:cNvSpPr/>
          <p:nvPr/>
        </p:nvSpPr>
        <p:spPr>
          <a:xfrm>
            <a:off x="1610260" y="4572923"/>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4" name="Oval 13"/>
          <p:cNvSpPr/>
          <p:nvPr/>
        </p:nvSpPr>
        <p:spPr>
          <a:xfrm>
            <a:off x="1354667" y="5861989"/>
            <a:ext cx="50169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5" name="TextBox 13">
            <a:extLst>
              <a:ext uri="{FF2B5EF4-FFF2-40B4-BE49-F238E27FC236}">
                <a16:creationId xmlns:a16="http://schemas.microsoft.com/office/drawing/2014/main" id="{EBF22666-C8BB-4EEB-B86C-DE4762A83BBC}"/>
              </a:ext>
            </a:extLst>
          </p:cNvPr>
          <p:cNvSpPr txBox="1"/>
          <p:nvPr/>
        </p:nvSpPr>
        <p:spPr>
          <a:xfrm>
            <a:off x="1605516" y="1368528"/>
            <a:ext cx="6135756"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800" b="1">
                <a:solidFill>
                  <a:srgbClr val="0000CC"/>
                </a:solidFill>
                <a:latin typeface="Times New Roman" panose="02020603050405020304" pitchFamily="18" charset="0"/>
                <a:cs typeface="Times New Roman" panose="02020603050405020304" pitchFamily="18" charset="0"/>
              </a:rPr>
              <a:t>TIẾT  8</a:t>
            </a:r>
            <a:endParaRPr lang="en-US" sz="2800" dirty="0"/>
          </a:p>
        </p:txBody>
      </p:sp>
    </p:spTree>
    <p:extLst>
      <p:ext uri="{BB962C8B-B14F-4D97-AF65-F5344CB8AC3E}">
        <p14:creationId xmlns:p14="http://schemas.microsoft.com/office/powerpoint/2010/main" val="23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75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10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7" grpId="0" animBg="1"/>
      <p:bldP spid="8" grpId="0" animBg="1"/>
      <p:bldP spid="9" grpId="0" animBg="1"/>
      <p:bldP spid="11" grpId="0"/>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 y="870594"/>
            <a:ext cx="5801588"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6" name="Rectangle 5"/>
          <p:cNvSpPr/>
          <p:nvPr/>
        </p:nvSpPr>
        <p:spPr>
          <a:xfrm>
            <a:off x="414073" y="1463898"/>
            <a:ext cx="11771970" cy="1200329"/>
          </a:xfrm>
          <a:prstGeom prst="rect">
            <a:avLst/>
          </a:prstGeom>
        </p:spPr>
        <p:txBody>
          <a:bodyPr wrap="square">
            <a:spAutoFit/>
          </a:bodyPr>
          <a:lstStyle/>
          <a:p>
            <a:r>
              <a:rPr lang="en-US" sz="3600">
                <a:solidFill>
                  <a:srgbClr val="FF0000"/>
                </a:solidFill>
                <a:latin typeface="Times New Roman" panose="02020603050405020304" pitchFamily="18" charset="0"/>
                <a:ea typeface="Calibri" panose="020F0502020204030204" pitchFamily="34" charset="0"/>
              </a:rPr>
              <a:t>Theo em, việc tìm kiếm thông tin trên Internet có những đặc điểm nào sau đây?</a:t>
            </a:r>
            <a:endParaRPr lang="en-US" sz="3600">
              <a:solidFill>
                <a:srgbClr val="FF0000"/>
              </a:solidFill>
            </a:endParaRPr>
          </a:p>
        </p:txBody>
      </p:sp>
    </p:spTree>
    <p:extLst>
      <p:ext uri="{BB962C8B-B14F-4D97-AF65-F5344CB8AC3E}">
        <p14:creationId xmlns:p14="http://schemas.microsoft.com/office/powerpoint/2010/main" val="29669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8716" y="712188"/>
            <a:ext cx="5801588"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6" name="Rectangle 5"/>
          <p:cNvSpPr/>
          <p:nvPr/>
        </p:nvSpPr>
        <p:spPr>
          <a:xfrm>
            <a:off x="275569" y="1311759"/>
            <a:ext cx="4883305"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Điền từ thích hợp vào các ý sau?</a:t>
            </a:r>
            <a:endParaRPr lang="en-US" sz="2800">
              <a:solidFill>
                <a:srgbClr val="0000CC"/>
              </a:solidFill>
            </a:endParaRPr>
          </a:p>
        </p:txBody>
      </p:sp>
      <p:sp>
        <p:nvSpPr>
          <p:cNvPr id="5" name="Rectangle 4"/>
          <p:cNvSpPr/>
          <p:nvPr/>
        </p:nvSpPr>
        <p:spPr>
          <a:xfrm>
            <a:off x="225137" y="2274755"/>
            <a:ext cx="11901055" cy="4001480"/>
          </a:xfrm>
          <a:prstGeom prst="rect">
            <a:avLst/>
          </a:prstGeom>
        </p:spPr>
        <p:txBody>
          <a:bodyPr wrap="square">
            <a:spAutoFit/>
          </a:bodyPr>
          <a:lstStyle/>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Nguồn thông tin rất ………………………</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Tìm kiếm ……………</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vi-VN" sz="2600" dirty="0">
                <a:latin typeface="Times New Roman" panose="02020603050405020304" pitchFamily="18" charset="0"/>
                <a:ea typeface="Calibri" panose="020F0502020204030204" pitchFamily="34" charset="0"/>
                <a:cs typeface="Times New Roman" panose="02020603050405020304" pitchFamily="18" charset="0"/>
              </a:rPr>
              <a:t> nhiều so với tìm kiếm bằng cách thông thường nhu gặp chuyên gia, đến thư viện.</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Luôn tìm đuợc thông tin chính xác nhất, phù họp với yêu cầu …………… nhất.</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Có thể tìm kiếm ………………., mọi n</a:t>
            </a:r>
            <a:r>
              <a:rPr lang="en-US" sz="2600" dirty="0">
                <a:latin typeface="Times New Roman" panose="02020603050405020304" pitchFamily="18" charset="0"/>
                <a:ea typeface="Calibri" panose="020F0502020204030204" pitchFamily="34" charset="0"/>
                <a:cs typeface="Times New Roman" panose="02020603050405020304" pitchFamily="18" charset="0"/>
              </a:rPr>
              <a:t>ơ</a:t>
            </a:r>
            <a:r>
              <a:rPr lang="vi-VN" sz="2600" dirty="0">
                <a:latin typeface="Times New Roman" panose="02020603050405020304" pitchFamily="18" charset="0"/>
                <a:ea typeface="Calibri" panose="020F0502020204030204" pitchFamily="34" charset="0"/>
                <a:cs typeface="Times New Roman" panose="02020603050405020304" pitchFamily="18" charset="0"/>
              </a:rPr>
              <a:t>i, nếu có thiết bị tìm kiếm đuợc kết nối Internet.</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Có thề trao đ</a:t>
            </a:r>
            <a:r>
              <a:rPr lang="en-US" sz="2600" dirty="0">
                <a:latin typeface="Times New Roman" panose="02020603050405020304" pitchFamily="18" charset="0"/>
                <a:ea typeface="Calibri" panose="020F0502020204030204" pitchFamily="34" charset="0"/>
                <a:cs typeface="Times New Roman" panose="02020603050405020304" pitchFamily="18" charset="0"/>
              </a:rPr>
              <a:t>ổ</a:t>
            </a:r>
            <a:r>
              <a:rPr lang="vi-VN" sz="2600" dirty="0">
                <a:latin typeface="Times New Roman" panose="02020603050405020304" pitchFamily="18" charset="0"/>
                <a:ea typeface="Calibri" panose="020F0502020204030204" pitchFamily="34" charset="0"/>
                <a:cs typeface="Times New Roman" panose="02020603050405020304" pitchFamily="18" charset="0"/>
              </a:rPr>
              <a:t>i thông tin tìm kiếm được với ……………</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vi-VN" sz="2600" dirty="0">
                <a:latin typeface="Times New Roman" panose="02020603050405020304" pitchFamily="18" charset="0"/>
                <a:ea typeface="Calibri" panose="020F0502020204030204" pitchFamily="34" charset="0"/>
                <a:cs typeface="Times New Roman" panose="02020603050405020304" pitchFamily="18" charset="0"/>
              </a:rPr>
              <a:t> ở khắp nơi trên thế giới.</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Tìn kiếm được các ………………. cập nhật mới nhất. </a:t>
            </a:r>
            <a:endParaRPr lang="en-US"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A73FBA6-9915-4662-8445-33907A674B77}"/>
              </a:ext>
            </a:extLst>
          </p:cNvPr>
          <p:cNvSpPr txBox="1"/>
          <p:nvPr/>
        </p:nvSpPr>
        <p:spPr>
          <a:xfrm>
            <a:off x="6478524" y="1228728"/>
            <a:ext cx="3430519" cy="460895"/>
          </a:xfrm>
          <a:prstGeom prst="rect">
            <a:avLst/>
          </a:prstGeom>
          <a:noFill/>
        </p:spPr>
        <p:txBody>
          <a:bodyPr wrap="square">
            <a:spAutoFit/>
          </a:bodyPr>
          <a:lstStyle/>
          <a:p>
            <a:pPr algn="just">
              <a:lnSpc>
                <a:spcPct val="107000"/>
              </a:lnSpc>
              <a:spcAft>
                <a:spcPts val="800"/>
              </a:spcAft>
            </a:pPr>
            <a:r>
              <a:rPr 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phong phú và đa dạng.</a:t>
            </a:r>
            <a:endParaRPr lang="en-US" sz="24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5B088ED-3B4A-476E-9467-14C4F65BC9C8}"/>
              </a:ext>
            </a:extLst>
          </p:cNvPr>
          <p:cNvSpPr txBox="1"/>
          <p:nvPr/>
        </p:nvSpPr>
        <p:spPr>
          <a:xfrm>
            <a:off x="6859521" y="1701205"/>
            <a:ext cx="1624445" cy="461665"/>
          </a:xfrm>
          <a:prstGeom prst="rect">
            <a:avLst/>
          </a:prstGeom>
          <a:noFill/>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nhanh hơn </a:t>
            </a:r>
            <a:endParaRPr lang="en-US" sz="2400" b="1">
              <a:solidFill>
                <a:srgbClr val="FF0000"/>
              </a:solidFill>
            </a:endParaRPr>
          </a:p>
        </p:txBody>
      </p:sp>
      <p:sp>
        <p:nvSpPr>
          <p:cNvPr id="12" name="TextBox 11">
            <a:extLst>
              <a:ext uri="{FF2B5EF4-FFF2-40B4-BE49-F238E27FC236}">
                <a16:creationId xmlns:a16="http://schemas.microsoft.com/office/drawing/2014/main" id="{39A0F19B-1D8E-4E5B-B5D6-8011F1503011}"/>
              </a:ext>
            </a:extLst>
          </p:cNvPr>
          <p:cNvSpPr txBox="1"/>
          <p:nvPr/>
        </p:nvSpPr>
        <p:spPr>
          <a:xfrm>
            <a:off x="4130594" y="1667102"/>
            <a:ext cx="1369660"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rgbClr val="FF0000"/>
              </a:solidFill>
            </a:endParaRPr>
          </a:p>
        </p:txBody>
      </p:sp>
      <p:sp>
        <p:nvSpPr>
          <p:cNvPr id="14" name="TextBox 13">
            <a:extLst>
              <a:ext uri="{FF2B5EF4-FFF2-40B4-BE49-F238E27FC236}">
                <a16:creationId xmlns:a16="http://schemas.microsoft.com/office/drawing/2014/main" id="{B8D1354F-5B58-4965-B57E-48B2BD52DDB5}"/>
              </a:ext>
            </a:extLst>
          </p:cNvPr>
          <p:cNvSpPr txBox="1"/>
          <p:nvPr/>
        </p:nvSpPr>
        <p:spPr>
          <a:xfrm>
            <a:off x="5628410" y="1722639"/>
            <a:ext cx="1222663" cy="461665"/>
          </a:xfrm>
          <a:prstGeom prst="rect">
            <a:avLst/>
          </a:prstGeom>
          <a:noFill/>
        </p:spPr>
        <p:txBody>
          <a:bodyPr wrap="square">
            <a:spAutoFit/>
          </a:bodyPr>
          <a:lstStyle/>
          <a:p>
            <a:r>
              <a:rPr lang="en-US" sz="2400"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mọi lúc</a:t>
            </a:r>
            <a:endParaRPr lang="en-US" sz="2400" b="1">
              <a:solidFill>
                <a:srgbClr val="00B0F0"/>
              </a:solidFill>
            </a:endParaRPr>
          </a:p>
        </p:txBody>
      </p:sp>
      <p:sp>
        <p:nvSpPr>
          <p:cNvPr id="16" name="TextBox 15">
            <a:extLst>
              <a:ext uri="{FF2B5EF4-FFF2-40B4-BE49-F238E27FC236}">
                <a16:creationId xmlns:a16="http://schemas.microsoft.com/office/drawing/2014/main" id="{103FFCCC-6266-4A6C-8A84-37EFF0B785E7}"/>
              </a:ext>
            </a:extLst>
          </p:cNvPr>
          <p:cNvSpPr txBox="1"/>
          <p:nvPr/>
        </p:nvSpPr>
        <p:spPr>
          <a:xfrm>
            <a:off x="9803616" y="1239366"/>
            <a:ext cx="1801088" cy="461665"/>
          </a:xfrm>
          <a:prstGeom prst="rect">
            <a:avLst/>
          </a:prstGeom>
          <a:noFill/>
        </p:spPr>
        <p:txBody>
          <a:bodyPr wrap="square">
            <a:spAutoFit/>
          </a:bodyPr>
          <a:lstStyle/>
          <a:p>
            <a:r>
              <a:rPr lang="en-US"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nhiều người </a:t>
            </a:r>
            <a:endParaRPr lang="en-US" sz="2400" b="1">
              <a:solidFill>
                <a:srgbClr val="0000CC"/>
              </a:solidFill>
            </a:endParaRPr>
          </a:p>
        </p:txBody>
      </p:sp>
      <p:sp>
        <p:nvSpPr>
          <p:cNvPr id="18" name="TextBox 17">
            <a:extLst>
              <a:ext uri="{FF2B5EF4-FFF2-40B4-BE49-F238E27FC236}">
                <a16:creationId xmlns:a16="http://schemas.microsoft.com/office/drawing/2014/main" id="{E8A2BB48-5ACF-4586-9788-C5E478082C0C}"/>
              </a:ext>
            </a:extLst>
          </p:cNvPr>
          <p:cNvSpPr txBox="1"/>
          <p:nvPr/>
        </p:nvSpPr>
        <p:spPr>
          <a:xfrm>
            <a:off x="5108864" y="1228728"/>
            <a:ext cx="1582881" cy="461665"/>
          </a:xfrm>
          <a:prstGeom prst="rect">
            <a:avLst/>
          </a:prstGeom>
          <a:noFill/>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tin </a:t>
            </a:r>
            <a:endParaRPr lang="en-US" sz="2400" b="1">
              <a:solidFill>
                <a:srgbClr val="FF0000"/>
              </a:solidFill>
            </a:endParaRPr>
          </a:p>
        </p:txBody>
      </p:sp>
    </p:spTree>
    <p:extLst>
      <p:ext uri="{BB962C8B-B14F-4D97-AF65-F5344CB8AC3E}">
        <p14:creationId xmlns:p14="http://schemas.microsoft.com/office/powerpoint/2010/main" val="18712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path" presetSubtype="0" accel="50000" decel="50000" fill="hold" grpId="1" nodeType="clickEffect">
                                  <p:stCondLst>
                                    <p:cond delay="0"/>
                                  </p:stCondLst>
                                  <p:childTnLst>
                                    <p:animMotion origin="layout" path="M 4.79167E-6 -1.48148E-6 L -0.13672 -1.48148E-6 C -0.19805 -1.48148E-6 -0.27344 0.04074 -0.27344 0.07384 L -0.27344 0.14769 " pathEditMode="relative" rAng="0" ptsTypes="AAAA">
                                      <p:cBhvr>
                                        <p:cTn id="41" dur="2000" fill="hold"/>
                                        <p:tgtEl>
                                          <p:spTgt spid="8"/>
                                        </p:tgtEl>
                                        <p:attrNameLst>
                                          <p:attrName>ppt_x</p:attrName>
                                          <p:attrName>ppt_y</p:attrName>
                                        </p:attrNameLst>
                                      </p:cBhvr>
                                      <p:rCtr x="-13672" y="7384"/>
                                    </p:animMotion>
                                  </p:childTnLst>
                                </p:cTn>
                              </p:par>
                            </p:childTnLst>
                          </p:cTn>
                        </p:par>
                      </p:childTnLst>
                    </p:cTn>
                  </p:par>
                  <p:par>
                    <p:cTn id="42" fill="hold">
                      <p:stCondLst>
                        <p:cond delay="indefinite"/>
                      </p:stCondLst>
                      <p:childTnLst>
                        <p:par>
                          <p:cTn id="43" fill="hold">
                            <p:stCondLst>
                              <p:cond delay="0"/>
                            </p:stCondLst>
                            <p:childTnLst>
                              <p:par>
                                <p:cTn id="44" presetID="50" presetClass="path" presetSubtype="0" accel="50000" decel="50000" fill="hold" grpId="1" nodeType="clickEffect">
                                  <p:stCondLst>
                                    <p:cond delay="0"/>
                                  </p:stCondLst>
                                  <p:childTnLst>
                                    <p:animMotion origin="layout" path="M 3.33333E-6 -2.96296E-6 L -0.1987 -2.96296E-6 C -0.28776 -2.96296E-6 -0.3974 0.04375 -0.3974 0.0794 L -0.3974 0.1588 " pathEditMode="relative" rAng="0" ptsTypes="AAAA">
                                      <p:cBhvr>
                                        <p:cTn id="45" dur="2000" fill="hold"/>
                                        <p:tgtEl>
                                          <p:spTgt spid="10"/>
                                        </p:tgtEl>
                                        <p:attrNameLst>
                                          <p:attrName>ppt_x</p:attrName>
                                          <p:attrName>ppt_y</p:attrName>
                                        </p:attrNameLst>
                                      </p:cBhvr>
                                      <p:rCtr x="-19870" y="7940"/>
                                    </p:animMotion>
                                  </p:childTnLst>
                                </p:cTn>
                              </p:par>
                            </p:childTnLst>
                          </p:cTn>
                        </p:par>
                      </p:childTnLst>
                    </p:cTn>
                  </p:par>
                  <p:par>
                    <p:cTn id="46" fill="hold">
                      <p:stCondLst>
                        <p:cond delay="indefinite"/>
                      </p:stCondLst>
                      <p:childTnLst>
                        <p:par>
                          <p:cTn id="47" fill="hold">
                            <p:stCondLst>
                              <p:cond delay="0"/>
                            </p:stCondLst>
                            <p:childTnLst>
                              <p:par>
                                <p:cTn id="48" presetID="50" presetClass="path" presetSubtype="0" accel="50000" decel="50000" fill="hold" grpId="1" nodeType="clickEffect">
                                  <p:stCondLst>
                                    <p:cond delay="0"/>
                                  </p:stCondLst>
                                  <p:childTnLst>
                                    <p:animMotion origin="layout" path="M -1.875E-6 -3.7037E-7 L 0.18646 -3.7037E-7 C 0.26992 -3.7037E-7 0.37292 0.08194 0.37292 0.14861 L 0.37292 0.29722 " pathEditMode="relative" rAng="0" ptsTypes="AAAA">
                                      <p:cBhvr>
                                        <p:cTn id="49" dur="2000" fill="hold"/>
                                        <p:tgtEl>
                                          <p:spTgt spid="12"/>
                                        </p:tgtEl>
                                        <p:attrNameLst>
                                          <p:attrName>ppt_x</p:attrName>
                                          <p:attrName>ppt_y</p:attrName>
                                        </p:attrNameLst>
                                      </p:cBhvr>
                                      <p:rCtr x="18646" y="14861"/>
                                    </p:animMotion>
                                  </p:childTnLst>
                                </p:cTn>
                              </p:par>
                            </p:childTnLst>
                          </p:cTn>
                        </p:par>
                      </p:childTnLst>
                    </p:cTn>
                  </p:par>
                  <p:par>
                    <p:cTn id="50" fill="hold">
                      <p:stCondLst>
                        <p:cond delay="indefinite"/>
                      </p:stCondLst>
                      <p:childTnLst>
                        <p:par>
                          <p:cTn id="51" fill="hold">
                            <p:stCondLst>
                              <p:cond delay="0"/>
                            </p:stCondLst>
                            <p:childTnLst>
                              <p:par>
                                <p:cTn id="52" presetID="50" presetClass="path" presetSubtype="0" accel="50000" decel="50000" fill="hold" grpId="1" nodeType="clickEffect">
                                  <p:stCondLst>
                                    <p:cond delay="0"/>
                                  </p:stCondLst>
                                  <p:childTnLst>
                                    <p:animMotion origin="layout" path="M 1.25E-6 -2.22222E-6 L -0.09167 -2.22222E-6 C -0.13281 -2.22222E-6 -0.18333 0.10139 -0.18333 0.1838 L -0.18333 0.36783 " pathEditMode="relative" rAng="0" ptsTypes="AAAA">
                                      <p:cBhvr>
                                        <p:cTn id="53" dur="2000" fill="hold"/>
                                        <p:tgtEl>
                                          <p:spTgt spid="14"/>
                                        </p:tgtEl>
                                        <p:attrNameLst>
                                          <p:attrName>ppt_x</p:attrName>
                                          <p:attrName>ppt_y</p:attrName>
                                        </p:attrNameLst>
                                      </p:cBhvr>
                                      <p:rCtr x="-9167" y="18380"/>
                                    </p:animMotion>
                                  </p:childTnLst>
                                </p:cTn>
                              </p:par>
                            </p:childTnLst>
                          </p:cTn>
                        </p:par>
                      </p:childTnLst>
                    </p:cTn>
                  </p:par>
                  <p:par>
                    <p:cTn id="54" fill="hold">
                      <p:stCondLst>
                        <p:cond delay="indefinite"/>
                      </p:stCondLst>
                      <p:childTnLst>
                        <p:par>
                          <p:cTn id="55" fill="hold">
                            <p:stCondLst>
                              <p:cond delay="0"/>
                            </p:stCondLst>
                            <p:childTnLst>
                              <p:par>
                                <p:cTn id="56" presetID="50" presetClass="path" presetSubtype="0" accel="50000" decel="50000" fill="hold" grpId="1" nodeType="clickEffect">
                                  <p:stCondLst>
                                    <p:cond delay="0"/>
                                  </p:stCondLst>
                                  <p:childTnLst>
                                    <p:animMotion origin="layout" path="M -4.79167E-6 -1.85185E-6 L -0.14062 -1.85185E-6 C -0.20364 -1.85185E-6 -0.28138 0.16088 -0.28138 0.29167 L -0.28138 0.58357 " pathEditMode="relative" rAng="0" ptsTypes="AAAA">
                                      <p:cBhvr>
                                        <p:cTn id="57" dur="2000" fill="hold"/>
                                        <p:tgtEl>
                                          <p:spTgt spid="16"/>
                                        </p:tgtEl>
                                        <p:attrNameLst>
                                          <p:attrName>ppt_x</p:attrName>
                                          <p:attrName>ppt_y</p:attrName>
                                        </p:attrNameLst>
                                      </p:cBhvr>
                                      <p:rCtr x="-14076" y="29167"/>
                                    </p:animMotion>
                                  </p:childTnLst>
                                </p:cTn>
                              </p:par>
                            </p:childTnLst>
                          </p:cTn>
                        </p:par>
                      </p:childTnLst>
                    </p:cTn>
                  </p:par>
                  <p:par>
                    <p:cTn id="58" fill="hold">
                      <p:stCondLst>
                        <p:cond delay="indefinite"/>
                      </p:stCondLst>
                      <p:childTnLst>
                        <p:par>
                          <p:cTn id="59" fill="hold">
                            <p:stCondLst>
                              <p:cond delay="0"/>
                            </p:stCondLst>
                            <p:childTnLst>
                              <p:par>
                                <p:cTn id="60" presetID="50" presetClass="path" presetSubtype="0" accel="50000" decel="50000" fill="hold" grpId="1" nodeType="clickEffect">
                                  <p:stCondLst>
                                    <p:cond delay="0"/>
                                  </p:stCondLst>
                                  <p:childTnLst>
                                    <p:animMotion origin="layout" path="M -4.16667E-6 -1.48148E-6 L -0.07252 -1.48148E-6 C -0.10507 -1.48148E-6 -0.14505 0.17986 -0.14505 0.32593 L -0.14505 0.65185 " pathEditMode="relative" rAng="0" ptsTypes="AAAA">
                                      <p:cBhvr>
                                        <p:cTn id="61" dur="2000" fill="hold"/>
                                        <p:tgtEl>
                                          <p:spTgt spid="18"/>
                                        </p:tgtEl>
                                        <p:attrNameLst>
                                          <p:attrName>ppt_x</p:attrName>
                                          <p:attrName>ppt_y</p:attrName>
                                        </p:attrNameLst>
                                      </p:cBhvr>
                                      <p:rCtr x="-7253" y="3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P spid="8" grpId="0"/>
      <p:bldP spid="8" grpId="1"/>
      <p:bldP spid="10" grpId="0"/>
      <p:bldP spid="10" grpId="1"/>
      <p:bldP spid="12" grpId="0"/>
      <p:bldP spid="12" grpId="1"/>
      <p:bldP spid="14" grpId="0"/>
      <p:bldP spid="14" grpId="1"/>
      <p:bldP spid="16" grpId="0"/>
      <p:bldP spid="16"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40" y="793938"/>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5" name="Rectangle 4"/>
          <p:cNvSpPr/>
          <p:nvPr/>
        </p:nvSpPr>
        <p:spPr>
          <a:xfrm>
            <a:off x="268640" y="1501324"/>
            <a:ext cx="11523310" cy="4307526"/>
          </a:xfrm>
          <a:prstGeom prst="rect">
            <a:avLst/>
          </a:prstGeom>
        </p:spPr>
        <p:txBody>
          <a:bodyPr wrap="square">
            <a:spAutoFit/>
          </a:bodyPr>
          <a:lstStyle/>
          <a:p>
            <a:pPr algn="just">
              <a:lnSpc>
                <a:spcPct val="107000"/>
              </a:lnSpc>
              <a:spcAft>
                <a:spcPts val="800"/>
              </a:spcAft>
            </a:pPr>
            <a:r>
              <a:rPr lang="en-US"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tin trên Internet</a:t>
            </a:r>
            <a:endParaRPr lang="en-US" sz="4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a:latin typeface="Times New Roman" panose="02020603050405020304" pitchFamily="18" charset="0"/>
                <a:ea typeface="Calibri" panose="020F0502020204030204" pitchFamily="34" charset="0"/>
                <a:cs typeface="Times New Roman" panose="02020603050405020304" pitchFamily="18" charset="0"/>
              </a:rPr>
              <a:t>- Nguồn thông tin rất phong phú và đa dạng.</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a:latin typeface="Times New Roman" panose="02020603050405020304" pitchFamily="18" charset="0"/>
                <a:ea typeface="Calibri" panose="020F0502020204030204" pitchFamily="34" charset="0"/>
                <a:cs typeface="Times New Roman" panose="02020603050405020304" pitchFamily="18" charset="0"/>
              </a:rPr>
              <a:t>- Tìm kiếm nhanh hơn nhiều so với tìm kiếm bằng cách thông thường nhu gặp chuyên gia, đến thư viện,...</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a:latin typeface="Times New Roman" panose="02020603050405020304" pitchFamily="18" charset="0"/>
                <a:ea typeface="Calibri" panose="020F0502020204030204" pitchFamily="34" charset="0"/>
                <a:cs typeface="Times New Roman" panose="02020603050405020304" pitchFamily="18" charset="0"/>
              </a:rPr>
              <a:t>- Luôn tìm được thông tin chính xác nhất, phù hợp với yêu cầu tim kiếm nhất.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55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39" y="714467"/>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5" name="Rectangle 4"/>
          <p:cNvSpPr/>
          <p:nvPr/>
        </p:nvSpPr>
        <p:spPr>
          <a:xfrm>
            <a:off x="268639" y="1501324"/>
            <a:ext cx="11690749" cy="3872599"/>
          </a:xfrm>
          <a:prstGeom prst="rect">
            <a:avLst/>
          </a:prstGeom>
        </p:spPr>
        <p:txBody>
          <a:bodyPr wrap="square">
            <a:spAutoFit/>
          </a:bodyPr>
          <a:lstStyle/>
          <a:p>
            <a:pPr algn="just">
              <a:lnSpc>
                <a:spcPct val="107000"/>
              </a:lnSpc>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đuợc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4400" dirty="0">
                <a:latin typeface="Times New Roman" panose="02020603050405020304" pitchFamily="18" charset="0"/>
                <a:ea typeface="Calibri" panose="020F0502020204030204" pitchFamily="34" charset="0"/>
                <a:cs typeface="Times New Roman" panose="02020603050405020304" pitchFamily="18" charset="0"/>
              </a:rPr>
              <a:t> Internet.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thề</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4400" dirty="0">
                <a:latin typeface="Times New Roman" panose="02020603050405020304" pitchFamily="18" charset="0"/>
                <a:ea typeface="Calibri" panose="020F0502020204030204" pitchFamily="34" charset="0"/>
                <a:cs typeface="Times New Roman" panose="02020603050405020304" pitchFamily="18" charset="0"/>
              </a:rPr>
              <a:t> tin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latin typeface="Times New Roman" panose="02020603050405020304" pitchFamily="18" charset="0"/>
                <a:ea typeface="Calibri" panose="020F0502020204030204" pitchFamily="34" charset="0"/>
                <a:cs typeface="Times New Roman" panose="02020603050405020304" pitchFamily="18" charset="0"/>
              </a:rPr>
              <a:t> ở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4400" dirty="0">
                <a:latin typeface="Times New Roman" panose="02020603050405020304" pitchFamily="18" charset="0"/>
                <a:ea typeface="Calibri" panose="020F0502020204030204" pitchFamily="34" charset="0"/>
                <a:cs typeface="Times New Roman" panose="02020603050405020304" pitchFamily="18" charset="0"/>
              </a:rPr>
              <a:t> tin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0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6768"/>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pic>
        <p:nvPicPr>
          <p:cNvPr id="7" name="Picture 6"/>
          <p:cNvPicPr>
            <a:picLocks noChangeAspect="1"/>
          </p:cNvPicPr>
          <p:nvPr/>
        </p:nvPicPr>
        <p:blipFill>
          <a:blip r:embed="rId2"/>
          <a:stretch>
            <a:fillRect/>
          </a:stretch>
        </p:blipFill>
        <p:spPr>
          <a:xfrm>
            <a:off x="5977054" y="1267376"/>
            <a:ext cx="6096002" cy="5560014"/>
          </a:xfrm>
          <a:prstGeom prst="rect">
            <a:avLst/>
          </a:prstGeom>
        </p:spPr>
      </p:pic>
      <p:sp>
        <p:nvSpPr>
          <p:cNvPr id="8" name="Rectangle 7"/>
          <p:cNvSpPr/>
          <p:nvPr/>
        </p:nvSpPr>
        <p:spPr>
          <a:xfrm>
            <a:off x="118944" y="1297813"/>
            <a:ext cx="6709676" cy="655885"/>
          </a:xfrm>
          <a:prstGeom prst="rect">
            <a:avLst/>
          </a:prstGeom>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Ví dụ xem thông tin thời tiết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0" y="1911185"/>
            <a:ext cx="5977054" cy="4916206"/>
          </a:xfrm>
          <a:prstGeom prst="rect">
            <a:avLst/>
          </a:prstGeom>
        </p:spPr>
      </p:pic>
    </p:spTree>
    <p:extLst>
      <p:ext uri="{BB962C8B-B14F-4D97-AF65-F5344CB8AC3E}">
        <p14:creationId xmlns:p14="http://schemas.microsoft.com/office/powerpoint/2010/main" val="349303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921</TotalTime>
  <Words>1700</Words>
  <Application>Microsoft Office PowerPoint</Application>
  <PresentationFormat>Widescreen</PresentationFormat>
  <Paragraphs>161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cp:lastModifiedBy>
  <cp:revision>49</cp:revision>
  <dcterms:created xsi:type="dcterms:W3CDTF">2021-07-13T02:01:57Z</dcterms:created>
  <dcterms:modified xsi:type="dcterms:W3CDTF">2022-07-29T15:20:21Z</dcterms:modified>
</cp:coreProperties>
</file>